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</p:sldMasterIdLst>
  <p:notesMasterIdLst>
    <p:notesMasterId r:id="rId24"/>
  </p:notesMasterIdLst>
  <p:sldIdLst>
    <p:sldId id="257" r:id="rId4"/>
    <p:sldId id="1122" r:id="rId5"/>
    <p:sldId id="1116" r:id="rId6"/>
    <p:sldId id="1118" r:id="rId7"/>
    <p:sldId id="1119" r:id="rId8"/>
    <p:sldId id="1123" r:id="rId9"/>
    <p:sldId id="1125" r:id="rId10"/>
    <p:sldId id="1135" r:id="rId11"/>
    <p:sldId id="1120" r:id="rId12"/>
    <p:sldId id="1128" r:id="rId13"/>
    <p:sldId id="1126" r:id="rId14"/>
    <p:sldId id="1133" r:id="rId15"/>
    <p:sldId id="1127" r:id="rId16"/>
    <p:sldId id="1129" r:id="rId17"/>
    <p:sldId id="1136" r:id="rId18"/>
    <p:sldId id="1137" r:id="rId19"/>
    <p:sldId id="1130" r:id="rId20"/>
    <p:sldId id="1138" r:id="rId21"/>
    <p:sldId id="1131" r:id="rId22"/>
    <p:sldId id="1134" r:id="rId23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0000"/>
    <a:srgbClr val="FF6600"/>
    <a:srgbClr val="92D050"/>
    <a:srgbClr val="003366"/>
    <a:srgbClr val="993399"/>
    <a:srgbClr val="FFFFFF"/>
    <a:srgbClr val="CCCCCC"/>
    <a:srgbClr val="009999"/>
    <a:srgbClr val="F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9758" autoAdjust="0"/>
  </p:normalViewPr>
  <p:slideViewPr>
    <p:cSldViewPr snapToGrid="0">
      <p:cViewPr>
        <p:scale>
          <a:sx n="66" d="100"/>
          <a:sy n="66" d="100"/>
        </p:scale>
        <p:origin x="-624" y="-7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48" y="-108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6EE92-A2FC-4EE2-B5D2-924F513CB885}" type="doc">
      <dgm:prSet loTypeId="urn:microsoft.com/office/officeart/2005/8/layout/cycle5" loCatId="cycle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nb-NO"/>
        </a:p>
      </dgm:t>
    </dgm:pt>
    <dgm:pt modelId="{8FC5125E-DA17-46B9-9180-3852E60159F6}">
      <dgm:prSet phldrT="[Text]" custT="1"/>
      <dgm:spPr/>
      <dgm:t>
        <a:bodyPr/>
        <a:lstStyle/>
        <a:p>
          <a:r>
            <a:rPr lang="nb-NO" sz="1600" dirty="0" smtClean="0"/>
            <a:t>Høyt sykefravær</a:t>
          </a:r>
          <a:endParaRPr lang="nb-NO" sz="1600" dirty="0"/>
        </a:p>
      </dgm:t>
    </dgm:pt>
    <dgm:pt modelId="{9E2F3312-B7F1-4281-8157-F99C95C328D7}" type="parTrans" cxnId="{9F7C26F3-2856-4E24-BC5B-5C6B6117443C}">
      <dgm:prSet/>
      <dgm:spPr/>
      <dgm:t>
        <a:bodyPr/>
        <a:lstStyle/>
        <a:p>
          <a:endParaRPr lang="nb-NO"/>
        </a:p>
      </dgm:t>
    </dgm:pt>
    <dgm:pt modelId="{DA215AC1-A8ED-44BA-AA72-9DB15D55531B}" type="sibTrans" cxnId="{9F7C26F3-2856-4E24-BC5B-5C6B6117443C}">
      <dgm:prSet/>
      <dgm:spPr/>
      <dgm:t>
        <a:bodyPr/>
        <a:lstStyle/>
        <a:p>
          <a:endParaRPr lang="nb-NO"/>
        </a:p>
      </dgm:t>
    </dgm:pt>
    <dgm:pt modelId="{637ED460-24EE-4FB0-B825-E37338FC7F95}">
      <dgm:prSet phldrT="[Text]" custT="1"/>
      <dgm:spPr/>
      <dgm:t>
        <a:bodyPr/>
        <a:lstStyle/>
        <a:p>
          <a:r>
            <a:rPr lang="nb-NO" sz="1600" dirty="0" err="1" smtClean="0"/>
            <a:t>Sykefraværs-prosjekt</a:t>
          </a:r>
          <a:endParaRPr lang="nb-NO" sz="1600" dirty="0"/>
        </a:p>
      </dgm:t>
    </dgm:pt>
    <dgm:pt modelId="{03D367BF-5FEB-4384-BE73-5D7A04DEAD9A}" type="parTrans" cxnId="{384FB7AB-8AFA-40E6-B9E7-C73F0F3475DE}">
      <dgm:prSet/>
      <dgm:spPr/>
      <dgm:t>
        <a:bodyPr/>
        <a:lstStyle/>
        <a:p>
          <a:endParaRPr lang="nb-NO"/>
        </a:p>
      </dgm:t>
    </dgm:pt>
    <dgm:pt modelId="{6C9BF9AB-34BE-45D7-98AF-6989288E77A5}" type="sibTrans" cxnId="{384FB7AB-8AFA-40E6-B9E7-C73F0F3475DE}">
      <dgm:prSet/>
      <dgm:spPr/>
      <dgm:t>
        <a:bodyPr/>
        <a:lstStyle/>
        <a:p>
          <a:endParaRPr lang="nb-NO"/>
        </a:p>
      </dgm:t>
    </dgm:pt>
    <dgm:pt modelId="{5ACF874E-09B7-42C2-AEFD-AEA7A54E29C3}">
      <dgm:prSet phldrT="[Text]"/>
      <dgm:spPr/>
      <dgm:t>
        <a:bodyPr/>
        <a:lstStyle/>
        <a:p>
          <a:r>
            <a:rPr lang="nb-NO" dirty="0" smtClean="0"/>
            <a:t>Får ikke særlig effekt på sykefraværet</a:t>
          </a:r>
          <a:endParaRPr lang="nb-NO" dirty="0"/>
        </a:p>
      </dgm:t>
    </dgm:pt>
    <dgm:pt modelId="{A2B4216E-D510-4912-9719-1BF0D9739EC9}" type="parTrans" cxnId="{7FBDE8AF-4683-4A03-A2A0-E5DCF16B8D6E}">
      <dgm:prSet/>
      <dgm:spPr/>
      <dgm:t>
        <a:bodyPr/>
        <a:lstStyle/>
        <a:p>
          <a:endParaRPr lang="nb-NO"/>
        </a:p>
      </dgm:t>
    </dgm:pt>
    <dgm:pt modelId="{ACF357E2-A164-47E3-80A9-512A40FDB665}" type="sibTrans" cxnId="{7FBDE8AF-4683-4A03-A2A0-E5DCF16B8D6E}">
      <dgm:prSet/>
      <dgm:spPr/>
      <dgm:t>
        <a:bodyPr/>
        <a:lstStyle/>
        <a:p>
          <a:endParaRPr lang="nb-NO"/>
        </a:p>
      </dgm:t>
    </dgm:pt>
    <dgm:pt modelId="{B3D50A63-314E-47B3-A8F9-7054CAE2E03F}">
      <dgm:prSet phldrT="[Text]"/>
      <dgm:spPr/>
      <dgm:t>
        <a:bodyPr/>
        <a:lstStyle/>
        <a:p>
          <a:r>
            <a:rPr lang="nb-NO" dirty="0" smtClean="0"/>
            <a:t>Forsterker tiltakene</a:t>
          </a:r>
          <a:endParaRPr lang="nb-NO" dirty="0"/>
        </a:p>
      </dgm:t>
    </dgm:pt>
    <dgm:pt modelId="{DA2C3970-EBD6-4B1A-9607-6394E18CDE5B}" type="parTrans" cxnId="{6D39D7A1-3688-4EAF-9A74-073CDF9FCEBD}">
      <dgm:prSet/>
      <dgm:spPr/>
      <dgm:t>
        <a:bodyPr/>
        <a:lstStyle/>
        <a:p>
          <a:endParaRPr lang="nb-NO"/>
        </a:p>
      </dgm:t>
    </dgm:pt>
    <dgm:pt modelId="{D5E131E2-0085-48BF-B186-2B7615D277BF}" type="sibTrans" cxnId="{6D39D7A1-3688-4EAF-9A74-073CDF9FCEBD}">
      <dgm:prSet/>
      <dgm:spPr/>
      <dgm:t>
        <a:bodyPr/>
        <a:lstStyle/>
        <a:p>
          <a:endParaRPr lang="nb-NO"/>
        </a:p>
      </dgm:t>
    </dgm:pt>
    <dgm:pt modelId="{7AD0E6E0-DECF-4224-B142-6CE785DDECE1}">
      <dgm:prSet phldrT="[Text]"/>
      <dgm:spPr/>
      <dgm:t>
        <a:bodyPr/>
        <a:lstStyle/>
        <a:p>
          <a:r>
            <a:rPr lang="nb-NO" dirty="0" smtClean="0"/>
            <a:t>Forstsatt ikke effekt</a:t>
          </a:r>
          <a:endParaRPr lang="nb-NO" dirty="0"/>
        </a:p>
      </dgm:t>
    </dgm:pt>
    <dgm:pt modelId="{50CBEA9C-CA5E-4BDA-B1E0-9605FF72C66B}" type="parTrans" cxnId="{E8BB01DB-6B31-45D0-A7B4-AED5DA1BAF1E}">
      <dgm:prSet/>
      <dgm:spPr/>
      <dgm:t>
        <a:bodyPr/>
        <a:lstStyle/>
        <a:p>
          <a:endParaRPr lang="nb-NO"/>
        </a:p>
      </dgm:t>
    </dgm:pt>
    <dgm:pt modelId="{A3242BC3-1EEA-48B3-88B1-F67285CF1499}" type="sibTrans" cxnId="{E8BB01DB-6B31-45D0-A7B4-AED5DA1BAF1E}">
      <dgm:prSet/>
      <dgm:spPr/>
      <dgm:t>
        <a:bodyPr/>
        <a:lstStyle/>
        <a:p>
          <a:endParaRPr lang="nb-NO"/>
        </a:p>
      </dgm:t>
    </dgm:pt>
    <dgm:pt modelId="{6BCECB83-144C-4366-A560-0C540BDF509D}">
      <dgm:prSet/>
      <dgm:spPr/>
      <dgm:t>
        <a:bodyPr/>
        <a:lstStyle/>
        <a:p>
          <a:r>
            <a:rPr lang="nb-NO" dirty="0" smtClean="0"/>
            <a:t>Omorganiserer</a:t>
          </a:r>
          <a:endParaRPr lang="nb-NO" dirty="0"/>
        </a:p>
      </dgm:t>
    </dgm:pt>
    <dgm:pt modelId="{BFB5611D-58C2-4D74-9B05-C769FC1DCFA1}" type="parTrans" cxnId="{7A99E692-DD6F-4659-9255-6340ECA8FA72}">
      <dgm:prSet/>
      <dgm:spPr/>
      <dgm:t>
        <a:bodyPr/>
        <a:lstStyle/>
        <a:p>
          <a:endParaRPr lang="nb-NO"/>
        </a:p>
      </dgm:t>
    </dgm:pt>
    <dgm:pt modelId="{E5BEFD59-0B8B-4C02-92CD-00B06FE862C6}" type="sibTrans" cxnId="{7A99E692-DD6F-4659-9255-6340ECA8FA72}">
      <dgm:prSet/>
      <dgm:spPr/>
      <dgm:t>
        <a:bodyPr/>
        <a:lstStyle/>
        <a:p>
          <a:endParaRPr lang="nb-NO"/>
        </a:p>
      </dgm:t>
    </dgm:pt>
    <dgm:pt modelId="{B0E611C2-E37F-4437-9C1F-CBF6B53F2955}" type="pres">
      <dgm:prSet presAssocID="{2556EE92-A2FC-4EE2-B5D2-924F513CB885}" presName="cycle" presStyleCnt="0">
        <dgm:presLayoutVars>
          <dgm:dir/>
          <dgm:resizeHandles val="exact"/>
        </dgm:presLayoutVars>
      </dgm:prSet>
      <dgm:spPr/>
    </dgm:pt>
    <dgm:pt modelId="{7B2B24EC-2F2E-44CE-8933-58C630011CAC}" type="pres">
      <dgm:prSet presAssocID="{8FC5125E-DA17-46B9-9180-3852E60159F6}" presName="node" presStyleLbl="node1" presStyleIdx="0" presStyleCnt="6" custScaleX="126347">
        <dgm:presLayoutVars>
          <dgm:bulletEnabled val="1"/>
        </dgm:presLayoutVars>
      </dgm:prSet>
      <dgm:spPr/>
    </dgm:pt>
    <dgm:pt modelId="{6797F474-403B-47E2-A3AC-774A18BF5940}" type="pres">
      <dgm:prSet presAssocID="{8FC5125E-DA17-46B9-9180-3852E60159F6}" presName="spNode" presStyleCnt="0"/>
      <dgm:spPr/>
    </dgm:pt>
    <dgm:pt modelId="{EF67B5BC-AC89-45DE-83FC-40C649BA9725}" type="pres">
      <dgm:prSet presAssocID="{DA215AC1-A8ED-44BA-AA72-9DB15D55531B}" presName="sibTrans" presStyleLbl="sibTrans1D1" presStyleIdx="0" presStyleCnt="6"/>
      <dgm:spPr/>
    </dgm:pt>
    <dgm:pt modelId="{7985EC61-14EE-4567-9AF8-9CA6C0F50E51}" type="pres">
      <dgm:prSet presAssocID="{637ED460-24EE-4FB0-B825-E37338FC7F95}" presName="node" presStyleLbl="node1" presStyleIdx="1" presStyleCnt="6" custScaleX="13752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626554C-7FC1-47B2-985E-9A0FF4A3A52E}" type="pres">
      <dgm:prSet presAssocID="{637ED460-24EE-4FB0-B825-E37338FC7F95}" presName="spNode" presStyleCnt="0"/>
      <dgm:spPr/>
    </dgm:pt>
    <dgm:pt modelId="{30E9FF3C-0F1E-4E1E-8B81-75BEB86596C7}" type="pres">
      <dgm:prSet presAssocID="{6C9BF9AB-34BE-45D7-98AF-6989288E77A5}" presName="sibTrans" presStyleLbl="sibTrans1D1" presStyleIdx="1" presStyleCnt="6"/>
      <dgm:spPr/>
    </dgm:pt>
    <dgm:pt modelId="{51C04806-3E8E-449F-BB54-1326EA184749}" type="pres">
      <dgm:prSet presAssocID="{5ACF874E-09B7-42C2-AEFD-AEA7A54E29C3}" presName="node" presStyleLbl="node1" presStyleIdx="2" presStyleCnt="6" custScaleX="12902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17C47D0-59BE-4E83-B123-F646745848F9}" type="pres">
      <dgm:prSet presAssocID="{5ACF874E-09B7-42C2-AEFD-AEA7A54E29C3}" presName="spNode" presStyleCnt="0"/>
      <dgm:spPr/>
    </dgm:pt>
    <dgm:pt modelId="{E6E6F51F-39D9-4AA9-89B3-3848F0503676}" type="pres">
      <dgm:prSet presAssocID="{ACF357E2-A164-47E3-80A9-512A40FDB665}" presName="sibTrans" presStyleLbl="sibTrans1D1" presStyleIdx="2" presStyleCnt="6"/>
      <dgm:spPr/>
    </dgm:pt>
    <dgm:pt modelId="{1F26D177-04B7-4FC1-95BC-18334C90AC69}" type="pres">
      <dgm:prSet presAssocID="{B3D50A63-314E-47B3-A8F9-7054CAE2E03F}" presName="node" presStyleLbl="node1" presStyleIdx="3" presStyleCnt="6">
        <dgm:presLayoutVars>
          <dgm:bulletEnabled val="1"/>
        </dgm:presLayoutVars>
      </dgm:prSet>
      <dgm:spPr/>
    </dgm:pt>
    <dgm:pt modelId="{6C86C303-EEFD-40A3-87E4-BEC07E8CA048}" type="pres">
      <dgm:prSet presAssocID="{B3D50A63-314E-47B3-A8F9-7054CAE2E03F}" presName="spNode" presStyleCnt="0"/>
      <dgm:spPr/>
    </dgm:pt>
    <dgm:pt modelId="{903BF6D0-E24E-4967-8B8F-B73484382D67}" type="pres">
      <dgm:prSet presAssocID="{D5E131E2-0085-48BF-B186-2B7615D277BF}" presName="sibTrans" presStyleLbl="sibTrans1D1" presStyleIdx="3" presStyleCnt="6"/>
      <dgm:spPr/>
    </dgm:pt>
    <dgm:pt modelId="{C4AD8A9C-C23F-49C1-AEAD-4DC9E26733B6}" type="pres">
      <dgm:prSet presAssocID="{7AD0E6E0-DECF-4224-B142-6CE785DDEC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18A9487-6819-453A-A0C7-4F24712F4C7D}" type="pres">
      <dgm:prSet presAssocID="{7AD0E6E0-DECF-4224-B142-6CE785DDECE1}" presName="spNode" presStyleCnt="0"/>
      <dgm:spPr/>
    </dgm:pt>
    <dgm:pt modelId="{D806E9AF-1FE1-44B4-9D51-DE34803BF4CD}" type="pres">
      <dgm:prSet presAssocID="{A3242BC3-1EEA-48B3-88B1-F67285CF1499}" presName="sibTrans" presStyleLbl="sibTrans1D1" presStyleIdx="4" presStyleCnt="6"/>
      <dgm:spPr/>
    </dgm:pt>
    <dgm:pt modelId="{E1FA53F2-A19B-4766-BD99-D9D62E1870B9}" type="pres">
      <dgm:prSet presAssocID="{6BCECB83-144C-4366-A560-0C540BDF509D}" presName="node" presStyleLbl="node1" presStyleIdx="5" presStyleCnt="6">
        <dgm:presLayoutVars>
          <dgm:bulletEnabled val="1"/>
        </dgm:presLayoutVars>
      </dgm:prSet>
      <dgm:spPr/>
    </dgm:pt>
    <dgm:pt modelId="{7725E3FD-9588-4439-9F97-828C77FC06E0}" type="pres">
      <dgm:prSet presAssocID="{6BCECB83-144C-4366-A560-0C540BDF509D}" presName="spNode" presStyleCnt="0"/>
      <dgm:spPr/>
    </dgm:pt>
    <dgm:pt modelId="{DB835AE2-E794-4246-859D-E634ADB463A8}" type="pres">
      <dgm:prSet presAssocID="{E5BEFD59-0B8B-4C02-92CD-00B06FE862C6}" presName="sibTrans" presStyleLbl="sibTrans1D1" presStyleIdx="5" presStyleCnt="6"/>
      <dgm:spPr/>
    </dgm:pt>
  </dgm:ptLst>
  <dgm:cxnLst>
    <dgm:cxn modelId="{B94DB26A-F9AB-4D69-A908-53E9F7BA815E}" type="presOf" srcId="{D5E131E2-0085-48BF-B186-2B7615D277BF}" destId="{903BF6D0-E24E-4967-8B8F-B73484382D67}" srcOrd="0" destOrd="0" presId="urn:microsoft.com/office/officeart/2005/8/layout/cycle5"/>
    <dgm:cxn modelId="{E8BB01DB-6B31-45D0-A7B4-AED5DA1BAF1E}" srcId="{2556EE92-A2FC-4EE2-B5D2-924F513CB885}" destId="{7AD0E6E0-DECF-4224-B142-6CE785DDECE1}" srcOrd="4" destOrd="0" parTransId="{50CBEA9C-CA5E-4BDA-B1E0-9605FF72C66B}" sibTransId="{A3242BC3-1EEA-48B3-88B1-F67285CF1499}"/>
    <dgm:cxn modelId="{7D1C828F-E8EF-46AC-B668-A0E506C510E9}" type="presOf" srcId="{DA215AC1-A8ED-44BA-AA72-9DB15D55531B}" destId="{EF67B5BC-AC89-45DE-83FC-40C649BA9725}" srcOrd="0" destOrd="0" presId="urn:microsoft.com/office/officeart/2005/8/layout/cycle5"/>
    <dgm:cxn modelId="{384FB7AB-8AFA-40E6-B9E7-C73F0F3475DE}" srcId="{2556EE92-A2FC-4EE2-B5D2-924F513CB885}" destId="{637ED460-24EE-4FB0-B825-E37338FC7F95}" srcOrd="1" destOrd="0" parTransId="{03D367BF-5FEB-4384-BE73-5D7A04DEAD9A}" sibTransId="{6C9BF9AB-34BE-45D7-98AF-6989288E77A5}"/>
    <dgm:cxn modelId="{7378A636-D132-4CBB-B3A8-CD5F9DDE8B5D}" type="presOf" srcId="{ACF357E2-A164-47E3-80A9-512A40FDB665}" destId="{E6E6F51F-39D9-4AA9-89B3-3848F0503676}" srcOrd="0" destOrd="0" presId="urn:microsoft.com/office/officeart/2005/8/layout/cycle5"/>
    <dgm:cxn modelId="{28AF7042-52B6-42A1-AD8A-FDE53573A16E}" type="presOf" srcId="{E5BEFD59-0B8B-4C02-92CD-00B06FE862C6}" destId="{DB835AE2-E794-4246-859D-E634ADB463A8}" srcOrd="0" destOrd="0" presId="urn:microsoft.com/office/officeart/2005/8/layout/cycle5"/>
    <dgm:cxn modelId="{228D5847-FFC7-4C2B-815F-9AB3E5B03AB3}" type="presOf" srcId="{2556EE92-A2FC-4EE2-B5D2-924F513CB885}" destId="{B0E611C2-E37F-4437-9C1F-CBF6B53F2955}" srcOrd="0" destOrd="0" presId="urn:microsoft.com/office/officeart/2005/8/layout/cycle5"/>
    <dgm:cxn modelId="{7FBDE8AF-4683-4A03-A2A0-E5DCF16B8D6E}" srcId="{2556EE92-A2FC-4EE2-B5D2-924F513CB885}" destId="{5ACF874E-09B7-42C2-AEFD-AEA7A54E29C3}" srcOrd="2" destOrd="0" parTransId="{A2B4216E-D510-4912-9719-1BF0D9739EC9}" sibTransId="{ACF357E2-A164-47E3-80A9-512A40FDB665}"/>
    <dgm:cxn modelId="{7A99E692-DD6F-4659-9255-6340ECA8FA72}" srcId="{2556EE92-A2FC-4EE2-B5D2-924F513CB885}" destId="{6BCECB83-144C-4366-A560-0C540BDF509D}" srcOrd="5" destOrd="0" parTransId="{BFB5611D-58C2-4D74-9B05-C769FC1DCFA1}" sibTransId="{E5BEFD59-0B8B-4C02-92CD-00B06FE862C6}"/>
    <dgm:cxn modelId="{05F19F00-1AE8-478E-9F45-9167FD25F401}" type="presOf" srcId="{B3D50A63-314E-47B3-A8F9-7054CAE2E03F}" destId="{1F26D177-04B7-4FC1-95BC-18334C90AC69}" srcOrd="0" destOrd="0" presId="urn:microsoft.com/office/officeart/2005/8/layout/cycle5"/>
    <dgm:cxn modelId="{946A3C96-8779-4A2B-B574-963E9C98DC9A}" type="presOf" srcId="{7AD0E6E0-DECF-4224-B142-6CE785DDECE1}" destId="{C4AD8A9C-C23F-49C1-AEAD-4DC9E26733B6}" srcOrd="0" destOrd="0" presId="urn:microsoft.com/office/officeart/2005/8/layout/cycle5"/>
    <dgm:cxn modelId="{E5F875C8-6346-47D1-8F63-4D4C72AF429E}" type="presOf" srcId="{6BCECB83-144C-4366-A560-0C540BDF509D}" destId="{E1FA53F2-A19B-4766-BD99-D9D62E1870B9}" srcOrd="0" destOrd="0" presId="urn:microsoft.com/office/officeart/2005/8/layout/cycle5"/>
    <dgm:cxn modelId="{9F7C26F3-2856-4E24-BC5B-5C6B6117443C}" srcId="{2556EE92-A2FC-4EE2-B5D2-924F513CB885}" destId="{8FC5125E-DA17-46B9-9180-3852E60159F6}" srcOrd="0" destOrd="0" parTransId="{9E2F3312-B7F1-4281-8157-F99C95C328D7}" sibTransId="{DA215AC1-A8ED-44BA-AA72-9DB15D55531B}"/>
    <dgm:cxn modelId="{78A13AD4-18AD-41CF-8D41-38854B30AF89}" type="presOf" srcId="{6C9BF9AB-34BE-45D7-98AF-6989288E77A5}" destId="{30E9FF3C-0F1E-4E1E-8B81-75BEB86596C7}" srcOrd="0" destOrd="0" presId="urn:microsoft.com/office/officeart/2005/8/layout/cycle5"/>
    <dgm:cxn modelId="{02F1985A-7F23-4D61-B222-411D891F825D}" type="presOf" srcId="{8FC5125E-DA17-46B9-9180-3852E60159F6}" destId="{7B2B24EC-2F2E-44CE-8933-58C630011CAC}" srcOrd="0" destOrd="0" presId="urn:microsoft.com/office/officeart/2005/8/layout/cycle5"/>
    <dgm:cxn modelId="{6D39D7A1-3688-4EAF-9A74-073CDF9FCEBD}" srcId="{2556EE92-A2FC-4EE2-B5D2-924F513CB885}" destId="{B3D50A63-314E-47B3-A8F9-7054CAE2E03F}" srcOrd="3" destOrd="0" parTransId="{DA2C3970-EBD6-4B1A-9607-6394E18CDE5B}" sibTransId="{D5E131E2-0085-48BF-B186-2B7615D277BF}"/>
    <dgm:cxn modelId="{47D0AAE0-18A9-4F2F-9E69-DEB04EA9FDB0}" type="presOf" srcId="{637ED460-24EE-4FB0-B825-E37338FC7F95}" destId="{7985EC61-14EE-4567-9AF8-9CA6C0F50E51}" srcOrd="0" destOrd="0" presId="urn:microsoft.com/office/officeart/2005/8/layout/cycle5"/>
    <dgm:cxn modelId="{2828688C-6414-416F-B34B-C136E50EE6F7}" type="presOf" srcId="{A3242BC3-1EEA-48B3-88B1-F67285CF1499}" destId="{D806E9AF-1FE1-44B4-9D51-DE34803BF4CD}" srcOrd="0" destOrd="0" presId="urn:microsoft.com/office/officeart/2005/8/layout/cycle5"/>
    <dgm:cxn modelId="{A87C7A32-C90F-43A8-B770-1F33B713B208}" type="presOf" srcId="{5ACF874E-09B7-42C2-AEFD-AEA7A54E29C3}" destId="{51C04806-3E8E-449F-BB54-1326EA184749}" srcOrd="0" destOrd="0" presId="urn:microsoft.com/office/officeart/2005/8/layout/cycle5"/>
    <dgm:cxn modelId="{9A6B0579-1047-4F37-A6F4-6E0AF20E1FFA}" type="presParOf" srcId="{B0E611C2-E37F-4437-9C1F-CBF6B53F2955}" destId="{7B2B24EC-2F2E-44CE-8933-58C630011CAC}" srcOrd="0" destOrd="0" presId="urn:microsoft.com/office/officeart/2005/8/layout/cycle5"/>
    <dgm:cxn modelId="{34BE28DB-0025-4D6B-B313-4F493F9DBE9E}" type="presParOf" srcId="{B0E611C2-E37F-4437-9C1F-CBF6B53F2955}" destId="{6797F474-403B-47E2-A3AC-774A18BF5940}" srcOrd="1" destOrd="0" presId="urn:microsoft.com/office/officeart/2005/8/layout/cycle5"/>
    <dgm:cxn modelId="{9CA2D748-DC73-44FA-BCD4-00EAB712EAD0}" type="presParOf" srcId="{B0E611C2-E37F-4437-9C1F-CBF6B53F2955}" destId="{EF67B5BC-AC89-45DE-83FC-40C649BA9725}" srcOrd="2" destOrd="0" presId="urn:microsoft.com/office/officeart/2005/8/layout/cycle5"/>
    <dgm:cxn modelId="{8C8750FF-9221-4584-BEA9-B0195B20F2D3}" type="presParOf" srcId="{B0E611C2-E37F-4437-9C1F-CBF6B53F2955}" destId="{7985EC61-14EE-4567-9AF8-9CA6C0F50E51}" srcOrd="3" destOrd="0" presId="urn:microsoft.com/office/officeart/2005/8/layout/cycle5"/>
    <dgm:cxn modelId="{C0BA1723-04A2-4C9F-9133-2F6A20B895C8}" type="presParOf" srcId="{B0E611C2-E37F-4437-9C1F-CBF6B53F2955}" destId="{5626554C-7FC1-47B2-985E-9A0FF4A3A52E}" srcOrd="4" destOrd="0" presId="urn:microsoft.com/office/officeart/2005/8/layout/cycle5"/>
    <dgm:cxn modelId="{163153DD-4F57-4C3A-ABD9-221AE8366D29}" type="presParOf" srcId="{B0E611C2-E37F-4437-9C1F-CBF6B53F2955}" destId="{30E9FF3C-0F1E-4E1E-8B81-75BEB86596C7}" srcOrd="5" destOrd="0" presId="urn:microsoft.com/office/officeart/2005/8/layout/cycle5"/>
    <dgm:cxn modelId="{37F28792-4AF8-4CFD-9688-7E6188B3FA0A}" type="presParOf" srcId="{B0E611C2-E37F-4437-9C1F-CBF6B53F2955}" destId="{51C04806-3E8E-449F-BB54-1326EA184749}" srcOrd="6" destOrd="0" presId="urn:microsoft.com/office/officeart/2005/8/layout/cycle5"/>
    <dgm:cxn modelId="{EF30A67D-9E1F-4EFA-87E2-6F31186C6328}" type="presParOf" srcId="{B0E611C2-E37F-4437-9C1F-CBF6B53F2955}" destId="{A17C47D0-59BE-4E83-B123-F646745848F9}" srcOrd="7" destOrd="0" presId="urn:microsoft.com/office/officeart/2005/8/layout/cycle5"/>
    <dgm:cxn modelId="{4C5FEC30-0ADD-48A2-BA0E-4A321CD46285}" type="presParOf" srcId="{B0E611C2-E37F-4437-9C1F-CBF6B53F2955}" destId="{E6E6F51F-39D9-4AA9-89B3-3848F0503676}" srcOrd="8" destOrd="0" presId="urn:microsoft.com/office/officeart/2005/8/layout/cycle5"/>
    <dgm:cxn modelId="{A6D4C5C7-82DC-408E-92AC-44C5D51EDE64}" type="presParOf" srcId="{B0E611C2-E37F-4437-9C1F-CBF6B53F2955}" destId="{1F26D177-04B7-4FC1-95BC-18334C90AC69}" srcOrd="9" destOrd="0" presId="urn:microsoft.com/office/officeart/2005/8/layout/cycle5"/>
    <dgm:cxn modelId="{056CD70A-E2BD-4918-A5FA-6BE9E4893798}" type="presParOf" srcId="{B0E611C2-E37F-4437-9C1F-CBF6B53F2955}" destId="{6C86C303-EEFD-40A3-87E4-BEC07E8CA048}" srcOrd="10" destOrd="0" presId="urn:microsoft.com/office/officeart/2005/8/layout/cycle5"/>
    <dgm:cxn modelId="{BE0CC39C-B38B-4B26-9849-CFF21D87AB02}" type="presParOf" srcId="{B0E611C2-E37F-4437-9C1F-CBF6B53F2955}" destId="{903BF6D0-E24E-4967-8B8F-B73484382D67}" srcOrd="11" destOrd="0" presId="urn:microsoft.com/office/officeart/2005/8/layout/cycle5"/>
    <dgm:cxn modelId="{7F42A43B-D851-481C-8586-1224D4CEF0F8}" type="presParOf" srcId="{B0E611C2-E37F-4437-9C1F-CBF6B53F2955}" destId="{C4AD8A9C-C23F-49C1-AEAD-4DC9E26733B6}" srcOrd="12" destOrd="0" presId="urn:microsoft.com/office/officeart/2005/8/layout/cycle5"/>
    <dgm:cxn modelId="{A1196751-52AB-47A0-B622-6108DDE8ADD0}" type="presParOf" srcId="{B0E611C2-E37F-4437-9C1F-CBF6B53F2955}" destId="{C18A9487-6819-453A-A0C7-4F24712F4C7D}" srcOrd="13" destOrd="0" presId="urn:microsoft.com/office/officeart/2005/8/layout/cycle5"/>
    <dgm:cxn modelId="{F9CA5102-23ED-47DB-8797-37D274350433}" type="presParOf" srcId="{B0E611C2-E37F-4437-9C1F-CBF6B53F2955}" destId="{D806E9AF-1FE1-44B4-9D51-DE34803BF4CD}" srcOrd="14" destOrd="0" presId="urn:microsoft.com/office/officeart/2005/8/layout/cycle5"/>
    <dgm:cxn modelId="{221AE7C2-AD8A-4F14-B224-86674EDAD16C}" type="presParOf" srcId="{B0E611C2-E37F-4437-9C1F-CBF6B53F2955}" destId="{E1FA53F2-A19B-4766-BD99-D9D62E1870B9}" srcOrd="15" destOrd="0" presId="urn:microsoft.com/office/officeart/2005/8/layout/cycle5"/>
    <dgm:cxn modelId="{5D221B67-0618-4BA2-90A3-860D8A116105}" type="presParOf" srcId="{B0E611C2-E37F-4437-9C1F-CBF6B53F2955}" destId="{7725E3FD-9588-4439-9F97-828C77FC06E0}" srcOrd="16" destOrd="0" presId="urn:microsoft.com/office/officeart/2005/8/layout/cycle5"/>
    <dgm:cxn modelId="{37615E0A-E192-4AD6-ABD3-16DB32E798BE}" type="presParOf" srcId="{B0E611C2-E37F-4437-9C1F-CBF6B53F2955}" destId="{DB835AE2-E794-4246-859D-E634ADB463A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2B24EC-2F2E-44CE-8933-58C630011CAC}">
      <dsp:nvSpPr>
        <dsp:cNvPr id="0" name=""/>
        <dsp:cNvSpPr/>
      </dsp:nvSpPr>
      <dsp:spPr>
        <a:xfrm>
          <a:off x="3357667" y="2215"/>
          <a:ext cx="1502315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Høyt sykefravær</a:t>
          </a:r>
          <a:endParaRPr lang="nb-NO" sz="1600" kern="1200" dirty="0"/>
        </a:p>
      </dsp:txBody>
      <dsp:txXfrm>
        <a:off x="3357667" y="2215"/>
        <a:ext cx="1502315" cy="772875"/>
      </dsp:txXfrm>
    </dsp:sp>
    <dsp:sp modelId="{EF67B5BC-AC89-45DE-83FC-40C649BA9725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2686881" y="218936"/>
              </a:moveTo>
              <a:arcTo wR="1821146" hR="1821146" stAng="17903044" swAng="730670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5EC61-14EE-4567-9AF8-9CA6C0F50E51}">
      <dsp:nvSpPr>
        <dsp:cNvPr id="0" name=""/>
        <dsp:cNvSpPr/>
      </dsp:nvSpPr>
      <dsp:spPr>
        <a:xfrm>
          <a:off x="4868376" y="912788"/>
          <a:ext cx="1635214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err="1" smtClean="0"/>
            <a:t>Sykefraværs-prosjekt</a:t>
          </a:r>
          <a:endParaRPr lang="nb-NO" sz="1600" kern="1200" dirty="0"/>
        </a:p>
      </dsp:txBody>
      <dsp:txXfrm>
        <a:off x="4868376" y="912788"/>
        <a:ext cx="1635214" cy="772875"/>
      </dsp:txXfrm>
    </dsp:sp>
    <dsp:sp modelId="{30E9FF3C-0F1E-4E1E-8B81-75BEB86596C7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3613899" y="1500820"/>
              </a:moveTo>
              <a:arcTo wR="1821146" hR="1821146" stAng="20992165" swAng="1215671"/>
            </a:path>
          </a:pathLst>
        </a:custGeom>
        <a:noFill/>
        <a:ln w="9525" cap="flat" cmpd="sng" algn="ctr">
          <a:solidFill>
            <a:schemeClr val="accent4">
              <a:shade val="90000"/>
              <a:hueOff val="166373"/>
              <a:satOff val="-18805"/>
              <a:lumOff val="11802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04806-3E8E-449F-BB54-1326EA184749}">
      <dsp:nvSpPr>
        <dsp:cNvPr id="0" name=""/>
        <dsp:cNvSpPr/>
      </dsp:nvSpPr>
      <dsp:spPr>
        <a:xfrm>
          <a:off x="4918881" y="2733935"/>
          <a:ext cx="1534205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Får ikke særlig effekt på sykefraværet</a:t>
          </a:r>
          <a:endParaRPr lang="nb-NO" sz="1200" kern="1200" dirty="0"/>
        </a:p>
      </dsp:txBody>
      <dsp:txXfrm>
        <a:off x="4918881" y="2733935"/>
        <a:ext cx="1534205" cy="772875"/>
      </dsp:txXfrm>
    </dsp:sp>
    <dsp:sp modelId="{E6E6F51F-39D9-4AA9-89B3-3848F0503676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2980073" y="3225945"/>
              </a:moveTo>
              <a:arcTo wR="1821146" hR="1821146" stAng="3028688" swAng="924230"/>
            </a:path>
          </a:pathLst>
        </a:custGeom>
        <a:noFill/>
        <a:ln w="9525" cap="flat" cmpd="sng" algn="ctr">
          <a:solidFill>
            <a:schemeClr val="accent4">
              <a:shade val="90000"/>
              <a:hueOff val="332746"/>
              <a:satOff val="-37609"/>
              <a:lumOff val="23603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6D177-04B7-4FC1-95BC-18334C90AC69}">
      <dsp:nvSpPr>
        <dsp:cNvPr id="0" name=""/>
        <dsp:cNvSpPr/>
      </dsp:nvSpPr>
      <dsp:spPr>
        <a:xfrm>
          <a:off x="3514305" y="3644508"/>
          <a:ext cx="1189039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Forsterker tiltakene</a:t>
          </a:r>
          <a:endParaRPr lang="nb-NO" sz="1200" kern="1200" dirty="0"/>
        </a:p>
      </dsp:txBody>
      <dsp:txXfrm>
        <a:off x="3514305" y="3644508"/>
        <a:ext cx="1189039" cy="772875"/>
      </dsp:txXfrm>
    </dsp:sp>
    <dsp:sp modelId="{903BF6D0-E24E-4967-8B8F-B73484382D67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1076993" y="3483316"/>
              </a:moveTo>
              <a:arcTo wR="1821146" hR="1821146" stAng="6847082" swAng="924230"/>
            </a:path>
          </a:pathLst>
        </a:custGeom>
        <a:noFill/>
        <a:ln w="9525" cap="flat" cmpd="sng" algn="ctr">
          <a:solidFill>
            <a:schemeClr val="accent4">
              <a:shade val="90000"/>
              <a:hueOff val="499119"/>
              <a:satOff val="-56414"/>
              <a:lumOff val="3540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D8A9C-C23F-49C1-AEAD-4DC9E26733B6}">
      <dsp:nvSpPr>
        <dsp:cNvPr id="0" name=""/>
        <dsp:cNvSpPr/>
      </dsp:nvSpPr>
      <dsp:spPr>
        <a:xfrm>
          <a:off x="1937146" y="2733935"/>
          <a:ext cx="1189039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Forstsatt ikke effekt</a:t>
          </a:r>
          <a:endParaRPr lang="nb-NO" sz="1200" kern="1200" dirty="0"/>
        </a:p>
      </dsp:txBody>
      <dsp:txXfrm>
        <a:off x="1937146" y="2733935"/>
        <a:ext cx="1189039" cy="772875"/>
      </dsp:txXfrm>
    </dsp:sp>
    <dsp:sp modelId="{D806E9AF-1FE1-44B4-9D51-DE34803BF4CD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28392" y="2141472"/>
              </a:moveTo>
              <a:arcTo wR="1821146" hR="1821146" stAng="10192165" swAng="1215671"/>
            </a:path>
          </a:pathLst>
        </a:custGeom>
        <a:noFill/>
        <a:ln w="9525" cap="flat" cmpd="sng" algn="ctr">
          <a:solidFill>
            <a:schemeClr val="accent4">
              <a:shade val="90000"/>
              <a:hueOff val="665492"/>
              <a:satOff val="-75218"/>
              <a:lumOff val="4720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A53F2-A19B-4766-BD99-D9D62E1870B9}">
      <dsp:nvSpPr>
        <dsp:cNvPr id="0" name=""/>
        <dsp:cNvSpPr/>
      </dsp:nvSpPr>
      <dsp:spPr>
        <a:xfrm>
          <a:off x="1937146" y="912788"/>
          <a:ext cx="1189039" cy="77287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Omorganiserer</a:t>
          </a:r>
          <a:endParaRPr lang="nb-NO" sz="1200" kern="1200" dirty="0"/>
        </a:p>
      </dsp:txBody>
      <dsp:txXfrm>
        <a:off x="1937146" y="912788"/>
        <a:ext cx="1189039" cy="772875"/>
      </dsp:txXfrm>
    </dsp:sp>
    <dsp:sp modelId="{DB835AE2-E794-4246-859D-E634ADB463A8}">
      <dsp:nvSpPr>
        <dsp:cNvPr id="0" name=""/>
        <dsp:cNvSpPr/>
      </dsp:nvSpPr>
      <dsp:spPr>
        <a:xfrm>
          <a:off x="2287678" y="388653"/>
          <a:ext cx="3642292" cy="3642292"/>
        </a:xfrm>
        <a:custGeom>
          <a:avLst/>
          <a:gdLst/>
          <a:ahLst/>
          <a:cxnLst/>
          <a:rect l="0" t="0" r="0" b="0"/>
          <a:pathLst>
            <a:path>
              <a:moveTo>
                <a:pt x="636910" y="437614"/>
              </a:moveTo>
              <a:arcTo wR="1821146" hR="1821146" stAng="13766286" swAng="730670"/>
            </a:path>
          </a:pathLst>
        </a:custGeom>
        <a:noFill/>
        <a:ln w="9525" cap="flat" cmpd="sng" algn="ctr">
          <a:solidFill>
            <a:schemeClr val="accent4">
              <a:shade val="90000"/>
              <a:hueOff val="831866"/>
              <a:satOff val="-94023"/>
              <a:lumOff val="5900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0D8701A-7B6D-4D68-BA25-7A8CBEA230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CEAB86-5702-4630-8B4C-38DBCB357FD3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F22699-438F-4351-B854-884A2D48210F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304800"/>
            <a:ext cx="21097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304800"/>
            <a:ext cx="6178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31BA2A-7BD0-41F4-8565-06904E5FCF72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D29A48-6921-44F7-9241-D76D1DBC2CC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D02FB-04BA-4679-8191-72DF5091F243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524000"/>
            <a:ext cx="41433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524000"/>
            <a:ext cx="414496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3EB44B-CFD4-47F3-9CB3-7C38D23C5186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35FDC-5541-4DAF-9089-3CC368242744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3AECD-F7B5-4CE4-8A21-62509A8409D5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ED4D22-3D09-47A5-A47E-E06B5B05E8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890AC5-F2AB-4437-816E-4F56D446FE88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5BAF40-5355-4A8F-88F0-3BC43B375732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landskap_mot_bun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15100"/>
            <a:ext cx="8382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304800"/>
            <a:ext cx="8440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nb-NO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524000"/>
            <a:ext cx="84407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endParaRPr lang="nb-NO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6875" y="6602413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1E6314F-D3F0-485C-AED9-1B67BF4DC87C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060700" y="6629400"/>
            <a:ext cx="35814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728" tIns="0" rIns="72728" bIns="0">
            <a:spAutoFit/>
          </a:bodyPr>
          <a:lstStyle/>
          <a:p>
            <a:pPr algn="r" defTabSz="712788"/>
            <a:r>
              <a:rPr lang="nb-NO" sz="1000" b="1" noProof="1" smtClean="0">
                <a:solidFill>
                  <a:schemeClr val="bg1"/>
                </a:solidFill>
              </a:rPr>
              <a:t>SINTEF</a:t>
            </a:r>
            <a:r>
              <a:rPr lang="nb-NO" sz="1000" b="1" baseline="0" noProof="1" smtClean="0">
                <a:solidFill>
                  <a:schemeClr val="bg1"/>
                </a:solidFill>
              </a:rPr>
              <a:t> Helse, </a:t>
            </a:r>
            <a:r>
              <a:rPr lang="nb-NO" sz="1000" b="1" noProof="1" smtClean="0">
                <a:solidFill>
                  <a:schemeClr val="bg1"/>
                </a:solidFill>
              </a:rPr>
              <a:t>Gruppe</a:t>
            </a:r>
            <a:r>
              <a:rPr lang="nb-NO" sz="1000" b="1" baseline="0" noProof="1" smtClean="0">
                <a:solidFill>
                  <a:schemeClr val="bg1"/>
                </a:solidFill>
              </a:rPr>
              <a:t> for arbeid og helse</a:t>
            </a:r>
            <a:endParaRPr lang="nb-NO" sz="1000" b="1" noProof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D025-C3E1-4F2C-94A8-D57601835D1F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6874-32D5-42E0-9B8D-92702FAE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D025-C3E1-4F2C-94A8-D57601835D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6874-32D5-42E0-9B8D-92702FAEB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tef.no/arbeidoghel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tef.no/arbeidoghel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5043" y="570566"/>
            <a:ext cx="7772400" cy="2080037"/>
          </a:xfrm>
        </p:spPr>
        <p:txBody>
          <a:bodyPr>
            <a:noAutofit/>
          </a:bodyPr>
          <a:lstStyle/>
          <a:p>
            <a:pPr algn="ctr"/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sz="4800" dirty="0" smtClean="0">
                <a:latin typeface="Castellar" pitchFamily="18" charset="0"/>
              </a:rPr>
              <a:t>Hva skal til for å lykkes 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5167"/>
            <a:ext cx="6400800" cy="3754419"/>
          </a:xfrm>
        </p:spPr>
        <p:txBody>
          <a:bodyPr/>
          <a:lstStyle/>
          <a:p>
            <a:endParaRPr lang="nb-NO" b="1" dirty="0" smtClean="0">
              <a:solidFill>
                <a:srgbClr val="FF0000"/>
              </a:solidFill>
            </a:endParaRPr>
          </a:p>
          <a:p>
            <a:r>
              <a:rPr lang="nb-NO" sz="2800" dirty="0" smtClean="0"/>
              <a:t>Nasjonal </a:t>
            </a:r>
            <a:r>
              <a:rPr lang="nb-NO" sz="2800" dirty="0" err="1" smtClean="0"/>
              <a:t>IA-konferanse</a:t>
            </a:r>
            <a:r>
              <a:rPr lang="nb-NO" sz="2800" dirty="0" smtClean="0"/>
              <a:t> </a:t>
            </a:r>
          </a:p>
          <a:p>
            <a:r>
              <a:rPr lang="nb-NO" sz="1600" dirty="0" smtClean="0"/>
              <a:t>3. desember 2010, Oslo Plaza</a:t>
            </a:r>
          </a:p>
          <a:p>
            <a:endParaRPr lang="nb-NO" b="1" dirty="0" smtClean="0">
              <a:solidFill>
                <a:srgbClr val="000000"/>
              </a:solidFill>
            </a:endParaRPr>
          </a:p>
          <a:p>
            <a:r>
              <a:rPr lang="nb-NO" b="1" dirty="0" smtClean="0">
                <a:solidFill>
                  <a:srgbClr val="000000"/>
                </a:solidFill>
              </a:rPr>
              <a:t>SINTEF</a:t>
            </a:r>
          </a:p>
          <a:p>
            <a:r>
              <a:rPr lang="nb-NO" sz="2000" b="1" dirty="0" smtClean="0">
                <a:solidFill>
                  <a:srgbClr val="000000"/>
                </a:solidFill>
              </a:rPr>
              <a:t>Gruppe for arbeid og helse</a:t>
            </a:r>
          </a:p>
          <a:p>
            <a:r>
              <a:rPr lang="nb-NO" sz="1400" b="1" dirty="0" smtClean="0">
                <a:hlinkClick r:id="rId2"/>
              </a:rPr>
              <a:t>www.sintef.no/arbeidoghelse</a:t>
            </a:r>
            <a:endParaRPr lang="nb-NO" sz="1400" b="1" dirty="0" smtClean="0"/>
          </a:p>
          <a:p>
            <a:r>
              <a:rPr lang="nb-NO" sz="1400" b="1" dirty="0" err="1" smtClean="0"/>
              <a:t>dr.polit/seniorforsker</a:t>
            </a:r>
            <a:r>
              <a:rPr lang="nb-NO" sz="1400" b="1" dirty="0" smtClean="0"/>
              <a:t> Solveig Osborg Ose (forskningsleder)</a:t>
            </a:r>
          </a:p>
          <a:p>
            <a:r>
              <a:rPr lang="nb-NO" dirty="0" smtClean="0"/>
              <a:t>    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5B35-888B-4BCE-B77F-E5BCC483E02F}" type="slidenum">
              <a:rPr lang="en-US"/>
              <a:pPr/>
              <a:t>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Delmål 3: </a:t>
            </a:r>
            <a:r>
              <a:rPr lang="nb-NO" dirty="0" err="1" smtClean="0"/>
              <a:t>senorer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tid for å ta opp delmål 3 her, men </a:t>
            </a:r>
          </a:p>
          <a:p>
            <a:pPr lvl="1"/>
            <a:r>
              <a:rPr lang="nb-NO" dirty="0" err="1" smtClean="0"/>
              <a:t>livsfasepolitikk</a:t>
            </a:r>
            <a:r>
              <a:rPr lang="nb-NO" dirty="0" smtClean="0"/>
              <a:t> mye mer enn forlenget ferie og det handler i stor grad om </a:t>
            </a:r>
          </a:p>
          <a:p>
            <a:pPr lvl="1"/>
            <a:r>
              <a:rPr lang="nb-NO" dirty="0" smtClean="0"/>
              <a:t>FOREBYGGING!</a:t>
            </a:r>
          </a:p>
          <a:p>
            <a:pPr lvl="1"/>
            <a:r>
              <a:rPr lang="nb-NO" dirty="0" smtClean="0"/>
              <a:t>Må starte lenge før 62 år for å beholde arbeidskraft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10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Individ </a:t>
            </a:r>
            <a:r>
              <a:rPr lang="nb-NO" dirty="0" err="1" smtClean="0"/>
              <a:t>vs</a:t>
            </a:r>
            <a:r>
              <a:rPr lang="nb-NO" dirty="0" smtClean="0"/>
              <a:t> gruppe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Ansatte er en del av en arbeidsgruppe/team/avdeling </a:t>
            </a:r>
            <a:r>
              <a:rPr lang="nb-NO" dirty="0" err="1" smtClean="0"/>
              <a:t>etc</a:t>
            </a:r>
            <a:endParaRPr lang="nb-NO" dirty="0" smtClean="0"/>
          </a:p>
          <a:p>
            <a:r>
              <a:rPr lang="nb-NO" dirty="0" smtClean="0"/>
              <a:t>Likevel er fokuset på den ansatte:</a:t>
            </a:r>
          </a:p>
          <a:p>
            <a:pPr lvl="1"/>
            <a:r>
              <a:rPr lang="nb-NO" dirty="0" smtClean="0"/>
              <a:t>Individuelle oppfølgingsplaner</a:t>
            </a:r>
          </a:p>
          <a:p>
            <a:pPr lvl="1"/>
            <a:r>
              <a:rPr lang="nb-NO" dirty="0" smtClean="0"/>
              <a:t>Individuell tilrettelegging </a:t>
            </a:r>
          </a:p>
          <a:p>
            <a:pPr lvl="1"/>
            <a:r>
              <a:rPr lang="nb-NO" dirty="0" smtClean="0"/>
              <a:t>Individuelle ”saker” mellom leder og ansatt</a:t>
            </a:r>
          </a:p>
          <a:p>
            <a:pPr lvl="1"/>
            <a:r>
              <a:rPr lang="nb-NO" dirty="0" smtClean="0"/>
              <a:t>Individuelle virkemidler</a:t>
            </a:r>
          </a:p>
          <a:p>
            <a:pPr lvl="1"/>
            <a:r>
              <a:rPr lang="nb-NO" dirty="0" smtClean="0"/>
              <a:t>Nye </a:t>
            </a:r>
            <a:r>
              <a:rPr lang="nb-NO" dirty="0" err="1" smtClean="0"/>
              <a:t>IA-avtalen</a:t>
            </a:r>
            <a:r>
              <a:rPr lang="nb-NO" dirty="0" smtClean="0"/>
              <a:t> forsterker dette fokuset </a:t>
            </a:r>
          </a:p>
          <a:p>
            <a:r>
              <a:rPr lang="nb-NO" dirty="0" smtClean="0"/>
              <a:t>Skal også ha fokus på forebygging…</a:t>
            </a:r>
          </a:p>
          <a:p>
            <a:r>
              <a:rPr lang="nb-NO" dirty="0" smtClean="0"/>
              <a:t>Er dette en målkonflikt i den nye </a:t>
            </a:r>
            <a:r>
              <a:rPr lang="nb-NO" dirty="0" err="1" smtClean="0"/>
              <a:t>IA-avtalen</a:t>
            </a:r>
            <a:r>
              <a:rPr lang="nb-NO" dirty="0" smtClean="0"/>
              <a:t>?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Tilrettelegging for noen går ut over andre ansatte:</a:t>
            </a:r>
          </a:p>
          <a:p>
            <a:pPr lvl="1"/>
            <a:r>
              <a:rPr lang="nb-NO" dirty="0" smtClean="0"/>
              <a:t>De som foreslår ubegrenset tilrettelegging for sykmeldte vet ikke hva de snakker om</a:t>
            </a:r>
          </a:p>
          <a:p>
            <a:pPr lvl="1"/>
            <a:r>
              <a:rPr lang="nb-NO" dirty="0" smtClean="0"/>
              <a:t>Om for mange som trenger tilrettelegging må en til slutt velge mellom driftshensyn og hensyn til enkeltindivid</a:t>
            </a:r>
          </a:p>
          <a:p>
            <a:pPr lvl="1">
              <a:buNone/>
            </a:pPr>
            <a:endParaRPr lang="nb-NO" dirty="0" smtClean="0"/>
          </a:p>
          <a:p>
            <a:r>
              <a:rPr lang="nb-NO" dirty="0" smtClean="0"/>
              <a:t>Leders tid og kapasitet som brukes på oppfølging av sykmeldte har en alternativ anvendelse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Mitt poeng?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Sykefraværsoppfølging “vinninga går opp i spinninga”, bruker mye tid – liten effekt? </a:t>
            </a:r>
          </a:p>
          <a:p>
            <a:pPr>
              <a:buNone/>
            </a:pPr>
            <a:r>
              <a:rPr lang="nb-NO" sz="4400" b="1" dirty="0" smtClean="0"/>
              <a:t>”Vi får ikke prioritert </a:t>
            </a:r>
            <a:r>
              <a:rPr lang="nb-NO" sz="4400" b="1" dirty="0" err="1" smtClean="0"/>
              <a:t>fore-bygging</a:t>
            </a:r>
            <a:r>
              <a:rPr lang="nb-NO" sz="4400" b="1" dirty="0" smtClean="0"/>
              <a:t> for de friske ansatte fordi vi må følge opp alle de sykmeldte!”</a:t>
            </a:r>
          </a:p>
          <a:p>
            <a:pPr>
              <a:buNone/>
            </a:pPr>
            <a:r>
              <a:rPr lang="nb-NO" sz="1050" dirty="0" smtClean="0"/>
              <a:t>Avdelingsleder for et stort sykehjem, mai 2010</a:t>
            </a:r>
          </a:p>
          <a:p>
            <a:pPr>
              <a:buNone/>
            </a:pPr>
            <a:endParaRPr lang="nb-NO" sz="1050" dirty="0" smtClean="0"/>
          </a:p>
          <a:p>
            <a:r>
              <a:rPr lang="nb-NO" dirty="0" smtClean="0"/>
              <a:t>Hvordan er dette i andre virksomheter?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Jeg tror at for å lykkes må: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73884" y="5335929"/>
            <a:ext cx="3009418" cy="707886"/>
          </a:xfrm>
          <a:prstGeom prst="rect">
            <a:avLst/>
          </a:prstGeom>
          <a:solidFill>
            <a:srgbClr val="99FF66"/>
          </a:solidFill>
          <a:ln>
            <a:solidFill>
              <a:schemeClr val="tx2"/>
            </a:solidFill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 smtClean="0">
                <a:solidFill>
                  <a:schemeClr val="tx1"/>
                </a:solidFill>
                <a:latin typeface="Arial" pitchFamily="34" charset="0"/>
              </a:rPr>
              <a:t>Tid brukt på de friske som er på jobb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 bwMode="auto">
          <a:xfrm>
            <a:off x="5167894" y="1898248"/>
            <a:ext cx="3026981" cy="3477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4400" dirty="0" smtClean="0">
                <a:solidFill>
                  <a:schemeClr val="tx1"/>
                </a:solidFill>
                <a:latin typeface="Arial" pitchFamily="34" charset="0"/>
              </a:rPr>
              <a:t>Tid brukt av leder på oppfølging av sykmeldte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099595" y="2476982"/>
            <a:ext cx="3518704" cy="184037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1101524" y="4759125"/>
            <a:ext cx="3518704" cy="1840375"/>
          </a:xfrm>
          <a:prstGeom prst="rightArrow">
            <a:avLst/>
          </a:prstGeom>
          <a:solidFill>
            <a:srgbClr val="99FF66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Høyt sykefravær er symptom på noe annet</a:t>
            </a:r>
          </a:p>
          <a:p>
            <a:r>
              <a:rPr lang="nb-NO" dirty="0" smtClean="0"/>
              <a:t>Om en ensidig fokuserer på oppfølging av de sykmeldte, behandler man symptom om ikke årsak</a:t>
            </a:r>
          </a:p>
          <a:p>
            <a:r>
              <a:rPr lang="nb-NO" dirty="0" smtClean="0"/>
              <a:t>Det kommer </a:t>
            </a:r>
            <a:r>
              <a:rPr lang="nb-NO" u="sng" dirty="0" smtClean="0"/>
              <a:t>stadig nye sykmeldte </a:t>
            </a:r>
            <a:r>
              <a:rPr lang="nb-NO" dirty="0" smtClean="0"/>
              <a:t>som trenger samme ressursinnsatsen i oppfølgingen </a:t>
            </a:r>
          </a:p>
          <a:p>
            <a:r>
              <a:rPr lang="nb-NO" dirty="0" smtClean="0"/>
              <a:t>Må behandle årsaken og ikke symptomene – hvorfor er sykefraværet høyt?</a:t>
            </a:r>
          </a:p>
          <a:p>
            <a:pPr lvl="1"/>
            <a:r>
              <a:rPr lang="nb-NO" dirty="0" smtClean="0"/>
              <a:t>Arbeidsmiljø</a:t>
            </a:r>
          </a:p>
          <a:p>
            <a:pPr lvl="1"/>
            <a:r>
              <a:rPr lang="nb-NO" dirty="0" smtClean="0"/>
              <a:t>Organisering av arbeidsoppgavene</a:t>
            </a:r>
          </a:p>
          <a:p>
            <a:pPr lvl="1"/>
            <a:r>
              <a:rPr lang="nb-NO" dirty="0" smtClean="0"/>
              <a:t>Ledelse</a:t>
            </a:r>
          </a:p>
          <a:p>
            <a:pPr lvl="1"/>
            <a:r>
              <a:rPr lang="nb-NO" dirty="0" smtClean="0"/>
              <a:t>Kultur</a:t>
            </a:r>
          </a:p>
          <a:p>
            <a:pPr lvl="1"/>
            <a:r>
              <a:rPr lang="nb-NO" dirty="0" smtClean="0"/>
              <a:t>Osv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Først når en forstår hvorfor sykefraværet er høyt, er det mulig med målrettet innsats for reduksjon</a:t>
            </a:r>
          </a:p>
          <a:p>
            <a:r>
              <a:rPr lang="nb-NO" dirty="0" smtClean="0"/>
              <a:t>Ofte behov for mange små tiltak heller enn store omstillinger og omorganiseringer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 snakker vi om forebygging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Primærforebygging </a:t>
            </a:r>
          </a:p>
          <a:p>
            <a:pPr lvl="1"/>
            <a:r>
              <a:rPr lang="nb-NO" dirty="0" smtClean="0"/>
              <a:t>Hindre at folk blir syke av jobbe</a:t>
            </a:r>
          </a:p>
          <a:p>
            <a:endParaRPr lang="nb-NO" dirty="0" smtClean="0"/>
          </a:p>
          <a:p>
            <a:r>
              <a:rPr lang="nb-NO" dirty="0" smtClean="0"/>
              <a:t>Sekundærforebygging</a:t>
            </a:r>
          </a:p>
          <a:p>
            <a:pPr lvl="1"/>
            <a:r>
              <a:rPr lang="nb-NO" dirty="0" smtClean="0"/>
              <a:t>Hindre at folk blir sykmeldt av å være syke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Tertiærforebygging</a:t>
            </a:r>
          </a:p>
          <a:p>
            <a:pPr lvl="1"/>
            <a:r>
              <a:rPr lang="nb-NO" dirty="0" smtClean="0"/>
              <a:t>Hindre at folk faller ut av arbeidslivet fordi de blir sykmeldt</a:t>
            </a:r>
          </a:p>
          <a:p>
            <a:pPr lvl="1"/>
            <a:r>
              <a:rPr lang="nb-NO" dirty="0" smtClean="0"/>
              <a:t>Hindre at folk av ulike årsaker ikke kommer inn i arbeidslivet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Typisk?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2275" y="1524000"/>
          <a:ext cx="8440738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2B24EC-2F2E-44CE-8933-58C630011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67B5BC-AC89-45DE-83FC-40C649BA9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85EC61-14EE-4567-9AF8-9CA6C0F50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E9FF3C-0F1E-4E1E-8B81-75BEB8659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C04806-3E8E-449F-BB54-1326EA184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E6F51F-39D9-4AA9-89B3-3848F0503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6D177-04B7-4FC1-95BC-18334C90A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3BF6D0-E24E-4967-8B8F-B73484382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AD8A9C-C23F-49C1-AEAD-4DC9E2673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06E9AF-1FE1-44B4-9D51-DE34803B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FA53F2-A19B-4766-BD99-D9D62E187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835AE2-E794-4246-859D-E634ADB46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Konklusjon: Hva skal til for å lykkes?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ym typeface="Symbol"/>
              </a:rPr>
              <a:t>Oppfølging av sykmeldte  </a:t>
            </a:r>
            <a:r>
              <a:rPr lang="nb-NO" dirty="0" err="1" smtClean="0">
                <a:sym typeface="Symbol"/>
              </a:rPr>
              <a:t>IA-arbeidet</a:t>
            </a:r>
            <a:endParaRPr lang="nb-NO" dirty="0" smtClean="0"/>
          </a:p>
          <a:p>
            <a:r>
              <a:rPr lang="nb-NO" dirty="0" smtClean="0"/>
              <a:t>Fokus på gruppe og ikke på individ</a:t>
            </a:r>
          </a:p>
          <a:p>
            <a:r>
              <a:rPr lang="nb-NO" dirty="0" smtClean="0"/>
              <a:t>Vær bevisst! Tilrettelegging for noen går ut over andre og finn den gode balansen</a:t>
            </a:r>
          </a:p>
          <a:p>
            <a:r>
              <a:rPr lang="nb-NO" dirty="0" smtClean="0"/>
              <a:t>Bruk kompetansen fra oppfølgings- og </a:t>
            </a:r>
            <a:r>
              <a:rPr lang="nb-NO" dirty="0" err="1" smtClean="0"/>
              <a:t>tilretteleggings-arbeidet</a:t>
            </a:r>
            <a:r>
              <a:rPr lang="nb-NO" dirty="0" smtClean="0"/>
              <a:t> til å forebygge den neste sykmeldingen</a:t>
            </a:r>
            <a:r>
              <a:rPr lang="nb-NO" dirty="0" smtClean="0"/>
              <a:t>!</a:t>
            </a:r>
          </a:p>
          <a:p>
            <a:r>
              <a:rPr lang="nb-NO" dirty="0" smtClean="0"/>
              <a:t>Behandling av symptom hos enkeltpersoner påvirker i liten grad hvor mange andre som får symptomene… 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19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Våre forskningsprosjekter: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 smtClean="0"/>
              <a:t>Evalueringen av </a:t>
            </a:r>
            <a:r>
              <a:rPr lang="nb-NO" b="1" dirty="0" err="1" smtClean="0"/>
              <a:t>IA-avtalen</a:t>
            </a:r>
            <a:r>
              <a:rPr lang="nb-NO" b="1" dirty="0" smtClean="0"/>
              <a:t> </a:t>
            </a:r>
            <a:r>
              <a:rPr lang="nb-NO" dirty="0" smtClean="0"/>
              <a:t>(2001-2009) [AID] </a:t>
            </a:r>
            <a:r>
              <a:rPr lang="nb-NO" sz="1300" b="1" dirty="0" smtClean="0"/>
              <a:t>(2009) </a:t>
            </a:r>
          </a:p>
          <a:p>
            <a:endParaRPr lang="nb-NO" sz="1300" b="1" dirty="0" smtClean="0"/>
          </a:p>
          <a:p>
            <a:r>
              <a:rPr lang="nb-NO" b="1" dirty="0" smtClean="0"/>
              <a:t>Kunnskapsoppsummeringer om sykefravær </a:t>
            </a:r>
            <a:r>
              <a:rPr lang="nb-NO" sz="1300" b="1" dirty="0" smtClean="0"/>
              <a:t>(2004, 2006, 2010) </a:t>
            </a:r>
            <a:r>
              <a:rPr lang="nb-NO" sz="2500" dirty="0" smtClean="0">
                <a:solidFill>
                  <a:srgbClr val="003366"/>
                </a:solidFill>
              </a:rPr>
              <a:t>[AID, NFR, AD]</a:t>
            </a:r>
            <a:r>
              <a:rPr lang="nb-NO" sz="1300" b="1" dirty="0" smtClean="0"/>
              <a:t> </a:t>
            </a:r>
          </a:p>
          <a:p>
            <a:pPr>
              <a:buNone/>
            </a:pPr>
            <a:r>
              <a:rPr lang="nb-NO" sz="1300" b="1" dirty="0" smtClean="0"/>
              <a:t> </a:t>
            </a:r>
          </a:p>
          <a:p>
            <a:r>
              <a:rPr lang="nb-NO" b="1" dirty="0" smtClean="0"/>
              <a:t>Kunnskapsstatus: Arbeid, psykisk helse og rus </a:t>
            </a:r>
            <a:r>
              <a:rPr lang="nb-NO" sz="1300" b="1" dirty="0" smtClean="0"/>
              <a:t>(2008) </a:t>
            </a:r>
            <a:r>
              <a:rPr lang="nb-NO" sz="2500" dirty="0" smtClean="0">
                <a:solidFill>
                  <a:srgbClr val="003366"/>
                </a:solidFill>
              </a:rPr>
              <a:t>[NAV FARVE] </a:t>
            </a:r>
            <a:endParaRPr lang="nb-NO" sz="1300" b="1" dirty="0" smtClean="0"/>
          </a:p>
          <a:p>
            <a:endParaRPr lang="nb-NO" sz="1300" b="1" dirty="0" smtClean="0"/>
          </a:p>
          <a:p>
            <a:r>
              <a:rPr lang="en-US" sz="2500" b="1" dirty="0" smtClean="0"/>
              <a:t>The work, lifestyle and health (WLH-study) of Norwegian Health Care workers survey</a:t>
            </a:r>
            <a:r>
              <a:rPr lang="en-US" sz="2500" dirty="0" smtClean="0"/>
              <a:t> </a:t>
            </a:r>
            <a:r>
              <a:rPr lang="en-US" sz="1300" b="1" dirty="0" smtClean="0"/>
              <a:t>(2008) </a:t>
            </a:r>
            <a:r>
              <a:rPr lang="nb-NO" sz="2500" dirty="0" smtClean="0">
                <a:solidFill>
                  <a:srgbClr val="003366"/>
                </a:solidFill>
              </a:rPr>
              <a:t>[NFR]</a:t>
            </a:r>
            <a:endParaRPr lang="en-US" sz="1300" b="1" dirty="0" smtClean="0"/>
          </a:p>
          <a:p>
            <a:endParaRPr lang="nb-NO" sz="1300" b="1" dirty="0" smtClean="0"/>
          </a:p>
          <a:p>
            <a:r>
              <a:rPr lang="nb-NO" b="1" dirty="0" smtClean="0"/>
              <a:t>Lokalt </a:t>
            </a:r>
            <a:r>
              <a:rPr lang="nb-NO" b="1" dirty="0" err="1" smtClean="0"/>
              <a:t>IA-samarbeid</a:t>
            </a:r>
            <a:r>
              <a:rPr lang="nb-NO" b="1" dirty="0" smtClean="0"/>
              <a:t>, inkluderende ledelse og forebygging av sykefravær og utstøting i sykehjem og hjemmetjenester</a:t>
            </a:r>
            <a:r>
              <a:rPr lang="nb-NO" i="1" dirty="0" smtClean="0"/>
              <a:t> </a:t>
            </a:r>
            <a:r>
              <a:rPr lang="nb-NO" sz="1300" b="1" dirty="0" smtClean="0"/>
              <a:t>(2010) </a:t>
            </a:r>
            <a:r>
              <a:rPr lang="nb-NO" sz="2500" dirty="0" smtClean="0">
                <a:solidFill>
                  <a:srgbClr val="003366"/>
                </a:solidFill>
              </a:rPr>
              <a:t>[NAV, FARVE]</a:t>
            </a:r>
            <a:endParaRPr lang="nb-NO" sz="1300" b="1" dirty="0" smtClean="0"/>
          </a:p>
          <a:p>
            <a:endParaRPr lang="nb-NO" sz="1300" b="1" dirty="0" smtClean="0"/>
          </a:p>
          <a:p>
            <a:r>
              <a:rPr lang="nb-NO" b="1" dirty="0" smtClean="0"/>
              <a:t>Gradering av sykmeldinger</a:t>
            </a:r>
            <a:r>
              <a:rPr lang="nb-NO" dirty="0" smtClean="0"/>
              <a:t> </a:t>
            </a:r>
            <a:r>
              <a:rPr lang="nb-NO" sz="1300" b="1" dirty="0" smtClean="0"/>
              <a:t>(2011)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3366"/>
                </a:solidFill>
              </a:rPr>
              <a:t>[NHO, Arbeidsmiljøfondet]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Rapportene kan </a:t>
            </a:r>
            <a:r>
              <a:rPr lang="nb-NO" u="sng" dirty="0" smtClean="0"/>
              <a:t>fritt</a:t>
            </a:r>
            <a:r>
              <a:rPr lang="nb-NO" dirty="0" smtClean="0"/>
              <a:t> lastes ned på: </a:t>
            </a:r>
            <a:r>
              <a:rPr lang="nb-NO" b="1" dirty="0" smtClean="0">
                <a:solidFill>
                  <a:srgbClr val="0070C0"/>
                </a:solidFill>
                <a:hlinkClick r:id="rId2"/>
              </a:rPr>
              <a:t>www.sintef.no/arbeidoghelse</a:t>
            </a:r>
            <a:endParaRPr lang="nb-NO" b="1" dirty="0" smtClean="0">
              <a:solidFill>
                <a:srgbClr val="0070C0"/>
              </a:solidFill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8000" dirty="0" smtClean="0"/>
              <a:t>Takk for meg</a:t>
            </a:r>
            <a:r>
              <a:rPr lang="nb-NO" sz="6600" dirty="0" smtClean="0"/>
              <a:t>!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20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</a:t>
            </a:r>
            <a:r>
              <a:rPr lang="nb-NO" dirty="0" err="1" smtClean="0"/>
              <a:t>IA-arbeid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Vanlig svar:</a:t>
            </a:r>
          </a:p>
          <a:p>
            <a:pPr lvl="1"/>
            <a:r>
              <a:rPr lang="nb-NO" dirty="0" smtClean="0"/>
              <a:t>”Nei, det handler om oppfølging av sykmeldte og slikt…”</a:t>
            </a:r>
          </a:p>
          <a:p>
            <a:pPr lvl="1"/>
            <a:r>
              <a:rPr lang="nb-NO" dirty="0" smtClean="0"/>
              <a:t>”Oppfølging og tilrettelegging for sykmeldte”</a:t>
            </a:r>
          </a:p>
          <a:p>
            <a:pPr lvl="1"/>
            <a:r>
              <a:rPr lang="nb-NO" dirty="0" smtClean="0"/>
              <a:t>”…møter med NAV og slikt”</a:t>
            </a:r>
          </a:p>
          <a:p>
            <a:pPr lvl="1"/>
            <a:r>
              <a:rPr lang="nb-NO" dirty="0" smtClean="0"/>
              <a:t>”Å ringe når noen blir syk…”</a:t>
            </a:r>
          </a:p>
          <a:p>
            <a:pPr lvl="1"/>
            <a:r>
              <a:rPr lang="nb-NO" dirty="0" smtClean="0"/>
              <a:t>”</a:t>
            </a:r>
            <a:r>
              <a:rPr lang="nb-NO" dirty="0" err="1" smtClean="0"/>
              <a:t>IA-arbeid</a:t>
            </a:r>
            <a:r>
              <a:rPr lang="nb-NO" dirty="0" smtClean="0"/>
              <a:t> er det samme som sykefraværsarbeid”</a:t>
            </a:r>
          </a:p>
          <a:p>
            <a:pPr lvl="1"/>
            <a:r>
              <a:rPr lang="nb-NO" dirty="0" smtClean="0"/>
              <a:t>”Omplassering og utprøving, </a:t>
            </a:r>
            <a:r>
              <a:rPr lang="nb-NO" dirty="0" err="1" smtClean="0"/>
              <a:t>IA-tilfeller</a:t>
            </a:r>
            <a:r>
              <a:rPr lang="nb-NO" dirty="0" smtClean="0"/>
              <a:t>…”</a:t>
            </a:r>
          </a:p>
          <a:p>
            <a:r>
              <a:rPr lang="nb-NO" dirty="0" err="1" smtClean="0"/>
              <a:t>IA-arbeid</a:t>
            </a:r>
            <a:r>
              <a:rPr lang="nb-NO" dirty="0" smtClean="0"/>
              <a:t> = Oppfølging av sykmeldte?</a:t>
            </a:r>
          </a:p>
          <a:p>
            <a:r>
              <a:rPr lang="nb-NO" dirty="0" smtClean="0"/>
              <a:t>Om ja, da er ikke </a:t>
            </a:r>
            <a:r>
              <a:rPr lang="nb-NO" dirty="0" err="1" smtClean="0"/>
              <a:t>IA-avtalen</a:t>
            </a:r>
            <a:r>
              <a:rPr lang="nb-NO" dirty="0" smtClean="0"/>
              <a:t> mer enn det alle skal gjøre i følge Arbeidsmiljøloven.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repetisjon fra Arbeidsmiljøloven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§ 4-2. Krav til tilrettelegging, medvirkning og utvikling</a:t>
            </a:r>
          </a:p>
          <a:p>
            <a:r>
              <a:rPr lang="nb-NO" dirty="0" smtClean="0">
                <a:solidFill>
                  <a:srgbClr val="003366"/>
                </a:solidFill>
              </a:rPr>
              <a:t>§ 4-6. Særlig om tilrettelegging for arbeidstakere med redusert arbeidsevne</a:t>
            </a:r>
          </a:p>
          <a:p>
            <a:pPr lvl="1"/>
            <a:r>
              <a:rPr lang="nb-NO" dirty="0" smtClean="0">
                <a:solidFill>
                  <a:srgbClr val="003366"/>
                </a:solidFill>
              </a:rPr>
              <a:t>(1) Tilrettelegging om ulykke, sykdom el slitasje</a:t>
            </a:r>
          </a:p>
          <a:p>
            <a:pPr lvl="1"/>
            <a:r>
              <a:rPr lang="nb-NO" dirty="0" smtClean="0"/>
              <a:t>(3) Utarbeide oppfølgingsplan senest innen 6 uker (endres til 4)</a:t>
            </a:r>
          </a:p>
          <a:p>
            <a:pPr lvl="1"/>
            <a:r>
              <a:rPr lang="nb-NO" dirty="0" smtClean="0"/>
              <a:t>(4) Arbeidsgiver innkaller arbeidstaker til dialogmøte innen 12 uker (endres til  8 uker)</a:t>
            </a:r>
          </a:p>
          <a:p>
            <a:pPr lvl="1"/>
            <a:r>
              <a:rPr lang="nb-NO" dirty="0" smtClean="0"/>
              <a:t>Legen eller sykmeldende behandler skal delta om arbeidsgiver og arbeidstaker, eller arbeidstaker alene ønsker det </a:t>
            </a:r>
            <a:r>
              <a:rPr lang="nb-NO" sz="1100" dirty="0" smtClean="0"/>
              <a:t>(jf. folketrygdloven § 25-5)</a:t>
            </a:r>
            <a:endParaRPr lang="nb-NO" dirty="0" smtClean="0"/>
          </a:p>
          <a:p>
            <a:endParaRPr lang="nb-NO" dirty="0" smtClean="0">
              <a:solidFill>
                <a:srgbClr val="003366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4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Altså: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Oppfølging av sykmeldte er noe alle virksomheter er forpliktet til gjennom </a:t>
            </a:r>
            <a:r>
              <a:rPr lang="nb-NO" dirty="0" smtClean="0"/>
              <a:t>arbeidsmiljøloven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MEN, det er riktig at dette tidligere var en viktig del av </a:t>
            </a:r>
            <a:r>
              <a:rPr lang="nb-NO" dirty="0" err="1" smtClean="0"/>
              <a:t>IA-avtalen</a:t>
            </a:r>
            <a:endParaRPr lang="nb-NO" dirty="0" smtClean="0"/>
          </a:p>
          <a:p>
            <a:pPr lvl="1"/>
            <a:endParaRPr lang="nb-NO" dirty="0" smtClean="0"/>
          </a:p>
          <a:p>
            <a:r>
              <a:rPr lang="nb-NO" b="1" dirty="0" smtClean="0"/>
              <a:t>Dersom ”</a:t>
            </a:r>
            <a:r>
              <a:rPr lang="nb-NO" b="1" dirty="0" err="1" smtClean="0"/>
              <a:t>IA-arbeid</a:t>
            </a:r>
            <a:r>
              <a:rPr lang="nb-NO" b="1" dirty="0" smtClean="0"/>
              <a:t>” fortsetter å være det samme som oppfølging av sykmeldte, tror jeg ikke IA-avtalen kommer til å ha særlig effekt på sykefraværet fremover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med de som står utenfor</a:t>
            </a:r>
            <a:r>
              <a:rPr lang="nb-NO" dirty="0" smtClean="0"/>
              <a:t>?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Evalueringen: </a:t>
            </a:r>
            <a:r>
              <a:rPr lang="nb-NO" dirty="0" err="1" smtClean="0"/>
              <a:t>IA-virksomhetene</a:t>
            </a:r>
            <a:r>
              <a:rPr lang="nb-NO" dirty="0" smtClean="0"/>
              <a:t> har ikke </a:t>
            </a:r>
            <a:r>
              <a:rPr lang="nb-NO" dirty="0" smtClean="0"/>
              <a:t>i særlig grad lykkes i å inkludere de som står utenfor arbeidslivet </a:t>
            </a:r>
            <a:r>
              <a:rPr lang="nb-NO" sz="1500" b="1" dirty="0" smtClean="0"/>
              <a:t>(N=3 092 </a:t>
            </a:r>
            <a:r>
              <a:rPr lang="nb-NO" sz="1500" b="1" dirty="0" err="1" smtClean="0"/>
              <a:t>IA-virksomheter</a:t>
            </a:r>
            <a:r>
              <a:rPr lang="nb-NO" sz="1500" b="1" dirty="0" smtClean="0"/>
              <a:t>)</a:t>
            </a:r>
          </a:p>
          <a:p>
            <a:r>
              <a:rPr lang="nb-NO" dirty="0" smtClean="0"/>
              <a:t>Vi fant:</a:t>
            </a:r>
          </a:p>
          <a:p>
            <a:pPr lvl="1"/>
            <a:r>
              <a:rPr lang="nb-NO" dirty="0" smtClean="0"/>
              <a:t>Delmål 2 er det vanskeligste delmålet i avtalen</a:t>
            </a:r>
          </a:p>
          <a:p>
            <a:pPr lvl="1"/>
            <a:r>
              <a:rPr lang="nb-NO" dirty="0" smtClean="0"/>
              <a:t>Todelt mål: ta vare på egne og inkludere andre</a:t>
            </a:r>
          </a:p>
          <a:p>
            <a:pPr lvl="1"/>
            <a:r>
              <a:rPr lang="nb-NO" dirty="0" smtClean="0"/>
              <a:t>Nærmest ensidig fokus på egne ansatte</a:t>
            </a:r>
          </a:p>
          <a:p>
            <a:pPr lvl="1"/>
            <a:r>
              <a:rPr lang="nb-NO" dirty="0" smtClean="0"/>
              <a:t>Viljen er til stede blant arbeidsgivere, men</a:t>
            </a:r>
          </a:p>
          <a:p>
            <a:pPr lvl="1"/>
            <a:r>
              <a:rPr lang="nb-NO" dirty="0" smtClean="0"/>
              <a:t>mangelfull </a:t>
            </a:r>
            <a:r>
              <a:rPr lang="nb-NO" dirty="0" err="1" smtClean="0"/>
              <a:t>matching-arena</a:t>
            </a:r>
            <a:r>
              <a:rPr lang="nb-NO" dirty="0" smtClean="0"/>
              <a:t> (virksomheter/NAV)</a:t>
            </a:r>
          </a:p>
          <a:p>
            <a:pPr lvl="1"/>
            <a:r>
              <a:rPr lang="nb-NO" dirty="0" smtClean="0"/>
              <a:t>Arbeidstakerne har laber innsats (insidere </a:t>
            </a:r>
            <a:r>
              <a:rPr lang="nb-NO" dirty="0" err="1" smtClean="0"/>
              <a:t>vs</a:t>
            </a:r>
            <a:r>
              <a:rPr lang="nb-NO" dirty="0" smtClean="0"/>
              <a:t> outsidere) –”arbeidsgiver bestemmer hvem de vil ansette”</a:t>
            </a:r>
          </a:p>
          <a:p>
            <a:pPr lvl="1"/>
            <a:r>
              <a:rPr lang="nb-NO" dirty="0" smtClean="0"/>
              <a:t>Potensialet er stort</a:t>
            </a:r>
          </a:p>
          <a:p>
            <a:pPr>
              <a:buNone/>
            </a:pP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Hvem mener seg egnet av virksomhetene?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Virksomheter i statlig og fylkeskommunal sektor mener de er best i stand til å rekruttere ansatte med varig redusert funksjonsevne. </a:t>
            </a:r>
          </a:p>
          <a:p>
            <a:r>
              <a:rPr lang="nb-NO" dirty="0" smtClean="0"/>
              <a:t>I privat og kommunal sektor har de i mindre grad diskutert denne muligheten, men en stor andel mener virksomhetene ikke er egnet for denne gruppen arbeidstakere der en av grunnene er arbeidsoppgavene og organisering av arbeidet</a:t>
            </a:r>
            <a:r>
              <a:rPr lang="nb-NO" dirty="0" smtClean="0"/>
              <a:t>.</a:t>
            </a:r>
          </a:p>
          <a:p>
            <a:r>
              <a:rPr lang="nb-NO" dirty="0" smtClean="0"/>
              <a:t>Kommunene: prioritere egne (omplasseringer/utprøvinger internt) </a:t>
            </a:r>
            <a:endParaRPr lang="nb-NO" dirty="0" smtClean="0"/>
          </a:p>
          <a:p>
            <a:r>
              <a:rPr lang="nb-NO" dirty="0" smtClean="0"/>
              <a:t>Store virksomheter (250+) ser seg best i stand til å ta disse oppgavene og </a:t>
            </a:r>
          </a:p>
          <a:p>
            <a:r>
              <a:rPr lang="nb-NO" dirty="0" smtClean="0"/>
              <a:t>Små virksomheter/enhet argumenter med at de i mindre grad bør ha dette ansvaret pga krav til økonomisk effektivitet og trange budsjett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Differensiering av innsats i Delmål 2?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Det kan derfor se ut som at små virksomheter i privat sektor og kommunale enheter bør konsentrere seg om å ta vare på egne ansatte heller enn å forventes å bidra stort i å ansette personer med varig redusert funksjonsevne. </a:t>
            </a:r>
          </a:p>
          <a:p>
            <a:r>
              <a:rPr lang="nb-NO" dirty="0" smtClean="0"/>
              <a:t>Dette er en av grunnene til at vi foreslo at målene i </a:t>
            </a:r>
            <a:r>
              <a:rPr lang="nb-NO" dirty="0" err="1" smtClean="0"/>
              <a:t>IA-avtalen</a:t>
            </a:r>
            <a:r>
              <a:rPr lang="nb-NO" dirty="0" smtClean="0"/>
              <a:t> bør vurderes i forhold til realisme og differensieres i større grad etter type virksomhet.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Delmål 2: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Dette bekrefter noe av det partene i arbeidslivet også har sagt om delmål 2. Dette er primært en oppgave som passer for de store og kanskje statlige virksomhetene. </a:t>
            </a:r>
          </a:p>
          <a:p>
            <a:r>
              <a:rPr lang="nb-NO" dirty="0" smtClean="0"/>
              <a:t>De har sannsynligvis et større mangfold i arbeidsoppgaver og kan lettere matche behov og ønsker fra de mange med redusert funksjonsevne som ønsker å arbeide. </a:t>
            </a:r>
          </a:p>
          <a:p>
            <a:r>
              <a:rPr lang="nb-NO" dirty="0" smtClean="0"/>
              <a:t>FFO gir også uttrykk for at det er disse prosjektene som ser ut til å fungere best. </a:t>
            </a:r>
          </a:p>
          <a:p>
            <a:r>
              <a:rPr lang="nb-NO" dirty="0" smtClean="0"/>
              <a:t>Det er likevel verdt å merke seg at </a:t>
            </a:r>
            <a:r>
              <a:rPr lang="nb-NO" b="1" dirty="0" smtClean="0"/>
              <a:t>en av tre </a:t>
            </a:r>
            <a:r>
              <a:rPr lang="nb-NO" dirty="0" smtClean="0"/>
              <a:t>virksomheter innen både industri og bygge- og anleggsvirksomhet </a:t>
            </a:r>
            <a:r>
              <a:rPr lang="nb-NO" b="1" dirty="0" smtClean="0"/>
              <a:t>ikke mener seg uegnet.</a:t>
            </a:r>
            <a:r>
              <a:rPr lang="nb-NO" dirty="0" smtClean="0"/>
              <a:t> </a:t>
            </a:r>
            <a:r>
              <a:rPr lang="nb-NO" i="1" dirty="0" smtClean="0"/>
              <a:t>Det handler kanskje om å finne frem til disse heller enn å forsøke å få med alle virksomhetene på noe de ikke mener de egner seg for</a:t>
            </a:r>
            <a:r>
              <a:rPr lang="nb-NO" dirty="0" smtClean="0"/>
              <a:t>. 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9A48-6921-44F7-9241-D76D1DBC2CC9}" type="slidenum">
              <a:rPr lang="en-US" smtClean="0"/>
              <a:pPr/>
              <a:t>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k_land_bot_no">
  <a:themeElements>
    <a:clrScheme name="Default Design 8">
      <a:dk1>
        <a:srgbClr val="003366"/>
      </a:dk1>
      <a:lt1>
        <a:srgbClr val="FFFFFF"/>
      </a:lt1>
      <a:dk2>
        <a:srgbClr val="003366"/>
      </a:dk2>
      <a:lt2>
        <a:srgbClr val="CCCCCC"/>
      </a:lt2>
      <a:accent1>
        <a:srgbClr val="FFFFFF"/>
      </a:accent1>
      <a:accent2>
        <a:srgbClr val="FF6600"/>
      </a:accent2>
      <a:accent3>
        <a:srgbClr val="FFFFFF"/>
      </a:accent3>
      <a:accent4>
        <a:srgbClr val="002A56"/>
      </a:accent4>
      <a:accent5>
        <a:srgbClr val="FFFFFF"/>
      </a:accent5>
      <a:accent6>
        <a:srgbClr val="E75C00"/>
      </a:accent6>
      <a:hlink>
        <a:srgbClr val="009999"/>
      </a:hlink>
      <a:folHlink>
        <a:srgbClr val="9933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3366"/>
        </a:dk2>
        <a:lt2>
          <a:srgbClr val="CCCCCC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002A56"/>
        </a:accent4>
        <a:accent5>
          <a:srgbClr val="FFFFFF"/>
        </a:accent5>
        <a:accent6>
          <a:srgbClr val="E75C00"/>
        </a:accent6>
        <a:hlink>
          <a:srgbClr val="00999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Tek_land_bot_no</Template>
  <TotalTime>30838</TotalTime>
  <Words>1224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Tek_land_bot_no</vt:lpstr>
      <vt:lpstr>Custom Design</vt:lpstr>
      <vt:lpstr>1_Custom Design</vt:lpstr>
      <vt:lpstr> Hva skal til for å lykkes ?</vt:lpstr>
      <vt:lpstr>Våre forskningsprosjekter:</vt:lpstr>
      <vt:lpstr>Hva er IA-arbeid?</vt:lpstr>
      <vt:lpstr>Litt repetisjon fra Arbeidsmiljøloven</vt:lpstr>
      <vt:lpstr>Altså:</vt:lpstr>
      <vt:lpstr>Hva med de som står utenfor? </vt:lpstr>
      <vt:lpstr>Hvem mener seg egnet av virksomhetene?</vt:lpstr>
      <vt:lpstr>Differensiering av innsats i Delmål 2?</vt:lpstr>
      <vt:lpstr>Delmål 2:</vt:lpstr>
      <vt:lpstr>Delmål 3: senorer</vt:lpstr>
      <vt:lpstr>Individ vs gruppe</vt:lpstr>
      <vt:lpstr>Hvorfor?</vt:lpstr>
      <vt:lpstr>Mitt poeng?</vt:lpstr>
      <vt:lpstr>Jeg tror at for å lykkes må: </vt:lpstr>
      <vt:lpstr>Hvorfor?</vt:lpstr>
      <vt:lpstr>Slide 16</vt:lpstr>
      <vt:lpstr>Da snakker vi om forebygging</vt:lpstr>
      <vt:lpstr>Typisk?</vt:lpstr>
      <vt:lpstr>Konklusjon: Hva skal til for å lykkes?</vt:lpstr>
      <vt:lpstr>Slide 20</vt:lpstr>
    </vt:vector>
  </TitlesOfParts>
  <Company>SINTEF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av IA-avtalen (2001-2009)</dc:title>
  <dc:creator>solveigo</dc:creator>
  <cp:lastModifiedBy>Solveig Ose</cp:lastModifiedBy>
  <cp:revision>986</cp:revision>
  <cp:lastPrinted>2001-12-20T10:37:21Z</cp:lastPrinted>
  <dcterms:created xsi:type="dcterms:W3CDTF">2009-06-09T16:44:09Z</dcterms:created>
  <dcterms:modified xsi:type="dcterms:W3CDTF">2010-12-02T08:54:28Z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