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67" r:id="rId4"/>
    <p:sldId id="269" r:id="rId5"/>
    <p:sldId id="271" r:id="rId6"/>
    <p:sldId id="270" r:id="rId7"/>
    <p:sldId id="272" r:id="rId8"/>
    <p:sldId id="27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71556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1099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1568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4856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3BFAE29-6EC3-EA42-8BDA-49C9C937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46837" r="66073"/>
          <a:stretch/>
        </p:blipFill>
        <p:spPr>
          <a:xfrm>
            <a:off x="8900885" y="0"/>
            <a:ext cx="3291115" cy="364587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C0B3102-2E2B-0E4C-B3D8-2A05CC82AB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2598" y="5977437"/>
            <a:ext cx="2110087" cy="5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4191F2-F825-FD49-8936-7809F4E31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Innspillsmøte</a:t>
            </a:r>
            <a:r>
              <a:rPr lang="nb-NO" dirty="0"/>
              <a:t> om viltloven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D3AAD1B-E2A4-634B-A029-9B62F5E7E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Johan Bergerud</a:t>
            </a:r>
          </a:p>
          <a:p>
            <a:r>
              <a:rPr lang="nb-NO" dirty="0"/>
              <a:t>Utmarksforvaltningen AS</a:t>
            </a:r>
          </a:p>
          <a:p>
            <a:endParaRPr lang="nb-NO" dirty="0"/>
          </a:p>
          <a:p>
            <a:r>
              <a:rPr lang="nb-NO" dirty="0"/>
              <a:t>2/12.2022</a:t>
            </a:r>
          </a:p>
        </p:txBody>
      </p:sp>
    </p:spTree>
    <p:extLst>
      <p:ext uri="{BB962C8B-B14F-4D97-AF65-F5344CB8AC3E}">
        <p14:creationId xmlns:p14="http://schemas.microsoft.com/office/powerpoint/2010/main" val="320819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5927BE-F329-1AFE-8F8F-364769D2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Utmarksforvaltningen AS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5CB82B-A448-B3D9-FB1A-937059E9D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Konsulentselskap </a:t>
            </a:r>
            <a:r>
              <a:rPr lang="nb-NO" dirty="0"/>
              <a:t>eid av Norges bondelag, Viken skog SA og </a:t>
            </a:r>
            <a:r>
              <a:rPr lang="nb-NO" dirty="0" err="1"/>
              <a:t>GlommenMjøsen</a:t>
            </a:r>
            <a:r>
              <a:rPr lang="nb-NO" dirty="0"/>
              <a:t> SA.</a:t>
            </a:r>
          </a:p>
          <a:p>
            <a:endParaRPr lang="nb-NO" dirty="0"/>
          </a:p>
          <a:p>
            <a:r>
              <a:rPr lang="nb-NO" dirty="0"/>
              <a:t>Tilbyr tjenester innen utmark-, areal- og ressursforvaltning.</a:t>
            </a:r>
          </a:p>
        </p:txBody>
      </p:sp>
    </p:spTree>
    <p:extLst>
      <p:ext uri="{BB962C8B-B14F-4D97-AF65-F5344CB8AC3E}">
        <p14:creationId xmlns:p14="http://schemas.microsoft.com/office/powerpoint/2010/main" val="41393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066619-9F73-BCD4-F521-2CB6F400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 det behov for ytterligere regler om bestandsregulering for høstbart vilt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DF5079-367B-950C-71FE-E4831B619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Ja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67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748389-38F7-188E-B658-95328E4E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 det behov for ytterligere regler om bestandsregulering for høstbart vilt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E6342E-668E-C7A2-C2C3-F89986E0F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Dagens praksis er at det er jakt, fangst og sanking (høsting) som skal regulere bestandene av høstbart vilt.</a:t>
            </a:r>
          </a:p>
          <a:p>
            <a:r>
              <a:rPr lang="nb-NO" dirty="0"/>
              <a:t>Skadefelling skal kun brukes for å avverge skade og skal ikke være bestandsregulerende.</a:t>
            </a:r>
          </a:p>
          <a:p>
            <a:r>
              <a:rPr lang="nb-NO" dirty="0"/>
              <a:t>Vi ser utfordring hos enkelte arter hvor jakt, fangst og sanking ikke er tilstrekkelig for å regulere en bestand ned til ønsket nivå.</a:t>
            </a:r>
          </a:p>
        </p:txBody>
      </p:sp>
    </p:spTree>
    <p:extLst>
      <p:ext uri="{BB962C8B-B14F-4D97-AF65-F5344CB8AC3E}">
        <p14:creationId xmlns:p14="http://schemas.microsoft.com/office/powerpoint/2010/main" val="278465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6E8C52-BAB7-6533-3F08-7857F925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naboene?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C39A19-370C-5432-9767-B26A2F8C3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Sverige har skyddsjakt.</a:t>
            </a:r>
          </a:p>
          <a:p>
            <a:pPr lvl="1"/>
            <a:r>
              <a:rPr lang="sv-SE" b="0" i="1" dirty="0">
                <a:solidFill>
                  <a:srgbClr val="2A2A2D"/>
                </a:solidFill>
                <a:effectLst/>
                <a:latin typeface="Akkurat Pro"/>
              </a:rPr>
              <a:t>Skyddsjakt är ett undantag från fredningen av vilt. Syftet är att förhindra skador på exempelvis boskap eller åkermark. </a:t>
            </a:r>
          </a:p>
          <a:p>
            <a:pPr lvl="1"/>
            <a:endParaRPr lang="nb-NO" i="1" dirty="0"/>
          </a:p>
          <a:p>
            <a:r>
              <a:rPr lang="nb-NO" dirty="0"/>
              <a:t>Danmark har regulering.</a:t>
            </a:r>
          </a:p>
          <a:p>
            <a:pPr lvl="1"/>
            <a:r>
              <a:rPr lang="da-DK" b="0" i="1" dirty="0">
                <a:solidFill>
                  <a:srgbClr val="3C3C3C"/>
                </a:solidFill>
                <a:effectLst/>
                <a:latin typeface="Source Sans Pro" panose="020B0503030403020204" pitchFamily="34" charset="0"/>
              </a:rPr>
              <a:t>Forvaltning af de enkelte vildtarter skal ske ud fra fastsatte målsætninger, og hvor der er brug for deciderede reguleringer af bestanden, skal det i udgangspunktet ske ved fastsættelse af jagttider.</a:t>
            </a:r>
          </a:p>
          <a:p>
            <a:pPr lvl="1"/>
            <a:r>
              <a:rPr lang="da-DK" b="0" i="1" dirty="0">
                <a:solidFill>
                  <a:srgbClr val="3C3C3C"/>
                </a:solidFill>
                <a:effectLst/>
                <a:latin typeface="Source Sans Pro" panose="020B0503030403020204" pitchFamily="34" charset="0"/>
              </a:rPr>
              <a:t>Regulering kan anvendes, når vildtet udgør et problem på steder eller i perioder, hvor jagt ikke kan ske i henhold til ”Bekendtgørelse om jagttid for visse pattedyr og fugle m.v.</a:t>
            </a:r>
            <a:endParaRPr lang="nb-NO" i="1" dirty="0"/>
          </a:p>
          <a:p>
            <a:endParaRPr lang="nb-NO" dirty="0"/>
          </a:p>
          <a:p>
            <a:r>
              <a:rPr lang="nb-NO" dirty="0"/>
              <a:t>Hvordan kan dette benyttes i Norge uten å komme i konflikt med prinsippet om yngletidsfredning?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44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EB57FD-E287-7589-A1DC-CBDD600C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Grågås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893057-DBC8-2B71-E18F-9B1C4A8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5514111" cy="3899766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Vi har sett en kraftig </a:t>
            </a:r>
            <a:r>
              <a:rPr lang="nb-NO" dirty="0" err="1"/>
              <a:t>bestandsøkning</a:t>
            </a:r>
            <a:r>
              <a:rPr lang="nb-NO" dirty="0"/>
              <a:t> i Sør-Norge de siste ti-årene.</a:t>
            </a:r>
          </a:p>
          <a:p>
            <a:endParaRPr lang="nb-NO" dirty="0"/>
          </a:p>
          <a:p>
            <a:r>
              <a:rPr lang="nb-NO" dirty="0"/>
              <a:t>Særlig jakttid har vært begrensende, ved at gjessene trekker til Norge på vinter/vår og trekker sørover i august til oktober.</a:t>
            </a:r>
          </a:p>
          <a:p>
            <a:endParaRPr lang="nb-NO" dirty="0"/>
          </a:p>
          <a:p>
            <a:r>
              <a:rPr lang="nb-NO" dirty="0"/>
              <a:t>Gjør betydelig skade på jordbruksarealer på vår og sommer. Men er ikke nødvendigvis i de samme områdene under jakta.</a:t>
            </a:r>
          </a:p>
        </p:txBody>
      </p:sp>
      <p:pic>
        <p:nvPicPr>
          <p:cNvPr id="4" name="Bilde 3" descr="Et bilde som inneholder tre, utendørs, plante, gress&#10;&#10;Automatisk generert beskrivelse">
            <a:extLst>
              <a:ext uri="{FF2B5EF4-FFF2-40B4-BE49-F238E27FC236}">
                <a16:creationId xmlns:a16="http://schemas.microsoft.com/office/drawing/2014/main" id="{EAA5AA1F-9994-FDF4-B93A-B5F5888D9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09" y="0"/>
            <a:ext cx="4718663" cy="628962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4105D2C-38FF-2C0C-18C3-17023DE5503A}"/>
              </a:ext>
            </a:extLst>
          </p:cNvPr>
          <p:cNvSpPr txBox="1"/>
          <p:nvPr/>
        </p:nvSpPr>
        <p:spPr>
          <a:xfrm>
            <a:off x="6581309" y="6277031"/>
            <a:ext cx="250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Foto: Johan Bergerud</a:t>
            </a:r>
          </a:p>
        </p:txBody>
      </p:sp>
    </p:spTree>
    <p:extLst>
      <p:ext uri="{BB962C8B-B14F-4D97-AF65-F5344CB8AC3E}">
        <p14:creationId xmlns:p14="http://schemas.microsoft.com/office/powerpoint/2010/main" val="21163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17EF40-EB8A-4B88-F329-36D08F20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Hekkende fugl oppfører seg annerledes en ikke-hekkende fugl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6ADDAB-4F4C-73C9-E1A3-70C6FA92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8" y="1825625"/>
            <a:ext cx="9711403" cy="3899766"/>
          </a:xfrm>
        </p:spPr>
        <p:txBody>
          <a:bodyPr>
            <a:normAutofit/>
          </a:bodyPr>
          <a:lstStyle/>
          <a:p>
            <a:r>
              <a:rPr lang="nb-NO" dirty="0"/>
              <a:t>Hekkende fugl</a:t>
            </a:r>
          </a:p>
          <a:p>
            <a:pPr lvl="1"/>
            <a:r>
              <a:rPr lang="nb-NO" dirty="0"/>
              <a:t>Opptrer i par, først i nærheten av reiret. Senere sammen med avkom. </a:t>
            </a:r>
          </a:p>
          <a:p>
            <a:pPr lvl="1"/>
            <a:r>
              <a:rPr lang="nb-NO" dirty="0"/>
              <a:t>Svømmer til og går opp på land</a:t>
            </a:r>
          </a:p>
          <a:p>
            <a:pPr lvl="1"/>
            <a:r>
              <a:rPr lang="nb-NO" dirty="0"/>
              <a:t>Holder seg som regel innen 50 meter fra vannkanten.</a:t>
            </a:r>
          </a:p>
          <a:p>
            <a:pPr lvl="1"/>
            <a:r>
              <a:rPr lang="nb-NO" dirty="0"/>
              <a:t>Flyr ikke langt fra ungene</a:t>
            </a:r>
          </a:p>
          <a:p>
            <a:r>
              <a:rPr lang="nb-NO" dirty="0"/>
              <a:t>Ikke-hekkende fugl</a:t>
            </a:r>
          </a:p>
          <a:p>
            <a:pPr lvl="1"/>
            <a:r>
              <a:rPr lang="nb-NO" dirty="0"/>
              <a:t>Opptrer i mindre eller større flokker.</a:t>
            </a:r>
          </a:p>
          <a:p>
            <a:pPr lvl="1"/>
            <a:r>
              <a:rPr lang="nb-NO" dirty="0"/>
              <a:t>Flyr fra vann og innover land, ofte flere km.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15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C837B6-CDC0-FC85-0753-1F7E0BA8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B9C875-8DFE-74C4-B787-62C93BAE1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Grågås kan felles hele året når de gjør skade:</a:t>
            </a:r>
          </a:p>
          <a:p>
            <a:r>
              <a:rPr lang="nb-NO" dirty="0"/>
              <a:t>Gjelder kun flygende gås over aktivt drevne </a:t>
            </a:r>
            <a:r>
              <a:rPr lang="nb-NO" dirty="0" err="1"/>
              <a:t>innmarksarealer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På denne måten blir uttaket rettet mot individer som ikke hekker, altså ikke i strid med yngletidsfredningen eller etikk og dyrevelferd.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Dette kan også overføres til andre arter.</a:t>
            </a:r>
          </a:p>
        </p:txBody>
      </p:sp>
    </p:spTree>
    <p:extLst>
      <p:ext uri="{BB962C8B-B14F-4D97-AF65-F5344CB8AC3E}">
        <p14:creationId xmlns:p14="http://schemas.microsoft.com/office/powerpoint/2010/main" val="32303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-tema">
  <a:themeElements>
    <a:clrScheme name="Utmarksforvltningen">
      <a:dk1>
        <a:srgbClr val="004F6E"/>
      </a:dk1>
      <a:lt1>
        <a:srgbClr val="FFFFFF"/>
      </a:lt1>
      <a:dk2>
        <a:srgbClr val="004F6E"/>
      </a:dk2>
      <a:lt2>
        <a:srgbClr val="A4B3C1"/>
      </a:lt2>
      <a:accent1>
        <a:srgbClr val="004F6E"/>
      </a:accent1>
      <a:accent2>
        <a:srgbClr val="F7F4DB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415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Akkurat Pro</vt:lpstr>
      <vt:lpstr>Arial</vt:lpstr>
      <vt:lpstr>Calibri</vt:lpstr>
      <vt:lpstr>Calibri Light</vt:lpstr>
      <vt:lpstr>Source Sans Pro</vt:lpstr>
      <vt:lpstr>5_Office-tema</vt:lpstr>
      <vt:lpstr>Innspillsmøte om viltloven </vt:lpstr>
      <vt:lpstr>Utmarksforvaltningen AS </vt:lpstr>
      <vt:lpstr>Er det behov for ytterligere regler om bestandsregulering for høstbart vilt</vt:lpstr>
      <vt:lpstr>Er det behov for ytterligere regler om bestandsregulering for høstbart vilt</vt:lpstr>
      <vt:lpstr>Hva gjør naboene?</vt:lpstr>
      <vt:lpstr>Grågås</vt:lpstr>
      <vt:lpstr>Hekkende fugl oppfører seg annerledes en ikke-hekkende fugl</vt:lpstr>
      <vt:lpstr>Forslag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Innspillsmøte om viltloven </dc:title>
  <dc:creator>Johan Bergerud</dc:creator>
  <cp:lastModifiedBy>Johan Bergerud</cp:lastModifiedBy>
  <cp:revision>7</cp:revision>
  <dcterms:created xsi:type="dcterms:W3CDTF">2022-11-23T06:52:58Z</dcterms:created>
  <dcterms:modified xsi:type="dcterms:W3CDTF">2022-11-30T11:52:45Z</dcterms:modified>
</cp:coreProperties>
</file>