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05" r:id="rId2"/>
  </p:sldMasterIdLst>
  <p:notesMasterIdLst>
    <p:notesMasterId r:id="rId17"/>
  </p:notesMasterIdLst>
  <p:sldIdLst>
    <p:sldId id="259" r:id="rId3"/>
    <p:sldId id="260" r:id="rId4"/>
    <p:sldId id="272" r:id="rId5"/>
    <p:sldId id="273" r:id="rId6"/>
    <p:sldId id="277" r:id="rId7"/>
    <p:sldId id="278" r:id="rId8"/>
    <p:sldId id="274" r:id="rId9"/>
    <p:sldId id="275" r:id="rId10"/>
    <p:sldId id="279" r:id="rId11"/>
    <p:sldId id="281" r:id="rId12"/>
    <p:sldId id="276" r:id="rId13"/>
    <p:sldId id="282" r:id="rId14"/>
    <p:sldId id="283" r:id="rId15"/>
    <p:sldId id="284" r:id="rId16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051B"/>
    <a:srgbClr val="B20519"/>
    <a:srgbClr val="B2071B"/>
    <a:srgbClr val="831E23"/>
    <a:srgbClr val="007BA3"/>
    <a:srgbClr val="2059A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06" autoAdjust="0"/>
    <p:restoredTop sz="94660"/>
  </p:normalViewPr>
  <p:slideViewPr>
    <p:cSldViewPr showGuides="1">
      <p:cViewPr>
        <p:scale>
          <a:sx n="100" d="100"/>
          <a:sy n="100" d="100"/>
        </p:scale>
        <p:origin x="-540" y="-180"/>
      </p:cViewPr>
      <p:guideLst>
        <p:guide orient="horz" pos="2160"/>
        <p:guide orient="horz" pos="1003"/>
        <p:guide orient="horz" pos="913"/>
        <p:guide orient="horz" pos="3861"/>
        <p:guide pos="2880"/>
        <p:guide pos="453"/>
        <p:guide pos="52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C18B6A-70AD-4AB0-A02D-C0FC08D14F91}" type="datetimeFigureOut">
              <a:rPr lang="nb-NO"/>
              <a:pPr>
                <a:defRPr/>
              </a:pPr>
              <a:t>31.01.2013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773A84-FC95-4064-B83F-81CB4A0C49A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773A84-FC95-4064-B83F-81CB4A0C49A5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40" y="2251918"/>
            <a:ext cx="9138519" cy="4055217"/>
          </a:xfrm>
          <a:prstGeom prst="rect">
            <a:avLst/>
          </a:prstGeom>
          <a:solidFill>
            <a:srgbClr val="493E5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38628" y="605092"/>
            <a:ext cx="366674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6200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smtClean="0"/>
              <a:t>Sted og dato</a:t>
            </a:r>
            <a:endParaRPr lang="nb-NO" dirty="0" smtClean="0"/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23C02FE5-4665-4B69-B193-1E83944FE311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FEA94-305C-4F2E-9167-6A7620ED449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124744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engelsk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engelsk.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</a:t>
            </a:r>
            <a:r>
              <a:rPr lang="nb-NO" sz="1200" dirty="0" smtClean="0"/>
              <a:t>engelsk 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en tabell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D420B-3503-494D-980D-24562D808972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4F35-D8CF-40CF-864C-EAFBFBC172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To innholdsdeler - Sammenlikning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DF000-B6D5-4C8E-B2B7-50A80A5FB2B6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6B2C8-A7D3-4F1A-8056-06DB1B87D535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40" y="2251918"/>
            <a:ext cx="9138519" cy="4055217"/>
          </a:xfrm>
          <a:prstGeom prst="rect">
            <a:avLst/>
          </a:prstGeom>
          <a:solidFill>
            <a:srgbClr val="493E5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pic>
        <p:nvPicPr>
          <p:cNvPr id="7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38628" y="605092"/>
            <a:ext cx="3666744" cy="84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Sluttside</a:t>
            </a:r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2752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4C995EAD-8A68-4DEE-A668-F445693F7870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319A9-4F62-48A4-B491-D5C1CC52EA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40" y="2251918"/>
            <a:ext cx="9138519" cy="4055217"/>
          </a:xfrm>
          <a:prstGeom prst="rect">
            <a:avLst/>
          </a:prstGeom>
          <a:solidFill>
            <a:srgbClr val="493E5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Startside</a:t>
            </a:r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2752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Sted og dato</a:t>
            </a:r>
          </a:p>
        </p:txBody>
      </p:sp>
      <p:sp>
        <p:nvSpPr>
          <p:cNvPr id="10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EAE57D28-B19B-4CCD-9BA6-2644FE0AB910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1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2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5E5F2-E396-466C-AAEB-D79142E084B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3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08148" y="452084"/>
            <a:ext cx="372770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kstSylinder 14"/>
          <p:cNvSpPr txBox="1"/>
          <p:nvPr userDrawn="1"/>
        </p:nvSpPr>
        <p:spPr>
          <a:xfrm>
            <a:off x="-2160748" y="4929009"/>
            <a:ext cx="1836738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norsk mal</a:t>
            </a:r>
            <a:endParaRPr lang="nb-NO" sz="1200" b="1" dirty="0"/>
          </a:p>
          <a:p>
            <a:pPr>
              <a:defRPr/>
            </a:pPr>
            <a:r>
              <a:rPr lang="nb-NO" sz="1200" dirty="0" smtClean="0"/>
              <a:t>Klikk på utformingsfanen og velg DEPMAL – norsk.</a:t>
            </a:r>
          </a:p>
          <a:p>
            <a:pPr>
              <a:defRPr/>
            </a:pPr>
            <a:r>
              <a:rPr lang="nb-NO" sz="1200" dirty="0" smtClean="0"/>
              <a:t>Eller  velg </a:t>
            </a:r>
            <a:r>
              <a:rPr lang="nb-NO" sz="1200" baseline="0" dirty="0" smtClean="0"/>
              <a:t> DEPMAL– norsk </a:t>
            </a:r>
            <a:r>
              <a:rPr lang="nb-NO" sz="1200" dirty="0" smtClean="0"/>
              <a:t>under ”oppsett”.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få </a:t>
            </a:r>
            <a:r>
              <a:rPr lang="nb-NO" sz="1200" dirty="0" smtClean="0"/>
              <a:t>sidenummer</a:t>
            </a:r>
            <a:r>
              <a:rPr lang="nb-NO" sz="1200" dirty="0"/>
              <a:t>, </a:t>
            </a:r>
            <a:r>
              <a:rPr lang="nb-NO" sz="1200" dirty="0" smtClean="0"/>
              <a:t>dato</a:t>
            </a:r>
            <a:r>
              <a:rPr lang="nb-NO" sz="1200" baseline="0" dirty="0" smtClean="0"/>
              <a:t> og</a:t>
            </a:r>
            <a:r>
              <a:rPr lang="nb-NO" sz="1200" dirty="0" smtClean="0"/>
              <a:t> redigere </a:t>
            </a:r>
            <a:r>
              <a:rPr lang="nb-NO" sz="1200" dirty="0"/>
              <a:t>tittel 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5" name="Vinkel 4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197100" y="1592263"/>
            <a:ext cx="18367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engelsk stavekontroll: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engelsk under ”språk”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8B896-11D7-4FF3-98BC-F6E7DB575CC4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DA677-DAA4-45DF-A90B-CC3D7ABBF9B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</a:t>
            </a:r>
            <a:r>
              <a:rPr lang="nb-NO" sz="1200" dirty="0" err="1"/>
              <a:t>mal:Tekst</a:t>
            </a:r>
            <a:r>
              <a:rPr lang="nb-NO" sz="1200" dirty="0"/>
              <a:t>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56487-0AEB-4587-AB8B-EE5149632330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C9449-CD3A-4A5E-84E5-1F1C1593B01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8BE45-772C-4988-ACA5-996E38A7DE2C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6539F-4807-4BA8-8D2B-019F3A6F6DE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</a:t>
            </a:r>
            <a:r>
              <a:rPr lang="nb-NO" sz="1200" dirty="0" err="1"/>
              <a:t>kulepunkter</a:t>
            </a:r>
            <a:r>
              <a:rPr lang="nb-NO" sz="1200" dirty="0"/>
              <a:t> - 3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9B518-1C53-4029-8E0A-4694C3522512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A12C-C322-47F5-ACD3-741DCA3C982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06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9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12000"/>
            <a:ext cx="1944000" cy="210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02035-0449-442D-9151-7754F77A8C87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5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6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04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7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60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8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376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</a:t>
            </a:r>
            <a:br>
              <a:rPr lang="nb-NO" noProof="0" dirty="0" smtClean="0"/>
            </a:br>
            <a:r>
              <a:rPr lang="nb-NO" noProof="0" dirty="0" smtClean="0"/>
              <a:t>for å legge </a:t>
            </a:r>
            <a:br>
              <a:rPr lang="nb-NO" noProof="0" dirty="0" smtClean="0"/>
            </a:br>
            <a:r>
              <a:rPr lang="nb-NO" noProof="0" dirty="0" smtClean="0"/>
              <a:t>inn bilde</a:t>
            </a:r>
          </a:p>
          <a:p>
            <a:pPr lvl="0"/>
            <a:endParaRPr lang="nb-NO" noProof="0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2232248"/>
          </a:xfrm>
        </p:spPr>
        <p:txBody>
          <a:bodyPr/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5C677-B7D4-4D38-84FD-310B7777B42C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E94D1-141E-47E3-9A57-58FD4C0B0AE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880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MED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4175126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</a:t>
            </a:r>
            <a:r>
              <a:rPr lang="nb-NO" sz="1200" dirty="0" err="1"/>
              <a:t>mal:Tekst</a:t>
            </a:r>
            <a:r>
              <a:rPr lang="nb-NO" sz="1200" dirty="0"/>
              <a:t> med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4375150"/>
            <a:ext cx="183673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bunntekst:</a:t>
            </a:r>
          </a:p>
          <a:p>
            <a:pPr>
              <a:defRPr/>
            </a:pPr>
            <a:r>
              <a:rPr lang="nb-NO" sz="1200" dirty="0"/>
              <a:t>For å </a:t>
            </a:r>
            <a:r>
              <a:rPr lang="nb-NO" sz="1200" dirty="0" smtClean="0"/>
              <a:t>sidenummer</a:t>
            </a:r>
            <a:r>
              <a:rPr lang="nb-NO" sz="1200" dirty="0"/>
              <a:t>, dato, </a:t>
            </a:r>
            <a:r>
              <a:rPr lang="nb-NO" sz="1200" dirty="0" smtClean="0"/>
              <a:t>og tittel </a:t>
            </a:r>
            <a:r>
              <a:rPr lang="nb-NO" sz="1200" dirty="0"/>
              <a:t>på presentasjon:</a:t>
            </a:r>
          </a:p>
          <a:p>
            <a:pPr>
              <a:defRPr/>
            </a:pPr>
            <a:r>
              <a:rPr lang="nb-NO" sz="1200" dirty="0"/>
              <a:t>Klikk  på</a:t>
            </a:r>
          </a:p>
          <a:p>
            <a:pPr>
              <a:defRPr/>
            </a:pPr>
            <a:r>
              <a:rPr lang="nb-NO" sz="1200" dirty="0"/>
              <a:t>”Sett Inn” -&gt; Topp og bunntekst -&gt; Huk av for ønsket tekst.</a:t>
            </a:r>
          </a:p>
        </p:txBody>
      </p:sp>
      <p:cxnSp>
        <p:nvCxnSpPr>
          <p:cNvPr id="6" name="Vinkel 5"/>
          <p:cNvCxnSpPr/>
          <p:nvPr userDrawn="1"/>
        </p:nvCxnSpPr>
        <p:spPr>
          <a:xfrm>
            <a:off x="-1152525" y="5984875"/>
            <a:ext cx="828675" cy="647700"/>
          </a:xfrm>
          <a:prstGeom prst="bentConnector3">
            <a:avLst>
              <a:gd name="adj1" fmla="val 50000"/>
            </a:avLst>
          </a:prstGeom>
          <a:ln w="127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7EF39-231E-4A80-9796-21A8AF6FDBB3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7AFDD-00A8-47A5-84C8-E079ED383EC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0" name="TekstSylinder 9"/>
          <p:cNvSpPr txBox="1"/>
          <p:nvPr userDrawn="1"/>
        </p:nvSpPr>
        <p:spPr>
          <a:xfrm>
            <a:off x="-2197100" y="1592263"/>
            <a:ext cx="1836737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nynorsk</a:t>
            </a:r>
            <a:r>
              <a:rPr lang="nb-NO" sz="1200" b="1" baseline="0" dirty="0" smtClean="0"/>
              <a:t> </a:t>
            </a:r>
            <a:r>
              <a:rPr lang="nb-NO" sz="1200" b="1" dirty="0" smtClean="0"/>
              <a:t>stavekontroll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Klikk fane ”se gjennom”, klikk i tekstfeltet og huk av for </a:t>
            </a:r>
            <a:r>
              <a:rPr lang="nb-NO" sz="1200" dirty="0" smtClean="0"/>
              <a:t>nynorsk </a:t>
            </a:r>
            <a:r>
              <a:rPr lang="nb-NO" sz="1200" dirty="0"/>
              <a:t>under ”språk”</a:t>
            </a:r>
          </a:p>
        </p:txBody>
      </p:sp>
      <p:sp>
        <p:nvSpPr>
          <p:cNvPr id="11" name="TekstSylinder 9"/>
          <p:cNvSpPr txBox="1"/>
          <p:nvPr userDrawn="1"/>
        </p:nvSpPr>
        <p:spPr>
          <a:xfrm>
            <a:off x="9372600" y="304800"/>
            <a:ext cx="1836737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</a:t>
            </a:r>
            <a:r>
              <a:rPr lang="nb-NO" sz="1200" b="1" dirty="0" smtClean="0"/>
              <a:t>symbol</a:t>
            </a:r>
            <a:r>
              <a:rPr lang="nb-NO" sz="1200" b="1" dirty="0"/>
              <a:t>:</a:t>
            </a:r>
          </a:p>
          <a:p>
            <a:pPr>
              <a:defRPr/>
            </a:pPr>
            <a:r>
              <a:rPr lang="nb-NO" sz="1200" dirty="0"/>
              <a:t>Velg ikonet tilsvarende</a:t>
            </a:r>
          </a:p>
          <a:p>
            <a:pPr>
              <a:defRPr/>
            </a:pPr>
            <a:r>
              <a:rPr lang="nb-NO" sz="1200" dirty="0"/>
              <a:t>avdelingen</a:t>
            </a:r>
            <a:r>
              <a:rPr lang="nb-NO" sz="1200" baseline="0" dirty="0"/>
              <a:t> du snakker</a:t>
            </a:r>
          </a:p>
          <a:p>
            <a:pPr>
              <a:defRPr/>
            </a:pPr>
            <a:r>
              <a:rPr lang="nb-NO" sz="1200" baseline="0" dirty="0"/>
              <a:t>om, og trykk lim inn (Ctrl+V) på hver side for at symbolet skal komme</a:t>
            </a:r>
          </a:p>
          <a:p>
            <a:pPr>
              <a:defRPr/>
            </a:pPr>
            <a:r>
              <a:rPr lang="nb-NO" sz="1200" baseline="0" dirty="0"/>
              <a:t>på samme sted.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968D1-B88E-48CE-83B0-6B757554FAED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A1ACE-0256-46C2-9243-12F40602141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7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318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endParaRPr lang="nb-NO" noProof="0" dirty="0" smtClean="0"/>
          </a:p>
          <a:p>
            <a:pPr lvl="0"/>
            <a:r>
              <a:rPr lang="nb-NO" noProof="0" dirty="0" smtClean="0"/>
              <a:t>Klikk ikonet for å legge inn bilde</a:t>
            </a:r>
          </a:p>
          <a:p>
            <a:pPr lvl="0"/>
            <a:endParaRPr lang="nb-NO" noProof="0" dirty="0"/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9" name="TekstSylinder 8"/>
          <p:cNvSpPr txBox="1"/>
          <p:nvPr userDrawn="1"/>
        </p:nvSpPr>
        <p:spPr>
          <a:xfrm>
            <a:off x="-2340768" y="314096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7A06B-E018-466F-9D60-D69889C1747D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29F8-969C-4786-93E6-97F6E272610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Tabell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tabeller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10" name="Plassholder for tabell 9"/>
          <p:cNvSpPr>
            <a:spLocks noGrp="1"/>
          </p:cNvSpPr>
          <p:nvPr>
            <p:ph type="tbl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A88EC-1301-4E65-830A-B34D461D491C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331D-F7FB-4172-ABEB-63816C5337A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Engelsk mal: To innholdsdeler - Sammenlikning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19138" y="1600200"/>
            <a:ext cx="377666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703638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25F5-86D6-4808-8F76-C4D4D8C948BC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53A93-AF0B-4AB7-A96F-09A3F6A1BB3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t Opps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9" descr="AD_tittelbilde962x42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2740" y="2251918"/>
            <a:ext cx="9138519" cy="4055217"/>
          </a:xfrm>
          <a:prstGeom prst="rect">
            <a:avLst/>
          </a:prstGeom>
          <a:solidFill>
            <a:srgbClr val="493E59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ktangel 4"/>
          <p:cNvSpPr/>
          <p:nvPr userDrawn="1"/>
        </p:nvSpPr>
        <p:spPr>
          <a:xfrm>
            <a:off x="0" y="6300788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b-NO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0" y="-268288"/>
            <a:ext cx="2987675" cy="2762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 smtClean="0"/>
              <a:t>Engelsk </a:t>
            </a:r>
            <a:r>
              <a:rPr lang="nb-NO" sz="1200" dirty="0"/>
              <a:t>mal: Sluttside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628900" y="5299075"/>
            <a:ext cx="24130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bildekreditering:</a:t>
            </a:r>
          </a:p>
          <a:p>
            <a:pPr>
              <a:defRPr/>
            </a:pPr>
            <a:r>
              <a:rPr lang="nb-NO" sz="1200" dirty="0"/>
              <a:t>Alle bilder brukt i presentasjonen må krediteres for eksempel slik:</a:t>
            </a:r>
          </a:p>
          <a:p>
            <a:pPr>
              <a:defRPr/>
            </a:pPr>
            <a:r>
              <a:rPr lang="nb-NO" sz="1200" dirty="0"/>
              <a:t>Slide nr. X: Fotograf, Bildebyrå</a:t>
            </a:r>
          </a:p>
        </p:txBody>
      </p:sp>
      <p:pic>
        <p:nvPicPr>
          <p:cNvPr id="10" name="Bilde 10" descr="AD_2CX00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2708148" y="452084"/>
            <a:ext cx="3727704" cy="99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719138" y="2057400"/>
            <a:ext cx="7632700" cy="1470025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b-NO" dirty="0" smtClean="0"/>
              <a:t>Tittel på presentasjon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719138" y="3882752"/>
            <a:ext cx="7632700" cy="370892"/>
          </a:xfr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Navn Foredragsholder</a:t>
            </a:r>
            <a:endParaRPr lang="nb-NO" dirty="0"/>
          </a:p>
        </p:txBody>
      </p:sp>
      <p:sp>
        <p:nvSpPr>
          <p:cNvPr id="9" name="Plassholder f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719138" y="4648200"/>
            <a:ext cx="7632700" cy="323850"/>
          </a:xfrm>
        </p:spPr>
        <p:txBody>
          <a:bodyPr/>
          <a:lstStyle>
            <a:lvl1pPr algn="ct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 smtClean="0"/>
              <a:t>Bildekreditering</a:t>
            </a:r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latin typeface="Verdana" pitchFamily="34" charset="0"/>
              </a:defRPr>
            </a:lvl1pPr>
          </a:lstStyle>
          <a:p>
            <a:pPr>
              <a:defRPr/>
            </a:pPr>
            <a:fld id="{9B106FCA-E48D-4F95-9923-C4ADAA3B5FEA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D511C-491B-49CD-9C5D-5D6C977D1556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 UTEN KULEPUN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276225"/>
            <a:ext cx="327501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uten </a:t>
            </a:r>
            <a:r>
              <a:rPr lang="nb-NO" sz="1200" dirty="0" err="1"/>
              <a:t>kulepunkter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7631838" cy="4525963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82063-DEAE-475B-8707-EED670EA856E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8C69-1E23-4468-AC94-010B558DD33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1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- 1 vertikalt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 noChangeAspect="1"/>
          </p:cNvSpPr>
          <p:nvPr>
            <p:ph type="pic" sz="quarter" idx="13"/>
          </p:nvPr>
        </p:nvSpPr>
        <p:spPr>
          <a:xfrm>
            <a:off x="7200000" y="0"/>
            <a:ext cx="1945107" cy="6345324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6B683-3FD9-40D2-B347-641029B275F0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24EF-F7C9-43A3-9EA4-30EF3F17D6A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3 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21168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4230000"/>
            <a:ext cx="1944000" cy="21168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E9EC2-BF9F-4220-933B-4BD9A12ED80D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TekstSylinder 13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Sylinder 6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</a:t>
            </a:r>
            <a:r>
              <a:rPr lang="nb-NO" sz="1200" dirty="0" err="1"/>
              <a:t>kulepunkter</a:t>
            </a:r>
            <a:r>
              <a:rPr lang="nb-NO" sz="1200" dirty="0"/>
              <a:t> – </a:t>
            </a:r>
            <a:r>
              <a:rPr lang="nb-NO" sz="1200" dirty="0" smtClean="0"/>
              <a:t>4 </a:t>
            </a:r>
            <a:r>
              <a:rPr lang="nb-NO" sz="1200" dirty="0"/>
              <a:t>vertikale bilder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637270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6"/>
            <a:ext cx="6372280" cy="452596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7200000" y="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9" name="Plassholder for bilde 7"/>
          <p:cNvSpPr>
            <a:spLocks noGrp="1"/>
          </p:cNvSpPr>
          <p:nvPr>
            <p:ph type="pic" sz="quarter" idx="14"/>
          </p:nvPr>
        </p:nvSpPr>
        <p:spPr>
          <a:xfrm>
            <a:off x="7200000" y="15876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0" name="Plassholder for bilde 7"/>
          <p:cNvSpPr>
            <a:spLocks noGrp="1"/>
          </p:cNvSpPr>
          <p:nvPr>
            <p:ph type="pic" sz="quarter" idx="15"/>
          </p:nvPr>
        </p:nvSpPr>
        <p:spPr>
          <a:xfrm>
            <a:off x="7200000" y="3175200"/>
            <a:ext cx="1944000" cy="15876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1" name="Plassholder for dato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A5BD9-068B-41A8-9006-7B851DB2D9BD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12" name="Plassholder for bunntekst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3" name="Plassholder for lysbil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6617-EE46-483E-BD6F-225E0ABBAA7E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bilde 7"/>
          <p:cNvSpPr>
            <a:spLocks noGrp="1"/>
          </p:cNvSpPr>
          <p:nvPr>
            <p:ph type="pic" sz="quarter" idx="19"/>
          </p:nvPr>
        </p:nvSpPr>
        <p:spPr>
          <a:xfrm>
            <a:off x="7200000" y="4762800"/>
            <a:ext cx="1944000" cy="15804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/>
          </a:p>
        </p:txBody>
      </p:sp>
      <p:sp>
        <p:nvSpPr>
          <p:cNvPr id="15" name="TekstSylinder 14"/>
          <p:cNvSpPr txBox="1"/>
          <p:nvPr userDrawn="1"/>
        </p:nvSpPr>
        <p:spPr>
          <a:xfrm>
            <a:off x="-2305050" y="5299075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ligg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Sylinder 4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Tekst med liggende bilde</a:t>
            </a: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0000" y="1592797"/>
            <a:ext cx="7631838" cy="1836203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8" name="Plassholder for bilde 7"/>
          <p:cNvSpPr>
            <a:spLocks noGrp="1"/>
          </p:cNvSpPr>
          <p:nvPr>
            <p:ph type="pic" sz="quarter" idx="13"/>
          </p:nvPr>
        </p:nvSpPr>
        <p:spPr>
          <a:xfrm>
            <a:off x="0" y="3438000"/>
            <a:ext cx="9144000" cy="2916000"/>
          </a:xfrm>
          <a:solidFill>
            <a:srgbClr val="E6E7E8"/>
          </a:solidFill>
          <a:ln>
            <a:noFill/>
          </a:ln>
        </p:spPr>
        <p:txBody>
          <a:bodyPr/>
          <a:lstStyle>
            <a:lvl1pPr algn="ctr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bilde</a:t>
            </a:r>
            <a:endParaRPr lang="nb-NO" noProof="0" dirty="0" smtClean="0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AE9FC-A12C-4B5D-BC88-CC3788F1FD0C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9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10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9BD6-8050-4090-948C-D1B40D632E0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1" name="TekstSylinder 10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Sylinder 2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mal:1 utfallende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2E7B6-FCD0-4E05-878E-9691C54135F6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94965-D8C5-4DEE-A36A-C39BF9BEA4A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9" name="Plassholder for bilde 8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9144000" cy="6345238"/>
          </a:xfrm>
          <a:solidFill>
            <a:schemeClr val="bg1"/>
          </a:solidFill>
        </p:spPr>
        <p:txBody>
          <a:bodyPr/>
          <a:lstStyle>
            <a:lvl1pPr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 smtClean="0"/>
              <a:t>Klikk ikonet for å legge til bilde</a:t>
            </a:r>
            <a:endParaRPr lang="nb-NO" dirty="0"/>
          </a:p>
        </p:txBody>
      </p:sp>
      <p:sp>
        <p:nvSpPr>
          <p:cNvPr id="7" name="TekstSylinder 6"/>
          <p:cNvSpPr txBox="1"/>
          <p:nvPr userDrawn="1"/>
        </p:nvSpPr>
        <p:spPr>
          <a:xfrm>
            <a:off x="-2268538" y="4745038"/>
            <a:ext cx="2016125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Bildestørrelse kan forandres ved å dra i bilderammen eller høyreklikke på rammen og klikke på størrelse og plassering</a:t>
            </a:r>
          </a:p>
        </p:txBody>
      </p:sp>
      <p:sp>
        <p:nvSpPr>
          <p:cNvPr id="8" name="TekstSylinder 7"/>
          <p:cNvSpPr txBox="1"/>
          <p:nvPr userDrawn="1"/>
        </p:nvSpPr>
        <p:spPr>
          <a:xfrm>
            <a:off x="-2305050" y="3717032"/>
            <a:ext cx="2016125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bilde:</a:t>
            </a:r>
          </a:p>
          <a:p>
            <a:pPr>
              <a:defRPr/>
            </a:pPr>
            <a:r>
              <a:rPr lang="nb-NO" sz="1200" dirty="0"/>
              <a:t>For best oppløsning </a:t>
            </a:r>
            <a:r>
              <a:rPr lang="nb-NO" sz="1200" dirty="0" smtClean="0"/>
              <a:t>anbefales </a:t>
            </a:r>
            <a:r>
              <a:rPr lang="nb-NO" sz="1200" dirty="0" err="1"/>
              <a:t>j</a:t>
            </a:r>
            <a:r>
              <a:rPr lang="nb-NO" sz="1200" dirty="0" err="1" smtClean="0"/>
              <a:t>pg</a:t>
            </a:r>
            <a:r>
              <a:rPr lang="nb-NO" sz="1200" dirty="0" smtClean="0"/>
              <a:t> </a:t>
            </a:r>
            <a:r>
              <a:rPr lang="nb-NO" sz="1200" dirty="0"/>
              <a:t>og </a:t>
            </a:r>
            <a:r>
              <a:rPr lang="nb-NO" sz="1200" dirty="0" err="1" smtClean="0"/>
              <a:t>png-format</a:t>
            </a:r>
            <a:r>
              <a:rPr lang="nb-NO" sz="1200" dirty="0" smtClean="0"/>
              <a:t>.</a:t>
            </a:r>
            <a:endParaRPr lang="nb-NO" sz="12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Sylinder 3"/>
          <p:cNvSpPr txBox="1"/>
          <p:nvPr userDrawn="1"/>
        </p:nvSpPr>
        <p:spPr>
          <a:xfrm>
            <a:off x="-71438" y="-304800"/>
            <a:ext cx="75961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dirty="0"/>
              <a:t>Norsk mal: Diagram</a:t>
            </a:r>
          </a:p>
        </p:txBody>
      </p:sp>
      <p:sp>
        <p:nvSpPr>
          <p:cNvPr id="5" name="TekstSylinder 4"/>
          <p:cNvSpPr txBox="1"/>
          <p:nvPr userDrawn="1"/>
        </p:nvSpPr>
        <p:spPr>
          <a:xfrm>
            <a:off x="-2160588" y="5113338"/>
            <a:ext cx="20161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nb-NO" sz="1200" b="1" dirty="0"/>
              <a:t>Tips  farger:</a:t>
            </a:r>
          </a:p>
          <a:p>
            <a:pPr>
              <a:defRPr/>
            </a:pPr>
            <a:r>
              <a:rPr lang="nb-NO" sz="1200" dirty="0" smtClean="0"/>
              <a:t>KRDs </a:t>
            </a:r>
            <a:r>
              <a:rPr lang="nb-NO" sz="1200" dirty="0"/>
              <a:t>fargepalett er lagt inn i malen og vil brukes automatisk i diagrammer og grafer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9" name="Plassholder for diagram 8"/>
          <p:cNvSpPr>
            <a:spLocks noGrp="1"/>
          </p:cNvSpPr>
          <p:nvPr>
            <p:ph type="chart" sz="quarter" idx="13"/>
          </p:nvPr>
        </p:nvSpPr>
        <p:spPr>
          <a:xfrm>
            <a:off x="719138" y="1592263"/>
            <a:ext cx="7632700" cy="4537075"/>
          </a:xfrm>
        </p:spPr>
        <p:txBody>
          <a:bodyPr/>
          <a:lstStyle>
            <a:lvl1pP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nb-NO" noProof="0" smtClean="0"/>
              <a:t>Klikk ikonet for å legge til et diagram</a:t>
            </a:r>
            <a:endParaRPr lang="nb-NO" noProof="0" dirty="0"/>
          </a:p>
        </p:txBody>
      </p:sp>
      <p:sp>
        <p:nvSpPr>
          <p:cNvPr id="6" name="Plassholder for dato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6E768-0471-49D2-8DC5-825B692613B8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8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E2501-1319-4C69-A0F8-6822D9B27330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spect="1"/>
          </p:cNvSpPr>
          <p:nvPr/>
        </p:nvSpPr>
        <p:spPr>
          <a:xfrm>
            <a:off x="0" y="6345384"/>
            <a:ext cx="9144000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1027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8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094163" y="6444716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69E9840-991E-4900-AB98-E8D288D226AD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44716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44716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B281674-E20B-47A5-8B3E-8500F2C9A501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616116" y="6444000"/>
            <a:ext cx="3169109" cy="356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Kommunal-</a:t>
            </a: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 og regionaldepartementet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83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318250"/>
            <a:ext cx="9144000" cy="539750"/>
          </a:xfrm>
          <a:prstGeom prst="rect">
            <a:avLst/>
          </a:prstGeom>
          <a:solidFill>
            <a:srgbClr val="493E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b-NO" dirty="0">
              <a:solidFill>
                <a:schemeClr val="bg1"/>
              </a:solidFill>
            </a:endParaRPr>
          </a:p>
        </p:txBody>
      </p:sp>
      <p:sp>
        <p:nvSpPr>
          <p:cNvPr id="2051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719138" y="296863"/>
            <a:ext cx="7632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2052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720725" y="1592263"/>
            <a:ext cx="76311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842556" y="6426601"/>
            <a:ext cx="2133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099F93AC-53F9-4D32-BE2D-D0B9FE9199AC}" type="datetime4">
              <a:rPr lang="nb-NO" smtClean="0"/>
              <a:pPr>
                <a:defRPr/>
              </a:pPr>
              <a:t>31. januar 2013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138" y="6426601"/>
            <a:ext cx="289560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nb-NO"/>
              <a:t>Tittel på presentasjon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0" y="6426601"/>
            <a:ext cx="539750" cy="355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136EA80-A1AE-4783-815E-9C7C496DA484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04148" y="6404400"/>
            <a:ext cx="2881077" cy="356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Norwegian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sz="1000" dirty="0">
                <a:solidFill>
                  <a:schemeClr val="bg1"/>
                </a:solidFill>
                <a:latin typeface="Verdana" pitchFamily="34" charset="0"/>
              </a:rPr>
              <a:t>Ministry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>
                <a:solidFill>
                  <a:schemeClr val="bg1"/>
                </a:solidFill>
                <a:latin typeface="Verdana" pitchFamily="34" charset="0"/>
              </a:rPr>
              <a:t>of</a:t>
            </a:r>
            <a:r>
              <a:rPr lang="nb-NO" sz="1000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Local</a:t>
            </a:r>
            <a:r>
              <a:rPr lang="nb-NO" sz="1000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nb-NO" sz="1000" dirty="0" err="1" smtClean="0">
                <a:solidFill>
                  <a:schemeClr val="bg1"/>
                </a:solidFill>
                <a:latin typeface="Verdana" pitchFamily="34" charset="0"/>
              </a:rPr>
              <a:t>Government</a:t>
            </a:r>
            <a:r>
              <a:rPr lang="nb-NO" sz="1000" baseline="0" dirty="0" smtClean="0">
                <a:solidFill>
                  <a:schemeClr val="bg1"/>
                </a:solidFill>
                <a:latin typeface="Verdana" pitchFamily="34" charset="0"/>
              </a:rPr>
              <a:t> and Regional </a:t>
            </a:r>
            <a:r>
              <a:rPr lang="nb-NO" sz="1000" baseline="0" dirty="0" err="1" smtClean="0">
                <a:solidFill>
                  <a:schemeClr val="bg1"/>
                </a:solidFill>
                <a:latin typeface="Verdana" pitchFamily="34" charset="0"/>
              </a:rPr>
              <a:t>Development</a:t>
            </a:r>
            <a:endParaRPr lang="nb-NO" sz="1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84" r:id="rId6"/>
    <p:sldLayoutId id="2147483977" r:id="rId7"/>
    <p:sldLayoutId id="2147483978" r:id="rId8"/>
    <p:sldLayoutId id="2147483979" r:id="rId9"/>
    <p:sldLayoutId id="2147483980" r:id="rId10"/>
    <p:sldLayoutId id="2147483981" r:id="rId11"/>
    <p:sldLayoutId id="214748398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samanom.no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7iSki63ZDg0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amilla.bendixen@fagforbundet.no" TargetMode="External"/><Relationship Id="rId2" Type="http://schemas.openxmlformats.org/officeDocument/2006/relationships/hyperlink" Target="mailto:Ingebjorg.sorenes@krd.dep.no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bjopet@online.n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P9qKUbhZ40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gjeringen.no/nb/dep/krd/prosjekter/sammenomenbedrekommune/nytt-fra-saman-om-ein-betre-kommune1/nyhetsbrev-augustseptember-2012/nye-losninger-pa-gamle-problemer.html?id=698506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tel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Kommunikasjon med media og omgivelsene</a:t>
            </a:r>
          </a:p>
        </p:txBody>
      </p:sp>
      <p:sp>
        <p:nvSpPr>
          <p:cNvPr id="25603" name="Undertittel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Camilla Bendixen – Bjørn Pettersen</a:t>
            </a:r>
          </a:p>
          <a:p>
            <a:endParaRPr lang="nb-NO" dirty="0" smtClean="0"/>
          </a:p>
        </p:txBody>
      </p:sp>
      <p:sp>
        <p:nvSpPr>
          <p:cNvPr id="25604" name="Plassholder for tekst 1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 smtClean="0"/>
              <a:t>Drammen 25/9/12</a:t>
            </a:r>
          </a:p>
          <a:p>
            <a:endParaRPr lang="nb-NO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116632"/>
            <a:ext cx="7632266" cy="144016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79512" y="1592796"/>
            <a:ext cx="8964488" cy="4716524"/>
          </a:xfrm>
        </p:spPr>
        <p:txBody>
          <a:bodyPr/>
          <a:lstStyle/>
          <a:p>
            <a:endParaRPr lang="nb-NO" sz="2400" dirty="0" smtClean="0"/>
          </a:p>
          <a:p>
            <a:endParaRPr lang="nb-NO" sz="2400" dirty="0" smtClean="0"/>
          </a:p>
          <a:p>
            <a:endParaRPr lang="nb-NO" sz="2400" dirty="0" smtClean="0"/>
          </a:p>
          <a:p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err="1" smtClean="0">
                <a:solidFill>
                  <a:schemeClr val="tx2"/>
                </a:solidFill>
                <a:hlinkClick r:id="rId2"/>
              </a:rPr>
              <a:t>www.samanom.no</a:t>
            </a:r>
            <a:endParaRPr lang="nb-NO" sz="2400" dirty="0" smtClean="0">
              <a:solidFill>
                <a:schemeClr val="tx2"/>
              </a:solidFill>
            </a:endParaRPr>
          </a:p>
          <a:p>
            <a:endParaRPr lang="nb-NO" sz="2400" dirty="0" smtClean="0"/>
          </a:p>
          <a:p>
            <a:r>
              <a:rPr lang="nb-NO" sz="2400" dirty="0" smtClean="0"/>
              <a:t>				  </a:t>
            </a:r>
            <a:r>
              <a:rPr lang="nb-NO" sz="2400" dirty="0" smtClean="0">
                <a:solidFill>
                  <a:schemeClr val="tx2"/>
                </a:solidFill>
              </a:rPr>
              <a:t>Nyhetsbrev</a:t>
            </a:r>
          </a:p>
          <a:p>
            <a:endParaRPr lang="nb-NO" sz="2400" dirty="0" smtClean="0"/>
          </a:p>
          <a:p>
            <a:r>
              <a:rPr lang="nb-NO" sz="2400" dirty="0" smtClean="0"/>
              <a:t>							  </a:t>
            </a:r>
            <a:r>
              <a:rPr lang="nb-NO" sz="2400" dirty="0" smtClean="0">
                <a:solidFill>
                  <a:schemeClr val="tx2"/>
                </a:solidFill>
              </a:rPr>
              <a:t>Facebook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pic>
        <p:nvPicPr>
          <p:cNvPr id="5" name="Bilde 4" descr="Skjermbilde netts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2656"/>
            <a:ext cx="3945022" cy="3312368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6" name="Bilde 5" descr="Skjermbilde nyhetsbrev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052736"/>
            <a:ext cx="3310590" cy="362375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8" name="Bilde 7" descr="Skjermbilde Faceboo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7459" y="1628800"/>
            <a:ext cx="3136541" cy="3672408"/>
          </a:xfrm>
          <a:prstGeom prst="rect">
            <a:avLst/>
          </a:prstGeom>
          <a:ln>
            <a:solidFill>
              <a:schemeClr val="accent3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 rot="16200000">
            <a:off x="-2677988" y="2731740"/>
            <a:ext cx="6093296" cy="629816"/>
          </a:xfrm>
        </p:spPr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Eksempler fra nett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pic>
        <p:nvPicPr>
          <p:cNvPr id="9" name="Plassholder for innhold 8" descr="Br_oy_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1074" y="-1"/>
            <a:ext cx="7487389" cy="63532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Du kan: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nb-NO" sz="2800" dirty="0" smtClean="0"/>
              <a:t>Publisere</a:t>
            </a:r>
          </a:p>
          <a:p>
            <a:pPr>
              <a:buFont typeface="Arial"/>
              <a:buChar char="•"/>
            </a:pPr>
            <a:r>
              <a:rPr lang="nb-NO" sz="2800" dirty="0" smtClean="0"/>
              <a:t>Formidle</a:t>
            </a:r>
          </a:p>
          <a:p>
            <a:pPr>
              <a:buFont typeface="Arial"/>
              <a:buChar char="•"/>
            </a:pPr>
            <a:r>
              <a:rPr lang="nb-NO" sz="2800" dirty="0" smtClean="0"/>
              <a:t>Markedsføre</a:t>
            </a:r>
          </a:p>
          <a:p>
            <a:pPr lvl="1">
              <a:buFont typeface="Arial"/>
              <a:buChar char="•"/>
            </a:pPr>
            <a:r>
              <a:rPr lang="nb-NO" sz="2600" dirty="0" smtClean="0"/>
              <a:t>Bygge image: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Kommentere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Vise bilder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Fortelle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Legge ut</a:t>
            </a:r>
          </a:p>
          <a:p>
            <a:pPr lvl="2">
              <a:buFont typeface="Arial"/>
              <a:buChar char="•"/>
            </a:pPr>
            <a:r>
              <a:rPr lang="nb-NO" sz="2400" dirty="0" smtClean="0"/>
              <a:t>Lenke til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12</a:t>
            </a:fld>
            <a:endParaRPr lang="nb-NO" dirty="0"/>
          </a:p>
        </p:txBody>
      </p:sp>
      <p:pic>
        <p:nvPicPr>
          <p:cNvPr id="5" name="Plassholder for innhold 4" descr="nynorsklogo_SOBK_sentrert_p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24800" y="228600"/>
            <a:ext cx="1001688" cy="10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  <a:hlinkClick r:id="rId2"/>
              </a:rPr>
              <a:t>Det enkle er ofte det …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- Snakk med infoansvarlig</a:t>
            </a:r>
          </a:p>
          <a:p>
            <a:pPr>
              <a:buFontTx/>
              <a:buChar char="-"/>
            </a:pPr>
            <a:r>
              <a:rPr lang="nb-NO" dirty="0" smtClean="0"/>
              <a:t>Ring til journalisten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Snakk med kolleger</a:t>
            </a:r>
          </a:p>
          <a:p>
            <a:pPr>
              <a:buFontTx/>
              <a:buChar char="-"/>
            </a:pPr>
            <a:r>
              <a:rPr lang="nb-NO" dirty="0" smtClean="0"/>
              <a:t>Fortell på pauserommet</a:t>
            </a:r>
          </a:p>
          <a:p>
            <a:pPr>
              <a:buFontTx/>
              <a:buChar char="-"/>
            </a:pPr>
            <a:r>
              <a:rPr lang="nb-NO" dirty="0" smtClean="0"/>
              <a:t>Skriv – og heng opp</a:t>
            </a:r>
          </a:p>
          <a:p>
            <a:pPr>
              <a:buFontTx/>
              <a:buChar char="-"/>
            </a:pPr>
            <a:endParaRPr lang="nb-NO" dirty="0" smtClean="0"/>
          </a:p>
          <a:p>
            <a:pPr>
              <a:buFontTx/>
              <a:buChar char="-"/>
            </a:pPr>
            <a:r>
              <a:rPr lang="nb-NO" dirty="0" smtClean="0"/>
              <a:t>Ring sekretariatet/ressursgruppa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13</a:t>
            </a:fld>
            <a:endParaRPr lang="nb-NO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Bistand?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 smtClean="0"/>
              <a:t>Ingebjørg Sørenes 	922 31 861 </a:t>
            </a:r>
          </a:p>
          <a:p>
            <a:r>
              <a:rPr lang="nn-NO" dirty="0" err="1" smtClean="0">
                <a:hlinkClick r:id="rId2"/>
              </a:rPr>
              <a:t>Ingebjorg.sorenes@krd.dep.no</a:t>
            </a:r>
            <a:r>
              <a:rPr lang="nn-NO" dirty="0" smtClean="0"/>
              <a:t> </a:t>
            </a:r>
          </a:p>
          <a:p>
            <a:endParaRPr lang="nn-NO" dirty="0" smtClean="0"/>
          </a:p>
          <a:p>
            <a:r>
              <a:rPr lang="nn-NO" dirty="0" smtClean="0"/>
              <a:t>Camilla Bendixen	911 15 257</a:t>
            </a:r>
          </a:p>
          <a:p>
            <a:r>
              <a:rPr lang="nn-NO" dirty="0" err="1" smtClean="0">
                <a:hlinkClick r:id="rId3"/>
              </a:rPr>
              <a:t>Camilla.bendixen@fagforbundet.no</a:t>
            </a:r>
            <a:r>
              <a:rPr lang="nn-NO" dirty="0" smtClean="0"/>
              <a:t> </a:t>
            </a:r>
          </a:p>
          <a:p>
            <a:endParaRPr lang="nn-NO" dirty="0" smtClean="0"/>
          </a:p>
          <a:p>
            <a:r>
              <a:rPr lang="nn-NO" dirty="0" smtClean="0"/>
              <a:t>Bjørn Pettersen		414 70 525 </a:t>
            </a:r>
          </a:p>
          <a:p>
            <a:r>
              <a:rPr lang="nn-NO" dirty="0" err="1" smtClean="0">
                <a:hlinkClick r:id="rId4"/>
              </a:rPr>
              <a:t>bjopet@online.no</a:t>
            </a:r>
            <a:r>
              <a:rPr lang="nn-NO" dirty="0" smtClean="0"/>
              <a:t>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14</a:t>
            </a:fld>
            <a:endParaRPr lang="nb-NO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tel 6"/>
          <p:cNvSpPr>
            <a:spLocks noGrp="1"/>
          </p:cNvSpPr>
          <p:nvPr>
            <p:ph type="title"/>
          </p:nvPr>
        </p:nvSpPr>
        <p:spPr>
          <a:xfrm>
            <a:off x="0" y="296652"/>
            <a:ext cx="8820472" cy="1143000"/>
          </a:xfrm>
        </p:spPr>
        <p:txBody>
          <a:bodyPr/>
          <a:lstStyle/>
          <a:p>
            <a:pPr lvl="0" algn="ctr"/>
            <a:r>
              <a:rPr lang="nb-NO" sz="2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  <a:t>Sykefravær – heltid/deltid – Kompetanse rekruttering - Omdømme</a:t>
            </a:r>
            <a:br>
              <a:rPr lang="nb-NO" sz="2200" dirty="0" smtClean="0">
                <a:solidFill>
                  <a:srgbClr val="008000"/>
                </a:solidFill>
                <a:latin typeface="Arial" charset="0"/>
                <a:ea typeface="+mn-ea"/>
                <a:cs typeface="+mn-cs"/>
              </a:rPr>
            </a:br>
            <a:r>
              <a:rPr lang="nb-NO" sz="2800" dirty="0" smtClean="0">
                <a:latin typeface="Arial" charset="0"/>
                <a:ea typeface="+mn-ea"/>
                <a:cs typeface="+mn-cs"/>
              </a:rPr>
              <a:t>Omdømmeoppdraget i programmet:</a:t>
            </a:r>
            <a:endParaRPr lang="nb-NO" sz="2800" dirty="0" smtClean="0"/>
          </a:p>
        </p:txBody>
      </p:sp>
      <p:sp>
        <p:nvSpPr>
          <p:cNvPr id="27651" name="Plassholder for innhol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 smtClean="0"/>
              <a:t>Kommunenes omdømme er nært knyttet til hva kommunene gjør på temaene sykefravær, heltid/deltid og kompetanse og rekruttering.</a:t>
            </a:r>
          </a:p>
          <a:p>
            <a:endParaRPr lang="nb-NO" sz="2800" dirty="0" smtClean="0"/>
          </a:p>
          <a:p>
            <a:r>
              <a:rPr lang="nb-NO" sz="2400" dirty="0" smtClean="0"/>
              <a:t>Omdømme forutsettes å være en integrert del av alle prosjektene i programmet, blant annet gjennom synliggjøring og formidling. </a:t>
            </a:r>
          </a:p>
          <a:p>
            <a:endParaRPr lang="nb-NO" sz="2800" dirty="0" smtClean="0"/>
          </a:p>
          <a:p>
            <a:r>
              <a:rPr lang="nb-NO" sz="2400" dirty="0" smtClean="0"/>
              <a:t>Programmet vil kunne bistå kommunenes arbeid med å synliggjøre arbeidet i de lokale prosjektene 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E7AFDD-00A8-47A5-84C8-E079ED383EC0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612068"/>
          </a:xfrm>
        </p:spPr>
        <p:txBody>
          <a:bodyPr/>
          <a:lstStyle/>
          <a:p>
            <a:r>
              <a:rPr lang="nb-NO" dirty="0" smtClean="0"/>
              <a:t>Omdømme</a:t>
            </a:r>
            <a:endParaRPr lang="nb-NO" dirty="0"/>
          </a:p>
        </p:txBody>
      </p:sp>
      <p:sp>
        <p:nvSpPr>
          <p:cNvPr id="16" name="Plassholder for innhold 15"/>
          <p:cNvSpPr>
            <a:spLocks noGrp="1"/>
          </p:cNvSpPr>
          <p:nvPr>
            <p:ph idx="1"/>
          </p:nvPr>
        </p:nvSpPr>
        <p:spPr>
          <a:xfrm>
            <a:off x="720000" y="1196753"/>
            <a:ext cx="7631838" cy="4608512"/>
          </a:xfrm>
        </p:spPr>
        <p:txBody>
          <a:bodyPr/>
          <a:lstStyle/>
          <a:p>
            <a:pPr algn="ctr"/>
            <a:r>
              <a:rPr lang="nb-NO" dirty="0" smtClean="0"/>
              <a:t> </a:t>
            </a:r>
            <a:r>
              <a:rPr lang="nb-NO" u="sng" dirty="0" smtClean="0"/>
              <a:t>Forventning</a:t>
            </a:r>
          </a:p>
          <a:p>
            <a:r>
              <a:rPr lang="nb-NO" dirty="0" smtClean="0"/>
              <a:t>Omdømme =     Møte</a:t>
            </a:r>
          </a:p>
          <a:p>
            <a:endParaRPr lang="nb-NO" dirty="0" smtClean="0"/>
          </a:p>
          <a:p>
            <a:r>
              <a:rPr lang="nb-NO" dirty="0" smtClean="0"/>
              <a:t>				Jeg ønsker å bli oppfattet</a:t>
            </a:r>
          </a:p>
          <a:p>
            <a:r>
              <a:rPr lang="nb-NO" dirty="0" smtClean="0"/>
              <a:t>Hvordan </a:t>
            </a:r>
          </a:p>
          <a:p>
            <a:r>
              <a:rPr lang="nb-NO" dirty="0" smtClean="0"/>
              <a:t>				Andre oppfatter meg</a:t>
            </a:r>
          </a:p>
          <a:p>
            <a:endParaRPr lang="nb-NO" sz="2800" dirty="0" smtClean="0"/>
          </a:p>
          <a:p>
            <a:r>
              <a:rPr lang="nb-NO" sz="2400" dirty="0" smtClean="0"/>
              <a:t>= Summen av oppfatninger som andre har av oss – </a:t>
            </a:r>
            <a:r>
              <a:rPr lang="nb-NO" sz="2400" dirty="0" err="1" smtClean="0"/>
              <a:t>dvs</a:t>
            </a:r>
            <a:r>
              <a:rPr lang="nb-NO" sz="2400" dirty="0" smtClean="0"/>
              <a:t>;  summen av alle de historier som fortelles om oss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5" name="Pil høyre 4"/>
          <p:cNvSpPr/>
          <p:nvPr/>
        </p:nvSpPr>
        <p:spPr>
          <a:xfrm rot="1077053">
            <a:off x="2259699" y="3552905"/>
            <a:ext cx="12954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Pil høyre 5"/>
          <p:cNvSpPr/>
          <p:nvPr/>
        </p:nvSpPr>
        <p:spPr>
          <a:xfrm rot="20390119">
            <a:off x="2254311" y="3071540"/>
            <a:ext cx="1295400" cy="152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395536" y="296652"/>
            <a:ext cx="8424936" cy="612068"/>
          </a:xfrm>
        </p:spPr>
        <p:txBody>
          <a:bodyPr/>
          <a:lstStyle/>
          <a:p>
            <a:r>
              <a:rPr lang="nb-NO" dirty="0" smtClean="0"/>
              <a:t>Hva påvirker kommunens omdømme? </a:t>
            </a:r>
            <a:endParaRPr lang="nb-NO" dirty="0"/>
          </a:p>
        </p:txBody>
      </p:sp>
      <p:sp>
        <p:nvSpPr>
          <p:cNvPr id="16" name="Plassholder for innhold 15"/>
          <p:cNvSpPr>
            <a:spLocks noGrp="1"/>
          </p:cNvSpPr>
          <p:nvPr>
            <p:ph idx="1"/>
          </p:nvPr>
        </p:nvSpPr>
        <p:spPr>
          <a:xfrm>
            <a:off x="720000" y="1196753"/>
            <a:ext cx="7631838" cy="4608512"/>
          </a:xfrm>
        </p:spPr>
        <p:txBody>
          <a:bodyPr/>
          <a:lstStyle/>
          <a:p>
            <a:endParaRPr lang="nb-NO" sz="2400" dirty="0" smtClean="0"/>
          </a:p>
          <a:p>
            <a:pPr>
              <a:buFont typeface="Arial"/>
              <a:buChar char="•"/>
            </a:pPr>
            <a:r>
              <a:rPr lang="nb-NO" sz="2400" dirty="0" smtClean="0"/>
              <a:t>Møtet med kommunen 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Mediebildet  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Hva andre sier - ”rykter”</a:t>
            </a:r>
          </a:p>
          <a:p>
            <a:endParaRPr lang="nb-NO" sz="2400" dirty="0" smtClean="0"/>
          </a:p>
          <a:p>
            <a:r>
              <a:rPr lang="nb-NO" sz="2400" dirty="0" smtClean="0"/>
              <a:t>Hva kan vi gjøre?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Vi må være de vi er, gjøre det vi sier vi gjør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Vise hva vi gjør gjennom fortellinger  </a:t>
            </a:r>
          </a:p>
          <a:p>
            <a:pPr>
              <a:buFont typeface="Arial"/>
              <a:buChar char="•"/>
            </a:pPr>
            <a:r>
              <a:rPr lang="nb-NO" sz="2400" dirty="0" smtClean="0"/>
              <a:t>Være omdømmeambassadører</a:t>
            </a:r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612068"/>
          </a:xfrm>
        </p:spPr>
        <p:txBody>
          <a:bodyPr/>
          <a:lstStyle/>
          <a:p>
            <a:r>
              <a:rPr lang="nb-NO" dirty="0" smtClean="0"/>
              <a:t>Du kan ikke ikke-kommunisere</a:t>
            </a:r>
            <a:endParaRPr lang="nb-NO" dirty="0"/>
          </a:p>
        </p:txBody>
      </p:sp>
      <p:sp>
        <p:nvSpPr>
          <p:cNvPr id="16" name="Plassholder for innhold 15"/>
          <p:cNvSpPr>
            <a:spLocks noGrp="1"/>
          </p:cNvSpPr>
          <p:nvPr>
            <p:ph idx="1"/>
          </p:nvPr>
        </p:nvSpPr>
        <p:spPr>
          <a:xfrm>
            <a:off x="720000" y="1196753"/>
            <a:ext cx="7631838" cy="4608512"/>
          </a:xfrm>
        </p:spPr>
        <p:txBody>
          <a:bodyPr/>
          <a:lstStyle/>
          <a:p>
            <a:endParaRPr lang="nb-NO" sz="2400" dirty="0" smtClean="0"/>
          </a:p>
          <a:p>
            <a:endParaRPr lang="nb-NO" sz="2400" dirty="0" smtClean="0"/>
          </a:p>
          <a:p>
            <a:r>
              <a:rPr lang="nb-NO" dirty="0" smtClean="0"/>
              <a:t>Det som ikke vises kan ikke ses</a:t>
            </a:r>
          </a:p>
          <a:p>
            <a:r>
              <a:rPr lang="nb-NO" dirty="0" smtClean="0"/>
              <a:t>Det som ikke fortelles kan ikke høres</a:t>
            </a:r>
          </a:p>
          <a:p>
            <a:r>
              <a:rPr lang="nb-NO" dirty="0" smtClean="0"/>
              <a:t>Det som verken ses eller høres - finnes ikke </a:t>
            </a:r>
          </a:p>
          <a:p>
            <a:pPr algn="ctr"/>
            <a:endParaRPr lang="nb-NO" sz="2400" dirty="0" smtClean="0">
              <a:hlinkClick r:id="rId2"/>
            </a:endParaRPr>
          </a:p>
          <a:p>
            <a:pPr algn="ctr"/>
            <a:endParaRPr lang="nb-NO" sz="2400" dirty="0" smtClean="0">
              <a:hlinkClick r:id="rId2"/>
            </a:endParaRPr>
          </a:p>
          <a:p>
            <a:pPr algn="ctr"/>
            <a:endParaRPr lang="nb-NO" sz="2400" dirty="0" smtClean="0">
              <a:hlinkClick r:id="rId2"/>
            </a:endParaRPr>
          </a:p>
          <a:p>
            <a:pPr algn="r"/>
            <a:endParaRPr lang="nb-NO" sz="1800" dirty="0" smtClean="0">
              <a:hlinkClick r:id="rId2"/>
            </a:endParaRPr>
          </a:p>
          <a:p>
            <a:pPr algn="r"/>
            <a:r>
              <a:rPr lang="nb-NO" sz="1800" dirty="0" smtClean="0">
                <a:hlinkClick r:id="rId2"/>
              </a:rPr>
              <a:t>Lenke Time</a:t>
            </a:r>
            <a:endParaRPr lang="nb-NO" sz="1800" dirty="0" smtClean="0"/>
          </a:p>
          <a:p>
            <a:pPr algn="ctr"/>
            <a:endParaRPr lang="nb-NO" sz="2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5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77308"/>
            <a:ext cx="10075056" cy="670449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770148"/>
          </a:xfrm>
        </p:spPr>
        <p:txBody>
          <a:bodyPr/>
          <a:lstStyle/>
          <a:p>
            <a:r>
              <a:rPr lang="nb-NO" dirty="0" smtClean="0"/>
              <a:t>Tenke: 	</a:t>
            </a:r>
            <a:r>
              <a:rPr lang="nb-NO" sz="3600" dirty="0" smtClean="0"/>
              <a:t>Internt og Eksternt</a:t>
            </a:r>
            <a:endParaRPr lang="nb-NO" sz="36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1000" y="2507196"/>
            <a:ext cx="2480400" cy="2522004"/>
          </a:xfrm>
        </p:spPr>
        <p:txBody>
          <a:bodyPr/>
          <a:lstStyle/>
          <a:p>
            <a:r>
              <a:rPr lang="nb-NO" sz="3200" u="sng" dirty="0" smtClean="0"/>
              <a:t>Internt:</a:t>
            </a:r>
          </a:p>
          <a:p>
            <a:r>
              <a:rPr lang="nb-NO" sz="3200" dirty="0" smtClean="0"/>
              <a:t>Forankring</a:t>
            </a:r>
          </a:p>
          <a:p>
            <a:r>
              <a:rPr lang="nb-NO" sz="3200" dirty="0" smtClean="0"/>
              <a:t>Synlighet</a:t>
            </a:r>
          </a:p>
          <a:p>
            <a:r>
              <a:rPr lang="nb-NO" sz="3200" dirty="0" smtClean="0"/>
              <a:t>Stolthet</a:t>
            </a:r>
          </a:p>
          <a:p>
            <a:endParaRPr lang="nb-NO" sz="3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6</a:t>
            </a:fld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 bwMode="auto">
          <a:xfrm>
            <a:off x="4038600" y="2430996"/>
            <a:ext cx="4267200" cy="252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3200" u="sng" dirty="0" smtClean="0">
                <a:latin typeface="Verdana" pitchFamily="34" charset="0"/>
              </a:rPr>
              <a:t>Eks</a:t>
            </a:r>
            <a:r>
              <a:rPr kumimoji="0" lang="nb-NO" sz="3200" b="0" i="0" u="sng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ternt</a:t>
            </a:r>
            <a:r>
              <a:rPr kumimoji="0" lang="nb-NO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3200" dirty="0" smtClean="0">
                <a:latin typeface="Verdana" pitchFamily="34" charset="0"/>
              </a:rPr>
              <a:t>Synliggjøring</a:t>
            </a:r>
            <a:endParaRPr kumimoji="0" lang="nb-NO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nb-NO" sz="3200" dirty="0" smtClean="0">
                <a:latin typeface="Verdana" pitchFamily="34" charset="0"/>
              </a:rPr>
              <a:t>Vise praksis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Gi nye bilder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Skape</a:t>
            </a:r>
            <a:r>
              <a:rPr kumimoji="0" lang="nb-NO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forventning</a:t>
            </a:r>
            <a:endParaRPr kumimoji="0" lang="nb-NO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81000" y="1676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”Kolleger”                                              ”Innbyggerne”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>
          <a:xfrm>
            <a:off x="719572" y="296652"/>
            <a:ext cx="7632266" cy="612068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6340730" cy="47555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hlinkClick r:id="rId2"/>
              </a:rPr>
              <a:t>Nyhetssak: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>
              <a:buNone/>
            </a:pPr>
            <a:r>
              <a:rPr lang="nb-NO" sz="2000" b="1" dirty="0" smtClean="0">
                <a:solidFill>
                  <a:prstClr val="black"/>
                </a:solidFill>
              </a:rPr>
              <a:t>Tittel:</a:t>
            </a:r>
            <a:endParaRPr lang="nb-NO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- </a:t>
            </a:r>
            <a:r>
              <a:rPr lang="nb-NO" sz="2000" dirty="0" err="1" smtClean="0">
                <a:solidFill>
                  <a:prstClr val="black"/>
                </a:solidFill>
              </a:rPr>
              <a:t>Eye-catcher</a:t>
            </a:r>
            <a:endParaRPr lang="nb-NO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- Selge saken</a:t>
            </a: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- Kort og uten spørsmålstegn</a:t>
            </a: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 </a:t>
            </a:r>
          </a:p>
          <a:p>
            <a:pPr lvl="0">
              <a:buNone/>
            </a:pPr>
            <a:r>
              <a:rPr lang="nb-NO" sz="2000" b="1" dirty="0" smtClean="0">
                <a:solidFill>
                  <a:prstClr val="black"/>
                </a:solidFill>
              </a:rPr>
              <a:t>Ingress:</a:t>
            </a:r>
            <a:endParaRPr lang="nb-NO" sz="2000" dirty="0" smtClean="0">
              <a:solidFill>
                <a:prstClr val="black"/>
              </a:solidFill>
            </a:endParaRP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- Få setninger (2 - 4)</a:t>
            </a: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- Oppsummerer innholdet</a:t>
            </a: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- Skal gi leselyst</a:t>
            </a:r>
          </a:p>
          <a:p>
            <a:pPr lvl="0">
              <a:buNone/>
            </a:pPr>
            <a:r>
              <a:rPr lang="nb-NO" sz="2000" dirty="0" smtClean="0">
                <a:solidFill>
                  <a:prstClr val="black"/>
                </a:solidFill>
              </a:rPr>
              <a:t>- Helst svare på </a:t>
            </a:r>
            <a:r>
              <a:rPr lang="nb-NO" sz="2000" dirty="0" err="1" smtClean="0">
                <a:solidFill>
                  <a:prstClr val="black"/>
                </a:solidFill>
              </a:rPr>
              <a:t>hvem-hva-hvor-når-hvorfor-hvordan</a:t>
            </a:r>
            <a:endParaRPr lang="nb-NO" dirty="0"/>
          </a:p>
        </p:txBody>
      </p:sp>
      <p:sp>
        <p:nvSpPr>
          <p:cNvPr id="8" name="Plassholder for innhold 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495800" cy="4525963"/>
          </a:xfrm>
        </p:spPr>
        <p:txBody>
          <a:bodyPr/>
          <a:lstStyle/>
          <a:p>
            <a:pPr marL="0" lvl="0" indent="0">
              <a:spcBef>
                <a:spcPct val="0"/>
              </a:spcBef>
              <a:buNone/>
            </a:pPr>
            <a:r>
              <a:rPr lang="nb-NO" sz="2000" b="1" dirty="0" smtClean="0">
                <a:solidFill>
                  <a:prstClr val="black"/>
                </a:solidFill>
                <a:latin typeface="Arial" charset="0"/>
              </a:rPr>
              <a:t>Innhold (og form)</a:t>
            </a:r>
            <a:endParaRPr lang="nb-NO" sz="20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hovedpoeng(ene) bør komme først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detaljer lenger ned i artikkelen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korte, klare setninger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kutt fyllord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vær personlig (vi &amp; du, ikke man &amp;      en)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sitat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 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b="1" dirty="0" smtClean="0">
                <a:solidFill>
                  <a:prstClr val="black"/>
                </a:solidFill>
                <a:latin typeface="Arial" charset="0"/>
              </a:rPr>
              <a:t>Bilder</a:t>
            </a:r>
            <a:endParaRPr lang="nb-NO" sz="20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minst ett bilde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god kvalitet og </a:t>
            </a:r>
            <a:r>
              <a:rPr lang="nb-NO" sz="2000" dirty="0" err="1" smtClean="0">
                <a:solidFill>
                  <a:prstClr val="black"/>
                </a:solidFill>
                <a:latin typeface="Arial" charset="0"/>
              </a:rPr>
              <a:t>jpg-format</a:t>
            </a:r>
            <a:endParaRPr lang="nb-NO" sz="2000" dirty="0" smtClean="0">
              <a:solidFill>
                <a:prstClr val="black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liggende bilder er best egnet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nb-NO" sz="2000" dirty="0" smtClean="0">
                <a:solidFill>
                  <a:prstClr val="black"/>
                </a:solidFill>
                <a:latin typeface="Arial" charset="0"/>
              </a:rPr>
              <a:t>- billedtekst og klarering fra eier/objekt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8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Hva er en god historie?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… trenger ikke formidle konkrete resultater</a:t>
            </a:r>
          </a:p>
          <a:p>
            <a:pPr lvl="1">
              <a:buFont typeface="Arial"/>
              <a:buChar char="•"/>
            </a:pPr>
            <a:r>
              <a:rPr lang="nb-NO" dirty="0" smtClean="0"/>
              <a:t>Prosesser</a:t>
            </a:r>
          </a:p>
          <a:p>
            <a:pPr lvl="1">
              <a:buFont typeface="Arial"/>
              <a:buChar char="•"/>
            </a:pPr>
            <a:r>
              <a:rPr lang="nb-NO" dirty="0" smtClean="0"/>
              <a:t>Hendelser</a:t>
            </a:r>
          </a:p>
          <a:p>
            <a:pPr lvl="1">
              <a:buFont typeface="Arial"/>
              <a:buChar char="•"/>
            </a:pPr>
            <a:r>
              <a:rPr lang="nb-NO" dirty="0" smtClean="0"/>
              <a:t>Skjebner +/-</a:t>
            </a:r>
          </a:p>
          <a:p>
            <a:endParaRPr lang="nb-NO" dirty="0" smtClean="0"/>
          </a:p>
          <a:p>
            <a:r>
              <a:rPr lang="nb-NO" dirty="0" smtClean="0"/>
              <a:t>5 minutter:</a:t>
            </a:r>
          </a:p>
          <a:p>
            <a:endParaRPr lang="nb-NO" dirty="0" smtClean="0"/>
          </a:p>
          <a:p>
            <a:r>
              <a:rPr lang="nb-NO" dirty="0" smtClean="0"/>
              <a:t>Eksempler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5A8C69-1E23-4468-AC94-010B558DD334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RD-mal 2012">
  <a:themeElements>
    <a:clrScheme name="KRD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B0CBEA"/>
      </a:accent1>
      <a:accent2>
        <a:srgbClr val="493E59"/>
      </a:accent2>
      <a:accent3>
        <a:srgbClr val="781D7E"/>
      </a:accent3>
      <a:accent4>
        <a:srgbClr val="C8C9CA"/>
      </a:accent4>
      <a:accent5>
        <a:srgbClr val="CE2D2A"/>
      </a:accent5>
      <a:accent6>
        <a:srgbClr val="D56F1E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PMAL ­engelsk">
  <a:themeElements>
    <a:clrScheme name="KRD">
      <a:dk1>
        <a:sysClr val="windowText" lastClr="000000"/>
      </a:dk1>
      <a:lt1>
        <a:srgbClr val="E6E7E8"/>
      </a:lt1>
      <a:dk2>
        <a:srgbClr val="4B3E59"/>
      </a:dk2>
      <a:lt2>
        <a:srgbClr val="FFFFFF"/>
      </a:lt2>
      <a:accent1>
        <a:srgbClr val="B0CBEA"/>
      </a:accent1>
      <a:accent2>
        <a:srgbClr val="493E59"/>
      </a:accent2>
      <a:accent3>
        <a:srgbClr val="781D7E"/>
      </a:accent3>
      <a:accent4>
        <a:srgbClr val="C8C9CA"/>
      </a:accent4>
      <a:accent5>
        <a:srgbClr val="CE2D2A"/>
      </a:accent5>
      <a:accent6>
        <a:srgbClr val="D56F1E"/>
      </a:accent6>
      <a:hlink>
        <a:srgbClr val="264994"/>
      </a:hlink>
      <a:folHlink>
        <a:srgbClr val="781D7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KRD-mal 2012</Template>
  <TotalTime>65</TotalTime>
  <Words>312</Words>
  <Application>Microsoft Office PowerPoint</Application>
  <PresentationFormat>Skjermfremvisning (4:3)</PresentationFormat>
  <Paragraphs>136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14</vt:i4>
      </vt:variant>
    </vt:vector>
  </HeadingPairs>
  <TitlesOfParts>
    <vt:vector size="16" baseType="lpstr">
      <vt:lpstr>KRD-mal 2012</vt:lpstr>
      <vt:lpstr>DEPMAL ­engelsk</vt:lpstr>
      <vt:lpstr>Kommunikasjon med media og omgivelsene</vt:lpstr>
      <vt:lpstr>Sykefravær – heltid/deltid – Kompetanse rekruttering - Omdømme Omdømmeoppdraget i programmet:</vt:lpstr>
      <vt:lpstr>Omdømme</vt:lpstr>
      <vt:lpstr>Hva påvirker kommunens omdømme? </vt:lpstr>
      <vt:lpstr>Du kan ikke ikke-kommunisere</vt:lpstr>
      <vt:lpstr>Tenke:  Internt og Eksternt</vt:lpstr>
      <vt:lpstr>Lysbilde 7</vt:lpstr>
      <vt:lpstr>Nyhetssak:</vt:lpstr>
      <vt:lpstr>Hva er en god historie?</vt:lpstr>
      <vt:lpstr>Lysbilde 10</vt:lpstr>
      <vt:lpstr>Eksempler fra nett</vt:lpstr>
      <vt:lpstr>Du kan:</vt:lpstr>
      <vt:lpstr>Det enkle er ofte det …</vt:lpstr>
      <vt:lpstr>Bistand?</vt:lpstr>
    </vt:vector>
  </TitlesOfParts>
  <Company>STATEN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Kommunikasjon med media og omgivelsene</dc:title>
  <dc:creator>Ingebjørg Sørenes</dc:creator>
  <cp:lastModifiedBy>Ingebjørg Sørenes</cp:lastModifiedBy>
  <cp:revision>13</cp:revision>
  <dcterms:created xsi:type="dcterms:W3CDTF">2012-10-18T07:01:41Z</dcterms:created>
  <dcterms:modified xsi:type="dcterms:W3CDTF">2013-01-31T12:30:25Z</dcterms:modified>
</cp:coreProperties>
</file>