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2" r:id="rId5"/>
    <p:sldId id="283" r:id="rId6"/>
    <p:sldId id="292" r:id="rId7"/>
    <p:sldId id="302" r:id="rId8"/>
    <p:sldId id="285" r:id="rId9"/>
    <p:sldId id="300" r:id="rId10"/>
    <p:sldId id="258" r:id="rId11"/>
    <p:sldId id="304" r:id="rId12"/>
    <p:sldId id="293" r:id="rId13"/>
    <p:sldId id="298" r:id="rId14"/>
    <p:sldId id="273" r:id="rId15"/>
    <p:sldId id="290" r:id="rId16"/>
    <p:sldId id="305" r:id="rId17"/>
  </p:sldIdLst>
  <p:sldSz cx="12192000" cy="6858000"/>
  <p:notesSz cx="6811963" cy="99425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1311" initials="" lastIdx="1" clrIdx="0"/>
  <p:cmAuthor id="1" name="Agnes Marie Simensen" initials="AMS" lastIdx="15" clrIdx="1"/>
  <p:cmAuthor id="2" name="Tormod Belgum" initials="tob" lastIdx="3" clrIdx="2"/>
  <p:cmAuthor id="3" name="Ådne Cappelen" initials="cap" lastIdx="1" clrIdx="3"/>
  <p:cmAuthor id="4" name="Henningsen Morten Søndergaard" initials="HMS" lastIdx="8" clrIdx="4">
    <p:extLst>
      <p:ext uri="{19B8F6BF-5375-455C-9EA6-DF929625EA0E}">
        <p15:presenceInfo xmlns:p15="http://schemas.microsoft.com/office/powerpoint/2012/main" userId="S-1-5-21-24422171-2601788316-1899747493-63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E5FA9"/>
    <a:srgbClr val="3D74BD"/>
    <a:srgbClr val="2067B6"/>
    <a:srgbClr val="C9DEF5"/>
    <a:srgbClr val="1E4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91" autoAdjust="0"/>
    <p:restoredTop sz="58667" autoAdjust="0"/>
  </p:normalViewPr>
  <p:slideViewPr>
    <p:cSldViewPr>
      <p:cViewPr varScale="1">
        <p:scale>
          <a:sx n="76" d="100"/>
          <a:sy n="76" d="100"/>
        </p:scale>
        <p:origin x="1152" y="90"/>
      </p:cViewPr>
      <p:guideLst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'fig1-2'!$B$5</c:f>
              <c:strCache>
                <c:ptCount val="1"/>
                <c:pt idx="0">
                  <c:v>Akkumulert årslønnsvekst 2013-2021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E-4E31-883A-59E6388AF99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E-4E31-883A-59E6388AF99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CE-4E31-883A-59E6388AF99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CE-4E31-883A-59E6388AF9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'fig1-2'!$A$6:$A$15</c:f>
              <c:strCache>
                <c:ptCount val="10"/>
                <c:pt idx="0">
                  <c:v>Spekter, øvrige</c:v>
                </c:pt>
                <c:pt idx="1">
                  <c:v>Spekter, helseforetakene</c:v>
                </c:pt>
                <c:pt idx="2">
                  <c:v>Kommuneansatte i alt</c:v>
                </c:pt>
                <c:pt idx="3">
                  <c:v>Statsansatte</c:v>
                </c:pt>
                <c:pt idx="4">
                  <c:v>Finanstjenester</c:v>
                </c:pt>
                <c:pt idx="5">
                  <c:v>Virke, varehandel</c:v>
                </c:pt>
                <c:pt idx="6">
                  <c:v>Industrifunksjonærer</c:v>
                </c:pt>
                <c:pt idx="7">
                  <c:v>Industriarbeidere</c:v>
                </c:pt>
                <c:pt idx="8">
                  <c:v>NHO-Industri i alt</c:v>
                </c:pt>
                <c:pt idx="9">
                  <c:v>Ramme</c:v>
                </c:pt>
              </c:strCache>
            </c:strRef>
          </c:cat>
          <c:val>
            <c:numRef>
              <c:f>'fig1-2'!$B$6:$B$15</c:f>
              <c:numCache>
                <c:formatCode>0.0</c:formatCode>
                <c:ptCount val="10"/>
                <c:pt idx="0">
                  <c:v>23.986937633210914</c:v>
                </c:pt>
                <c:pt idx="1">
                  <c:v>26.409616809509906</c:v>
                </c:pt>
                <c:pt idx="2">
                  <c:v>24.587614577472895</c:v>
                </c:pt>
                <c:pt idx="3">
                  <c:v>24.221833055318065</c:v>
                </c:pt>
                <c:pt idx="4">
                  <c:v>30.777844425669663</c:v>
                </c:pt>
                <c:pt idx="5">
                  <c:v>29.701398041906589</c:v>
                </c:pt>
                <c:pt idx="6">
                  <c:v>23.92845740320486</c:v>
                </c:pt>
                <c:pt idx="7">
                  <c:v>22.727646184831872</c:v>
                </c:pt>
                <c:pt idx="8">
                  <c:v>23.024745169758543</c:v>
                </c:pt>
                <c:pt idx="9">
                  <c:v>23.263611186047871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CE-4E31-883A-59E6388AF9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26839936"/>
        <c:axId val="626836000"/>
      </c:barChart>
      <c:catAx>
        <c:axId val="62683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6836000"/>
        <c:crosses val="autoZero"/>
        <c:auto val="1"/>
        <c:lblAlgn val="ctr"/>
        <c:lblOffset val="100"/>
        <c:noMultiLvlLbl val="0"/>
      </c:catAx>
      <c:valAx>
        <c:axId val="62683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683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537" y="0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662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537" y="9443662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A26030-8A37-4F59-90A3-7F37988594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33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0B1C4046-234C-47C7-A395-5051A34FEC20}" type="datetimeFigureOut">
              <a:rPr lang="nb-NO" smtClean="0"/>
              <a:t>18.02.2022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09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2416"/>
            <a:ext cx="5450207" cy="4474369"/>
          </a:xfrm>
          <a:prstGeom prst="rect">
            <a:avLst/>
          </a:prstGeom>
        </p:spPr>
        <p:txBody>
          <a:bodyPr vert="horz" lIns="91605" tIns="45802" rIns="91605" bIns="45802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52593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780" y="9443241"/>
            <a:ext cx="2952593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1DC55A4A-32C6-413E-B9CE-E88FB6BB61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319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07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27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448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25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20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883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69677" y="4516639"/>
            <a:ext cx="5677430" cy="4929360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329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0879" y="4722416"/>
            <a:ext cx="5461406" cy="4641328"/>
          </a:xfrm>
        </p:spPr>
        <p:txBody>
          <a:bodyPr>
            <a:normAutofit/>
          </a:bodyPr>
          <a:lstStyle/>
          <a:p>
            <a:endParaRPr lang="nb-NO" sz="7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89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35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4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55A4A-32C6-413E-B9CE-E88FB6BB611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83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046"/>
            <a:fld id="{1DC55A4A-32C6-413E-B9CE-E88FB6BB6111}" type="slidenum">
              <a:rPr lang="nb-NO">
                <a:solidFill>
                  <a:prstClr val="black"/>
                </a:solidFill>
              </a:rPr>
              <a:pPr defTabSz="916046"/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 userDrawn="1"/>
        </p:nvSpPr>
        <p:spPr bwMode="auto">
          <a:xfrm>
            <a:off x="0" y="6781800"/>
            <a:ext cx="12192000" cy="0"/>
          </a:xfrm>
          <a:prstGeom prst="line">
            <a:avLst/>
          </a:prstGeom>
          <a:noFill/>
          <a:ln w="22225">
            <a:solidFill>
              <a:srgbClr val="C9DEF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228600"/>
            <a:ext cx="12192000" cy="0"/>
          </a:xfrm>
          <a:prstGeom prst="line">
            <a:avLst/>
          </a:prstGeom>
          <a:noFill/>
          <a:ln w="22225">
            <a:solidFill>
              <a:srgbClr val="C9DEF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Line 19"/>
          <p:cNvSpPr>
            <a:spLocks noChangeShapeType="1"/>
          </p:cNvSpPr>
          <p:nvPr userDrawn="1"/>
        </p:nvSpPr>
        <p:spPr bwMode="auto">
          <a:xfrm flipV="1">
            <a:off x="12090400" y="0"/>
            <a:ext cx="0" cy="6858000"/>
          </a:xfrm>
          <a:prstGeom prst="line">
            <a:avLst/>
          </a:prstGeom>
          <a:noFill/>
          <a:ln w="22225">
            <a:solidFill>
              <a:srgbClr val="C9DEF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7" name="Picture 20" descr="Smal5__"/>
          <p:cNvPicPr>
            <a:picLocks noChangeAspect="1" noChangeArrowheads="1"/>
          </p:cNvPicPr>
          <p:nvPr userDrawn="1"/>
        </p:nvPicPr>
        <p:blipFill>
          <a:blip r:embed="rId2" cstate="print"/>
          <a:srcRect l="74350" r="1299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-101599" y="-52387"/>
            <a:ext cx="604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600" b="1"/>
              <a:t>TBU</a:t>
            </a:r>
          </a:p>
        </p:txBody>
      </p:sp>
      <p:sp>
        <p:nvSpPr>
          <p:cNvPr id="9" name="Text Box 22"/>
          <p:cNvSpPr txBox="1">
            <a:spLocks noChangeArrowheads="1"/>
          </p:cNvSpPr>
          <p:nvPr userDrawn="1"/>
        </p:nvSpPr>
        <p:spPr bwMode="auto">
          <a:xfrm>
            <a:off x="541867" y="23813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800"/>
              <a:t>Det tekniske beregningsutvalget for inntektsoppgjørene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676400"/>
            <a:ext cx="94488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nb-NO"/>
              <a:t>Klikk for å redigere tittelstil i malen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9448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C96A2-6D3B-443E-83B6-8552C749ECB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ABA7-BE1C-4B65-B997-0FC89A232A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6416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77216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FE79-CC64-43EA-814D-F31555EB430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10566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17600" y="1600201"/>
            <a:ext cx="5181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6502400" y="1600201"/>
            <a:ext cx="5181600" cy="4525963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B7E2-AEE8-47F0-9B48-69865D18BE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10566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117600" y="1600201"/>
            <a:ext cx="10566400" cy="4525963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EB61-E493-4A1A-9834-FE269EF7E3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10566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17600" y="1600201"/>
            <a:ext cx="5181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181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26BA7-FEB4-4360-8932-4026818128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DF0E8-1B56-41CD-B986-28058CA7A05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2150-4624-47A1-9077-B5431B1B688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18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277C-E6B8-4B49-9F26-43984BCF9F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878C2-2376-4F61-AB81-7E8E9ED1E5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D50A1-CF61-44D1-98A7-27B7E99F547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B4D6-51B9-44D3-AB36-87F1C4E5B8A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D8D0-579C-40DB-95D4-77005891A4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067C6-CB25-48A4-9E74-9F7AA6308EE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274638"/>
            <a:ext cx="1056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566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6245225"/>
            <a:ext cx="223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72D135-D7BC-4E2B-A37E-DED1731935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61" name="Line 37"/>
          <p:cNvSpPr>
            <a:spLocks noChangeShapeType="1"/>
          </p:cNvSpPr>
          <p:nvPr userDrawn="1"/>
        </p:nvSpPr>
        <p:spPr bwMode="auto">
          <a:xfrm>
            <a:off x="0" y="6781800"/>
            <a:ext cx="12192000" cy="0"/>
          </a:xfrm>
          <a:prstGeom prst="line">
            <a:avLst/>
          </a:prstGeom>
          <a:noFill/>
          <a:ln w="22225">
            <a:solidFill>
              <a:srgbClr val="C9DEF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062" name="Line 38"/>
          <p:cNvSpPr>
            <a:spLocks noChangeShapeType="1"/>
          </p:cNvSpPr>
          <p:nvPr userDrawn="1"/>
        </p:nvSpPr>
        <p:spPr bwMode="auto">
          <a:xfrm>
            <a:off x="0" y="228600"/>
            <a:ext cx="12192000" cy="0"/>
          </a:xfrm>
          <a:prstGeom prst="line">
            <a:avLst/>
          </a:prstGeom>
          <a:noFill/>
          <a:ln w="22225">
            <a:solidFill>
              <a:srgbClr val="C9DEF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063" name="Line 39"/>
          <p:cNvSpPr>
            <a:spLocks noChangeShapeType="1"/>
          </p:cNvSpPr>
          <p:nvPr userDrawn="1"/>
        </p:nvSpPr>
        <p:spPr bwMode="auto">
          <a:xfrm flipV="1">
            <a:off x="12090400" y="0"/>
            <a:ext cx="0" cy="6858000"/>
          </a:xfrm>
          <a:prstGeom prst="line">
            <a:avLst/>
          </a:prstGeom>
          <a:noFill/>
          <a:ln w="22225">
            <a:solidFill>
              <a:srgbClr val="C9DEF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1034" name="Picture 42" descr="Smal5__"/>
          <p:cNvPicPr>
            <a:picLocks noChangeAspect="1" noChangeArrowheads="1"/>
          </p:cNvPicPr>
          <p:nvPr userDrawn="1"/>
        </p:nvPicPr>
        <p:blipFill>
          <a:blip r:embed="rId16" cstate="print"/>
          <a:srcRect l="74350" r="1299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-101599" y="-52387"/>
            <a:ext cx="604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600" b="1"/>
              <a:t>TBU</a:t>
            </a:r>
          </a:p>
        </p:txBody>
      </p:sp>
      <p:sp>
        <p:nvSpPr>
          <p:cNvPr id="1068" name="Text Box 44"/>
          <p:cNvSpPr txBox="1">
            <a:spLocks noChangeArrowheads="1"/>
          </p:cNvSpPr>
          <p:nvPr userDrawn="1"/>
        </p:nvSpPr>
        <p:spPr bwMode="auto">
          <a:xfrm>
            <a:off x="541867" y="23813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800"/>
              <a:t>Det tekniske beregningsutvalget for inntektsoppgjørene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ransition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E5FA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E5FA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E5FA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E5FA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E5FA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E5FA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E5FA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E5FA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E5FA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1E5FA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1E5FA9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rgbClr val="1E5FA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nb-NO" dirty="0"/>
            </a:br>
            <a:r>
              <a:rPr lang="nb-NO" dirty="0"/>
              <a:t>Grunnlaget for inntektsoppgjørene 2022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352800"/>
            <a:ext cx="7086600" cy="1676400"/>
          </a:xfrm>
        </p:spPr>
        <p:txBody>
          <a:bodyPr/>
          <a:lstStyle/>
          <a:p>
            <a:pPr eaLnBrk="1" hangingPunct="1"/>
            <a:r>
              <a:rPr lang="nb-NO" dirty="0"/>
              <a:t>Foreløpig rapport fra TBU</a:t>
            </a:r>
          </a:p>
          <a:p>
            <a:pPr eaLnBrk="1" hangingPunct="1"/>
            <a:r>
              <a:rPr lang="nb-NO" dirty="0"/>
              <a:t>18. februar 2022</a:t>
            </a: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Lønnskostnadsandelen i industrien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17600" y="1865323"/>
            <a:ext cx="4673601" cy="4525963"/>
          </a:xfrm>
        </p:spPr>
        <p:txBody>
          <a:bodyPr/>
          <a:lstStyle/>
          <a:p>
            <a:r>
              <a:rPr lang="nb-NO" sz="2400" dirty="0" err="1"/>
              <a:t>Hovedkursen</a:t>
            </a:r>
            <a:r>
              <a:rPr lang="nb-NO" sz="2400" dirty="0"/>
              <a:t>: </a:t>
            </a:r>
            <a:br>
              <a:rPr lang="nb-NO" sz="2400" dirty="0"/>
            </a:br>
            <a:r>
              <a:rPr lang="nb-NO" sz="2400" dirty="0"/>
              <a:t>Lønnsdannelsen i industrien skal bidra til stabil lønns-kostnadsandel på lang sikt</a:t>
            </a:r>
          </a:p>
          <a:p>
            <a:r>
              <a:rPr lang="nb-NO" sz="2400" dirty="0"/>
              <a:t>Dette skal danne normen for lønnsveksten i resten av økonomien  (frontfagsmodellen)</a:t>
            </a:r>
          </a:p>
          <a:p>
            <a:endParaRPr lang="nb-NO" sz="2400" dirty="0"/>
          </a:p>
          <a:p>
            <a:endParaRPr lang="nb-NO" sz="2400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400800" y="1471584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 dirty="0"/>
              <a:t>Lønnskostnadsandeler i industrien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1E13A4F-814A-4DDD-8C50-4EAEC0F4E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618" y="1988840"/>
            <a:ext cx="4807992" cy="42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9372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415480" y="1772816"/>
            <a:ext cx="5183115" cy="4536504"/>
          </a:xfrm>
        </p:spPr>
        <p:txBody>
          <a:bodyPr/>
          <a:lstStyle/>
          <a:p>
            <a:r>
              <a:rPr lang="nb-NO" sz="2000" dirty="0"/>
              <a:t>Relative timelønnskostnader mellom norsk industri og industrien hos </a:t>
            </a:r>
            <a:r>
              <a:rPr lang="nb-NO" sz="2000" i="1" dirty="0"/>
              <a:t>handelspartnerne</a:t>
            </a:r>
            <a:r>
              <a:rPr lang="nb-NO" sz="2000" dirty="0"/>
              <a:t> målt i felles valuta anslås å ha økt med 5,5% i fjor </a:t>
            </a:r>
          </a:p>
          <a:p>
            <a:r>
              <a:rPr lang="nb-NO" sz="2000" dirty="0"/>
              <a:t>Styrking av kronekursen, samt høyere vekst i timelønnskostnadene i norsk industri  enn i industrien hos handelspartnerne</a:t>
            </a:r>
          </a:p>
          <a:p>
            <a:r>
              <a:rPr lang="nb-NO" sz="2000" dirty="0"/>
              <a:t>Gjennomsnittlig timelønnskostnad i industrien var 19 prosent høyere i Norge enn hos handelspartnerne</a:t>
            </a:r>
          </a:p>
          <a:p>
            <a:r>
              <a:rPr lang="nb-NO" sz="2000" dirty="0"/>
              <a:t>Det er stor usikkerhet om tallgrunnlaget for handelspartnerne</a:t>
            </a:r>
          </a:p>
          <a:p>
            <a:endParaRPr lang="nb-NO" sz="2000" dirty="0"/>
          </a:p>
          <a:p>
            <a:pPr marL="457200" lvl="1" indent="0" eaLnBrk="1" hangingPunct="1">
              <a:buNone/>
            </a:pPr>
            <a:endParaRPr lang="nb-NO" sz="2000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/>
          </p:nvPr>
        </p:nvSpPr>
        <p:spPr>
          <a:xfrm>
            <a:off x="1117600" y="199180"/>
            <a:ext cx="10566400" cy="925564"/>
          </a:xfrm>
        </p:spPr>
        <p:txBody>
          <a:bodyPr/>
          <a:lstStyle/>
          <a:p>
            <a:pPr eaLnBrk="1" hangingPunct="1"/>
            <a:r>
              <a:rPr lang="nb-NO" sz="3200" dirty="0"/>
              <a:t>Konkurranseevnen – nivået på timelønnskostnadene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094C8-55E5-4A6F-8542-39308C84A9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76" y="2278025"/>
            <a:ext cx="4282440" cy="3954780"/>
          </a:xfrm>
          <a:prstGeom prst="rect">
            <a:avLst/>
          </a:prstGeom>
          <a:noFill/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BF21835A-7A56-4E7A-80BD-74A17D57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003" y="1378140"/>
            <a:ext cx="472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b-NO" sz="1600" dirty="0"/>
              <a:t>Relative timelønnskostnader i industrien. </a:t>
            </a:r>
          </a:p>
          <a:p>
            <a:r>
              <a:rPr lang="nb-NO" sz="1600" dirty="0"/>
              <a:t>2000-2021. Indeks 2000=100</a:t>
            </a:r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F4A0B6C-4094-4FEF-B47D-19B09129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Hovedpunkter i foreløpig rapport for 2021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EB71E95-3AAA-43EA-8D6C-799C5802C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417638"/>
            <a:ext cx="10811048" cy="5323729"/>
          </a:xfrm>
        </p:spPr>
        <p:txBody>
          <a:bodyPr/>
          <a:lstStyle/>
          <a:p>
            <a:r>
              <a:rPr lang="nb-NO" dirty="0"/>
              <a:t>Årslønnsveksten i 2021 i NHO-bedrifter i industrien er foreløpig beregnet til 3% </a:t>
            </a:r>
          </a:p>
          <a:p>
            <a:r>
              <a:rPr lang="nb-NO" dirty="0"/>
              <a:t>Lønnsoverhenget til 2022 på 1¼% for NHO-bedrifter i industrien </a:t>
            </a:r>
          </a:p>
          <a:p>
            <a:r>
              <a:rPr lang="nb-NO" dirty="0"/>
              <a:t>TBU anslår nå KPI-veksten til 2,6% fra 2021 til 2022</a:t>
            </a:r>
          </a:p>
          <a:p>
            <a:r>
              <a:rPr lang="nb-NO" dirty="0"/>
              <a:t>Industriens timelønnskostnader økte relativt til handelspartnerne</a:t>
            </a:r>
          </a:p>
          <a:p>
            <a:r>
              <a:rPr lang="nb-NO" dirty="0"/>
              <a:t>Lønnskostnadsandelen i industrien er nær snittet for den siste tiårsperioden</a:t>
            </a:r>
          </a:p>
          <a:p>
            <a:r>
              <a:rPr lang="nb-NO" dirty="0"/>
              <a:t>Økonomien: </a:t>
            </a:r>
            <a:r>
              <a:rPr lang="nb-NO" dirty="0" err="1"/>
              <a:t>Gjeninnhenting</a:t>
            </a:r>
            <a:r>
              <a:rPr lang="nb-NO" dirty="0"/>
              <a:t>, flaskehalser og usikkerhet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841222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429456-DD74-4F9E-AFEC-7C0BA11FF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060848"/>
            <a:ext cx="10566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b-NO" sz="16600" dirty="0"/>
              <a:t>Takk</a:t>
            </a:r>
          </a:p>
        </p:txBody>
      </p:sp>
    </p:spTree>
    <p:extLst>
      <p:ext uri="{BB962C8B-B14F-4D97-AF65-F5344CB8AC3E}">
        <p14:creationId xmlns:p14="http://schemas.microsoft.com/office/powerpoint/2010/main" val="1844318327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Innholdet i TBU-rapportene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524001"/>
            <a:ext cx="7924800" cy="483076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/>
              <a:t>Hovedtema i den foreløpige rapporten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nb-NO" sz="2000" dirty="0"/>
              <a:t>Lønnsutviklingen i 2021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nb-NO" sz="2000" dirty="0"/>
              <a:t>Prisutviklingen – inkl. anslag for 2022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nb-NO" sz="2000" dirty="0"/>
              <a:t>Praktiseringen av frontfagsmodellen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nb-NO" sz="2000" dirty="0"/>
              <a:t>Utviklingen i norsk og internasjonal økonomi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nb-NO" sz="2000" dirty="0"/>
              <a:t>Industriens konkurranseevne</a:t>
            </a:r>
          </a:p>
          <a:p>
            <a:pPr eaLnBrk="1" hangingPunct="1">
              <a:lnSpc>
                <a:spcPct val="90000"/>
              </a:lnSpc>
            </a:pPr>
            <a:r>
              <a:rPr lang="nb-NO" dirty="0"/>
              <a:t>Oppdatering i mars og NOU-publisering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nb-NO" sz="2000" dirty="0"/>
              <a:t>Lønnsstatistikk for 2021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nb-NO" sz="2000" dirty="0"/>
              <a:t>Prisprognose for 2022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nb-NO" dirty="0"/>
              <a:t>Oppsummering etter inntektsoppgjørene i juni</a:t>
            </a: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7408" y="274639"/>
            <a:ext cx="11022256" cy="779994"/>
          </a:xfrm>
        </p:spPr>
        <p:txBody>
          <a:bodyPr/>
          <a:lstStyle/>
          <a:p>
            <a:r>
              <a:rPr lang="nb-NO" dirty="0" err="1"/>
              <a:t>Gjeninnhenting</a:t>
            </a:r>
            <a:r>
              <a:rPr lang="nb-NO" dirty="0"/>
              <a:t> hos handelspartnerne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081446" y="1385922"/>
            <a:ext cx="5420596" cy="5256584"/>
          </a:xfrm>
        </p:spPr>
        <p:txBody>
          <a:bodyPr/>
          <a:lstStyle/>
          <a:p>
            <a:r>
              <a:rPr lang="nb-NO" sz="2400" dirty="0"/>
              <a:t>Fortsatt </a:t>
            </a:r>
            <a:r>
              <a:rPr lang="nb-NO" sz="2400" dirty="0" err="1"/>
              <a:t>gjeninnhenting</a:t>
            </a:r>
            <a:r>
              <a:rPr lang="nb-NO" sz="2400" dirty="0"/>
              <a:t> blant Norges handelspartnere etter koronapandemien</a:t>
            </a:r>
          </a:p>
          <a:p>
            <a:r>
              <a:rPr lang="nb-NO" sz="2400" dirty="0"/>
              <a:t>Flaskehalser i produksjon, og oppdemmet etterspørsel – økt inflasjon i flere land</a:t>
            </a:r>
          </a:p>
          <a:p>
            <a:r>
              <a:rPr lang="nb-NO" sz="2400" dirty="0"/>
              <a:t>Risikobildet blant annet preget av:</a:t>
            </a:r>
          </a:p>
          <a:p>
            <a:pPr lvl="1"/>
            <a:r>
              <a:rPr lang="nb-NO" sz="2000" dirty="0"/>
              <a:t>Geopolitikk og råvarepriser</a:t>
            </a:r>
          </a:p>
          <a:p>
            <a:pPr lvl="1"/>
            <a:r>
              <a:rPr lang="nb-NO" sz="2000" dirty="0"/>
              <a:t>Pandemiens videre utvikling</a:t>
            </a:r>
          </a:p>
          <a:p>
            <a:pPr lvl="1"/>
            <a:r>
              <a:rPr lang="nb-NO" sz="2000" dirty="0"/>
              <a:t>Sentralbankenes dosering og tiltak mot inflasjon</a:t>
            </a:r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6816080" y="968408"/>
            <a:ext cx="4176464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lvl="5">
              <a:lnSpc>
                <a:spcPct val="115000"/>
              </a:lnSpc>
              <a:spcAft>
                <a:spcPts val="600"/>
              </a:spcAft>
            </a:pPr>
            <a:r>
              <a:rPr lang="nb-NO" sz="16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BNP-vekst i verden og Norges 25 viktigste handelspartnere</a:t>
            </a:r>
            <a:endParaRPr lang="nb-NO" sz="16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43FACF6-103F-4340-A2EF-C8E8C62CFA4B}"/>
              </a:ext>
            </a:extLst>
          </p:cNvPr>
          <p:cNvSpPr txBox="1"/>
          <p:nvPr/>
        </p:nvSpPr>
        <p:spPr>
          <a:xfrm>
            <a:off x="7248128" y="5972066"/>
            <a:ext cx="5567791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Kilder: OECD, nasjonale statistikkbyråer og Beregningsutvalget.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18AE5B12-38C9-4EC3-8522-A3E9543AC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6080" y="1630537"/>
            <a:ext cx="4997371" cy="42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53564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0485" y="0"/>
            <a:ext cx="10566400" cy="1143000"/>
          </a:xfrm>
        </p:spPr>
        <p:txBody>
          <a:bodyPr/>
          <a:lstStyle/>
          <a:p>
            <a:r>
              <a:rPr lang="nb-NO" dirty="0" err="1"/>
              <a:t>Gjeninnhenting</a:t>
            </a:r>
            <a:r>
              <a:rPr lang="nb-NO" dirty="0"/>
              <a:t> i norsk økonomi i 2021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09788" y="1052736"/>
            <a:ext cx="9306692" cy="5257799"/>
          </a:xfrm>
        </p:spPr>
        <p:txBody>
          <a:bodyPr/>
          <a:lstStyle/>
          <a:p>
            <a:r>
              <a:rPr lang="nb-NO" sz="2400" dirty="0"/>
              <a:t>Sterk vekst, økt sysselsetting og lavere ledighet.</a:t>
            </a:r>
          </a:p>
          <a:p>
            <a:r>
              <a:rPr lang="nb-NO" sz="2400" dirty="0"/>
              <a:t>Men ulik utvikling gjennom året og mellom næringer</a:t>
            </a:r>
          </a:p>
          <a:p>
            <a:r>
              <a:rPr lang="nb-NO" sz="2400" dirty="0"/>
              <a:t>Handelsbalansen betydelig styrket av høyere olje- og gasspriser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3F0837-528A-4DB6-ACB6-F957A844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310" y="2564903"/>
            <a:ext cx="6930428" cy="4083371"/>
          </a:xfrm>
          <a:prstGeom prst="rect">
            <a:avLst/>
          </a:prstGeom>
        </p:spPr>
      </p:pic>
      <p:sp>
        <p:nvSpPr>
          <p:cNvPr id="7" name="TekstSylinder 3">
            <a:extLst>
              <a:ext uri="{FF2B5EF4-FFF2-40B4-BE49-F238E27FC236}">
                <a16:creationId xmlns:a16="http://schemas.microsoft.com/office/drawing/2014/main" id="{85A76388-AF1A-4A99-8EFB-C254E6B98327}"/>
              </a:ext>
            </a:extLst>
          </p:cNvPr>
          <p:cNvSpPr txBox="1"/>
          <p:nvPr/>
        </p:nvSpPr>
        <p:spPr>
          <a:xfrm>
            <a:off x="947262" y="3867925"/>
            <a:ext cx="3511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b-NO" dirty="0"/>
              <a:t>Bruttoprodukt Fastlands-Norge. </a:t>
            </a:r>
          </a:p>
          <a:p>
            <a:r>
              <a:rPr lang="nb-NO" dirty="0"/>
              <a:t>Sesongjustert. </a:t>
            </a:r>
          </a:p>
          <a:p>
            <a:r>
              <a:rPr lang="nb-NO" dirty="0"/>
              <a:t>Volumindekser. </a:t>
            </a:r>
          </a:p>
          <a:p>
            <a:r>
              <a:rPr lang="nb-NO" dirty="0"/>
              <a:t>Feb. 2020=100</a:t>
            </a:r>
          </a:p>
          <a:p>
            <a:r>
              <a:rPr lang="nb-NO" dirty="0"/>
              <a:t>Kilde: SSB</a:t>
            </a:r>
          </a:p>
        </p:txBody>
      </p:sp>
    </p:spTree>
    <p:extLst>
      <p:ext uri="{BB962C8B-B14F-4D97-AF65-F5344CB8AC3E}">
        <p14:creationId xmlns:p14="http://schemas.microsoft.com/office/powerpoint/2010/main" val="1119527141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67408" y="260350"/>
            <a:ext cx="11089232" cy="1080418"/>
          </a:xfrm>
        </p:spPr>
        <p:txBody>
          <a:bodyPr/>
          <a:lstStyle/>
          <a:p>
            <a:pPr eaLnBrk="1" hangingPunct="1"/>
            <a:r>
              <a:rPr lang="nb-NO" sz="3800" dirty="0"/>
              <a:t>Lønnsveksten 2021 i forhandlingsområder</a:t>
            </a:r>
          </a:p>
        </p:txBody>
      </p:sp>
      <p:sp>
        <p:nvSpPr>
          <p:cNvPr id="19458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55440" y="1988840"/>
            <a:ext cx="4873352" cy="5301209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sz="2400" dirty="0"/>
              <a:t>3% i industrien i NHO-området </a:t>
            </a:r>
          </a:p>
          <a:p>
            <a:pPr lvl="1" eaLnBrk="1" hangingPunct="1">
              <a:spcBef>
                <a:spcPct val="50000"/>
              </a:spcBef>
            </a:pPr>
            <a:r>
              <a:rPr lang="nb-NO" sz="2000" dirty="0"/>
              <a:t>Anslaget ved oppgjøret i fjor var 2,7%</a:t>
            </a:r>
          </a:p>
          <a:p>
            <a:pPr eaLnBrk="1" hangingPunct="1">
              <a:spcBef>
                <a:spcPct val="50000"/>
              </a:spcBef>
            </a:pPr>
            <a:r>
              <a:rPr lang="nb-NO" sz="2400" dirty="0"/>
              <a:t>3,4% for de største forhandlingsområdene samlet</a:t>
            </a:r>
          </a:p>
          <a:p>
            <a:pPr eaLnBrk="1" hangingPunct="1">
              <a:spcBef>
                <a:spcPct val="50000"/>
              </a:spcBef>
            </a:pPr>
            <a:r>
              <a:rPr lang="nb-NO" sz="2400" dirty="0"/>
              <a:t>3,5% for alle ifølge nasjonalregnskapet 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C048E3E8-4A19-4032-B3FA-B56EC578F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516" y="1336412"/>
            <a:ext cx="415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b-NO" sz="1600" dirty="0"/>
              <a:t>Årslønnsvekst 2020-2021 for noen hovedområder. Prosent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7052F17-D8FE-4FD2-AD91-59A688DA6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23" y="1988840"/>
            <a:ext cx="4816257" cy="417612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Svakere reallønnsutvikling i 2021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1"/>
          </p:nvPr>
        </p:nvSpPr>
        <p:spPr>
          <a:xfrm>
            <a:off x="1092312" y="2132856"/>
            <a:ext cx="5181600" cy="4525963"/>
          </a:xfrm>
        </p:spPr>
        <p:txBody>
          <a:bodyPr/>
          <a:lstStyle/>
          <a:p>
            <a:r>
              <a:rPr lang="nb-NO" sz="2400" dirty="0"/>
              <a:t>Ikke reallønnsvekst i 2021 for gjennomsnittlig lønnstaker </a:t>
            </a:r>
          </a:p>
          <a:p>
            <a:r>
              <a:rPr lang="nb-NO" sz="2400" dirty="0"/>
              <a:t>Reallønnsutvikling etter skatt </a:t>
            </a:r>
            <a:br>
              <a:rPr lang="nb-NO" sz="2400" dirty="0"/>
            </a:br>
            <a:r>
              <a:rPr lang="nb-NO" sz="2400" dirty="0"/>
              <a:t>varierer mellom -0,6% og 1,2% for gjennomsnittlig årslønnsnivå og lønnsvekst i store forhandlingsområder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650322" y="1267416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600" dirty="0"/>
              <a:t>Nominell lønnsvekst og reallønnsvekst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B4F216-200B-4069-AFA2-6B00DA9C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375" y="1772816"/>
            <a:ext cx="4651226" cy="4281242"/>
          </a:xfrm>
          <a:prstGeom prst="rect">
            <a:avLst/>
          </a:prstGeom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6E6B433E-3B7D-4F39-89AF-C25FE24B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088" y="6070682"/>
            <a:ext cx="4536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dirty="0"/>
              <a:t>Kilde: SSB</a:t>
            </a:r>
          </a:p>
        </p:txBody>
      </p:sp>
    </p:spTree>
    <p:extLst>
      <p:ext uri="{BB962C8B-B14F-4D97-AF65-F5344CB8AC3E}">
        <p14:creationId xmlns:p14="http://schemas.microsoft.com/office/powerpoint/2010/main" val="3106044313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title"/>
          </p:nvPr>
        </p:nvSpPr>
        <p:spPr>
          <a:xfrm>
            <a:off x="1055440" y="332656"/>
            <a:ext cx="10801200" cy="1008112"/>
          </a:xfrm>
        </p:spPr>
        <p:txBody>
          <a:bodyPr/>
          <a:lstStyle/>
          <a:p>
            <a:pPr eaLnBrk="1" hangingPunct="1"/>
            <a:r>
              <a:rPr lang="nb-NO" dirty="0"/>
              <a:t>Lønnsoverhenget til 2022</a:t>
            </a:r>
          </a:p>
        </p:txBody>
      </p:sp>
      <p:sp>
        <p:nvSpPr>
          <p:cNvPr id="2048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79651" y="1772816"/>
            <a:ext cx="4321175" cy="4522138"/>
          </a:xfrm>
        </p:spPr>
        <p:txBody>
          <a:bodyPr/>
          <a:lstStyle/>
          <a:p>
            <a:pPr marL="0" indent="0" eaLnBrk="1" hangingPunct="1">
              <a:spcBef>
                <a:spcPct val="45000"/>
              </a:spcBef>
              <a:buNone/>
            </a:pPr>
            <a:endParaRPr lang="nb-NO" sz="1800" i="1" dirty="0"/>
          </a:p>
          <a:p>
            <a:pPr lvl="1" eaLnBrk="1" hangingPunct="1">
              <a:spcBef>
                <a:spcPct val="20000"/>
              </a:spcBef>
            </a:pPr>
            <a:endParaRPr lang="nb-NO" sz="1600" i="1" dirty="0"/>
          </a:p>
          <a:p>
            <a:pPr eaLnBrk="1" hangingPunct="1">
              <a:buFont typeface="Wingdings" pitchFamily="2" charset="2"/>
              <a:buNone/>
            </a:pPr>
            <a:endParaRPr lang="nb-NO" sz="1600" i="1" dirty="0"/>
          </a:p>
          <a:p>
            <a:pPr eaLnBrk="1" hangingPunct="1">
              <a:spcBef>
                <a:spcPct val="25000"/>
              </a:spcBef>
            </a:pPr>
            <a:endParaRPr lang="nb-NO" sz="2400" i="1" dirty="0"/>
          </a:p>
          <a:p>
            <a:pPr eaLnBrk="1" hangingPunct="1">
              <a:spcBef>
                <a:spcPct val="25000"/>
              </a:spcBef>
            </a:pPr>
            <a:endParaRPr lang="nb-NO" sz="2400" i="1" dirty="0"/>
          </a:p>
          <a:p>
            <a:pPr eaLnBrk="1" hangingPunct="1">
              <a:spcBef>
                <a:spcPct val="25000"/>
              </a:spcBef>
            </a:pPr>
            <a:endParaRPr lang="nb-NO" sz="2400" i="1" dirty="0"/>
          </a:p>
          <a:p>
            <a:pPr eaLnBrk="1" hangingPunct="1">
              <a:spcBef>
                <a:spcPct val="25000"/>
              </a:spcBef>
            </a:pPr>
            <a:endParaRPr lang="nb-NO" sz="2400" i="1" dirty="0"/>
          </a:p>
          <a:p>
            <a:pPr eaLnBrk="1" hangingPunct="1">
              <a:spcBef>
                <a:spcPct val="25000"/>
              </a:spcBef>
            </a:pPr>
            <a:endParaRPr lang="nb-NO" sz="2400" i="1" dirty="0"/>
          </a:p>
          <a:p>
            <a:pPr eaLnBrk="1" hangingPunct="1">
              <a:spcBef>
                <a:spcPct val="25000"/>
              </a:spcBef>
            </a:pPr>
            <a:endParaRPr lang="nb-NO" sz="2400" i="1" dirty="0"/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7104112" y="1437901"/>
            <a:ext cx="3614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 dirty="0"/>
              <a:t>Lønnsoverheng: forholdet mellom lønnsnivået ved utgangen av året og gjennomsnittet over året</a:t>
            </a:r>
          </a:p>
        </p:txBody>
      </p:sp>
      <p:graphicFrame>
        <p:nvGraphicFramePr>
          <p:cNvPr id="931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5200"/>
              </p:ext>
            </p:extLst>
          </p:nvPr>
        </p:nvGraphicFramePr>
        <p:xfrm>
          <a:off x="1776366" y="1700809"/>
          <a:ext cx="4672630" cy="4317852"/>
        </p:xfrm>
        <a:graphic>
          <a:graphicData uri="http://schemas.openxmlformats.org/drawingml/2006/table">
            <a:tbl>
              <a:tblPr/>
              <a:tblGrid>
                <a:gridCol w="3773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Industriarbeidere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Industrifunksjonærer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¼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Finanstjenester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Virke-bedrifter i varehandel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Kommunene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1,6</a:t>
                      </a:r>
                      <a:endParaRPr kumimoji="0" lang="nb-NO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Spekter – Helseforetakene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5F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Spekter – øvrige bedrifter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510" name="Text Box 86"/>
          <p:cNvSpPr txBox="1">
            <a:spLocks noChangeArrowheads="1"/>
          </p:cNvSpPr>
          <p:nvPr/>
        </p:nvSpPr>
        <p:spPr bwMode="auto">
          <a:xfrm>
            <a:off x="9480551" y="5805488"/>
            <a:ext cx="7921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b-NO" sz="1400" b="1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281" y="2259333"/>
            <a:ext cx="4289226" cy="354615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335785" y="5819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965022" y="58438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32598410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C318FE-EC47-4160-80D1-05CFB8B3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Praktiseringen av frontfagsmodellen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E54093-D164-4469-97DF-DDFAA6F21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09626"/>
              </p:ext>
            </p:extLst>
          </p:nvPr>
        </p:nvGraphicFramePr>
        <p:xfrm>
          <a:off x="6480746" y="1569918"/>
          <a:ext cx="5203254" cy="501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C576AAE4-CD24-42F0-AED8-C653ADF25080}"/>
              </a:ext>
            </a:extLst>
          </p:cNvPr>
          <p:cNvSpPr txBox="1"/>
          <p:nvPr/>
        </p:nvSpPr>
        <p:spPr>
          <a:xfrm>
            <a:off x="1455355" y="1248361"/>
            <a:ext cx="447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Årslønnsvekst i prosent i industrien i NHO-området og frontfagsrammen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566F5C2-8A13-4EB0-B82D-77A78138730D}"/>
              </a:ext>
            </a:extLst>
          </p:cNvPr>
          <p:cNvSpPr txBox="1"/>
          <p:nvPr/>
        </p:nvSpPr>
        <p:spPr>
          <a:xfrm>
            <a:off x="7320136" y="1231364"/>
            <a:ext cx="447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Akkumulert årslønnsvekst 2014-2021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9D6B822-711C-4BF6-A01E-887591C6C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71" y="1808122"/>
            <a:ext cx="5175651" cy="4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0527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title"/>
          </p:nvPr>
        </p:nvSpPr>
        <p:spPr>
          <a:xfrm>
            <a:off x="2351088" y="260649"/>
            <a:ext cx="7924800" cy="936104"/>
          </a:xfrm>
        </p:spPr>
        <p:txBody>
          <a:bodyPr/>
          <a:lstStyle/>
          <a:p>
            <a:pPr eaLnBrk="1" hangingPunct="1"/>
            <a:r>
              <a:rPr lang="nb-NO" dirty="0"/>
              <a:t>Utsiktene for inflasjonen i 2022</a:t>
            </a:r>
            <a:endParaRPr lang="nb-NO" sz="3200" dirty="0"/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71465" y="1628800"/>
            <a:ext cx="5112568" cy="4536504"/>
          </a:xfrm>
        </p:spPr>
        <p:txBody>
          <a:bodyPr/>
          <a:lstStyle/>
          <a:p>
            <a:pPr marL="457200" indent="-457200" eaLnBrk="1" hangingPunct="1"/>
            <a:r>
              <a:rPr lang="nb-NO" sz="2400" dirty="0"/>
              <a:t>Konsumprisene (KPI) økte med 3,5% fra 2020 til 2021 </a:t>
            </a:r>
          </a:p>
          <a:p>
            <a:pPr marL="857250" lvl="1" indent="-457200" eaLnBrk="1" hangingPunct="1"/>
            <a:r>
              <a:rPr lang="nb-NO" sz="2000" dirty="0"/>
              <a:t>KPI-JAE steg med 1,7%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nb-NO" sz="2400" dirty="0"/>
              <a:t>Utvalget anslår nå </a:t>
            </a:r>
            <a:r>
              <a:rPr lang="nb-NO" sz="2400" dirty="0">
                <a:solidFill>
                  <a:schemeClr val="tx2"/>
                </a:solidFill>
              </a:rPr>
              <a:t>veksten i KPI til 2,6% i 2022	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nb-NO" sz="2400" dirty="0">
                <a:solidFill>
                  <a:schemeClr val="tx2"/>
                </a:solidFill>
              </a:rPr>
              <a:t>Usikkerhet knyttet til valutakurs og energipriser, men også til pandemien</a:t>
            </a: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6621578" y="1550151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Vekst i konsumpriser, KPI og KPI-JAE. Prosentvis vekst fra samme kvartal året før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508" name="AutoShape 3"/>
          <p:cNvSpPr>
            <a:spLocks noChangeAspect="1" noChangeArrowheads="1"/>
          </p:cNvSpPr>
          <p:nvPr/>
        </p:nvSpPr>
        <p:spPr bwMode="auto">
          <a:xfrm>
            <a:off x="6456363" y="2344739"/>
            <a:ext cx="3922712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7260F85-627F-48E6-BE9E-F161D9DFA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540" y="2215162"/>
            <a:ext cx="427976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02250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49084EC98CD4184335370C07B6B9B" ma:contentTypeVersion="12" ma:contentTypeDescription="Create a new document." ma:contentTypeScope="" ma:versionID="0db2dbfba2fa2c7d283a76746f161114">
  <xsd:schema xmlns:xsd="http://www.w3.org/2001/XMLSchema" xmlns:xs="http://www.w3.org/2001/XMLSchema" xmlns:p="http://schemas.microsoft.com/office/2006/metadata/properties" xmlns:ns3="f3cb7861-d740-4ff5-8d70-167479d8db9e" xmlns:ns4="8f443a78-875c-4c10-a5b3-d27bae74f9e5" targetNamespace="http://schemas.microsoft.com/office/2006/metadata/properties" ma:root="true" ma:fieldsID="33745fca2bfe6a297c3b5222e1f8c884" ns3:_="" ns4:_="">
    <xsd:import namespace="f3cb7861-d740-4ff5-8d70-167479d8db9e"/>
    <xsd:import namespace="8f443a78-875c-4c10-a5b3-d27bae74f9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b7861-d740-4ff5-8d70-167479d8d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43a78-875c-4c10-a5b3-d27bae74f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DC525B-5A72-4E37-B755-A0DF17046C67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8f443a78-875c-4c10-a5b3-d27bae74f9e5"/>
    <ds:schemaRef ds:uri="f3cb7861-d740-4ff5-8d70-167479d8db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9D4DDB2-208E-450D-A021-36BD64B134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DD17C-439C-4A96-B0A8-3BA229AC6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b7861-d740-4ff5-8d70-167479d8db9e"/>
    <ds:schemaRef ds:uri="8f443a78-875c-4c10-a5b3-d27bae74f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6920</TotalTime>
  <Words>540</Words>
  <Application>Microsoft Office PowerPoint</Application>
  <PresentationFormat>Widescreen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Standard utforming</vt:lpstr>
      <vt:lpstr> Grunnlaget for inntektsoppgjørene 2022</vt:lpstr>
      <vt:lpstr>Innholdet i TBU-rapportene</vt:lpstr>
      <vt:lpstr>Gjeninnhenting hos handelspartnerne</vt:lpstr>
      <vt:lpstr>Gjeninnhenting i norsk økonomi i 2021</vt:lpstr>
      <vt:lpstr>Lønnsveksten 2021 i forhandlingsområder</vt:lpstr>
      <vt:lpstr>Svakere reallønnsutvikling i 2021 </vt:lpstr>
      <vt:lpstr>Lønnsoverhenget til 2022</vt:lpstr>
      <vt:lpstr>Praktiseringen av frontfagsmodellen</vt:lpstr>
      <vt:lpstr>Utsiktene for inflasjonen i 2022</vt:lpstr>
      <vt:lpstr>Lønnskostnadsandelen i industrien</vt:lpstr>
      <vt:lpstr>Konkurranseevnen – nivået på timelønnskostnadene</vt:lpstr>
      <vt:lpstr>Hovedpunkter i foreløpig rapport for 2021</vt:lpstr>
      <vt:lpstr>PowerPoint-presentasjon</vt:lpstr>
    </vt:vector>
  </TitlesOfParts>
  <Company>Statistisk sentralbyrå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Pressekonferanse 15 februar 2021</dc:title>
  <dc:creator>Cappelen</dc:creator>
  <cp:lastModifiedBy>Bakken Karine Handegaard</cp:lastModifiedBy>
  <cp:revision>618</cp:revision>
  <cp:lastPrinted>2022-02-17T15:53:08Z</cp:lastPrinted>
  <dcterms:created xsi:type="dcterms:W3CDTF">2005-02-20T18:57:51Z</dcterms:created>
  <dcterms:modified xsi:type="dcterms:W3CDTF">2022-02-18T13:55:26Z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0x010100DC949084EC98CD4184335370C07B6B9B</vt:lpwstr>
  </property>
  <property fmtid="{D5CDD505-2E9C-101B-9397-08002B2CF9AE}" pid="3" name="DssRomtype">
    <vt:lpwstr/>
  </property>
  <property fmtid="{D5CDD505-2E9C-101B-9397-08002B2CF9AE}" pid="4" name="DssEmneord">
    <vt:lpwstr/>
  </property>
  <property fmtid="{D5CDD505-2E9C-101B-9397-08002B2CF9AE}" pid="5" name="DssFunksjon">
    <vt:lpwstr>15;#Mediehåndteringer|af4f1f4b-4ec5-40dc-b41a-69c66df9772e</vt:lpwstr>
  </property>
  <property fmtid="{D5CDD505-2E9C-101B-9397-08002B2CF9AE}" pid="6" name="ja062c7924ed4f31b584a4220ff29390">
    <vt:lpwstr/>
  </property>
  <property fmtid="{D5CDD505-2E9C-101B-9397-08002B2CF9AE}" pid="7" name="ofdc76af098e4c7f98490d5710fce5b2">
    <vt:lpwstr>Presse- og kommunikasjonsseksjonen|0cf17a69-d921-4273-986e-8613da1f4251</vt:lpwstr>
  </property>
  <property fmtid="{D5CDD505-2E9C-101B-9397-08002B2CF9AE}" pid="8" name="f2f49eccf7d24422907cdfb28d82571e">
    <vt:lpwstr>Arbeids- og sosialdepartementet|2371f735-5b6d-4630-a13f-f95f88ee45fe</vt:lpwstr>
  </property>
  <property fmtid="{D5CDD505-2E9C-101B-9397-08002B2CF9AE}" pid="9" name="DssAvdeling">
    <vt:lpwstr>14;#Presse- og kommunikasjonsseksjonen (PKS)|0cf17a69-d921-4273-986e-8613da1f4251</vt:lpwstr>
  </property>
  <property fmtid="{D5CDD505-2E9C-101B-9397-08002B2CF9AE}" pid="10" name="a20ae09631c242aba34ef34320889782">
    <vt:lpwstr/>
  </property>
  <property fmtid="{D5CDD505-2E9C-101B-9397-08002B2CF9AE}" pid="11" name="DssDepartement">
    <vt:lpwstr>1;#Arbeids- og sosialdepartementet|2371f735-5b6d-4630-a13f-f95f88ee45fe</vt:lpwstr>
  </property>
  <property fmtid="{D5CDD505-2E9C-101B-9397-08002B2CF9AE}" pid="12" name="DssDokumenttype">
    <vt:lpwstr/>
  </property>
  <property fmtid="{D5CDD505-2E9C-101B-9397-08002B2CF9AE}" pid="13" name="ec4548291c174201804f8d6e346b5e78">
    <vt:lpwstr>Medieh�ndteringer|af4f1f4b-4ec5-40dc-b41a-69c66df9772e</vt:lpwstr>
  </property>
</Properties>
</file>