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9" r:id="rId7"/>
    <p:sldId id="258" r:id="rId8"/>
    <p:sldId id="260" r:id="rId9"/>
    <p:sldId id="261" r:id="rId10"/>
    <p:sldId id="265" r:id="rId11"/>
    <p:sldId id="262" r:id="rId12"/>
    <p:sldId id="276" r:id="rId13"/>
    <p:sldId id="266" r:id="rId14"/>
    <p:sldId id="268" r:id="rId15"/>
    <p:sldId id="269" r:id="rId16"/>
    <p:sldId id="277" r:id="rId17"/>
    <p:sldId id="275" r:id="rId18"/>
    <p:sldId id="270" r:id="rId19"/>
    <p:sldId id="271" r:id="rId20"/>
    <p:sldId id="264" r:id="rId2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80119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617505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292195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264667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5" name="Plassholder for bunntekst 4"/>
          <p:cNvSpPr>
            <a:spLocks noGrp="1"/>
          </p:cNvSpPr>
          <p:nvPr>
            <p:ph type="ftr" sz="quarter" idx="11"/>
          </p:nvPr>
        </p:nvSpPr>
        <p:spPr/>
        <p:txBody>
          <a:bodyPr/>
          <a:lstStyle>
            <a:lvl1pPr>
              <a:defRPr/>
            </a:lvl1pPr>
          </a:lstStyle>
          <a:p>
            <a:endParaRPr lang="nb-NO"/>
          </a:p>
        </p:txBody>
      </p:sp>
      <p:sp>
        <p:nvSpPr>
          <p:cNvPr id="6"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44483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6" name="Plassholder for bunntekst 4"/>
          <p:cNvSpPr>
            <a:spLocks noGrp="1"/>
          </p:cNvSpPr>
          <p:nvPr>
            <p:ph type="ftr" sz="quarter" idx="11"/>
          </p:nvPr>
        </p:nvSpPr>
        <p:spPr/>
        <p:txBody>
          <a:bodyPr/>
          <a:lstStyle>
            <a:lvl1pPr>
              <a:defRPr/>
            </a:lvl1pPr>
          </a:lstStyle>
          <a:p>
            <a:endParaRPr lang="nb-NO"/>
          </a:p>
        </p:txBody>
      </p:sp>
      <p:sp>
        <p:nvSpPr>
          <p:cNvPr id="7"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195202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8" name="Plassholder for bunntekst 4"/>
          <p:cNvSpPr>
            <a:spLocks noGrp="1"/>
          </p:cNvSpPr>
          <p:nvPr>
            <p:ph type="ftr" sz="quarter" idx="11"/>
          </p:nvPr>
        </p:nvSpPr>
        <p:spPr/>
        <p:txBody>
          <a:bodyPr/>
          <a:lstStyle>
            <a:lvl1pPr>
              <a:defRPr/>
            </a:lvl1pPr>
          </a:lstStyle>
          <a:p>
            <a:endParaRPr lang="nb-NO"/>
          </a:p>
        </p:txBody>
      </p:sp>
      <p:sp>
        <p:nvSpPr>
          <p:cNvPr id="9"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269537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4" name="Plassholder for bunntekst 4"/>
          <p:cNvSpPr>
            <a:spLocks noGrp="1"/>
          </p:cNvSpPr>
          <p:nvPr>
            <p:ph type="ftr" sz="quarter" idx="11"/>
          </p:nvPr>
        </p:nvSpPr>
        <p:spPr/>
        <p:txBody>
          <a:bodyPr/>
          <a:lstStyle>
            <a:lvl1pPr>
              <a:defRPr/>
            </a:lvl1pPr>
          </a:lstStyle>
          <a:p>
            <a:endParaRPr lang="nb-NO"/>
          </a:p>
        </p:txBody>
      </p:sp>
      <p:sp>
        <p:nvSpPr>
          <p:cNvPr id="5"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1181372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3" name="Plassholder for bunntekst 4"/>
          <p:cNvSpPr>
            <a:spLocks noGrp="1"/>
          </p:cNvSpPr>
          <p:nvPr>
            <p:ph type="ftr" sz="quarter" idx="11"/>
          </p:nvPr>
        </p:nvSpPr>
        <p:spPr/>
        <p:txBody>
          <a:bodyPr/>
          <a:lstStyle>
            <a:lvl1pPr>
              <a:defRPr/>
            </a:lvl1pPr>
          </a:lstStyle>
          <a:p>
            <a:endParaRPr lang="nb-NO"/>
          </a:p>
        </p:txBody>
      </p:sp>
      <p:sp>
        <p:nvSpPr>
          <p:cNvPr id="4"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281333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6" name="Plassholder for bunntekst 4"/>
          <p:cNvSpPr>
            <a:spLocks noGrp="1"/>
          </p:cNvSpPr>
          <p:nvPr>
            <p:ph type="ftr" sz="quarter" idx="11"/>
          </p:nvPr>
        </p:nvSpPr>
        <p:spPr/>
        <p:txBody>
          <a:bodyPr/>
          <a:lstStyle>
            <a:lvl1pPr>
              <a:defRPr/>
            </a:lvl1pPr>
          </a:lstStyle>
          <a:p>
            <a:endParaRPr lang="nb-NO"/>
          </a:p>
        </p:txBody>
      </p:sp>
      <p:sp>
        <p:nvSpPr>
          <p:cNvPr id="7"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3764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fld id="{16A36BAF-A349-4D02-B57B-D4A1A28B62E6}" type="datetimeFigureOut">
              <a:rPr lang="nb-NO" smtClean="0"/>
              <a:pPr/>
              <a:t>30.04.2014</a:t>
            </a:fld>
            <a:endParaRPr lang="nb-NO"/>
          </a:p>
        </p:txBody>
      </p:sp>
      <p:sp>
        <p:nvSpPr>
          <p:cNvPr id="6" name="Plassholder for bunntekst 4"/>
          <p:cNvSpPr>
            <a:spLocks noGrp="1"/>
          </p:cNvSpPr>
          <p:nvPr>
            <p:ph type="ftr" sz="quarter" idx="11"/>
          </p:nvPr>
        </p:nvSpPr>
        <p:spPr/>
        <p:txBody>
          <a:bodyPr/>
          <a:lstStyle>
            <a:lvl1pPr>
              <a:defRPr/>
            </a:lvl1pPr>
          </a:lstStyle>
          <a:p>
            <a:endParaRPr lang="nb-NO"/>
          </a:p>
        </p:txBody>
      </p:sp>
      <p:sp>
        <p:nvSpPr>
          <p:cNvPr id="7" name="Plassholder for lysbildenummer 5"/>
          <p:cNvSpPr>
            <a:spLocks noGrp="1"/>
          </p:cNvSpPr>
          <p:nvPr>
            <p:ph type="sldNum" sz="quarter" idx="12"/>
          </p:nvPr>
        </p:nvSpPr>
        <p:spPr/>
        <p:txBody>
          <a:bodyPr/>
          <a:lstStyle>
            <a:lvl1pPr>
              <a:defRPr/>
            </a:lvl1pPr>
          </a:lstStyle>
          <a:p>
            <a:fld id="{15E35BFA-EA73-4CC6-886A-6FB58410D318}" type="slidenum">
              <a:rPr lang="nb-NO" smtClean="0"/>
              <a:pPr/>
              <a:t>‹#›</a:t>
            </a:fld>
            <a:endParaRPr lang="nb-NO"/>
          </a:p>
        </p:txBody>
      </p:sp>
    </p:spTree>
    <p:extLst>
      <p:ext uri="{BB962C8B-B14F-4D97-AF65-F5344CB8AC3E}">
        <p14:creationId xmlns:p14="http://schemas.microsoft.com/office/powerpoint/2010/main" xmlns="" val="140862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36BAF-A349-4D02-B57B-D4A1A28B62E6}" type="datetimeFigureOut">
              <a:rPr lang="nb-NO" smtClean="0"/>
              <a:pPr/>
              <a:t>30.04.2014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35BFA-EA73-4CC6-886A-6FB58410D318}"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www.lovdata.no/cgi-wift/ldles?doc=/sf/sf/sf-20111222-1523.html"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sz="7200" dirty="0" smtClean="0">
                <a:effectLst>
                  <a:outerShdw blurRad="38100" dist="38100" dir="2700000" algn="tl">
                    <a:srgbClr val="000000">
                      <a:alpha val="43137"/>
                    </a:srgbClr>
                  </a:outerShdw>
                </a:effectLst>
              </a:rPr>
              <a:t>Fagskoleutdanning</a:t>
            </a:r>
            <a:endParaRPr lang="nb-NO" sz="7200" dirty="0">
              <a:effectLst>
                <a:outerShdw blurRad="38100" dist="38100" dir="2700000" algn="tl">
                  <a:srgbClr val="000000">
                    <a:alpha val="43137"/>
                  </a:srgbClr>
                </a:outerShdw>
              </a:effectLst>
            </a:endParaRPr>
          </a:p>
        </p:txBody>
      </p:sp>
      <p:sp>
        <p:nvSpPr>
          <p:cNvPr id="3" name="Undertittel 2"/>
          <p:cNvSpPr>
            <a:spLocks noGrp="1"/>
          </p:cNvSpPr>
          <p:nvPr>
            <p:ph type="subTitle" idx="1"/>
          </p:nvPr>
        </p:nvSpPr>
        <p:spPr/>
        <p:txBody>
          <a:bodyPr/>
          <a:lstStyle/>
          <a:p>
            <a:r>
              <a:rPr lang="nb-NO" dirty="0"/>
              <a:t>27.mars 2014 </a:t>
            </a:r>
            <a:endParaRPr lang="nb-NO" dirty="0" smtClean="0"/>
          </a:p>
          <a:p>
            <a:r>
              <a:rPr lang="nb-NO" dirty="0" smtClean="0"/>
              <a:t>Tromsø </a:t>
            </a:r>
            <a:r>
              <a:rPr lang="nb-NO" dirty="0"/>
              <a:t>maritime </a:t>
            </a:r>
            <a:r>
              <a:rPr lang="nb-NO" dirty="0" smtClean="0"/>
              <a:t>skole</a:t>
            </a:r>
          </a:p>
          <a:p>
            <a:r>
              <a:rPr lang="nb-NO" dirty="0" smtClean="0"/>
              <a:t>Odd Rune Malterud</a:t>
            </a:r>
            <a:endParaRPr lang="nb-NO" dirty="0"/>
          </a:p>
        </p:txBody>
      </p:sp>
      <p:pic>
        <p:nvPicPr>
          <p:cNvPr id="4" name="Bild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9872" y="0"/>
            <a:ext cx="1909068" cy="1909068"/>
          </a:xfrm>
          <a:prstGeom prst="rect">
            <a:avLst/>
          </a:prstGeom>
        </p:spPr>
      </p:pic>
    </p:spTree>
    <p:extLst>
      <p:ext uri="{BB962C8B-B14F-4D97-AF65-F5344CB8AC3E}">
        <p14:creationId xmlns:p14="http://schemas.microsoft.com/office/powerpoint/2010/main" xmlns="" val="865385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346050"/>
          </a:xfrm>
        </p:spPr>
        <p:txBody>
          <a:bodyPr/>
          <a:lstStyle/>
          <a:p>
            <a:endParaRPr lang="nb-NO" dirty="0"/>
          </a:p>
        </p:txBody>
      </p:sp>
      <p:sp>
        <p:nvSpPr>
          <p:cNvPr id="3" name="Plassholder for innhold 2"/>
          <p:cNvSpPr>
            <a:spLocks noGrp="1"/>
          </p:cNvSpPr>
          <p:nvPr>
            <p:ph idx="1"/>
          </p:nvPr>
        </p:nvSpPr>
        <p:spPr>
          <a:xfrm>
            <a:off x="457200" y="188640"/>
            <a:ext cx="8229600" cy="5937523"/>
          </a:xfrm>
        </p:spPr>
        <p:txBody>
          <a:bodyPr/>
          <a:lstStyle/>
          <a:p>
            <a:endParaRPr lang="nb-NO" sz="1000" dirty="0"/>
          </a:p>
        </p:txBody>
      </p:sp>
      <p:sp>
        <p:nvSpPr>
          <p:cNvPr id="4" name="Avrundet rektangel 3"/>
          <p:cNvSpPr/>
          <p:nvPr/>
        </p:nvSpPr>
        <p:spPr>
          <a:xfrm>
            <a:off x="2195736" y="188640"/>
            <a:ext cx="4104455" cy="576064"/>
          </a:xfrm>
          <a:prstGeom prst="roundRect">
            <a:avLst/>
          </a:prstGeom>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b="1" dirty="0" smtClean="0">
                <a:solidFill>
                  <a:schemeClr val="tx1"/>
                </a:solidFill>
              </a:rPr>
              <a:t>Teknisk Bachelor</a:t>
            </a:r>
            <a:endParaRPr lang="nb-NO" sz="2400" b="1" dirty="0">
              <a:solidFill>
                <a:schemeClr val="tx1"/>
              </a:solidFill>
            </a:endParaRPr>
          </a:p>
        </p:txBody>
      </p:sp>
      <p:sp>
        <p:nvSpPr>
          <p:cNvPr id="5" name="Avrundet rektangel 4"/>
          <p:cNvSpPr/>
          <p:nvPr/>
        </p:nvSpPr>
        <p:spPr>
          <a:xfrm>
            <a:off x="2195737" y="908720"/>
            <a:ext cx="4104454"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Maskinoffiser kl. 1</a:t>
            </a:r>
            <a:endParaRPr lang="nb-NO" b="1" dirty="0">
              <a:solidFill>
                <a:schemeClr val="tx1"/>
              </a:solidFill>
            </a:endParaRPr>
          </a:p>
        </p:txBody>
      </p:sp>
      <p:sp>
        <p:nvSpPr>
          <p:cNvPr id="6" name="Rektangel 5"/>
          <p:cNvSpPr/>
          <p:nvPr/>
        </p:nvSpPr>
        <p:spPr>
          <a:xfrm>
            <a:off x="2195736" y="1628800"/>
            <a:ext cx="4176464" cy="7200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b-NO" sz="1600" dirty="0">
                <a:solidFill>
                  <a:schemeClr val="tx1"/>
                </a:solidFill>
              </a:rPr>
              <a:t>24 mnd. i stilling som </a:t>
            </a:r>
            <a:r>
              <a:rPr lang="nb-NO" sz="1600" dirty="0" smtClean="0">
                <a:solidFill>
                  <a:schemeClr val="tx1"/>
                </a:solidFill>
              </a:rPr>
              <a:t>maskinoffiser </a:t>
            </a:r>
            <a:r>
              <a:rPr lang="nb-NO" sz="1600" dirty="0">
                <a:solidFill>
                  <a:schemeClr val="tx1"/>
                </a:solidFill>
              </a:rPr>
              <a:t>med fartstid beregnet ut fra </a:t>
            </a:r>
            <a:r>
              <a:rPr lang="nb-NO" sz="1600" dirty="0" smtClean="0">
                <a:solidFill>
                  <a:schemeClr val="tx1"/>
                </a:solidFill>
              </a:rPr>
              <a:t>8 </a:t>
            </a:r>
            <a:r>
              <a:rPr lang="nb-NO" sz="1600" dirty="0">
                <a:solidFill>
                  <a:schemeClr val="tx1"/>
                </a:solidFill>
              </a:rPr>
              <a:t>timers </a:t>
            </a:r>
            <a:r>
              <a:rPr lang="nb-NO" sz="1600" dirty="0" smtClean="0">
                <a:solidFill>
                  <a:schemeClr val="tx1"/>
                </a:solidFill>
              </a:rPr>
              <a:t>dag. </a:t>
            </a:r>
            <a:r>
              <a:rPr lang="nb-NO" sz="1600" dirty="0">
                <a:solidFill>
                  <a:schemeClr val="tx1"/>
                </a:solidFill>
              </a:rPr>
              <a:t>CBT studie forberedelse frem til teknisk </a:t>
            </a:r>
            <a:r>
              <a:rPr lang="nb-NO" sz="1600" dirty="0" smtClean="0">
                <a:solidFill>
                  <a:schemeClr val="tx1"/>
                </a:solidFill>
              </a:rPr>
              <a:t>Bachelor</a:t>
            </a:r>
            <a:endParaRPr lang="nb-NO" sz="1600" dirty="0">
              <a:solidFill>
                <a:schemeClr val="tx1"/>
              </a:solidFill>
            </a:endParaRPr>
          </a:p>
        </p:txBody>
      </p:sp>
      <p:sp>
        <p:nvSpPr>
          <p:cNvPr id="7" name="Avrundet rektangel 6"/>
          <p:cNvSpPr/>
          <p:nvPr/>
        </p:nvSpPr>
        <p:spPr>
          <a:xfrm>
            <a:off x="2028044" y="2420888"/>
            <a:ext cx="4536504" cy="576064"/>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r>
              <a:rPr lang="nb-NO" b="1" dirty="0">
                <a:solidFill>
                  <a:schemeClr val="tx1"/>
                </a:solidFill>
              </a:rPr>
              <a:t>1 år STCW modul 2 &amp; 3 i teknisk fagskole</a:t>
            </a:r>
          </a:p>
        </p:txBody>
      </p:sp>
      <p:sp>
        <p:nvSpPr>
          <p:cNvPr id="8" name="Avrundet rektangel 7"/>
          <p:cNvSpPr/>
          <p:nvPr/>
        </p:nvSpPr>
        <p:spPr>
          <a:xfrm>
            <a:off x="2231740" y="3140968"/>
            <a:ext cx="3960440"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a:solidFill>
                  <a:schemeClr val="tx1"/>
                </a:solidFill>
              </a:rPr>
              <a:t>30 dager kadett tid i sommerferien</a:t>
            </a:r>
          </a:p>
        </p:txBody>
      </p:sp>
      <p:sp>
        <p:nvSpPr>
          <p:cNvPr id="9" name="Avrundet rektangel 8"/>
          <p:cNvSpPr/>
          <p:nvPr/>
        </p:nvSpPr>
        <p:spPr>
          <a:xfrm>
            <a:off x="1946173" y="3861048"/>
            <a:ext cx="4608513" cy="576064"/>
          </a:xfrm>
          <a:prstGeom prst="roundRect">
            <a:avLst/>
          </a:prstGeom>
          <a:gradFill>
            <a:gsLst>
              <a:gs pos="0">
                <a:srgbClr val="FBEAC7"/>
              </a:gs>
              <a:gs pos="17999">
                <a:srgbClr val="FEE7F2"/>
              </a:gs>
              <a:gs pos="36000">
                <a:srgbClr val="FAC77D"/>
              </a:gs>
              <a:gs pos="61000">
                <a:srgbClr val="FBA97D"/>
              </a:gs>
              <a:gs pos="82001">
                <a:srgbClr val="FBD49C"/>
              </a:gs>
              <a:gs pos="100000">
                <a:srgbClr val="FEE7F2"/>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a:solidFill>
                  <a:schemeClr val="tx1"/>
                </a:solidFill>
              </a:rPr>
              <a:t>1 år - STCW modul 1 i teknisk fagskole </a:t>
            </a:r>
            <a:endParaRPr lang="nb-NO" b="1" dirty="0" smtClean="0">
              <a:solidFill>
                <a:schemeClr val="tx1"/>
              </a:solidFill>
            </a:endParaRPr>
          </a:p>
          <a:p>
            <a:pPr algn="ctr"/>
            <a:r>
              <a:rPr lang="nb-NO" b="1" dirty="0" smtClean="0">
                <a:solidFill>
                  <a:schemeClr val="tx1"/>
                </a:solidFill>
              </a:rPr>
              <a:t>– </a:t>
            </a:r>
            <a:r>
              <a:rPr lang="nb-NO" b="1" dirty="0" err="1" smtClean="0">
                <a:solidFill>
                  <a:schemeClr val="tx1"/>
                </a:solidFill>
              </a:rPr>
              <a:t>ink</a:t>
            </a:r>
            <a:r>
              <a:rPr lang="nb-NO" b="1" dirty="0" smtClean="0">
                <a:solidFill>
                  <a:schemeClr val="tx1"/>
                </a:solidFill>
              </a:rPr>
              <a:t>. </a:t>
            </a:r>
            <a:r>
              <a:rPr lang="nb-NO" b="1" dirty="0" err="1" smtClean="0">
                <a:solidFill>
                  <a:schemeClr val="tx1"/>
                </a:solidFill>
              </a:rPr>
              <a:t>Vid.sikkerhetskurs</a:t>
            </a:r>
            <a:endParaRPr lang="nb-NO" b="1" dirty="0">
              <a:solidFill>
                <a:schemeClr val="tx1"/>
              </a:solidFill>
            </a:endParaRPr>
          </a:p>
        </p:txBody>
      </p:sp>
      <p:sp>
        <p:nvSpPr>
          <p:cNvPr id="10" name="Avrundet rektangel 9"/>
          <p:cNvSpPr/>
          <p:nvPr/>
        </p:nvSpPr>
        <p:spPr>
          <a:xfrm>
            <a:off x="839419" y="4581128"/>
            <a:ext cx="7188965" cy="79208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nb-NO" b="1" dirty="0" smtClean="0">
                <a:solidFill>
                  <a:schemeClr val="tx1"/>
                </a:solidFill>
              </a:rPr>
              <a:t>2 </a:t>
            </a:r>
            <a:r>
              <a:rPr lang="nb-NO" b="1" dirty="0">
                <a:solidFill>
                  <a:schemeClr val="tx1"/>
                </a:solidFill>
              </a:rPr>
              <a:t>år - læretid </a:t>
            </a:r>
            <a:r>
              <a:rPr lang="nb-NO" b="1" dirty="0" smtClean="0">
                <a:solidFill>
                  <a:schemeClr val="tx1"/>
                </a:solidFill>
              </a:rPr>
              <a:t>med </a:t>
            </a:r>
            <a:r>
              <a:rPr lang="nb-NO" b="1" dirty="0">
                <a:solidFill>
                  <a:schemeClr val="tx1"/>
                </a:solidFill>
              </a:rPr>
              <a:t>fartstid beregnet ut fra 8 timers dag, </a:t>
            </a:r>
            <a:r>
              <a:rPr lang="nb-NO" b="1" dirty="0" smtClean="0">
                <a:solidFill>
                  <a:schemeClr val="tx1"/>
                </a:solidFill>
              </a:rPr>
              <a:t> </a:t>
            </a:r>
            <a:r>
              <a:rPr lang="nb-NO" b="1" dirty="0">
                <a:solidFill>
                  <a:schemeClr val="tx1"/>
                </a:solidFill>
              </a:rPr>
              <a:t>5 av totalt 6 mnd. kadettpensum og tilrettelagt </a:t>
            </a:r>
            <a:r>
              <a:rPr lang="nb-NO" b="1" dirty="0" smtClean="0">
                <a:solidFill>
                  <a:schemeClr val="tx1"/>
                </a:solidFill>
              </a:rPr>
              <a:t>for studieforberedende </a:t>
            </a:r>
            <a:r>
              <a:rPr lang="nb-NO" b="1" dirty="0">
                <a:solidFill>
                  <a:schemeClr val="tx1"/>
                </a:solidFill>
              </a:rPr>
              <a:t>kurs via CBT</a:t>
            </a:r>
            <a:r>
              <a:rPr lang="nb-NO" b="1" dirty="0" smtClean="0">
                <a:solidFill>
                  <a:schemeClr val="tx1"/>
                </a:solidFill>
              </a:rPr>
              <a:t>.</a:t>
            </a:r>
            <a:endParaRPr lang="nb-NO" b="1" dirty="0">
              <a:solidFill>
                <a:schemeClr val="tx1"/>
              </a:solidFill>
            </a:endParaRPr>
          </a:p>
        </p:txBody>
      </p:sp>
      <p:sp>
        <p:nvSpPr>
          <p:cNvPr id="11" name="Avrundet rektangel 10"/>
          <p:cNvSpPr/>
          <p:nvPr/>
        </p:nvSpPr>
        <p:spPr>
          <a:xfrm>
            <a:off x="1043608" y="5505649"/>
            <a:ext cx="6912768" cy="28803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2 år </a:t>
            </a:r>
            <a:r>
              <a:rPr lang="nb-NO" b="1" dirty="0">
                <a:solidFill>
                  <a:schemeClr val="tx1"/>
                </a:solidFill>
              </a:rPr>
              <a:t>- VG 1 &amp; 2 på skoleskip</a:t>
            </a:r>
          </a:p>
        </p:txBody>
      </p:sp>
      <p:sp>
        <p:nvSpPr>
          <p:cNvPr id="12" name="Bindepunkt utenfor siden 11"/>
          <p:cNvSpPr/>
          <p:nvPr/>
        </p:nvSpPr>
        <p:spPr>
          <a:xfrm>
            <a:off x="6554686" y="182847"/>
            <a:ext cx="1296144" cy="864096"/>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rgbClr val="FF0000"/>
                </a:solidFill>
              </a:rPr>
              <a:t>Maritim ingeniør?</a:t>
            </a:r>
            <a:endParaRPr lang="nb-NO" b="1" dirty="0">
              <a:solidFill>
                <a:srgbClr val="FF0000"/>
              </a:solidFill>
            </a:endParaRPr>
          </a:p>
        </p:txBody>
      </p:sp>
      <p:sp>
        <p:nvSpPr>
          <p:cNvPr id="13" name="Venstre klammeparentes 12"/>
          <p:cNvSpPr/>
          <p:nvPr/>
        </p:nvSpPr>
        <p:spPr>
          <a:xfrm>
            <a:off x="0" y="908720"/>
            <a:ext cx="1187624" cy="488496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15" name="TekstSylinder 14"/>
          <p:cNvSpPr txBox="1"/>
          <p:nvPr/>
        </p:nvSpPr>
        <p:spPr>
          <a:xfrm>
            <a:off x="71500" y="2751035"/>
            <a:ext cx="252028" cy="1200329"/>
          </a:xfrm>
          <a:prstGeom prst="rect">
            <a:avLst/>
          </a:prstGeom>
          <a:noFill/>
        </p:spPr>
        <p:txBody>
          <a:bodyPr wrap="square" rtlCol="0">
            <a:spAutoFit/>
          </a:bodyPr>
          <a:lstStyle/>
          <a:p>
            <a:r>
              <a:rPr lang="nb-NO" dirty="0" smtClean="0"/>
              <a:t>S</a:t>
            </a:r>
          </a:p>
          <a:p>
            <a:r>
              <a:rPr lang="nb-NO" dirty="0" smtClean="0"/>
              <a:t>T</a:t>
            </a:r>
          </a:p>
          <a:p>
            <a:r>
              <a:rPr lang="nb-NO" dirty="0" smtClean="0"/>
              <a:t>C</a:t>
            </a:r>
          </a:p>
          <a:p>
            <a:r>
              <a:rPr lang="nb-NO" dirty="0"/>
              <a:t>W</a:t>
            </a:r>
          </a:p>
        </p:txBody>
      </p:sp>
      <p:sp>
        <p:nvSpPr>
          <p:cNvPr id="16" name="Rektangel 15"/>
          <p:cNvSpPr/>
          <p:nvPr/>
        </p:nvSpPr>
        <p:spPr>
          <a:xfrm>
            <a:off x="875916" y="908720"/>
            <a:ext cx="1152128" cy="648072"/>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dirty="0" smtClean="0">
                <a:solidFill>
                  <a:schemeClr val="tx1"/>
                </a:solidFill>
              </a:rPr>
              <a:t>I DAG: 10,2 ÅR</a:t>
            </a:r>
            <a:endParaRPr lang="nb-NO" dirty="0">
              <a:solidFill>
                <a:schemeClr val="tx1"/>
              </a:solidFill>
            </a:endParaRPr>
          </a:p>
        </p:txBody>
      </p:sp>
      <p:sp>
        <p:nvSpPr>
          <p:cNvPr id="18" name="Ellipse 17"/>
          <p:cNvSpPr/>
          <p:nvPr/>
        </p:nvSpPr>
        <p:spPr>
          <a:xfrm>
            <a:off x="6564548" y="1264073"/>
            <a:ext cx="1440160" cy="108012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6,5 år</a:t>
            </a:r>
          </a:p>
          <a:p>
            <a:pPr algn="ctr"/>
            <a:r>
              <a:rPr lang="nb-NO" b="1" dirty="0" smtClean="0">
                <a:solidFill>
                  <a:schemeClr val="tx1"/>
                </a:solidFill>
              </a:rPr>
              <a:t>8 år</a:t>
            </a:r>
            <a:endParaRPr lang="nb-NO" b="1" dirty="0">
              <a:solidFill>
                <a:schemeClr val="tx1"/>
              </a:solidFill>
            </a:endParaRPr>
          </a:p>
        </p:txBody>
      </p:sp>
      <p:sp>
        <p:nvSpPr>
          <p:cNvPr id="19" name="Pil opp 18"/>
          <p:cNvSpPr/>
          <p:nvPr/>
        </p:nvSpPr>
        <p:spPr>
          <a:xfrm>
            <a:off x="693948" y="1046943"/>
            <a:ext cx="145472" cy="459692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20" name="Pil ned 19"/>
          <p:cNvSpPr/>
          <p:nvPr/>
        </p:nvSpPr>
        <p:spPr>
          <a:xfrm>
            <a:off x="8172400" y="188641"/>
            <a:ext cx="288032" cy="560504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xmlns="" val="108663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2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274638"/>
            <a:ext cx="8856984" cy="1143000"/>
          </a:xfrm>
        </p:spPr>
        <p:txBody>
          <a:bodyPr/>
          <a:lstStyle/>
          <a:p>
            <a:r>
              <a:rPr lang="nb-NO" sz="3200" b="1" dirty="0" smtClean="0"/>
              <a:t>Utdanningskvalitet, </a:t>
            </a:r>
            <a:r>
              <a:rPr lang="nb-NO" sz="3200" b="1" dirty="0"/>
              <a:t>synlighet og status for fagskolen</a:t>
            </a:r>
          </a:p>
        </p:txBody>
      </p:sp>
      <p:sp>
        <p:nvSpPr>
          <p:cNvPr id="3" name="Plassholder for innhold 2"/>
          <p:cNvSpPr>
            <a:spLocks noGrp="1"/>
          </p:cNvSpPr>
          <p:nvPr>
            <p:ph idx="1"/>
          </p:nvPr>
        </p:nvSpPr>
        <p:spPr/>
        <p:txBody>
          <a:bodyPr/>
          <a:lstStyle/>
          <a:p>
            <a:pPr lvl="0"/>
            <a:r>
              <a:rPr lang="nb-NO" dirty="0" smtClean="0"/>
              <a:t>Integrert i systemet fra topp til bunn</a:t>
            </a:r>
          </a:p>
          <a:p>
            <a:pPr lvl="0"/>
            <a:r>
              <a:rPr lang="nb-NO" dirty="0" smtClean="0"/>
              <a:t>Engelske lærebøker </a:t>
            </a:r>
          </a:p>
          <a:p>
            <a:r>
              <a:rPr lang="nb-NO" dirty="0" smtClean="0"/>
              <a:t>Skipsspesifikk </a:t>
            </a:r>
            <a:r>
              <a:rPr lang="nb-NO" dirty="0"/>
              <a:t>kompetanse </a:t>
            </a:r>
            <a:r>
              <a:rPr lang="nb-NO" dirty="0" smtClean="0"/>
              <a:t>kurs</a:t>
            </a:r>
            <a:r>
              <a:rPr lang="nb-NO" sz="2000" dirty="0"/>
              <a:t/>
            </a:r>
            <a:br>
              <a:rPr lang="nb-NO" sz="2000" dirty="0"/>
            </a:br>
            <a:r>
              <a:rPr lang="nb-NO" sz="1600" b="1" dirty="0"/>
              <a:t>Den som i tillegg dokumenterer gjennomført opplæring i emner som dekker vedlegg II tabell A-VI/6-1 og 6-2 kan få utstedt kompetansesertifikat som inkluderer </a:t>
            </a:r>
            <a:r>
              <a:rPr lang="nb-NO" sz="1600" b="1" dirty="0" smtClean="0"/>
              <a:t>sikringskompetanse.</a:t>
            </a:r>
          </a:p>
          <a:p>
            <a:pPr lvl="0"/>
            <a:r>
              <a:rPr lang="nb-NO" dirty="0"/>
              <a:t>Gi tilbud om livslang </a:t>
            </a:r>
            <a:r>
              <a:rPr lang="nb-NO" dirty="0" smtClean="0"/>
              <a:t>læring  </a:t>
            </a:r>
            <a:r>
              <a:rPr lang="nb-NO" sz="1600" dirty="0" smtClean="0"/>
              <a:t>(</a:t>
            </a:r>
            <a:r>
              <a:rPr lang="nb-NO" sz="1600" dirty="0"/>
              <a:t>ref. </a:t>
            </a:r>
            <a:r>
              <a:rPr lang="nb-NO" sz="1600" dirty="0" smtClean="0"/>
              <a:t>RESOLUSJON 8)</a:t>
            </a:r>
            <a:endParaRPr lang="nb-NO" sz="1600" dirty="0"/>
          </a:p>
          <a:p>
            <a:endParaRPr lang="nb-NO" sz="1600" dirty="0"/>
          </a:p>
        </p:txBody>
      </p:sp>
    </p:spTree>
    <p:extLst>
      <p:ext uri="{BB962C8B-B14F-4D97-AF65-F5344CB8AC3E}">
        <p14:creationId xmlns:p14="http://schemas.microsoft.com/office/powerpoint/2010/main" xmlns="" val="448259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29600" cy="908720"/>
          </a:xfrm>
        </p:spPr>
        <p:txBody>
          <a:bodyPr/>
          <a:lstStyle/>
          <a:p>
            <a:r>
              <a:rPr lang="nb-NO" sz="2800" dirty="0"/>
              <a:t>Arbeidslivets kompetansebehov nå og i fremtiden, samt fagskolenes rolle i å dekke disse behovene</a:t>
            </a:r>
          </a:p>
        </p:txBody>
      </p:sp>
      <p:sp>
        <p:nvSpPr>
          <p:cNvPr id="3" name="Plassholder for innhold 2"/>
          <p:cNvSpPr>
            <a:spLocks noGrp="1"/>
          </p:cNvSpPr>
          <p:nvPr>
            <p:ph idx="1"/>
          </p:nvPr>
        </p:nvSpPr>
        <p:spPr/>
        <p:txBody>
          <a:bodyPr/>
          <a:lstStyle/>
          <a:p>
            <a:pPr lvl="0"/>
            <a:endParaRPr lang="nb-NO" dirty="0" smtClean="0">
              <a:solidFill>
                <a:srgbClr val="FF0000"/>
              </a:solidFill>
            </a:endParaRPr>
          </a:p>
          <a:p>
            <a:pPr lvl="0"/>
            <a:endParaRPr lang="nb-NO" dirty="0">
              <a:solidFill>
                <a:srgbClr val="FF0000"/>
              </a:solidFill>
            </a:endParaRPr>
          </a:p>
          <a:p>
            <a:pPr lvl="0"/>
            <a:endParaRPr lang="nb-NO" dirty="0" smtClean="0">
              <a:solidFill>
                <a:srgbClr val="FF0000"/>
              </a:solidFill>
            </a:endParaRPr>
          </a:p>
          <a:p>
            <a:endParaRPr lang="nb-NO"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2845" y="908720"/>
            <a:ext cx="6182841" cy="12316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19672" y="2275408"/>
            <a:ext cx="5616624" cy="3756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5498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229600" cy="43089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Femkant 4"/>
          <p:cNvSpPr/>
          <p:nvPr/>
        </p:nvSpPr>
        <p:spPr>
          <a:xfrm>
            <a:off x="1691680" y="4869160"/>
            <a:ext cx="7344816" cy="504056"/>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Fagpersonell inn til skolene fra bedriftene uten krav om </a:t>
            </a:r>
            <a:r>
              <a:rPr lang="nb-NO" b="1" dirty="0" err="1" smtClean="0">
                <a:solidFill>
                  <a:schemeClr val="tx1"/>
                </a:solidFill>
              </a:rPr>
              <a:t>ped</a:t>
            </a:r>
            <a:r>
              <a:rPr lang="nb-NO" b="1" dirty="0" smtClean="0">
                <a:solidFill>
                  <a:schemeClr val="tx1"/>
                </a:solidFill>
              </a:rPr>
              <a:t>. utdanning</a:t>
            </a:r>
            <a:endParaRPr lang="nb-NO" b="1" dirty="0">
              <a:solidFill>
                <a:schemeClr val="tx1"/>
              </a:solidFill>
            </a:endParaRPr>
          </a:p>
        </p:txBody>
      </p:sp>
      <p:pic>
        <p:nvPicPr>
          <p:cNvPr id="6" name="Bild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636" y="4581128"/>
            <a:ext cx="1670955" cy="1228152"/>
          </a:xfrm>
          <a:prstGeom prst="rect">
            <a:avLst/>
          </a:prstGeom>
          <a:ln>
            <a:noFill/>
          </a:ln>
          <a:effectLst>
            <a:softEdge rad="112500"/>
          </a:effectLst>
        </p:spPr>
      </p:pic>
    </p:spTree>
    <p:extLst>
      <p:ext uri="{BB962C8B-B14F-4D97-AF65-F5344CB8AC3E}">
        <p14:creationId xmlns:p14="http://schemas.microsoft.com/office/powerpoint/2010/main" xmlns="" val="2380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tel 1"/>
          <p:cNvSpPr>
            <a:spLocks noGrp="1"/>
          </p:cNvSpPr>
          <p:nvPr>
            <p:ph type="title"/>
          </p:nvPr>
        </p:nvSpPr>
        <p:spPr>
          <a:xfrm>
            <a:off x="457200" y="274638"/>
            <a:ext cx="8229600" cy="2578100"/>
          </a:xfrm>
        </p:spPr>
        <p:txBody>
          <a:bodyPr/>
          <a:lstStyle/>
          <a:p>
            <a:pPr algn="l" eaLnBrk="1" hangingPunct="1"/>
            <a:r>
              <a:rPr lang="nb-NO" altLang="nb-NO" sz="1600" dirty="0" smtClean="0"/>
              <a:t>Sysselsetting på skip og rigger i norsk utenriksfart </a:t>
            </a:r>
            <a:br>
              <a:rPr lang="nb-NO" altLang="nb-NO" sz="1600" dirty="0" smtClean="0"/>
            </a:br>
            <a:r>
              <a:rPr lang="nb-NO" altLang="nb-NO" sz="1600" dirty="0" smtClean="0"/>
              <a:t>På 1960 og 1970-tallet var det flere enn 60.000 sjøfolk i utenriksflåten alene, og langt flere med erfaring fra sjøen. Siden da har antall norske sjøfolk sunket kraftig. Antall sysselsatte i norsk utenriks flåte har samlet sett blitt redusert med </a:t>
            </a:r>
            <a:r>
              <a:rPr lang="nb-NO" altLang="nb-NO" sz="1600" b="1" dirty="0" smtClean="0"/>
              <a:t>sju prosent</a:t>
            </a:r>
            <a:r>
              <a:rPr lang="nb-NO" altLang="nb-NO" sz="1600" dirty="0" smtClean="0"/>
              <a:t> bare siden 2002. Nedgangen har vært på </a:t>
            </a:r>
            <a:r>
              <a:rPr lang="nb-NO" altLang="nb-NO" sz="1600" b="1" dirty="0" smtClean="0"/>
              <a:t>tre prosent blant utenlandske sysselsatte</a:t>
            </a:r>
            <a:r>
              <a:rPr lang="nb-NO" altLang="nb-NO" sz="1600" dirty="0" smtClean="0"/>
              <a:t>, og på </a:t>
            </a:r>
            <a:r>
              <a:rPr lang="nb-NO" altLang="nb-NO" sz="1600" b="1" dirty="0" smtClean="0"/>
              <a:t>17 prosent blant norske sysselsatte.</a:t>
            </a:r>
            <a:r>
              <a:rPr lang="nb-NO" altLang="nb-NO" sz="1600" dirty="0" smtClean="0"/>
              <a:t/>
            </a:r>
            <a:br>
              <a:rPr lang="nb-NO" altLang="nb-NO" sz="1600" dirty="0" smtClean="0"/>
            </a:br>
            <a:r>
              <a:rPr lang="nb-NO" altLang="nb-NO" sz="1600" dirty="0" smtClean="0"/>
              <a:t>Ser vi på sysselsatte om bord på skip alene, har antall utenlandske ansatte blitt redusert med fire prosent, og antall nordmenn blitt redusert med hele 28 prosent. Om bord på riggene ser bildet derimot annerledes ut. Her har veksten vært på over 20 prosent både blant nordmenn og utlendinger, og gjør at veksten på rigg de siste ti år har vært på 22 prosent</a:t>
            </a:r>
            <a:r>
              <a:rPr lang="nb-NO" altLang="nb-NO" dirty="0" smtClean="0"/>
              <a:t/>
            </a:r>
            <a:br>
              <a:rPr lang="nb-NO" altLang="nb-NO" dirty="0" smtClean="0"/>
            </a:br>
            <a:endParaRPr lang="nb-NO" altLang="nb-NO" dirty="0" smtClean="0"/>
          </a:p>
        </p:txBody>
      </p:sp>
      <p:pic>
        <p:nvPicPr>
          <p:cNvPr id="5123"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684213" y="2565400"/>
            <a:ext cx="7762875" cy="3181350"/>
          </a:xfrm>
          <a:noFill/>
        </p:spPr>
      </p:pic>
    </p:spTree>
    <p:extLst>
      <p:ext uri="{BB962C8B-B14F-4D97-AF65-F5344CB8AC3E}">
        <p14:creationId xmlns:p14="http://schemas.microsoft.com/office/powerpoint/2010/main" xmlns="" val="342860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lvl="0"/>
            <a:r>
              <a:rPr lang="nb-NO" dirty="0"/>
              <a:t>Finansiering av </a:t>
            </a:r>
            <a:r>
              <a:rPr lang="nb-NO" dirty="0" smtClean="0"/>
              <a:t>fagskoleutdanning</a:t>
            </a:r>
            <a:endParaRPr lang="nb-NO" dirty="0"/>
          </a:p>
        </p:txBody>
      </p:sp>
      <p:sp>
        <p:nvSpPr>
          <p:cNvPr id="3" name="Plassholder for innhold 2"/>
          <p:cNvSpPr>
            <a:spLocks noGrp="1"/>
          </p:cNvSpPr>
          <p:nvPr>
            <p:ph idx="1"/>
          </p:nvPr>
        </p:nvSpPr>
        <p:spPr/>
        <p:txBody>
          <a:bodyPr/>
          <a:lstStyle/>
          <a:p>
            <a:r>
              <a:rPr lang="nb-NO" b="1" dirty="0" smtClean="0"/>
              <a:t>STCW setter normen her – IKKE ANTALL!</a:t>
            </a:r>
          </a:p>
          <a:p>
            <a:pPr marL="0" indent="0">
              <a:buNone/>
            </a:pPr>
            <a:endParaRPr lang="nb-NO" sz="1600" b="1" dirty="0" smtClean="0"/>
          </a:p>
          <a:p>
            <a:pPr marL="0" indent="0">
              <a:buNone/>
            </a:pPr>
            <a:r>
              <a:rPr lang="nb-NO" sz="1600" b="1" dirty="0" smtClean="0"/>
              <a:t>ARTIKKEL </a:t>
            </a:r>
            <a:r>
              <a:rPr lang="nb-NO" sz="1600" b="1" dirty="0"/>
              <a:t>I</a:t>
            </a:r>
            <a:endParaRPr lang="nb-NO" sz="1600" dirty="0"/>
          </a:p>
          <a:p>
            <a:pPr marL="0" indent="0">
              <a:buNone/>
            </a:pPr>
            <a:r>
              <a:rPr lang="nb-NO" sz="1600" b="1" dirty="0"/>
              <a:t>Alminnelige forpliktelser i henhold til konvensjonen</a:t>
            </a:r>
            <a:endParaRPr lang="nb-NO" sz="1600" dirty="0"/>
          </a:p>
          <a:p>
            <a:pPr marL="0" indent="0">
              <a:buNone/>
            </a:pPr>
            <a:r>
              <a:rPr lang="nb-NO" sz="1600" dirty="0" smtClean="0"/>
              <a:t>⑵ </a:t>
            </a:r>
            <a:r>
              <a:rPr lang="nb-NO" sz="1600" dirty="0"/>
              <a:t>Partene forplikter seg til å kunngjøre alle lover, resolusjoner, forordninger og forskrifter, og til å treffe alle andre tiltak som måtte være nødvendige for helt og fullt å gjennomføre denne konvensjonen, for derved å sikre at sjøfolk om bord på skip, når det gjelder sikkerhet for menneskeliv og eiendom til sjøs og vern av havmiljøet, er kvalifisert og skikket til å utføre sine oppgaver.</a:t>
            </a:r>
          </a:p>
          <a:p>
            <a:endParaRPr lang="nb-NO" b="1" dirty="0"/>
          </a:p>
        </p:txBody>
      </p:sp>
    </p:spTree>
    <p:extLst>
      <p:ext uri="{BB962C8B-B14F-4D97-AF65-F5344CB8AC3E}">
        <p14:creationId xmlns:p14="http://schemas.microsoft.com/office/powerpoint/2010/main" xmlns="" val="2942505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Opptaksgrunnlag</a:t>
            </a:r>
          </a:p>
        </p:txBody>
      </p:sp>
      <p:sp>
        <p:nvSpPr>
          <p:cNvPr id="3" name="Plassholder for innhold 2"/>
          <p:cNvSpPr>
            <a:spLocks noGrp="1"/>
          </p:cNvSpPr>
          <p:nvPr>
            <p:ph idx="1"/>
          </p:nvPr>
        </p:nvSpPr>
        <p:spPr>
          <a:xfrm>
            <a:off x="251520" y="1600200"/>
            <a:ext cx="8712968" cy="4525963"/>
          </a:xfrm>
        </p:spPr>
        <p:txBody>
          <a:bodyPr/>
          <a:lstStyle/>
          <a:p>
            <a:pPr lvl="0"/>
            <a:r>
              <a:rPr lang="nb-NO" dirty="0" smtClean="0"/>
              <a:t>STCW krever ikke fagbrev – Men hva med  fagskolen? </a:t>
            </a:r>
          </a:p>
          <a:p>
            <a:pPr lvl="0"/>
            <a:r>
              <a:rPr lang="nb-NO" dirty="0" smtClean="0"/>
              <a:t>Tjeneste om bord i </a:t>
            </a:r>
            <a:r>
              <a:rPr lang="nb-NO" dirty="0"/>
              <a:t>5 </a:t>
            </a:r>
            <a:r>
              <a:rPr lang="nb-NO" dirty="0" smtClean="0"/>
              <a:t>år likestilt med VG 1-2 &amp;3 ?</a:t>
            </a:r>
          </a:p>
          <a:p>
            <a:r>
              <a:rPr lang="nb-NO" dirty="0" smtClean="0"/>
              <a:t> Realkompetanse likestilt </a:t>
            </a:r>
            <a:r>
              <a:rPr lang="nb-NO" dirty="0"/>
              <a:t>med VG 1-2 </a:t>
            </a:r>
            <a:r>
              <a:rPr lang="nb-NO" dirty="0" smtClean="0"/>
              <a:t>?</a:t>
            </a:r>
            <a:endParaRPr lang="nb-NO" dirty="0"/>
          </a:p>
          <a:p>
            <a:pPr lvl="0"/>
            <a:endParaRPr lang="nb-NO" dirty="0">
              <a:solidFill>
                <a:srgbClr val="FF0000"/>
              </a:solidFill>
            </a:endParaRPr>
          </a:p>
          <a:p>
            <a:endParaRPr lang="nb-NO" dirty="0"/>
          </a:p>
        </p:txBody>
      </p:sp>
    </p:spTree>
    <p:extLst>
      <p:ext uri="{BB962C8B-B14F-4D97-AF65-F5344CB8AC3E}">
        <p14:creationId xmlns:p14="http://schemas.microsoft.com/office/powerpoint/2010/main" xmlns="" val="4085411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0" y="1989138"/>
            <a:ext cx="9144000" cy="1368425"/>
          </a:xfrm>
        </p:spPr>
        <p:txBody>
          <a:bodyPr rtlCol="0">
            <a:normAutofit/>
          </a:bodyPr>
          <a:lstStyle/>
          <a:p>
            <a:pPr fontAlgn="auto">
              <a:spcAft>
                <a:spcPts val="0"/>
              </a:spcAft>
              <a:defRPr/>
            </a:pPr>
            <a:r>
              <a:rPr lang="nb-NO" sz="1600" b="1" dirty="0" smtClean="0"/>
              <a:t/>
            </a:r>
            <a:br>
              <a:rPr lang="nb-NO" sz="1600" b="1" dirty="0" smtClean="0"/>
            </a:br>
            <a:r>
              <a:rPr lang="nb-NO" sz="1600" dirty="0"/>
              <a:t/>
            </a:r>
            <a:br>
              <a:rPr lang="nb-NO" sz="1600" dirty="0"/>
            </a:br>
            <a:endParaRPr lang="nb-NO" sz="1600" b="1" dirty="0" smtClean="0"/>
          </a:p>
        </p:txBody>
      </p:sp>
      <p:sp>
        <p:nvSpPr>
          <p:cNvPr id="3" name="Undertittel 2"/>
          <p:cNvSpPr>
            <a:spLocks noGrp="1"/>
          </p:cNvSpPr>
          <p:nvPr>
            <p:ph type="subTitle" idx="1"/>
          </p:nvPr>
        </p:nvSpPr>
        <p:spPr/>
        <p:txBody>
          <a:bodyPr rtlCol="0">
            <a:normAutofit/>
          </a:bodyPr>
          <a:lstStyle/>
          <a:p>
            <a:pPr fontAlgn="auto">
              <a:spcAft>
                <a:spcPts val="0"/>
              </a:spcAft>
              <a:buFont typeface="Arial" pitchFamily="34" charset="0"/>
              <a:buNone/>
              <a:defRPr/>
            </a:pPr>
            <a:endParaRPr lang="nb-NO" dirty="0" smtClean="0"/>
          </a:p>
        </p:txBody>
      </p:sp>
      <p:pic>
        <p:nvPicPr>
          <p:cNvPr id="8196" name="Bilde 3" descr="%d8stersj%f8en%2021.03.2003 (Small).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00563" y="5105400"/>
            <a:ext cx="233521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Bilde 4" descr="_TH_9815_press080821_86921e.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097463"/>
            <a:ext cx="2641600" cy="176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Bilde 9" descr="88982 (Small).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27313" y="5084763"/>
            <a:ext cx="2016125" cy="177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Bilde 10" descr="24125 (Small).jp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2598738"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Bilde 11" descr="1110011543560_737 (Small).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3573463"/>
            <a:ext cx="4435475"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Bilde 13" descr="møringen 30.07.05 (Small).jp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35475" y="3573463"/>
            <a:ext cx="4708525" cy="151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Bilde 16" descr="2012-08-10 14.46.06.jp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780213" y="5084763"/>
            <a:ext cx="2363787" cy="177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3" name="Bilde 19" descr="boknafjord2.jp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402138" y="0"/>
            <a:ext cx="4741862" cy="1962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Bilde 20" descr="Full_City_oljes_l_f_114940e.jp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339975" y="0"/>
            <a:ext cx="3090863" cy="184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Bilde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4558048" y="3420335"/>
            <a:ext cx="27904" cy="17329"/>
          </a:xfrm>
          <a:prstGeom prst="rect">
            <a:avLst/>
          </a:prstGeom>
        </p:spPr>
      </p:pic>
      <p:pic>
        <p:nvPicPr>
          <p:cNvPr id="5" name="Bilde 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339975" y="1700808"/>
            <a:ext cx="3002335" cy="2251752"/>
          </a:xfrm>
          <a:prstGeom prst="rect">
            <a:avLst/>
          </a:prstGeom>
        </p:spPr>
      </p:pic>
      <p:pic>
        <p:nvPicPr>
          <p:cNvPr id="7" name="Bilde 6"/>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5342310" y="1962290"/>
            <a:ext cx="3787117" cy="1728788"/>
          </a:xfrm>
          <a:prstGeom prst="rect">
            <a:avLst/>
          </a:prstGeom>
        </p:spPr>
      </p:pic>
      <p:pic>
        <p:nvPicPr>
          <p:cNvPr id="8" name="Bilde 7"/>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 y="1724969"/>
            <a:ext cx="2771801" cy="1848494"/>
          </a:xfrm>
          <a:prstGeom prst="rect">
            <a:avLst/>
          </a:prstGeom>
        </p:spPr>
      </p:pic>
      <p:pic>
        <p:nvPicPr>
          <p:cNvPr id="9" name="Bilde 8"/>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6219825" y="1085850"/>
            <a:ext cx="2924175" cy="1562100"/>
          </a:xfrm>
          <a:prstGeom prst="rect">
            <a:avLst/>
          </a:prstGeom>
        </p:spPr>
      </p:pic>
      <p:sp>
        <p:nvSpPr>
          <p:cNvPr id="6" name="Rektangel 5"/>
          <p:cNvSpPr/>
          <p:nvPr/>
        </p:nvSpPr>
        <p:spPr>
          <a:xfrm>
            <a:off x="409681" y="2967335"/>
            <a:ext cx="83246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b-NO"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Takk </a:t>
            </a:r>
            <a:r>
              <a:rPr lang="nb-NO" sz="54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for oppmerksomheten!</a:t>
            </a:r>
            <a:endParaRPr lang="nb-NO"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71824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Tema</a:t>
            </a:r>
            <a:endParaRPr lang="nb-NO" dirty="0"/>
          </a:p>
        </p:txBody>
      </p:sp>
      <p:sp>
        <p:nvSpPr>
          <p:cNvPr id="3" name="Plassholder for innhold 2"/>
          <p:cNvSpPr>
            <a:spLocks noGrp="1"/>
          </p:cNvSpPr>
          <p:nvPr>
            <p:ph idx="1"/>
          </p:nvPr>
        </p:nvSpPr>
        <p:spPr/>
        <p:txBody>
          <a:bodyPr>
            <a:normAutofit fontScale="92500" lnSpcReduction="10000"/>
          </a:bodyPr>
          <a:lstStyle/>
          <a:p>
            <a:pPr lvl="0"/>
            <a:r>
              <a:rPr lang="nb-NO" dirty="0"/>
              <a:t>Fagskolens plass i </a:t>
            </a:r>
            <a:r>
              <a:rPr lang="nb-NO" dirty="0" smtClean="0"/>
              <a:t>utdanningssystemet</a:t>
            </a:r>
            <a:endParaRPr lang="nb-NO" dirty="0">
              <a:solidFill>
                <a:srgbClr val="FF0000"/>
              </a:solidFill>
            </a:endParaRPr>
          </a:p>
          <a:p>
            <a:pPr lvl="0"/>
            <a:r>
              <a:rPr lang="nb-NO" dirty="0" smtClean="0"/>
              <a:t>Utdanningskvalitet, </a:t>
            </a:r>
            <a:r>
              <a:rPr lang="nb-NO" dirty="0"/>
              <a:t>synlighet og status for </a:t>
            </a:r>
            <a:r>
              <a:rPr lang="nb-NO" dirty="0" smtClean="0"/>
              <a:t>fagskolen</a:t>
            </a:r>
            <a:endParaRPr lang="nb-NO" dirty="0" smtClean="0">
              <a:solidFill>
                <a:srgbClr val="FF0000"/>
              </a:solidFill>
            </a:endParaRPr>
          </a:p>
          <a:p>
            <a:pPr lvl="0"/>
            <a:r>
              <a:rPr lang="nb-NO" dirty="0" smtClean="0"/>
              <a:t>Arbeidslivets kompetansebehov nå og i fremtiden, samt fagskolenes rolle i å dekke disse behovene  </a:t>
            </a:r>
            <a:endParaRPr lang="nb-NO" dirty="0" smtClean="0">
              <a:solidFill>
                <a:srgbClr val="FF0000"/>
              </a:solidFill>
            </a:endParaRPr>
          </a:p>
          <a:p>
            <a:pPr lvl="0"/>
            <a:r>
              <a:rPr lang="nb-NO" dirty="0" smtClean="0"/>
              <a:t>Finansiering av fagskoleutdanning </a:t>
            </a:r>
          </a:p>
          <a:p>
            <a:pPr lvl="0"/>
            <a:r>
              <a:rPr lang="nb-NO" dirty="0" smtClean="0"/>
              <a:t>Opptaksgrunnlag</a:t>
            </a:r>
            <a:endParaRPr lang="nb-NO" dirty="0" smtClean="0">
              <a:solidFill>
                <a:srgbClr val="FF0000"/>
              </a:solidFill>
            </a:endParaRPr>
          </a:p>
          <a:p>
            <a:pPr lvl="0"/>
            <a:r>
              <a:rPr lang="nb-NO" sz="2600" i="1" dirty="0" smtClean="0"/>
              <a:t>Samspill med universitets- og høyskolesektoren</a:t>
            </a:r>
            <a:endParaRPr lang="nb-NO" sz="2600" i="1" dirty="0"/>
          </a:p>
        </p:txBody>
      </p:sp>
    </p:spTree>
    <p:extLst>
      <p:ext uri="{BB962C8B-B14F-4D97-AF65-F5344CB8AC3E}">
        <p14:creationId xmlns:p14="http://schemas.microsoft.com/office/powerpoint/2010/main" xmlns="" val="3372330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ktangel 5"/>
          <p:cNvSpPr>
            <a:spLocks noChangeArrowheads="1"/>
          </p:cNvSpPr>
          <p:nvPr/>
        </p:nvSpPr>
        <p:spPr bwMode="auto">
          <a:xfrm>
            <a:off x="611188" y="765175"/>
            <a:ext cx="8353425" cy="5355312"/>
          </a:xfrm>
          <a:prstGeom prst="rect">
            <a:avLst/>
          </a:prstGeom>
          <a:noFill/>
          <a:ln w="9525">
            <a:noFill/>
            <a:miter lim="800000"/>
            <a:headEnd/>
            <a:tailEnd/>
          </a:ln>
        </p:spPr>
        <p:txBody>
          <a:bodyPr>
            <a:spAutoFit/>
          </a:bodyPr>
          <a:lstStyle/>
          <a:p>
            <a:pPr>
              <a:defRPr/>
            </a:pPr>
            <a:endParaRPr lang="nb-NO" dirty="0">
              <a:latin typeface="Arial" pitchFamily="34" charset="0"/>
            </a:endParaRPr>
          </a:p>
          <a:p>
            <a:pPr>
              <a:defRPr/>
            </a:pPr>
            <a:endParaRPr lang="nb-NO" dirty="0">
              <a:latin typeface="Arial" pitchFamily="34" charset="0"/>
            </a:endParaRPr>
          </a:p>
          <a:p>
            <a:pPr>
              <a:defRPr/>
            </a:pPr>
            <a:r>
              <a:rPr lang="nb-NO" dirty="0">
                <a:latin typeface="Arial" pitchFamily="34" charset="0"/>
              </a:rPr>
              <a:t>1847	 Den første norske maskinist? DS Gyller</a:t>
            </a:r>
          </a:p>
          <a:p>
            <a:pPr>
              <a:defRPr/>
            </a:pPr>
            <a:r>
              <a:rPr lang="nb-NO" dirty="0">
                <a:latin typeface="Arial" pitchFamily="34" charset="0"/>
              </a:rPr>
              <a:t>1857 	 St. proposisjon om maskinistutdanning</a:t>
            </a:r>
          </a:p>
          <a:p>
            <a:pPr>
              <a:defRPr/>
            </a:pPr>
            <a:r>
              <a:rPr lang="nb-NO" dirty="0">
                <a:latin typeface="Arial" pitchFamily="34" charset="0"/>
              </a:rPr>
              <a:t>1873  	 Lokalforening i Bergen, flere byer kom med fortløpende</a:t>
            </a:r>
          </a:p>
          <a:p>
            <a:pPr>
              <a:defRPr/>
            </a:pPr>
            <a:r>
              <a:rPr lang="nb-NO" dirty="0">
                <a:latin typeface="Arial" pitchFamily="34" charset="0"/>
              </a:rPr>
              <a:t>1881       M1: 48 mnd. Verkstedtid, 24 mnd. Fartstid (741 IKH),Bestått eksamen</a:t>
            </a:r>
          </a:p>
          <a:p>
            <a:pPr>
              <a:defRPr/>
            </a:pPr>
            <a:r>
              <a:rPr lang="nb-NO" dirty="0">
                <a:latin typeface="Arial" pitchFamily="34" charset="0"/>
              </a:rPr>
              <a:t>1889  	 Lov om dekk og maskinist utdanning - iverksatt i 1893 </a:t>
            </a:r>
          </a:p>
          <a:p>
            <a:pPr>
              <a:defRPr/>
            </a:pPr>
            <a:r>
              <a:rPr lang="nb-NO" dirty="0">
                <a:latin typeface="Arial" pitchFamily="34" charset="0"/>
              </a:rPr>
              <a:t>1890/91 	 Maskinist skoler opprettet i Oslo, Stavanger, Bergen Kr. Sand 		 og Trondheim</a:t>
            </a:r>
          </a:p>
          <a:p>
            <a:pPr>
              <a:defRPr/>
            </a:pPr>
            <a:r>
              <a:rPr lang="nb-NO" dirty="0">
                <a:latin typeface="Arial" pitchFamily="34" charset="0"/>
              </a:rPr>
              <a:t>1896 	 Norsk maskintidene kom ut første gang</a:t>
            </a:r>
          </a:p>
          <a:p>
            <a:pPr marL="342900" indent="-342900">
              <a:buFontTx/>
              <a:buAutoNum type="arabicPlain" startAt="1902"/>
              <a:defRPr/>
            </a:pPr>
            <a:r>
              <a:rPr lang="nb-NO" dirty="0">
                <a:latin typeface="Arial" pitchFamily="34" charset="0"/>
              </a:rPr>
              <a:t>       Det norske maskinistforbund opprettet. </a:t>
            </a:r>
          </a:p>
          <a:p>
            <a:pPr marL="342900" indent="-342900">
              <a:defRPr/>
            </a:pPr>
            <a:r>
              <a:rPr lang="nb-NO" dirty="0">
                <a:latin typeface="Arial" pitchFamily="34" charset="0"/>
              </a:rPr>
              <a:t>1912       34 i maskinbesetningen forblir på sin post</a:t>
            </a:r>
          </a:p>
          <a:p>
            <a:pPr marL="342900" indent="-342900">
              <a:buFontTx/>
              <a:buAutoNum type="arabicPlain" startAt="1902"/>
              <a:defRPr/>
            </a:pPr>
            <a:endParaRPr lang="nb-NO" dirty="0">
              <a:latin typeface="Arial" pitchFamily="34" charset="0"/>
            </a:endParaRPr>
          </a:p>
          <a:p>
            <a:pPr marL="342900" indent="-342900">
              <a:buFontTx/>
              <a:buAutoNum type="arabicPlain" startAt="1902"/>
              <a:defRPr/>
            </a:pPr>
            <a:endParaRPr lang="nb-NO" dirty="0">
              <a:latin typeface="Arial" pitchFamily="34" charset="0"/>
            </a:endParaRPr>
          </a:p>
          <a:p>
            <a:pPr>
              <a:defRPr/>
            </a:pPr>
            <a:endParaRPr lang="nb-NO" dirty="0">
              <a:latin typeface="Arial" pitchFamily="34" charset="0"/>
            </a:endParaRPr>
          </a:p>
          <a:p>
            <a:pPr>
              <a:defRPr/>
            </a:pPr>
            <a:endParaRPr lang="nb-NO" dirty="0">
              <a:latin typeface="Arial" pitchFamily="34" charset="0"/>
            </a:endParaRPr>
          </a:p>
          <a:p>
            <a:pPr>
              <a:defRPr/>
            </a:pPr>
            <a:r>
              <a:rPr lang="nb-NO" dirty="0">
                <a:latin typeface="Arial" pitchFamily="34" charset="0"/>
              </a:rPr>
              <a:t>1912 – 1974 </a:t>
            </a:r>
            <a:r>
              <a:rPr lang="nb-NO" dirty="0" smtClean="0">
                <a:latin typeface="Arial" pitchFamily="34" charset="0"/>
              </a:rPr>
              <a:t>       SOLAS</a:t>
            </a:r>
            <a:endParaRPr lang="nb-NO" dirty="0">
              <a:latin typeface="Arial" pitchFamily="34" charset="0"/>
            </a:endParaRPr>
          </a:p>
          <a:p>
            <a:pPr>
              <a:defRPr/>
            </a:pPr>
            <a:r>
              <a:rPr lang="nb-NO" dirty="0" smtClean="0">
                <a:latin typeface="Arial" pitchFamily="34" charset="0"/>
              </a:rPr>
              <a:t>1978 (95 – 10)     STCW </a:t>
            </a:r>
            <a:endParaRPr lang="nb-NO" dirty="0">
              <a:latin typeface="Arial" pitchFamily="34" charset="0"/>
            </a:endParaRPr>
          </a:p>
          <a:p>
            <a:pPr>
              <a:defRPr/>
            </a:pPr>
            <a:r>
              <a:rPr lang="nb-NO" dirty="0">
                <a:latin typeface="Arial" pitchFamily="34" charset="0"/>
              </a:rPr>
              <a:t>		</a:t>
            </a:r>
          </a:p>
        </p:txBody>
      </p:sp>
      <p:sp>
        <p:nvSpPr>
          <p:cNvPr id="8" name="Rektangel 7"/>
          <p:cNvSpPr/>
          <p:nvPr/>
        </p:nvSpPr>
        <p:spPr>
          <a:xfrm>
            <a:off x="3275856" y="332656"/>
            <a:ext cx="1938351"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nb-NO" sz="3200" b="1" dirty="0">
                <a:ln w="11430"/>
                <a:solidFill>
                  <a:srgbClr val="990000"/>
                </a:solidFill>
                <a:effectLst>
                  <a:outerShdw blurRad="50800" dist="39000" dir="5460000" algn="tl">
                    <a:srgbClr val="000000">
                      <a:alpha val="38000"/>
                    </a:srgbClr>
                  </a:outerShdw>
                </a:effectLst>
              </a:rPr>
              <a:t>Historikk</a:t>
            </a:r>
            <a:endParaRPr lang="nb-NO" sz="3200" b="1" dirty="0">
              <a:ln w="11430"/>
              <a:solidFill>
                <a:srgbClr val="990000"/>
              </a:solidFill>
              <a:effectLst>
                <a:outerShdw blurRad="50800" dist="39000" dir="5460000" algn="tl">
                  <a:srgbClr val="000000">
                    <a:alpha val="38000"/>
                  </a:srgbClr>
                </a:outerShdw>
              </a:effectLst>
              <a:latin typeface="Arial" pitchFamily="34" charset="0"/>
            </a:endParaRPr>
          </a:p>
        </p:txBody>
      </p:sp>
      <p:pic>
        <p:nvPicPr>
          <p:cNvPr id="6148" name="Bilde 4" descr="images.jpg"/>
          <p:cNvPicPr>
            <a:picLocks noChangeAspect="1"/>
          </p:cNvPicPr>
          <p:nvPr/>
        </p:nvPicPr>
        <p:blipFill>
          <a:blip r:embed="rId2" cstate="print"/>
          <a:srcRect/>
          <a:stretch>
            <a:fillRect/>
          </a:stretch>
        </p:blipFill>
        <p:spPr bwMode="auto">
          <a:xfrm>
            <a:off x="7019925" y="0"/>
            <a:ext cx="2124075" cy="1219200"/>
          </a:xfrm>
          <a:prstGeom prst="rect">
            <a:avLst/>
          </a:prstGeom>
          <a:ln>
            <a:noFill/>
          </a:ln>
          <a:effectLst>
            <a:softEdge rad="112500"/>
          </a:effectLst>
        </p:spPr>
      </p:pic>
      <p:sp>
        <p:nvSpPr>
          <p:cNvPr id="3077" name="Rektangel 12"/>
          <p:cNvSpPr>
            <a:spLocks noChangeArrowheads="1"/>
          </p:cNvSpPr>
          <p:nvPr/>
        </p:nvSpPr>
        <p:spPr bwMode="auto">
          <a:xfrm>
            <a:off x="395288" y="4221163"/>
            <a:ext cx="8748712"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400" i="1" dirty="0"/>
              <a:t>"They died like men," said Mr. Hunter, (Secretary of the American Seamen's Friend Society) "and their bravery seems to have been overlooked. It can be said of them that, like the higher </a:t>
            </a:r>
          </a:p>
          <a:p>
            <a:r>
              <a:rPr lang="en-US" sz="1400" i="1" dirty="0"/>
              <a:t>officers, they stuck to their posts until death.“ </a:t>
            </a:r>
          </a:p>
          <a:p>
            <a:r>
              <a:rPr lang="en-US" sz="1400" i="1" dirty="0"/>
              <a:t>The New York Times, New York, NY 23 Apr 1912</a:t>
            </a:r>
          </a:p>
        </p:txBody>
      </p:sp>
      <p:pic>
        <p:nvPicPr>
          <p:cNvPr id="3078" name="Picture 4" descr="skan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4508500"/>
            <a:ext cx="1965325" cy="234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9" name="Rektangel 10"/>
          <p:cNvSpPr>
            <a:spLocks noChangeArrowheads="1"/>
          </p:cNvSpPr>
          <p:nvPr/>
        </p:nvSpPr>
        <p:spPr bwMode="auto">
          <a:xfrm>
            <a:off x="5435600" y="6211888"/>
            <a:ext cx="1836738"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nb-NO" b="1">
                <a:solidFill>
                  <a:srgbClr val="990000"/>
                </a:solidFill>
              </a:rPr>
              <a:t>1880</a:t>
            </a:r>
          </a:p>
          <a:p>
            <a:pPr algn="ctr"/>
            <a:r>
              <a:rPr lang="nb-NO" b="1">
                <a:solidFill>
                  <a:srgbClr val="990000"/>
                </a:solidFill>
              </a:rPr>
              <a:t>1886</a:t>
            </a:r>
          </a:p>
        </p:txBody>
      </p:sp>
      <p:pic>
        <p:nvPicPr>
          <p:cNvPr id="6152" name="Picture 5"/>
          <p:cNvPicPr>
            <a:picLocks noChangeAspect="1" noChangeArrowheads="1"/>
          </p:cNvPicPr>
          <p:nvPr/>
        </p:nvPicPr>
        <p:blipFill>
          <a:blip r:embed="rId4" cstate="print"/>
          <a:srcRect/>
          <a:stretch>
            <a:fillRect/>
          </a:stretch>
        </p:blipFill>
        <p:spPr bwMode="auto">
          <a:xfrm>
            <a:off x="0" y="0"/>
            <a:ext cx="1800225" cy="1362075"/>
          </a:xfrm>
          <a:prstGeom prst="rect">
            <a:avLst/>
          </a:prstGeom>
          <a:ln>
            <a:noFill/>
          </a:ln>
          <a:effectLst>
            <a:softEdge rad="112500"/>
          </a:effectLst>
        </p:spPr>
      </p:pic>
      <p:pic>
        <p:nvPicPr>
          <p:cNvPr id="9" name="Bilde 1"/>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84888" y="4697413"/>
            <a:ext cx="3059112"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70852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Plassholder for innhold 2"/>
          <p:cNvSpPr>
            <a:spLocks noGrp="1"/>
          </p:cNvSpPr>
          <p:nvPr>
            <p:ph idx="1"/>
          </p:nvPr>
        </p:nvSpPr>
        <p:spPr>
          <a:xfrm>
            <a:off x="179388" y="908050"/>
            <a:ext cx="8959850" cy="5113338"/>
          </a:xfrm>
        </p:spPr>
        <p:txBody>
          <a:bodyPr rtlCol="0">
            <a:normAutofit fontScale="32500" lnSpcReduction="20000"/>
          </a:bodyPr>
          <a:lstStyle/>
          <a:p>
            <a:pPr marL="0" indent="0" eaLnBrk="1" fontAlgn="auto" hangingPunct="1">
              <a:spcAft>
                <a:spcPts val="0"/>
              </a:spcAft>
              <a:buFont typeface="Arial" pitchFamily="34" charset="0"/>
              <a:buNone/>
              <a:defRPr/>
            </a:pPr>
            <a:r>
              <a:rPr lang="nb-NO" dirty="0" smtClean="0"/>
              <a:t> </a:t>
            </a:r>
            <a:endParaRPr lang="nb-NO" sz="2800" dirty="0" smtClean="0"/>
          </a:p>
          <a:p>
            <a:pPr marL="0" indent="0" eaLnBrk="1" fontAlgn="auto" hangingPunct="1">
              <a:spcAft>
                <a:spcPts val="0"/>
              </a:spcAft>
              <a:buFont typeface="Arial" pitchFamily="34" charset="0"/>
              <a:buNone/>
              <a:defRPr/>
            </a:pPr>
            <a:endParaRPr lang="nb-NO" b="1" dirty="0" smtClean="0"/>
          </a:p>
          <a:p>
            <a:pPr marL="0" indent="0" eaLnBrk="1" fontAlgn="auto" hangingPunct="1">
              <a:spcAft>
                <a:spcPts val="0"/>
              </a:spcAft>
              <a:buFont typeface="Arial" pitchFamily="34" charset="0"/>
              <a:buNone/>
              <a:defRPr/>
            </a:pPr>
            <a:endParaRPr lang="nb-NO" sz="5600" b="1" dirty="0" smtClean="0">
              <a:latin typeface="Arial" pitchFamily="34" charset="0"/>
              <a:cs typeface="Arial" pitchFamily="34" charset="0"/>
            </a:endParaRPr>
          </a:p>
          <a:p>
            <a:pPr marL="0" indent="0" eaLnBrk="1" fontAlgn="auto" hangingPunct="1">
              <a:spcAft>
                <a:spcPts val="0"/>
              </a:spcAft>
              <a:buFont typeface="Arial" pitchFamily="34" charset="0"/>
              <a:buNone/>
              <a:defRPr/>
            </a:pPr>
            <a:r>
              <a:rPr lang="nb-NO" sz="5600" b="1" dirty="0" smtClean="0">
                <a:latin typeface="Arial" pitchFamily="34" charset="0"/>
                <a:cs typeface="Arial" pitchFamily="34" charset="0"/>
              </a:rPr>
              <a:t>	</a:t>
            </a:r>
            <a:r>
              <a:rPr lang="nb-NO" sz="10000" b="1" dirty="0" smtClean="0">
                <a:latin typeface="Arial" pitchFamily="34" charset="0"/>
                <a:cs typeface="Arial" pitchFamily="34" charset="0"/>
              </a:rPr>
              <a:t>Fagpolitiske </a:t>
            </a:r>
            <a:r>
              <a:rPr lang="nb-NO" sz="10000" b="1" dirty="0">
                <a:latin typeface="Arial" pitchFamily="34" charset="0"/>
                <a:cs typeface="Arial" pitchFamily="34" charset="0"/>
              </a:rPr>
              <a:t>mål</a:t>
            </a:r>
            <a:r>
              <a:rPr lang="nb-NO" sz="10000" dirty="0">
                <a:latin typeface="Arial" pitchFamily="34" charset="0"/>
                <a:cs typeface="Arial" pitchFamily="34" charset="0"/>
              </a:rPr>
              <a:t> </a:t>
            </a:r>
            <a:endParaRPr lang="nb-NO" sz="10000" dirty="0" smtClean="0">
              <a:latin typeface="Arial" pitchFamily="34" charset="0"/>
              <a:cs typeface="Arial" pitchFamily="34" charset="0"/>
            </a:endParaRPr>
          </a:p>
          <a:p>
            <a:pPr marL="0" indent="0" eaLnBrk="1" fontAlgn="auto" hangingPunct="1">
              <a:spcAft>
                <a:spcPts val="0"/>
              </a:spcAft>
              <a:buFont typeface="Arial" pitchFamily="34" charset="0"/>
              <a:buNone/>
              <a:defRPr/>
            </a:pPr>
            <a:endParaRPr lang="nb-NO" sz="10000" dirty="0" smtClean="0">
              <a:latin typeface="Arial" pitchFamily="34" charset="0"/>
              <a:cs typeface="Arial" pitchFamily="34" charset="0"/>
            </a:endParaRPr>
          </a:p>
          <a:p>
            <a:pPr eaLnBrk="1" fontAlgn="auto" hangingPunct="1">
              <a:spcAft>
                <a:spcPts val="0"/>
              </a:spcAft>
              <a:buFont typeface="Arial" pitchFamily="34" charset="0"/>
              <a:buBlip>
                <a:blip r:embed="rId2"/>
              </a:buBlip>
              <a:defRPr/>
            </a:pPr>
            <a:r>
              <a:rPr lang="nb-NO" sz="5600" dirty="0">
                <a:latin typeface="Arial" pitchFamily="34" charset="0"/>
                <a:cs typeface="Arial" pitchFamily="34" charset="0"/>
              </a:rPr>
              <a:t>DNMF skal gjennom sine fagpolitiske mål sørge for at den menneskelige faktor til enhver tid settes øverst på </a:t>
            </a:r>
            <a:r>
              <a:rPr lang="nb-NO" sz="5600" dirty="0" smtClean="0">
                <a:latin typeface="Arial" pitchFamily="34" charset="0"/>
                <a:cs typeface="Arial" pitchFamily="34" charset="0"/>
              </a:rPr>
              <a:t>dagsorden</a:t>
            </a:r>
            <a:r>
              <a:rPr lang="nb-NO" sz="5600" dirty="0">
                <a:latin typeface="Arial" pitchFamily="34" charset="0"/>
                <a:cs typeface="Arial" pitchFamily="34" charset="0"/>
              </a:rPr>
              <a:t> </a:t>
            </a:r>
            <a:endParaRPr lang="nb-NO" sz="5600" dirty="0" smtClean="0">
              <a:latin typeface="Arial" pitchFamily="34" charset="0"/>
              <a:cs typeface="Arial" pitchFamily="34" charset="0"/>
            </a:endParaRPr>
          </a:p>
          <a:p>
            <a:pPr eaLnBrk="1" fontAlgn="auto" hangingPunct="1">
              <a:spcAft>
                <a:spcPts val="0"/>
              </a:spcAft>
              <a:buFont typeface="Arial" pitchFamily="34" charset="0"/>
              <a:buBlip>
                <a:blip r:embed="rId2"/>
              </a:buBlip>
              <a:defRPr/>
            </a:pPr>
            <a:endParaRPr lang="nb-NO" sz="5600" dirty="0">
              <a:latin typeface="Arial" pitchFamily="34" charset="0"/>
              <a:cs typeface="Arial" pitchFamily="34" charset="0"/>
            </a:endParaRPr>
          </a:p>
          <a:p>
            <a:pPr eaLnBrk="1" fontAlgn="auto" hangingPunct="1">
              <a:spcAft>
                <a:spcPts val="0"/>
              </a:spcAft>
              <a:buFont typeface="Arial" pitchFamily="34" charset="0"/>
              <a:buBlip>
                <a:blip r:embed="rId2"/>
              </a:buBlip>
              <a:defRPr/>
            </a:pPr>
            <a:r>
              <a:rPr lang="nb-NO" sz="5600" dirty="0">
                <a:latin typeface="Arial" pitchFamily="34" charset="0"/>
                <a:cs typeface="Arial" pitchFamily="34" charset="0"/>
              </a:rPr>
              <a:t>DNMF skal gjennom sitt arbeid fremme yrkesidentiteten for sine </a:t>
            </a:r>
            <a:r>
              <a:rPr lang="nb-NO" sz="5600" dirty="0" smtClean="0">
                <a:latin typeface="Arial" pitchFamily="34" charset="0"/>
                <a:cs typeface="Arial" pitchFamily="34" charset="0"/>
              </a:rPr>
              <a:t>medlemmer</a:t>
            </a:r>
            <a:r>
              <a:rPr lang="nb-NO" sz="5600" dirty="0">
                <a:latin typeface="Arial" pitchFamily="34" charset="0"/>
                <a:cs typeface="Arial" pitchFamily="34" charset="0"/>
              </a:rPr>
              <a:t> </a:t>
            </a:r>
            <a:endParaRPr lang="nb-NO" sz="5600" dirty="0" smtClean="0">
              <a:latin typeface="Arial" pitchFamily="34" charset="0"/>
              <a:cs typeface="Arial" pitchFamily="34" charset="0"/>
            </a:endParaRPr>
          </a:p>
          <a:p>
            <a:pPr eaLnBrk="1" fontAlgn="auto" hangingPunct="1">
              <a:spcAft>
                <a:spcPts val="0"/>
              </a:spcAft>
              <a:buFont typeface="Arial" pitchFamily="34" charset="0"/>
              <a:buBlip>
                <a:blip r:embed="rId2"/>
              </a:buBlip>
              <a:defRPr/>
            </a:pPr>
            <a:endParaRPr lang="nb-NO" sz="5600" dirty="0">
              <a:latin typeface="Arial" pitchFamily="34" charset="0"/>
              <a:cs typeface="Arial" pitchFamily="34" charset="0"/>
            </a:endParaRPr>
          </a:p>
          <a:p>
            <a:pPr eaLnBrk="1" fontAlgn="auto" hangingPunct="1">
              <a:spcAft>
                <a:spcPts val="0"/>
              </a:spcAft>
              <a:buFont typeface="Arial" pitchFamily="34" charset="0"/>
              <a:buBlip>
                <a:blip r:embed="rId2"/>
              </a:buBlip>
              <a:defRPr/>
            </a:pPr>
            <a:r>
              <a:rPr lang="nb-NO" sz="5600" b="1" dirty="0">
                <a:solidFill>
                  <a:srgbClr val="FF0000"/>
                </a:solidFill>
                <a:latin typeface="Arial" pitchFamily="34" charset="0"/>
                <a:cs typeface="Arial" pitchFamily="34" charset="0"/>
              </a:rPr>
              <a:t>DNMF skal bidra til at tidsriktig og teknologisk riktig yrkes opplæring, faglige behov, sikkerhet og riktig bemanning ivaretas på beste </a:t>
            </a:r>
            <a:r>
              <a:rPr lang="nb-NO" sz="5600" b="1" dirty="0" smtClean="0">
                <a:solidFill>
                  <a:srgbClr val="FF0000"/>
                </a:solidFill>
                <a:latin typeface="Arial" pitchFamily="34" charset="0"/>
                <a:cs typeface="Arial" pitchFamily="34" charset="0"/>
              </a:rPr>
              <a:t>måte</a:t>
            </a:r>
            <a:r>
              <a:rPr lang="nb-NO" sz="5600" b="1" dirty="0">
                <a:solidFill>
                  <a:srgbClr val="FF0000"/>
                </a:solidFill>
                <a:latin typeface="Arial" pitchFamily="34" charset="0"/>
                <a:cs typeface="Arial" pitchFamily="34" charset="0"/>
              </a:rPr>
              <a:t> </a:t>
            </a:r>
            <a:endParaRPr lang="nb-NO" sz="5600" b="1" dirty="0" smtClean="0">
              <a:solidFill>
                <a:srgbClr val="FF0000"/>
              </a:solidFill>
              <a:latin typeface="Arial" pitchFamily="34" charset="0"/>
              <a:cs typeface="Arial" pitchFamily="34" charset="0"/>
            </a:endParaRPr>
          </a:p>
          <a:p>
            <a:pPr eaLnBrk="1" fontAlgn="auto" hangingPunct="1">
              <a:spcAft>
                <a:spcPts val="0"/>
              </a:spcAft>
              <a:buFont typeface="Arial" pitchFamily="34" charset="0"/>
              <a:buBlip>
                <a:blip r:embed="rId2"/>
              </a:buBlip>
              <a:defRPr/>
            </a:pPr>
            <a:endParaRPr lang="nb-NO" sz="5600" dirty="0">
              <a:latin typeface="Arial" pitchFamily="34" charset="0"/>
              <a:cs typeface="Arial" pitchFamily="34" charset="0"/>
            </a:endParaRPr>
          </a:p>
          <a:p>
            <a:pPr eaLnBrk="1" fontAlgn="auto" hangingPunct="1">
              <a:spcAft>
                <a:spcPts val="0"/>
              </a:spcAft>
              <a:buFont typeface="Arial" pitchFamily="34" charset="0"/>
              <a:buBlip>
                <a:blip r:embed="rId2"/>
              </a:buBlip>
              <a:defRPr/>
            </a:pPr>
            <a:r>
              <a:rPr lang="nb-NO" sz="5600" dirty="0">
                <a:latin typeface="Arial" pitchFamily="34" charset="0"/>
                <a:cs typeface="Arial" pitchFamily="34" charset="0"/>
              </a:rPr>
              <a:t>DNMF skal arbeide for at skipsfartens rammebetingelser skal ha som siktemål å rekruttere, skape og ivareta arbeidsplasser for norske sjøfolk.</a:t>
            </a:r>
          </a:p>
          <a:p>
            <a:pPr marL="0" indent="0" eaLnBrk="1" fontAlgn="auto" hangingPunct="1">
              <a:spcAft>
                <a:spcPts val="0"/>
              </a:spcAft>
              <a:buFont typeface="Arial" pitchFamily="34" charset="0"/>
              <a:buNone/>
              <a:defRPr/>
            </a:pPr>
            <a:endParaRPr lang="nb-NO" sz="5600" b="1" dirty="0" smtClean="0">
              <a:latin typeface="Arial" pitchFamily="34" charset="0"/>
              <a:cs typeface="Arial" pitchFamily="34" charset="0"/>
            </a:endParaRPr>
          </a:p>
          <a:p>
            <a:pPr marL="0" indent="0" eaLnBrk="1" fontAlgn="auto" hangingPunct="1">
              <a:spcAft>
                <a:spcPts val="0"/>
              </a:spcAft>
              <a:buFont typeface="Arial" pitchFamily="34" charset="0"/>
              <a:buNone/>
              <a:defRPr/>
            </a:pPr>
            <a:r>
              <a:rPr lang="nb-NO" sz="5600" b="1" dirty="0" smtClean="0">
                <a:latin typeface="Arial" pitchFamily="34" charset="0"/>
                <a:cs typeface="Arial" pitchFamily="34" charset="0"/>
              </a:rPr>
              <a:t>	</a:t>
            </a:r>
            <a:r>
              <a:rPr lang="nb-NO" sz="5600" dirty="0">
                <a:latin typeface="Arial" pitchFamily="34" charset="0"/>
                <a:cs typeface="Arial" pitchFamily="34" charset="0"/>
              </a:rPr>
              <a:t/>
            </a:r>
            <a:br>
              <a:rPr lang="nb-NO" sz="5600" dirty="0">
                <a:latin typeface="Arial" pitchFamily="34" charset="0"/>
                <a:cs typeface="Arial" pitchFamily="34" charset="0"/>
              </a:rPr>
            </a:br>
            <a:endParaRPr lang="nb-NO" sz="5600" dirty="0">
              <a:latin typeface="Arial" pitchFamily="34" charset="0"/>
              <a:cs typeface="Arial" pitchFamily="34" charset="0"/>
            </a:endParaRPr>
          </a:p>
          <a:p>
            <a:pPr marL="0" indent="0" eaLnBrk="1" fontAlgn="auto" hangingPunct="1">
              <a:spcAft>
                <a:spcPts val="0"/>
              </a:spcAft>
              <a:buFont typeface="Arial" pitchFamily="34" charset="0"/>
              <a:buNone/>
              <a:defRPr/>
            </a:pPr>
            <a:endParaRPr lang="nb-NO" dirty="0"/>
          </a:p>
          <a:p>
            <a:pPr eaLnBrk="1" fontAlgn="auto" hangingPunct="1">
              <a:spcAft>
                <a:spcPts val="0"/>
              </a:spcAft>
              <a:buFont typeface="Arial" pitchFamily="34" charset="0"/>
              <a:buChar char="•"/>
              <a:defRPr/>
            </a:pPr>
            <a:endParaRPr lang="nb-NO" dirty="0" smtClean="0"/>
          </a:p>
        </p:txBody>
      </p:sp>
      <p:pic>
        <p:nvPicPr>
          <p:cNvPr id="4" name="Bilde 3" descr="7SJKH2GiM-dl.jpg"/>
          <p:cNvPicPr>
            <a:picLocks noChangeAspect="1"/>
          </p:cNvPicPr>
          <p:nvPr/>
        </p:nvPicPr>
        <p:blipFill>
          <a:blip r:embed="rId3" cstate="print"/>
          <a:stretch>
            <a:fillRect/>
          </a:stretch>
        </p:blipFill>
        <p:spPr>
          <a:xfrm>
            <a:off x="611560" y="188640"/>
            <a:ext cx="992088" cy="99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686624037"/>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0663" y="531812"/>
            <a:ext cx="8229600" cy="581025"/>
          </a:xfrm>
        </p:spPr>
        <p:txBody>
          <a:bodyPr anchor="t"/>
          <a:lstStyle/>
          <a:p>
            <a:pPr marL="342900" indent="-342900" eaLnBrk="1" hangingPunct="1">
              <a:lnSpc>
                <a:spcPct val="80000"/>
              </a:lnSpc>
            </a:pPr>
            <a:r>
              <a:rPr lang="nb-NO" sz="2000" b="1" smtClean="0"/>
              <a:t>	</a:t>
            </a:r>
            <a:endParaRPr lang="nb-NO" sz="4000" smtClean="0">
              <a:latin typeface="Arial" charset="0"/>
            </a:endParaRPr>
          </a:p>
        </p:txBody>
      </p:sp>
      <p:sp>
        <p:nvSpPr>
          <p:cNvPr id="13315" name="Plassholder for innhold 6"/>
          <p:cNvSpPr>
            <a:spLocks noGrp="1"/>
          </p:cNvSpPr>
          <p:nvPr>
            <p:ph idx="1"/>
          </p:nvPr>
        </p:nvSpPr>
        <p:spPr>
          <a:xfrm>
            <a:off x="250825" y="184150"/>
            <a:ext cx="7421563" cy="3173413"/>
          </a:xfrm>
        </p:spPr>
        <p:txBody>
          <a:bodyPr/>
          <a:lstStyle/>
          <a:p>
            <a:pPr marL="0" indent="0" eaLnBrk="1" hangingPunct="1">
              <a:buFont typeface="Arial" charset="0"/>
              <a:buNone/>
            </a:pPr>
            <a:r>
              <a:rPr lang="nb-NO" sz="1200" b="1" dirty="0" smtClean="0">
                <a:latin typeface="Arial" charset="0"/>
                <a:cs typeface="Arial" charset="0"/>
              </a:rPr>
              <a:t>	</a:t>
            </a:r>
          </a:p>
          <a:p>
            <a:pPr marL="0" indent="0" eaLnBrk="1" hangingPunct="1">
              <a:buFont typeface="Arial" charset="0"/>
              <a:buNone/>
            </a:pPr>
            <a:endParaRPr lang="nb-NO" sz="1200" b="1" dirty="0" smtClean="0">
              <a:latin typeface="Arial" charset="0"/>
              <a:cs typeface="Arial" charset="0"/>
            </a:endParaRPr>
          </a:p>
          <a:p>
            <a:pPr marL="0" indent="0" eaLnBrk="1" hangingPunct="1">
              <a:buFont typeface="Arial" charset="0"/>
              <a:buNone/>
            </a:pPr>
            <a:endParaRPr lang="nb-NO" sz="1200" b="1" dirty="0" smtClean="0">
              <a:latin typeface="Arial" charset="0"/>
              <a:cs typeface="Arial" charset="0"/>
            </a:endParaRPr>
          </a:p>
          <a:p>
            <a:pPr marL="0" indent="0" eaLnBrk="1" hangingPunct="1">
              <a:buFont typeface="Arial" charset="0"/>
              <a:buNone/>
            </a:pPr>
            <a:r>
              <a:rPr lang="nb-NO" sz="1200" dirty="0" smtClean="0">
                <a:latin typeface="Arial" charset="0"/>
                <a:cs typeface="Arial" charset="0"/>
              </a:rPr>
              <a:t/>
            </a:r>
            <a:br>
              <a:rPr lang="nb-NO" sz="1200" dirty="0" smtClean="0">
                <a:latin typeface="Arial" charset="0"/>
                <a:cs typeface="Arial" charset="0"/>
              </a:rPr>
            </a:br>
            <a:r>
              <a:rPr lang="nb-NO" sz="1200" dirty="0" smtClean="0">
                <a:latin typeface="Arial" charset="0"/>
                <a:cs typeface="Arial" charset="0"/>
              </a:rPr>
              <a:t>·       </a:t>
            </a:r>
          </a:p>
          <a:p>
            <a:pPr marL="0" indent="0" eaLnBrk="1" hangingPunct="1">
              <a:buFont typeface="Arial" charset="0"/>
              <a:buNone/>
            </a:pPr>
            <a:r>
              <a:rPr lang="nb-NO" sz="1200" dirty="0" smtClean="0">
                <a:latin typeface="Arial" charset="0"/>
                <a:cs typeface="Arial" charset="0"/>
              </a:rPr>
              <a:t> Rådet for maritime sertifikater og bemanning </a:t>
            </a:r>
            <a:br>
              <a:rPr lang="nb-NO" sz="1200" dirty="0" smtClean="0">
                <a:latin typeface="Arial" charset="0"/>
                <a:cs typeface="Arial" charset="0"/>
              </a:rPr>
            </a:br>
            <a:r>
              <a:rPr lang="nb-NO" sz="1200" dirty="0" smtClean="0">
                <a:latin typeface="Arial" charset="0"/>
                <a:cs typeface="Arial" charset="0"/>
              </a:rPr>
              <a:t>·    </a:t>
            </a:r>
          </a:p>
        </p:txBody>
      </p:sp>
      <p:sp>
        <p:nvSpPr>
          <p:cNvPr id="13316" name="Rektangel 5"/>
          <p:cNvSpPr>
            <a:spLocks noChangeArrowheads="1"/>
          </p:cNvSpPr>
          <p:nvPr/>
        </p:nvSpPr>
        <p:spPr bwMode="auto">
          <a:xfrm>
            <a:off x="539750" y="1557338"/>
            <a:ext cx="7848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nb-NO">
                <a:latin typeface="Arial" charset="0"/>
              </a:rPr>
              <a:t>	</a:t>
            </a:r>
          </a:p>
        </p:txBody>
      </p:sp>
      <p:sp>
        <p:nvSpPr>
          <p:cNvPr id="13317" name="TekstSylinder 9"/>
          <p:cNvSpPr txBox="1">
            <a:spLocks noChangeArrowheads="1"/>
          </p:cNvSpPr>
          <p:nvPr/>
        </p:nvSpPr>
        <p:spPr bwMode="auto">
          <a:xfrm>
            <a:off x="684213" y="4702175"/>
            <a:ext cx="352583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900" dirty="0">
                <a:latin typeface="Times New Roman" pitchFamily="18" charset="0"/>
              </a:rPr>
              <a:t/>
            </a:r>
            <a:br>
              <a:rPr lang="nb-NO" sz="900" dirty="0">
                <a:latin typeface="Times New Roman" pitchFamily="18" charset="0"/>
              </a:rPr>
            </a:br>
            <a:endParaRPr lang="nb-NO" sz="900" dirty="0">
              <a:latin typeface="Times New Roman" pitchFamily="18" charset="0"/>
            </a:endParaRPr>
          </a:p>
        </p:txBody>
      </p:sp>
      <p:sp>
        <p:nvSpPr>
          <p:cNvPr id="13318" name="Rektangel 10"/>
          <p:cNvSpPr>
            <a:spLocks noChangeArrowheads="1"/>
          </p:cNvSpPr>
          <p:nvPr/>
        </p:nvSpPr>
        <p:spPr bwMode="auto">
          <a:xfrm>
            <a:off x="395288" y="2924175"/>
            <a:ext cx="5688012"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nb-NO" sz="1200" b="1" dirty="0">
                <a:latin typeface="Arial" charset="0"/>
              </a:rPr>
              <a:t>Utdanning, kompetanse og sertifisering</a:t>
            </a:r>
          </a:p>
          <a:p>
            <a:pPr>
              <a:buFontTx/>
              <a:buChar char="-"/>
            </a:pPr>
            <a:r>
              <a:rPr lang="nb-NO" sz="1200" dirty="0">
                <a:latin typeface="Arial" charset="0"/>
              </a:rPr>
              <a:t>    Nasjonalt utvalg tekniske fagskoler </a:t>
            </a:r>
          </a:p>
          <a:p>
            <a:pPr>
              <a:buFontTx/>
              <a:buChar char="-"/>
            </a:pPr>
            <a:r>
              <a:rPr lang="nb-NO" sz="1200" dirty="0">
                <a:latin typeface="Arial" charset="0"/>
              </a:rPr>
              <a:t>    Nasjonalt fagskoleråd</a:t>
            </a:r>
            <a:br>
              <a:rPr lang="nb-NO" sz="1200" dirty="0">
                <a:latin typeface="Arial" charset="0"/>
              </a:rPr>
            </a:br>
            <a:r>
              <a:rPr lang="nb-NO" sz="1200" dirty="0">
                <a:latin typeface="Arial" charset="0"/>
              </a:rPr>
              <a:t>-    Rådgivende komité for sertifisering av ISM revisorer </a:t>
            </a:r>
            <a:br>
              <a:rPr lang="nb-NO" sz="1200" dirty="0">
                <a:latin typeface="Arial" charset="0"/>
              </a:rPr>
            </a:br>
            <a:r>
              <a:rPr lang="nb-NO" sz="1200" dirty="0">
                <a:latin typeface="Arial" charset="0"/>
              </a:rPr>
              <a:t>-    Nasjonal kadettordning </a:t>
            </a:r>
          </a:p>
          <a:p>
            <a:r>
              <a:rPr lang="nb-NO" sz="1200" dirty="0">
                <a:latin typeface="Arial" charset="0"/>
              </a:rPr>
              <a:t>-    HMU- Utvalg for Høyere Maritim Utdanning </a:t>
            </a:r>
          </a:p>
          <a:p>
            <a:pPr>
              <a:buFontTx/>
              <a:buChar char="-"/>
            </a:pPr>
            <a:r>
              <a:rPr lang="nb-NO" sz="1200" dirty="0">
                <a:latin typeface="Arial" charset="0"/>
              </a:rPr>
              <a:t>    MARUT</a:t>
            </a:r>
          </a:p>
          <a:p>
            <a:pPr>
              <a:buFontTx/>
              <a:buChar char="-"/>
            </a:pPr>
            <a:r>
              <a:rPr lang="nb-NO" sz="1200" dirty="0" smtClean="0">
                <a:latin typeface="Arial" charset="0"/>
              </a:rPr>
              <a:t>    Sjømannshjelpen</a:t>
            </a:r>
            <a:r>
              <a:rPr lang="nb-NO" sz="1200" dirty="0">
                <a:latin typeface="Arial" charset="0"/>
              </a:rPr>
              <a:t/>
            </a:r>
            <a:br>
              <a:rPr lang="nb-NO" sz="1200" dirty="0">
                <a:latin typeface="Arial" charset="0"/>
              </a:rPr>
            </a:br>
            <a:endParaRPr lang="nb-NO" sz="1200" dirty="0">
              <a:latin typeface="Arial" charset="0"/>
            </a:endParaRPr>
          </a:p>
        </p:txBody>
      </p:sp>
      <p:sp>
        <p:nvSpPr>
          <p:cNvPr id="13319" name="TekstSylinder 1"/>
          <p:cNvSpPr txBox="1">
            <a:spLocks noChangeArrowheads="1"/>
          </p:cNvSpPr>
          <p:nvPr/>
        </p:nvSpPr>
        <p:spPr bwMode="auto">
          <a:xfrm>
            <a:off x="900113" y="33338"/>
            <a:ext cx="551021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nb-NO" sz="1600" b="1" dirty="0">
                <a:latin typeface="Arial" charset="0"/>
              </a:rPr>
              <a:t>DNMF ER </a:t>
            </a:r>
            <a:r>
              <a:rPr lang="nb-NO" sz="1600" b="1" dirty="0" smtClean="0">
                <a:latin typeface="Arial" charset="0"/>
              </a:rPr>
              <a:t>bla. REPRESENTERT</a:t>
            </a:r>
            <a:r>
              <a:rPr lang="nb-NO" sz="1600" b="1" dirty="0">
                <a:latin typeface="Arial" charset="0"/>
              </a:rPr>
              <a:t>:</a:t>
            </a:r>
          </a:p>
        </p:txBody>
      </p:sp>
      <p:pic>
        <p:nvPicPr>
          <p:cNvPr id="13320" name="Bilde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9150" y="5071507"/>
            <a:ext cx="688975" cy="68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1" name="Bild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39606" y="4005064"/>
            <a:ext cx="687387"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2" name="Bilde 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87624" y="2276872"/>
            <a:ext cx="1525588"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3" name="Bilde 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0113" y="660400"/>
            <a:ext cx="1584325" cy="50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5" name="TekstSylinder 10"/>
          <p:cNvSpPr txBox="1">
            <a:spLocks noChangeArrowheads="1"/>
          </p:cNvSpPr>
          <p:nvPr/>
        </p:nvSpPr>
        <p:spPr bwMode="auto">
          <a:xfrm>
            <a:off x="5314950" y="1123950"/>
            <a:ext cx="37433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200" b="1" dirty="0">
                <a:latin typeface="Arial" charset="0"/>
              </a:rPr>
              <a:t>ETF -  European Transport Workers' </a:t>
            </a:r>
            <a:r>
              <a:rPr lang="en-US" sz="1200" b="1" dirty="0" smtClean="0">
                <a:latin typeface="Arial" charset="0"/>
              </a:rPr>
              <a:t>Federation</a:t>
            </a:r>
            <a:endParaRPr lang="en-US" sz="1200" b="1" dirty="0">
              <a:latin typeface="Arial" charset="0"/>
            </a:endParaRPr>
          </a:p>
        </p:txBody>
      </p:sp>
      <p:pic>
        <p:nvPicPr>
          <p:cNvPr id="13327" name="Bild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40538" y="476250"/>
            <a:ext cx="692150" cy="69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8" name="Bilde 14"/>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68502" y="1967990"/>
            <a:ext cx="2717800" cy="36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9" name="Rektangel 1"/>
          <p:cNvSpPr>
            <a:spLocks noChangeArrowheads="1"/>
          </p:cNvSpPr>
          <p:nvPr/>
        </p:nvSpPr>
        <p:spPr bwMode="auto">
          <a:xfrm>
            <a:off x="3372709" y="4538830"/>
            <a:ext cx="563840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1200" b="1" dirty="0">
                <a:latin typeface="Arial" charset="0"/>
              </a:rPr>
              <a:t>IMO</a:t>
            </a:r>
          </a:p>
          <a:p>
            <a:r>
              <a:rPr lang="en-US" sz="1200" dirty="0"/>
              <a:t>SUB-COMMITTEE ON SHIP DESIGN AND IMO CONSTRUCTION (SDC) </a:t>
            </a:r>
            <a:endParaRPr lang="nb-NO" sz="1200" dirty="0"/>
          </a:p>
          <a:p>
            <a:r>
              <a:rPr lang="en-US" sz="1200" dirty="0"/>
              <a:t>SUB-COMMITTEE ON HUMAN ELEMENT, TRAINING IMO AND WATCHKEEPING (HTW) </a:t>
            </a:r>
            <a:endParaRPr lang="nb-NO" sz="1200" dirty="0"/>
          </a:p>
          <a:p>
            <a:r>
              <a:rPr lang="en-US" sz="1200" dirty="0"/>
              <a:t>SUB-COMMITTEE ON SHIP SYSTEMS AND EQUIPMENT IMO (SSE) </a:t>
            </a:r>
            <a:endParaRPr lang="nb-NO" sz="1200" dirty="0"/>
          </a:p>
          <a:p>
            <a:r>
              <a:rPr lang="en-US" sz="1200" dirty="0"/>
              <a:t>MARINE ENVIRONMENT PROTECTION COMMITTEE IMO (MEPC) </a:t>
            </a:r>
            <a:endParaRPr lang="nb-NO" sz="1200" dirty="0"/>
          </a:p>
          <a:p>
            <a:r>
              <a:rPr lang="en-US" sz="1200" dirty="0"/>
              <a:t>MARITIME SAFETY COMMITTEE (MSC) </a:t>
            </a:r>
            <a:endParaRPr lang="nb-NO" sz="1200" dirty="0"/>
          </a:p>
          <a:p>
            <a:r>
              <a:rPr lang="en-US" sz="1200" dirty="0"/>
              <a:t>MARITIME SAFETY COMMITTEE (MSC) </a:t>
            </a:r>
            <a:endParaRPr lang="nb-NO" sz="1200" dirty="0"/>
          </a:p>
        </p:txBody>
      </p:sp>
      <p:sp>
        <p:nvSpPr>
          <p:cNvPr id="2" name="TekstSylinder 1"/>
          <p:cNvSpPr txBox="1"/>
          <p:nvPr/>
        </p:nvSpPr>
        <p:spPr>
          <a:xfrm>
            <a:off x="1502531" y="5231328"/>
            <a:ext cx="1224136" cy="369332"/>
          </a:xfrm>
          <a:prstGeom prst="rect">
            <a:avLst/>
          </a:prstGeom>
          <a:noFill/>
        </p:spPr>
        <p:txBody>
          <a:bodyPr wrap="square" rtlCol="0">
            <a:spAutoFit/>
          </a:bodyPr>
          <a:lstStyle/>
          <a:p>
            <a:r>
              <a:rPr lang="nb-NO" dirty="0" smtClean="0"/>
              <a:t>MLC 2006</a:t>
            </a:r>
            <a:endParaRPr lang="nb-NO" dirty="0"/>
          </a:p>
        </p:txBody>
      </p:sp>
      <p:pic>
        <p:nvPicPr>
          <p:cNvPr id="3" name="Bild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663540" y="2860942"/>
            <a:ext cx="746785" cy="746785"/>
          </a:xfrm>
          <a:prstGeom prst="rect">
            <a:avLst/>
          </a:prstGeom>
        </p:spPr>
      </p:pic>
    </p:spTree>
    <p:extLst>
      <p:ext uri="{BB962C8B-B14F-4D97-AF65-F5344CB8AC3E}">
        <p14:creationId xmlns:p14="http://schemas.microsoft.com/office/powerpoint/2010/main" xmlns="" val="71981881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tel 1"/>
          <p:cNvSpPr>
            <a:spLocks noGrp="1"/>
          </p:cNvSpPr>
          <p:nvPr>
            <p:ph type="title"/>
          </p:nvPr>
        </p:nvSpPr>
        <p:spPr>
          <a:xfrm>
            <a:off x="1187450" y="274638"/>
            <a:ext cx="7705725" cy="1143000"/>
          </a:xfrm>
        </p:spPr>
        <p:txBody>
          <a:bodyPr/>
          <a:lstStyle/>
          <a:p>
            <a:pPr eaLnBrk="1" hangingPunct="1"/>
            <a:r>
              <a:rPr lang="nb-NO" altLang="nb-NO" sz="3600" smtClean="0"/>
              <a:t>STCW 78 med senere pålagte endringer</a:t>
            </a:r>
          </a:p>
        </p:txBody>
      </p:sp>
      <p:sp>
        <p:nvSpPr>
          <p:cNvPr id="12291" name="Plassholder for innhold 2"/>
          <p:cNvSpPr>
            <a:spLocks noGrp="1"/>
          </p:cNvSpPr>
          <p:nvPr>
            <p:ph idx="1"/>
          </p:nvPr>
        </p:nvSpPr>
        <p:spPr/>
        <p:txBody>
          <a:bodyPr/>
          <a:lstStyle/>
          <a:p>
            <a:pPr eaLnBrk="1" hangingPunct="1">
              <a:buFont typeface="Arial" charset="0"/>
              <a:buNone/>
            </a:pPr>
            <a:endParaRPr lang="nb-NO" altLang="nb-NO" smtClean="0"/>
          </a:p>
          <a:p>
            <a:pPr eaLnBrk="1" hangingPunct="1">
              <a:buFont typeface="Arial" charset="0"/>
              <a:buNone/>
            </a:pPr>
            <a:endParaRPr lang="nb-NO" altLang="nb-NO" smtClean="0"/>
          </a:p>
        </p:txBody>
      </p:sp>
      <p:sp>
        <p:nvSpPr>
          <p:cNvPr id="5" name="Alternativ prosess 4"/>
          <p:cNvSpPr/>
          <p:nvPr/>
        </p:nvSpPr>
        <p:spPr>
          <a:xfrm>
            <a:off x="1908175" y="1557338"/>
            <a:ext cx="2016125" cy="71913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dirty="0">
                <a:solidFill>
                  <a:schemeClr val="tx1"/>
                </a:solidFill>
              </a:rPr>
              <a:t>Kaptein</a:t>
            </a:r>
          </a:p>
          <a:p>
            <a:pPr algn="ctr" fontAlgn="auto">
              <a:spcBef>
                <a:spcPts val="0"/>
              </a:spcBef>
              <a:spcAft>
                <a:spcPts val="0"/>
              </a:spcAft>
              <a:defRPr/>
            </a:pPr>
            <a:r>
              <a:rPr lang="nb-NO" dirty="0">
                <a:solidFill>
                  <a:schemeClr val="tx1"/>
                </a:solidFill>
              </a:rPr>
              <a:t>Plattformsjef</a:t>
            </a:r>
          </a:p>
        </p:txBody>
      </p:sp>
      <p:sp>
        <p:nvSpPr>
          <p:cNvPr id="7" name="Alternativ prosess 6"/>
          <p:cNvSpPr/>
          <p:nvPr/>
        </p:nvSpPr>
        <p:spPr>
          <a:xfrm>
            <a:off x="4211638" y="1557338"/>
            <a:ext cx="1655762" cy="719137"/>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dirty="0">
                <a:solidFill>
                  <a:schemeClr val="tx1"/>
                </a:solidFill>
              </a:rPr>
              <a:t>Maskinsjef</a:t>
            </a:r>
          </a:p>
          <a:p>
            <a:pPr algn="ctr" fontAlgn="auto">
              <a:spcBef>
                <a:spcPts val="0"/>
              </a:spcBef>
              <a:spcAft>
                <a:spcPts val="0"/>
              </a:spcAft>
              <a:defRPr/>
            </a:pPr>
            <a:r>
              <a:rPr lang="nb-NO" dirty="0">
                <a:solidFill>
                  <a:schemeClr val="tx1"/>
                </a:solidFill>
              </a:rPr>
              <a:t>Teknisk sjef</a:t>
            </a:r>
          </a:p>
        </p:txBody>
      </p:sp>
      <p:sp>
        <p:nvSpPr>
          <p:cNvPr id="8" name="Alternativ prosess 7"/>
          <p:cNvSpPr/>
          <p:nvPr/>
        </p:nvSpPr>
        <p:spPr>
          <a:xfrm>
            <a:off x="2268538" y="2492375"/>
            <a:ext cx="1655762" cy="7207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dirty="0" err="1">
                <a:solidFill>
                  <a:schemeClr val="tx1"/>
                </a:solidFill>
              </a:rPr>
              <a:t>OverstyrmannStabilitetsjef</a:t>
            </a:r>
            <a:endParaRPr lang="nb-NO" dirty="0">
              <a:solidFill>
                <a:schemeClr val="tx1"/>
              </a:solidFill>
            </a:endParaRPr>
          </a:p>
        </p:txBody>
      </p:sp>
      <p:sp>
        <p:nvSpPr>
          <p:cNvPr id="9" name="Alternativ prosess 8"/>
          <p:cNvSpPr/>
          <p:nvPr/>
        </p:nvSpPr>
        <p:spPr>
          <a:xfrm>
            <a:off x="4211638" y="2492375"/>
            <a:ext cx="1655762" cy="72072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dirty="0">
                <a:solidFill>
                  <a:schemeClr val="tx1"/>
                </a:solidFill>
              </a:rPr>
              <a:t>1.Maskinist</a:t>
            </a:r>
          </a:p>
          <a:p>
            <a:pPr algn="ctr" fontAlgn="auto">
              <a:spcBef>
                <a:spcPts val="0"/>
              </a:spcBef>
              <a:spcAft>
                <a:spcPts val="0"/>
              </a:spcAft>
              <a:defRPr/>
            </a:pPr>
            <a:r>
              <a:rPr lang="nb-NO" dirty="0">
                <a:solidFill>
                  <a:schemeClr val="tx1"/>
                </a:solidFill>
              </a:rPr>
              <a:t>Teknisk ass.</a:t>
            </a:r>
          </a:p>
        </p:txBody>
      </p:sp>
      <p:sp>
        <p:nvSpPr>
          <p:cNvPr id="10" name="Alternativ prosess 9"/>
          <p:cNvSpPr/>
          <p:nvPr/>
        </p:nvSpPr>
        <p:spPr>
          <a:xfrm>
            <a:off x="1835150" y="3573463"/>
            <a:ext cx="1728788" cy="719137"/>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fontAlgn="auto">
              <a:spcBef>
                <a:spcPts val="0"/>
              </a:spcBef>
              <a:spcAft>
                <a:spcPts val="0"/>
              </a:spcAft>
              <a:defRPr/>
            </a:pPr>
            <a:r>
              <a:rPr lang="nb-NO" sz="1600" dirty="0">
                <a:solidFill>
                  <a:schemeClr val="tx1"/>
                </a:solidFill>
              </a:rPr>
              <a:t>1.Styrmann</a:t>
            </a:r>
          </a:p>
          <a:p>
            <a:pPr marL="342900" indent="-342900" algn="ctr" fontAlgn="auto">
              <a:spcBef>
                <a:spcPts val="0"/>
              </a:spcBef>
              <a:spcAft>
                <a:spcPts val="0"/>
              </a:spcAft>
              <a:defRPr/>
            </a:pPr>
            <a:r>
              <a:rPr lang="nb-NO" sz="1600" dirty="0">
                <a:solidFill>
                  <a:schemeClr val="tx1"/>
                </a:solidFill>
              </a:rPr>
              <a:t>Kontrollroms</a:t>
            </a:r>
          </a:p>
          <a:p>
            <a:pPr algn="ctr" fontAlgn="auto">
              <a:spcBef>
                <a:spcPts val="0"/>
              </a:spcBef>
              <a:spcAft>
                <a:spcPts val="0"/>
              </a:spcAft>
              <a:defRPr/>
            </a:pPr>
            <a:r>
              <a:rPr lang="nb-NO" sz="1600" dirty="0">
                <a:solidFill>
                  <a:schemeClr val="tx1"/>
                </a:solidFill>
              </a:rPr>
              <a:t>operatør</a:t>
            </a:r>
          </a:p>
        </p:txBody>
      </p:sp>
      <p:sp>
        <p:nvSpPr>
          <p:cNvPr id="11" name="Alternativ prosess 10"/>
          <p:cNvSpPr/>
          <p:nvPr/>
        </p:nvSpPr>
        <p:spPr>
          <a:xfrm>
            <a:off x="3708400" y="3573463"/>
            <a:ext cx="1655763" cy="719137"/>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solidFill>
                  <a:schemeClr val="tx1"/>
                </a:solidFill>
              </a:rPr>
              <a:t>2.Maskinist</a:t>
            </a:r>
          </a:p>
          <a:p>
            <a:pPr algn="ctr" fontAlgn="auto">
              <a:spcBef>
                <a:spcPts val="0"/>
              </a:spcBef>
              <a:spcAft>
                <a:spcPts val="0"/>
              </a:spcAft>
              <a:defRPr/>
            </a:pPr>
            <a:r>
              <a:rPr lang="nb-NO" sz="1600" dirty="0">
                <a:solidFill>
                  <a:schemeClr val="tx1"/>
                </a:solidFill>
              </a:rPr>
              <a:t>Maskinroms</a:t>
            </a:r>
          </a:p>
          <a:p>
            <a:pPr algn="ctr" fontAlgn="auto">
              <a:spcBef>
                <a:spcPts val="0"/>
              </a:spcBef>
              <a:spcAft>
                <a:spcPts val="0"/>
              </a:spcAft>
              <a:defRPr/>
            </a:pPr>
            <a:r>
              <a:rPr lang="nb-NO" sz="1600" dirty="0">
                <a:solidFill>
                  <a:schemeClr val="tx1"/>
                </a:solidFill>
              </a:rPr>
              <a:t>operatør</a:t>
            </a:r>
          </a:p>
        </p:txBody>
      </p:sp>
      <p:sp>
        <p:nvSpPr>
          <p:cNvPr id="13" name="Alternativ prosess 12"/>
          <p:cNvSpPr/>
          <p:nvPr/>
        </p:nvSpPr>
        <p:spPr>
          <a:xfrm>
            <a:off x="5435600" y="3573463"/>
            <a:ext cx="1728788" cy="719137"/>
          </a:xfrm>
          <a:prstGeom prst="flowChartAlternateProcess">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solidFill>
                  <a:schemeClr val="tx1"/>
                </a:solidFill>
              </a:rPr>
              <a:t>Skipselektriker</a:t>
            </a:r>
          </a:p>
          <a:p>
            <a:pPr algn="ctr" fontAlgn="auto">
              <a:spcBef>
                <a:spcPts val="0"/>
              </a:spcBef>
              <a:spcAft>
                <a:spcPts val="0"/>
              </a:spcAft>
              <a:defRPr/>
            </a:pPr>
            <a:r>
              <a:rPr lang="nb-NO" sz="1600" dirty="0">
                <a:solidFill>
                  <a:schemeClr val="tx1"/>
                </a:solidFill>
              </a:rPr>
              <a:t>offiser</a:t>
            </a:r>
          </a:p>
        </p:txBody>
      </p:sp>
      <p:sp>
        <p:nvSpPr>
          <p:cNvPr id="14" name="Vannrett rull 13"/>
          <p:cNvSpPr/>
          <p:nvPr/>
        </p:nvSpPr>
        <p:spPr>
          <a:xfrm>
            <a:off x="179388" y="2492375"/>
            <a:ext cx="1296987" cy="865188"/>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200" b="1" dirty="0">
                <a:solidFill>
                  <a:schemeClr val="tx1"/>
                </a:solidFill>
              </a:rPr>
              <a:t>Kompetanse sertifikat</a:t>
            </a:r>
          </a:p>
        </p:txBody>
      </p:sp>
      <p:sp>
        <p:nvSpPr>
          <p:cNvPr id="15" name="Vannrett rull 14"/>
          <p:cNvSpPr/>
          <p:nvPr/>
        </p:nvSpPr>
        <p:spPr>
          <a:xfrm>
            <a:off x="468313" y="4797425"/>
            <a:ext cx="1366837" cy="719138"/>
          </a:xfrm>
          <a:prstGeom prst="horizont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200" b="1" dirty="0">
                <a:solidFill>
                  <a:schemeClr val="tx1"/>
                </a:solidFill>
              </a:rPr>
              <a:t>Ferdighets sertifikat</a:t>
            </a:r>
          </a:p>
        </p:txBody>
      </p:sp>
      <p:sp>
        <p:nvSpPr>
          <p:cNvPr id="16" name="Venstre klammeparentes 15"/>
          <p:cNvSpPr/>
          <p:nvPr/>
        </p:nvSpPr>
        <p:spPr>
          <a:xfrm>
            <a:off x="1476375" y="1412875"/>
            <a:ext cx="358775" cy="295275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b-NO" dirty="0"/>
          </a:p>
        </p:txBody>
      </p:sp>
      <p:sp>
        <p:nvSpPr>
          <p:cNvPr id="17" name="Pil venstre 16"/>
          <p:cNvSpPr/>
          <p:nvPr/>
        </p:nvSpPr>
        <p:spPr>
          <a:xfrm>
            <a:off x="6443663" y="2060575"/>
            <a:ext cx="1441450" cy="647700"/>
          </a:xfrm>
          <a:prstGeom prst="lef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200" b="1" dirty="0">
                <a:solidFill>
                  <a:schemeClr val="tx1"/>
                </a:solidFill>
              </a:rPr>
              <a:t>Ledelse nivå</a:t>
            </a:r>
          </a:p>
        </p:txBody>
      </p:sp>
      <p:sp>
        <p:nvSpPr>
          <p:cNvPr id="18" name="Høyre klammeparentes 17"/>
          <p:cNvSpPr/>
          <p:nvPr/>
        </p:nvSpPr>
        <p:spPr>
          <a:xfrm>
            <a:off x="5940425" y="1557338"/>
            <a:ext cx="431800" cy="16557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b-NO" dirty="0"/>
          </a:p>
        </p:txBody>
      </p:sp>
      <p:sp>
        <p:nvSpPr>
          <p:cNvPr id="19" name="Pil venstre 18"/>
          <p:cNvSpPr/>
          <p:nvPr/>
        </p:nvSpPr>
        <p:spPr>
          <a:xfrm>
            <a:off x="7308850" y="3644900"/>
            <a:ext cx="1331913" cy="647700"/>
          </a:xfrm>
          <a:prstGeom prst="lef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200" b="1" dirty="0">
                <a:solidFill>
                  <a:schemeClr val="tx1"/>
                </a:solidFill>
              </a:rPr>
              <a:t>Operativt nivå</a:t>
            </a:r>
          </a:p>
        </p:txBody>
      </p:sp>
      <p:sp>
        <p:nvSpPr>
          <p:cNvPr id="20" name="Alternativ prosess 19"/>
          <p:cNvSpPr/>
          <p:nvPr/>
        </p:nvSpPr>
        <p:spPr>
          <a:xfrm>
            <a:off x="2124075" y="4797425"/>
            <a:ext cx="1439863" cy="719138"/>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solidFill>
                  <a:schemeClr val="tx1"/>
                </a:solidFill>
              </a:rPr>
              <a:t>Matros</a:t>
            </a:r>
          </a:p>
        </p:txBody>
      </p:sp>
      <p:sp>
        <p:nvSpPr>
          <p:cNvPr id="21" name="Alternativ prosess 20"/>
          <p:cNvSpPr/>
          <p:nvPr/>
        </p:nvSpPr>
        <p:spPr>
          <a:xfrm>
            <a:off x="4067175" y="4797425"/>
            <a:ext cx="1368425" cy="719138"/>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solidFill>
                  <a:schemeClr val="tx1"/>
                </a:solidFill>
              </a:rPr>
              <a:t>Motormann</a:t>
            </a:r>
          </a:p>
        </p:txBody>
      </p:sp>
      <p:sp>
        <p:nvSpPr>
          <p:cNvPr id="22" name="Alternativ prosess 21"/>
          <p:cNvSpPr/>
          <p:nvPr/>
        </p:nvSpPr>
        <p:spPr>
          <a:xfrm>
            <a:off x="5508625" y="4797425"/>
            <a:ext cx="1439863" cy="719138"/>
          </a:xfrm>
          <a:prstGeom prst="flowChartAlternateProcess">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600" dirty="0">
                <a:solidFill>
                  <a:schemeClr val="tx1"/>
                </a:solidFill>
              </a:rPr>
              <a:t>Elektriker</a:t>
            </a:r>
          </a:p>
        </p:txBody>
      </p:sp>
      <p:sp>
        <p:nvSpPr>
          <p:cNvPr id="23" name="Pil venstre 22"/>
          <p:cNvSpPr/>
          <p:nvPr/>
        </p:nvSpPr>
        <p:spPr>
          <a:xfrm>
            <a:off x="7019925" y="4797425"/>
            <a:ext cx="1333500" cy="647700"/>
          </a:xfrm>
          <a:prstGeom prst="left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nb-NO" sz="1200" b="1" dirty="0">
                <a:solidFill>
                  <a:schemeClr val="tx1"/>
                </a:solidFill>
              </a:rPr>
              <a:t>Støtte nivå</a:t>
            </a:r>
          </a:p>
        </p:txBody>
      </p:sp>
      <p:pic>
        <p:nvPicPr>
          <p:cNvPr id="12309" name="Bilde 23" descr="index.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40176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Venstre klammeparentes 24"/>
          <p:cNvSpPr/>
          <p:nvPr/>
        </p:nvSpPr>
        <p:spPr>
          <a:xfrm>
            <a:off x="1835150" y="4724400"/>
            <a:ext cx="207963" cy="873125"/>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nb-NO" dirty="0"/>
          </a:p>
        </p:txBody>
      </p:sp>
      <p:sp>
        <p:nvSpPr>
          <p:cNvPr id="12311" name="Rectangle 2"/>
          <p:cNvSpPr>
            <a:spLocks noChangeArrowheads="1"/>
          </p:cNvSpPr>
          <p:nvPr/>
        </p:nvSpPr>
        <p:spPr bwMode="auto">
          <a:xfrm>
            <a:off x="323850" y="5732463"/>
            <a:ext cx="5383213" cy="26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tabLst>
                <a:tab pos="630238" algn="l"/>
                <a:tab pos="1260475" algn="l"/>
                <a:tab pos="1620838" algn="l"/>
                <a:tab pos="2339975" algn="l"/>
                <a:tab pos="4770438" algn="l"/>
              </a:tabLst>
            </a:pPr>
            <a:r>
              <a:rPr lang="nb-NO" altLang="nb-NO" sz="1100" b="1">
                <a:solidFill>
                  <a:srgbClr val="0000FF"/>
                </a:solidFill>
                <a:cs typeface="Times New Roman" pitchFamily="18" charset="0"/>
                <a:hlinkClick r:id="rId3"/>
              </a:rPr>
              <a:t>FOR 2011-12-22 nr 1523: Forskrift om kvalifikasjoner og sertifikater for sjøfolk</a:t>
            </a:r>
            <a:endParaRPr lang="nb-NO" altLang="nb-NO">
              <a:cs typeface="Times New Roman" pitchFamily="18" charset="0"/>
            </a:endParaRPr>
          </a:p>
        </p:txBody>
      </p:sp>
    </p:spTree>
    <p:extLst>
      <p:ext uri="{BB962C8B-B14F-4D97-AF65-F5344CB8AC3E}">
        <p14:creationId xmlns:p14="http://schemas.microsoft.com/office/powerpoint/2010/main" xmlns="" val="524592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9512" y="-1741646"/>
            <a:ext cx="8640960" cy="7571303"/>
          </a:xfrm>
          <a:prstGeom prst="rect">
            <a:avLst/>
          </a:prstGeom>
        </p:spPr>
        <p:txBody>
          <a:bodyPr wrap="square">
            <a:spAutoFit/>
          </a:bodyPr>
          <a:lstStyle/>
          <a:p>
            <a:endParaRPr lang="nb-NO" b="1" dirty="0" smtClean="0"/>
          </a:p>
          <a:p>
            <a:endParaRPr lang="nb-NO" b="1" dirty="0"/>
          </a:p>
          <a:p>
            <a:endParaRPr lang="nb-NO" b="1" dirty="0" smtClean="0"/>
          </a:p>
          <a:p>
            <a:endParaRPr lang="nb-NO" b="1" dirty="0"/>
          </a:p>
          <a:p>
            <a:endParaRPr lang="nb-NO" b="1" dirty="0" smtClean="0"/>
          </a:p>
          <a:p>
            <a:endParaRPr lang="nb-NO" b="1" dirty="0"/>
          </a:p>
          <a:p>
            <a:r>
              <a:rPr lang="nb-NO" b="1" dirty="0" smtClean="0"/>
              <a:t>KONFERANSENS </a:t>
            </a:r>
            <a:r>
              <a:rPr lang="nb-NO" b="1" dirty="0"/>
              <a:t>RESOLUSJON 8</a:t>
            </a:r>
            <a:endParaRPr lang="nb-NO" dirty="0"/>
          </a:p>
          <a:p>
            <a:r>
              <a:rPr lang="nb-NO" b="1" dirty="0"/>
              <a:t>FREMME AV SJØFOLKS TEKNISKE KUNNSKAP, FERDIGHETER OG PROFESJONALITET</a:t>
            </a:r>
            <a:endParaRPr lang="nb-NO" dirty="0"/>
          </a:p>
          <a:p>
            <a:r>
              <a:rPr lang="nb-NO" dirty="0" smtClean="0"/>
              <a:t>KONFERANSEN,SOM </a:t>
            </a:r>
            <a:r>
              <a:rPr lang="nb-NO" dirty="0"/>
              <a:t>HAR VEDTATT 1995-endringene i Den internasjonale konvensjon om normer for opplæring, sertifikater og vakthold for sjøfolk (STCW), 1978, med sikte på å styrke gjennomføringen av konvensjonen og derved forbedre sjøfolks kompetanse,</a:t>
            </a:r>
          </a:p>
          <a:p>
            <a:r>
              <a:rPr lang="nb-NO" dirty="0"/>
              <a:t>SOM INNSER at den totale effektiviteten i utvelgelses-, opplærings- og sertifiseringsprosesser bare kan evalueres gjennom ferdighetene, evnene og kompetansen som sjøfolk framviser i løpet av den tiden de gjør tjeneste om bord på skip,</a:t>
            </a:r>
          </a:p>
          <a:p>
            <a:r>
              <a:rPr lang="nb-NO" dirty="0"/>
              <a:t>ANBEFALER at administrasjonene lager ordninger som sikrer at selskapene:</a:t>
            </a:r>
          </a:p>
          <a:p>
            <a:r>
              <a:rPr lang="nb-NO" dirty="0"/>
              <a:t>.1 etablerer kriterier og prosesser for utvelgelse av personell som framviser det høyeste nivået som er praktisk mulig når det gjelder teknisk kunnskap, ferdigheter og profesjonalitet,</a:t>
            </a:r>
          </a:p>
          <a:p>
            <a:r>
              <a:rPr lang="nb-NO" dirty="0"/>
              <a:t>.2 overvåker nivået som framvises av skipets personell når de utfører sine plikter,</a:t>
            </a:r>
          </a:p>
          <a:p>
            <a:r>
              <a:rPr lang="nb-NO" dirty="0"/>
              <a:t>.3 oppmuntrer alle offiserer til å delta aktivt i opplæringen av juniorpersonell,</a:t>
            </a:r>
          </a:p>
          <a:p>
            <a:r>
              <a:rPr lang="nb-NO" dirty="0"/>
              <a:t>.4 nøye overvåker og ofte gjennomgår progresjonen hos juniorpersonellet hva angår tilegning av kunnskaper og ferdigheter i løpet av tjenesten om bord på skip,</a:t>
            </a:r>
          </a:p>
          <a:p>
            <a:r>
              <a:rPr lang="nb-NO" dirty="0"/>
              <a:t>.5 gir etterutdanning i form av repetisjon og oppdatering med passende mellomrom etter behov, og</a:t>
            </a:r>
          </a:p>
          <a:p>
            <a:r>
              <a:rPr lang="nb-NO" dirty="0"/>
              <a:t>.6 treffer alle passende tiltak for å oppmuntre til stolthet i yrkesutøvelsen og profesjonalitet hos det personellet de sysselsetter.</a:t>
            </a:r>
          </a:p>
        </p:txBody>
      </p:sp>
    </p:spTree>
    <p:extLst>
      <p:ext uri="{BB962C8B-B14F-4D97-AF65-F5344CB8AC3E}">
        <p14:creationId xmlns:p14="http://schemas.microsoft.com/office/powerpoint/2010/main" xmlns="" val="205152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7148"/>
            <a:ext cx="7695009" cy="328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7210" y="3212976"/>
            <a:ext cx="6443762" cy="302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Bild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7504" y="44624"/>
            <a:ext cx="523875" cy="871538"/>
          </a:xfrm>
          <a:prstGeom prst="rect">
            <a:avLst/>
          </a:prstGeom>
        </p:spPr>
      </p:pic>
    </p:spTree>
    <p:extLst>
      <p:ext uri="{BB962C8B-B14F-4D97-AF65-F5344CB8AC3E}">
        <p14:creationId xmlns:p14="http://schemas.microsoft.com/office/powerpoint/2010/main" xmlns="" val="739289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781390"/>
          </a:xfrm>
        </p:spPr>
        <p:txBody>
          <a:bodyPr/>
          <a:lstStyle/>
          <a:p>
            <a:r>
              <a:rPr lang="nb-NO" dirty="0" smtClean="0"/>
              <a:t>	</a:t>
            </a:r>
            <a:r>
              <a:rPr lang="nb-NO"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PLANETENE</a:t>
            </a:r>
            <a:endParaRPr lang="nb-NO"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Plassholder for innhold 2"/>
          <p:cNvSpPr>
            <a:spLocks noGrp="1"/>
          </p:cNvSpPr>
          <p:nvPr>
            <p:ph idx="1"/>
          </p:nvPr>
        </p:nvSpPr>
        <p:spPr>
          <a:xfrm>
            <a:off x="277180" y="1708789"/>
            <a:ext cx="8229600" cy="4525963"/>
          </a:xfrm>
        </p:spPr>
        <p:txBody>
          <a:bodyPr/>
          <a:lstStyle/>
          <a:p>
            <a:endParaRPr lang="nb-NO" dirty="0"/>
          </a:p>
        </p:txBody>
      </p:sp>
      <p:sp>
        <p:nvSpPr>
          <p:cNvPr id="4" name="Ellipse 3"/>
          <p:cNvSpPr/>
          <p:nvPr/>
        </p:nvSpPr>
        <p:spPr>
          <a:xfrm>
            <a:off x="179512" y="3971771"/>
            <a:ext cx="2952328" cy="2016224"/>
          </a:xfrm>
          <a:prstGeom prst="ellipse">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VIDEREGÅENDE SKOLE</a:t>
            </a:r>
          </a:p>
          <a:p>
            <a:pPr algn="ctr"/>
            <a:r>
              <a:rPr lang="nb-NO" b="1" dirty="0" smtClean="0">
                <a:solidFill>
                  <a:schemeClr val="tx1"/>
                </a:solidFill>
              </a:rPr>
              <a:t>Opplæringsloven</a:t>
            </a:r>
            <a:endParaRPr lang="nb-NO" b="1" dirty="0">
              <a:solidFill>
                <a:schemeClr val="tx1"/>
              </a:solidFill>
            </a:endParaRPr>
          </a:p>
        </p:txBody>
      </p:sp>
      <p:sp>
        <p:nvSpPr>
          <p:cNvPr id="5" name="Ellipse 4"/>
          <p:cNvSpPr/>
          <p:nvPr/>
        </p:nvSpPr>
        <p:spPr>
          <a:xfrm>
            <a:off x="3995936" y="4464103"/>
            <a:ext cx="2232248" cy="2089462"/>
          </a:xfrm>
          <a:prstGeom prst="ellipse">
            <a:avLst/>
          </a:prstGeom>
          <a:gradFill>
            <a:gsLst>
              <a:gs pos="0">
                <a:srgbClr val="03D4A8"/>
              </a:gs>
              <a:gs pos="25000">
                <a:srgbClr val="21D6E0"/>
              </a:gs>
              <a:gs pos="75000">
                <a:srgbClr val="0087E6"/>
              </a:gs>
              <a:gs pos="100000">
                <a:srgbClr val="005CB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FAGSKOLE</a:t>
            </a:r>
          </a:p>
          <a:p>
            <a:pPr algn="ctr"/>
            <a:r>
              <a:rPr lang="nb-NO" b="1" dirty="0" smtClean="0">
                <a:solidFill>
                  <a:schemeClr val="tx1"/>
                </a:solidFill>
              </a:rPr>
              <a:t>Fagskole loven</a:t>
            </a:r>
            <a:endParaRPr lang="nb-NO" b="1" dirty="0">
              <a:solidFill>
                <a:schemeClr val="tx1"/>
              </a:solidFill>
            </a:endParaRPr>
          </a:p>
        </p:txBody>
      </p:sp>
      <p:sp>
        <p:nvSpPr>
          <p:cNvPr id="6" name="Ellipse 5"/>
          <p:cNvSpPr/>
          <p:nvPr/>
        </p:nvSpPr>
        <p:spPr>
          <a:xfrm>
            <a:off x="6191672" y="1394774"/>
            <a:ext cx="2952328" cy="3024336"/>
          </a:xfrm>
          <a:prstGeom prst="ellipse">
            <a:avLst/>
          </a:prstGeom>
          <a:gradFill>
            <a:gsLst>
              <a:gs pos="0">
                <a:srgbClr val="FF3399"/>
              </a:gs>
              <a:gs pos="25000">
                <a:srgbClr val="FF6633"/>
              </a:gs>
              <a:gs pos="50000">
                <a:srgbClr val="FFFF00"/>
              </a:gs>
              <a:gs pos="75000">
                <a:srgbClr val="01A78F"/>
              </a:gs>
              <a:gs pos="100000">
                <a:srgbClr val="3366F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HØYSKOLE Universitet- </a:t>
            </a:r>
            <a:r>
              <a:rPr lang="nb-NO" b="1" dirty="0">
                <a:solidFill>
                  <a:schemeClr val="tx1"/>
                </a:solidFill>
              </a:rPr>
              <a:t>og høyskoleloven</a:t>
            </a:r>
          </a:p>
        </p:txBody>
      </p:sp>
      <p:sp>
        <p:nvSpPr>
          <p:cNvPr id="8" name="Høyre klammeparentes 7"/>
          <p:cNvSpPr/>
          <p:nvPr/>
        </p:nvSpPr>
        <p:spPr>
          <a:xfrm rot="14961388">
            <a:off x="3609156" y="-1717215"/>
            <a:ext cx="992191" cy="8453756"/>
          </a:xfrm>
          <a:prstGeom prst="rightBrace">
            <a:avLst>
              <a:gd name="adj1" fmla="val 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nb-NO"/>
          </a:p>
        </p:txBody>
      </p:sp>
      <p:sp>
        <p:nvSpPr>
          <p:cNvPr id="9" name="Rektangel 8"/>
          <p:cNvSpPr/>
          <p:nvPr/>
        </p:nvSpPr>
        <p:spPr>
          <a:xfrm rot="20538934">
            <a:off x="3012861" y="1273793"/>
            <a:ext cx="18282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nb-NO"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STCW</a:t>
            </a:r>
            <a:endParaRPr lang="nb-NO"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Ellipse 9"/>
          <p:cNvSpPr/>
          <p:nvPr/>
        </p:nvSpPr>
        <p:spPr>
          <a:xfrm>
            <a:off x="3234429" y="2698929"/>
            <a:ext cx="2736304" cy="1720181"/>
          </a:xfrm>
          <a:prstGeom prst="ellipse">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b="1" dirty="0" smtClean="0">
                <a:solidFill>
                  <a:schemeClr val="tx1"/>
                </a:solidFill>
              </a:rPr>
              <a:t>Ombord trening</a:t>
            </a:r>
          </a:p>
          <a:p>
            <a:pPr algn="ctr"/>
            <a:r>
              <a:rPr lang="nb-NO" b="1" dirty="0" smtClean="0">
                <a:solidFill>
                  <a:schemeClr val="tx1"/>
                </a:solidFill>
              </a:rPr>
              <a:t>«</a:t>
            </a:r>
            <a:r>
              <a:rPr lang="nb-NO" b="1" dirty="0" err="1" smtClean="0">
                <a:solidFill>
                  <a:schemeClr val="tx1"/>
                </a:solidFill>
              </a:rPr>
              <a:t>Lærlinge</a:t>
            </a:r>
            <a:r>
              <a:rPr lang="nb-NO" b="1" dirty="0" smtClean="0">
                <a:solidFill>
                  <a:schemeClr val="tx1"/>
                </a:solidFill>
              </a:rPr>
              <a:t> loven»</a:t>
            </a:r>
          </a:p>
          <a:p>
            <a:pPr algn="ctr"/>
            <a:r>
              <a:rPr lang="nb-NO" b="1" dirty="0" smtClean="0">
                <a:solidFill>
                  <a:schemeClr val="tx1"/>
                </a:solidFill>
              </a:rPr>
              <a:t>IMO/ILO</a:t>
            </a:r>
            <a:endParaRPr lang="nb-NO" b="1" dirty="0">
              <a:solidFill>
                <a:schemeClr val="tx1"/>
              </a:solidFill>
            </a:endParaRPr>
          </a:p>
        </p:txBody>
      </p:sp>
    </p:spTree>
    <p:extLst>
      <p:ext uri="{BB962C8B-B14F-4D97-AF65-F5344CB8AC3E}">
        <p14:creationId xmlns:p14="http://schemas.microsoft.com/office/powerpoint/2010/main" xmlns="" val="664472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13-DNMF-ppmal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DocuLive xmlns="9e35d77f-6acd-43cf-ac56-9ea97d22c14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625B91353701942810620D4A1329ACE" ma:contentTypeVersion="11" ma:contentTypeDescription="Opprett et nytt dokument." ma:contentTypeScope="" ma:versionID="26495aeddb34ea75d0752007d5f0b9af">
  <xsd:schema xmlns:xsd="http://www.w3.org/2001/XMLSchema" xmlns:xs="http://www.w3.org/2001/XMLSchema" xmlns:p="http://schemas.microsoft.com/office/2006/metadata/properties" xmlns:ns1="http://schemas.microsoft.com/sharepoint/v3" xmlns:ns2="9e35d77f-6acd-43cf-ac56-9ea97d22c143" targetNamespace="http://schemas.microsoft.com/office/2006/metadata/properties" ma:root="true" ma:fieldsID="a3cd0afcff1eed2bd8852e3864928932" ns1:_="" ns2:_="">
    <xsd:import namespace="http://schemas.microsoft.com/sharepoint/v3"/>
    <xsd:import namespace="9e35d77f-6acd-43cf-ac56-9ea97d22c14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DocuL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Avsender av e-post" ma:hidden="true" ma:internalName="EmailSender">
      <xsd:simpleType>
        <xsd:restriction base="dms:Note">
          <xsd:maxLength value="255"/>
        </xsd:restriction>
      </xsd:simpleType>
    </xsd:element>
    <xsd:element name="EmailTo" ma:index="12" nillable="true" ma:displayName="E-post til" ma:hidden="true" ma:internalName="EmailTo">
      <xsd:simpleType>
        <xsd:restriction base="dms:Note">
          <xsd:maxLength value="255"/>
        </xsd:restriction>
      </xsd:simpleType>
    </xsd:element>
    <xsd:element name="EmailCc" ma:index="13" nillable="true" ma:displayName="Kopi av e-post til" ma:hidden="true" ma:internalName="EmailCc">
      <xsd:simpleType>
        <xsd:restriction base="dms:Note">
          <xsd:maxLength value="255"/>
        </xsd:restriction>
      </xsd:simpleType>
    </xsd:element>
    <xsd:element name="EmailFrom" ma:index="14" nillable="true" ma:displayName="E-post fra" ma:hidden="true" ma:internalName="EmailFrom">
      <xsd:simpleType>
        <xsd:restriction base="dms:Text"/>
      </xsd:simpleType>
    </xsd:element>
    <xsd:element name="EmailSubject" ma:index="15" nillable="true" ma:displayName="Emne i e-pos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35d77f-6acd-43cf-ac56-9ea97d22c143" elementFormDefault="qualified">
    <xsd:import namespace="http://schemas.microsoft.com/office/2006/documentManagement/types"/>
    <xsd:import namespace="http://schemas.microsoft.com/office/infopath/2007/PartnerControls"/>
    <xsd:element name="DocuLive" ma:index="16" nillable="true" ma:displayName="WebSak" ma:internalName="DocuLive">
      <xsd:simpleType>
        <xsd:restriction base="dms:Text">
          <xsd:maxLength value="5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ma:index="8" ma:displayName="Kommentarer"/>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33D08D-1911-4DCC-AFF3-B2FB5EB43C93}">
  <ds:schemaRefs>
    <ds:schemaRef ds:uri="http://schemas.microsoft.com/office/2006/metadata/properties"/>
    <ds:schemaRef ds:uri="http://schemas.microsoft.com/office/infopath/2007/PartnerControls"/>
    <ds:schemaRef ds:uri="http://schemas.microsoft.com/sharepoint/v3"/>
    <ds:schemaRef ds:uri="9e35d77f-6acd-43cf-ac56-9ea97d22c143"/>
  </ds:schemaRefs>
</ds:datastoreItem>
</file>

<file path=customXml/itemProps2.xml><?xml version="1.0" encoding="utf-8"?>
<ds:datastoreItem xmlns:ds="http://schemas.openxmlformats.org/officeDocument/2006/customXml" ds:itemID="{354A872E-B50D-437B-8CD2-327F544FC4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35d77f-6acd-43cf-ac56-9ea97d22c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41EE3-9489-48E9-A276-031667667D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Nr. 2 Presentasjon DNMF</Template>
  <TotalTime>399</TotalTime>
  <Words>769</Words>
  <Application>Microsoft Office PowerPoint</Application>
  <PresentationFormat>Skjermfremvisning (4:3)</PresentationFormat>
  <Paragraphs>164</Paragraphs>
  <Slides>17</Slides>
  <Notes>0</Notes>
  <HiddenSlides>0</HiddenSlides>
  <MMClips>0</MMClips>
  <ScaleCrop>false</ScaleCrop>
  <HeadingPairs>
    <vt:vector size="4" baseType="variant">
      <vt:variant>
        <vt:lpstr>Tema</vt:lpstr>
      </vt:variant>
      <vt:variant>
        <vt:i4>1</vt:i4>
      </vt:variant>
      <vt:variant>
        <vt:lpstr>Lysbildetitler</vt:lpstr>
      </vt:variant>
      <vt:variant>
        <vt:i4>17</vt:i4>
      </vt:variant>
    </vt:vector>
  </HeadingPairs>
  <TitlesOfParts>
    <vt:vector size="18" baseType="lpstr">
      <vt:lpstr>13-DNMF-ppmal2</vt:lpstr>
      <vt:lpstr>Fagskoleutdanning</vt:lpstr>
      <vt:lpstr>Tema</vt:lpstr>
      <vt:lpstr>Lysbilde 3</vt:lpstr>
      <vt:lpstr>Lysbilde 4</vt:lpstr>
      <vt:lpstr> </vt:lpstr>
      <vt:lpstr>STCW 78 med senere pålagte endringer</vt:lpstr>
      <vt:lpstr>Lysbilde 7</vt:lpstr>
      <vt:lpstr>Lysbilde 8</vt:lpstr>
      <vt:lpstr>   PLANETENE</vt:lpstr>
      <vt:lpstr>Lysbilde 10</vt:lpstr>
      <vt:lpstr>Utdanningskvalitet, synlighet og status for fagskolen</vt:lpstr>
      <vt:lpstr>Arbeidslivets kompetansebehov nå og i fremtiden, samt fagskolenes rolle i å dekke disse behovene</vt:lpstr>
      <vt:lpstr>Lysbilde 13</vt:lpstr>
      <vt:lpstr>Sysselsetting på skip og rigger i norsk utenriksfart  På 1960 og 1970-tallet var det flere enn 60.000 sjøfolk i utenriksflåten alene, og langt flere med erfaring fra sjøen. Siden da har antall norske sjøfolk sunket kraftig. Antall sysselsatte i norsk utenriks flåte har samlet sett blitt redusert med sju prosent bare siden 2002. Nedgangen har vært på tre prosent blant utenlandske sysselsatte, og på 17 prosent blant norske sysselsatte. Ser vi på sysselsatte om bord på skip alene, har antall utenlandske ansatte blitt redusert med fire prosent, og antall nordmenn blitt redusert med hele 28 prosent. Om bord på riggene ser bildet derimot annerledes ut. Her har veksten vært på over 20 prosent både blant nordmenn og utlendinger, og gjør at veksten på rigg de siste ti år har vært på 22 prosent </vt:lpstr>
      <vt:lpstr>Finansiering av fagskoleutdanning</vt:lpstr>
      <vt:lpstr>Opptaksgrunnlag</vt:lpstr>
      <vt:lpstr>  </vt:lpstr>
    </vt:vector>
  </TitlesOfParts>
  <Company>Intility 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Fagskoleutdanning</dc:title>
  <dc:creator>Odd Rune Malterud</dc:creator>
  <dc:description>Presentasjon</dc:description>
  <cp:lastModifiedBy>Øystein Holmedal-Hagen</cp:lastModifiedBy>
  <cp:revision>27</cp:revision>
  <dcterms:created xsi:type="dcterms:W3CDTF">2014-02-19T10:33:12Z</dcterms:created>
  <dcterms:modified xsi:type="dcterms:W3CDTF">2014-04-30T08:48:51Z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0x0101007625B91353701942810620D4A1329ACE</vt:lpwstr>
  </property>
</Properties>
</file>