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9" r:id="rId6"/>
    <p:sldId id="270" r:id="rId7"/>
    <p:sldId id="260" r:id="rId8"/>
    <p:sldId id="262" r:id="rId9"/>
    <p:sldId id="267" r:id="rId10"/>
    <p:sldId id="263" r:id="rId11"/>
    <p:sldId id="268" r:id="rId12"/>
    <p:sldId id="265" r:id="rId13"/>
    <p:sldId id="266" r:id="rId14"/>
    <p:sldId id="264" r:id="rId15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2000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5923"/>
    <a:srgbClr val="FFFFFF"/>
    <a:srgbClr val="6A9430"/>
    <a:srgbClr val="CCC6BA"/>
    <a:srgbClr val="C02A26"/>
    <a:srgbClr val="354881"/>
    <a:srgbClr val="18481D"/>
    <a:srgbClr val="D2E1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151" autoAdjust="0"/>
  </p:normalViewPr>
  <p:slideViewPr>
    <p:cSldViewPr>
      <p:cViewPr>
        <p:scale>
          <a:sx n="57" d="100"/>
          <a:sy n="57" d="100"/>
        </p:scale>
        <p:origin x="-317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34E0F05-7300-4B59-A8E4-161F5389BC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09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42684CB1-0C88-4EA2-B627-AF3E7A9639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65639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Det er med stor stolthet at jeg har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invitert med meg rektor og lærer på Heia skole i Lier. De er igang med en spennende prosess for å styrke profesjonsutviklingen ved Heia skole.</a:t>
            </a:r>
          </a:p>
          <a:p>
            <a:endParaRPr lang="nb-NO" sz="1200" b="1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 titlen står det hvorfor er skoleledelse så viktig i Lier. Skoleledelse – ledelse på alle nivåer. Ikke en individuell idrett men et samspill mellom alle aktørene .</a:t>
            </a:r>
          </a:p>
          <a:p>
            <a:endParaRPr lang="nb-NO" sz="1200" b="1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nb-NO" dirty="0" smtClean="0">
                <a:effectLst/>
              </a:rPr>
              <a:t/>
            </a:r>
            <a:br>
              <a:rPr lang="nb-NO" dirty="0" smtClean="0">
                <a:effectLst/>
              </a:rPr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84CB1-0C88-4EA2-B627-AF3E7A9639E7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7747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Knut Roald er bidragsyter til vårt</a:t>
            </a:r>
            <a:r>
              <a:rPr lang="nb-NO" baseline="0" dirty="0" smtClean="0"/>
              <a:t> kvalitetsarbeid.</a:t>
            </a:r>
          </a:p>
          <a:p>
            <a:endParaRPr lang="nb-NO" baseline="0" dirty="0" smtClean="0"/>
          </a:p>
          <a:p>
            <a:r>
              <a:rPr lang="nb-NO" baseline="0" dirty="0" smtClean="0"/>
              <a:t>Da staten overlot styringen av norsk skole til kommunen så ga kommunen den til rektorene.</a:t>
            </a:r>
          </a:p>
          <a:p>
            <a:r>
              <a:rPr lang="nb-NO" baseline="0" dirty="0" smtClean="0"/>
              <a:t>Denne endringen kom samtidigs som kommunene effektiviserte ved å innføre 2 nivå modell. Og virksomhets styring.</a:t>
            </a:r>
          </a:p>
          <a:p>
            <a:r>
              <a:rPr lang="nb-NO" baseline="0" dirty="0" smtClean="0"/>
              <a:t>-handlingsrommet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Komkurranse skolene i mellom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smtClean="0"/>
              <a:t>Hierkisk styring</a:t>
            </a:r>
          </a:p>
          <a:p>
            <a:endParaRPr lang="nb-NO" baseline="0" dirty="0" smtClean="0"/>
          </a:p>
          <a:p>
            <a:r>
              <a:rPr lang="nb-NO" baseline="0" dirty="0" smtClean="0"/>
              <a:t>Uproduktivitet</a:t>
            </a:r>
          </a:p>
          <a:p>
            <a:endParaRPr lang="nb-NO" baseline="0" dirty="0" smtClean="0"/>
          </a:p>
          <a:p>
            <a:r>
              <a:rPr lang="nb-NO" baseline="0" dirty="0" smtClean="0"/>
              <a:t>Produktivt arbeid med kvalitetsutvikling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84CB1-0C88-4EA2-B627-AF3E7A9639E7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392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En videreføring av Knut Roald</a:t>
            </a:r>
            <a:r>
              <a:rPr lang="nb-NO" baseline="0" dirty="0" smtClean="0"/>
              <a:t> sin modell</a:t>
            </a:r>
          </a:p>
          <a:p>
            <a:endParaRPr lang="nb-NO" baseline="0" dirty="0" smtClean="0"/>
          </a:p>
          <a:p>
            <a:r>
              <a:rPr lang="nb-NO" baseline="0" dirty="0" smtClean="0"/>
              <a:t>Eleven har fått et eget nivå.</a:t>
            </a:r>
          </a:p>
          <a:p>
            <a:r>
              <a:rPr lang="nb-NO" baseline="0" dirty="0" smtClean="0"/>
              <a:t>-samspillet mellom elev-lærer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sultne elever, dybde læring. Fokus på neste læringmål</a:t>
            </a:r>
          </a:p>
          <a:p>
            <a:pPr marL="0" indent="0">
              <a:buFontTx/>
              <a:buNone/>
            </a:pPr>
            <a:r>
              <a:rPr lang="nb-NO" baseline="0" dirty="0" smtClean="0"/>
              <a:t>-</a:t>
            </a:r>
          </a:p>
          <a:p>
            <a:pPr marL="0" indent="0">
              <a:buFontTx/>
              <a:buNone/>
            </a:pPr>
            <a:r>
              <a:rPr lang="nb-NO" baseline="0" dirty="0" smtClean="0"/>
              <a:t>Lærere. Fagkompetente lærere som støtter og utfordrer sine elever</a:t>
            </a:r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0" indent="0">
              <a:buFontTx/>
              <a:buNone/>
            </a:pPr>
            <a:r>
              <a:rPr lang="nb-NO" baseline="0" dirty="0" smtClean="0"/>
              <a:t>Skoleledere:</a:t>
            </a:r>
          </a:p>
          <a:p>
            <a:pPr marL="0" indent="0">
              <a:buFontTx/>
              <a:buNone/>
            </a:pPr>
            <a:r>
              <a:rPr lang="nb-NO" baseline="0" dirty="0" smtClean="0"/>
              <a:t>Pedagogisk sterke skoleledere som ser og er tett på sine lærer. Leder prosesser.</a:t>
            </a:r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0" indent="0">
              <a:buFontTx/>
              <a:buNone/>
            </a:pPr>
            <a:r>
              <a:rPr lang="nb-NO" baseline="0" dirty="0" smtClean="0"/>
              <a:t>Skoleeier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Administrativt og politisk. Administrasjonen må lede kommunenes satsingsområder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Politisk. Hvordan få våre folkevalgte til å interessere seg for innholdet i skolen. Stort engasjement om farlig skolevei og skolestruktur.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Når vi diskuterer tilstandsrapporten så er det mer spennende å trekke frem Dagbladets mobberangering enn våre faglige mål.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84CB1-0C88-4EA2-B627-AF3E7A9639E7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3021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Mengden styringssignaler er stort......</a:t>
            </a:r>
          </a:p>
          <a:p>
            <a:endParaRPr lang="nb-NO" dirty="0" smtClean="0"/>
          </a:p>
          <a:p>
            <a:r>
              <a:rPr lang="nb-NO" dirty="0" smtClean="0"/>
              <a:t>Vi lar oss begeistre og vi ønsker å endre.</a:t>
            </a:r>
            <a:r>
              <a:rPr lang="nb-NO" baseline="0" dirty="0" smtClean="0"/>
              <a:t> </a:t>
            </a:r>
          </a:p>
          <a:p>
            <a:r>
              <a:rPr lang="nb-NO" baseline="0" dirty="0" smtClean="0"/>
              <a:t>Lang tradisjon for å bli begeistra, snakke om det, kanskje prøve ut for deretter gå tilbake til kjent praksis.</a:t>
            </a:r>
          </a:p>
          <a:p>
            <a:endParaRPr lang="nb-NO" baseline="0" dirty="0" smtClean="0"/>
          </a:p>
          <a:p>
            <a:r>
              <a:rPr lang="nb-NO" baseline="0" dirty="0" smtClean="0"/>
              <a:t>Mange kommuner gjør som vi i Lier, vi vil lede....</a:t>
            </a:r>
          </a:p>
          <a:p>
            <a:r>
              <a:rPr lang="nb-NO" baseline="0" dirty="0" smtClean="0"/>
              <a:t>Da er mine viktigste utviklingsagenter- skoleledere.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84CB1-0C88-4EA2-B627-AF3E7A9639E7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2030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Det er mange som ønsker å sette agendaen i skolen. </a:t>
            </a:r>
          </a:p>
          <a:p>
            <a:r>
              <a:rPr lang="nb-NO" dirty="0" smtClean="0"/>
              <a:t>Vi må vite at når vi gir nye oppgaver og nytt innhold så prioriterer</a:t>
            </a:r>
            <a:r>
              <a:rPr lang="nb-NO" baseline="0" dirty="0" smtClean="0"/>
              <a:t> vi ned noe annet.</a:t>
            </a:r>
          </a:p>
          <a:p>
            <a:endParaRPr lang="nb-NO" baseline="0" dirty="0" smtClean="0"/>
          </a:p>
          <a:p>
            <a:r>
              <a:rPr lang="nb-NO" baseline="0" dirty="0" smtClean="0"/>
              <a:t>Når jeg setter opp agendaen- hva fyller jeg den med. Noe de like gjerne kunne lest på nettet ?</a:t>
            </a:r>
          </a:p>
          <a:p>
            <a:r>
              <a:rPr lang="nb-NO" baseline="0" dirty="0" smtClean="0"/>
              <a:t>2 store utviklingsøkter.</a:t>
            </a:r>
          </a:p>
          <a:p>
            <a:r>
              <a:rPr lang="nb-NO" baseline="0" dirty="0" smtClean="0"/>
              <a:t>Maks 30 min på info...</a:t>
            </a:r>
          </a:p>
          <a:p>
            <a:endParaRPr lang="nb-NO" baseline="0" dirty="0" smtClean="0"/>
          </a:p>
          <a:p>
            <a:r>
              <a:rPr lang="nb-NO" baseline="0" dirty="0" smtClean="0"/>
              <a:t>Forberedelse- refleksjon.</a:t>
            </a:r>
          </a:p>
          <a:p>
            <a:endParaRPr lang="nb-NO" baseline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84CB1-0C88-4EA2-B627-AF3E7A9639E7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5020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84CB1-0C88-4EA2-B627-AF3E7A9639E7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04536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 kan Nina og jeg ha en dialog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84CB1-0C88-4EA2-B627-AF3E7A9639E7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1886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84CB1-0C88-4EA2-B627-AF3E7A9639E7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01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Sluttbilde</a:t>
            </a:r>
          </a:p>
          <a:p>
            <a:endParaRPr lang="nb-NO" dirty="0" smtClean="0"/>
          </a:p>
          <a:p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ordan styrke det 13. årige opplæringsløpet ?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Tydeligere styrking av grunnleggende ferdigheter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Større frihet på tiltak/organisering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Det som prioriteres- må måles / NKVS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Profesjonsutvikling.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Læreres 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fagkompetans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  og evne til refleksjon. Videreføre mulighet 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til videreutdanning.</a:t>
            </a:r>
            <a:endParaRPr lang="nb-NO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Hva kjennetegner en profesjonell lærer ?  ( mange dyktige- men for store variasjoner)</a:t>
            </a:r>
          </a:p>
          <a:p>
            <a:pPr lvl="1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Planer , dokumentere forberedelser.</a:t>
            </a:r>
          </a:p>
          <a:p>
            <a:pPr lvl="1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Tilstedeværelse før skoleåret starter.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Læring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Overflatelæring vs dybdeforståelse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Samspill lærer og elever/foreldre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Lærers faglige ståsted og  elevens kjennskap til egen læring.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Læreplanarbeidet ( lokalt arbeid for krevende/ressurskrevende. Læreboka har fortsatt for stor status.)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Hva er gode tiltak nasjonalt og lokalt for å styrke skoleeierrollen?</a:t>
            </a:r>
          </a:p>
          <a:p>
            <a:r>
              <a:rPr lang="nb-NO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Nasjonalt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nb-NO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Bygge videre på suksess og nyttige verktøy</a:t>
            </a:r>
            <a:endParaRPr lang="nb-NO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tydelig strategi, ikke fragmentert slik det fremstår i dag.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Ny giv –fylkeskommunen, Vurdering for læring- interkommunalt, GNIST  Fylkesmannen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Gjerne nasjonale satsinger som kommuner kan søke seg inn i. ( som vfl )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Utviklingen av NKVS. Større fleksibilitet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Det som man ønsker endring på- må måles. Digitale verktøy.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Ekstern vurdering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Lokalt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Profesjonsutvikling i alle ledd.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Skoleeier politisk og adminstrativt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-hvilke oppgaver pålegger vi skoleleder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-hvordan forbereder og planlegger vi  møtearenaene for skoleledere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-hva er på agendaen ?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Skoleleder- pedagogisk leder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Hva har du i verktøykassa de for å drive med pedagogisk ledelse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Hvordan prioriterer du tiden din ?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Hvordan planlegger du og forbereder du pedagogiske diskusjoner/refleksjoner på din skole.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Lærer-lærerteam</a:t>
            </a:r>
          </a:p>
          <a:p>
            <a:endParaRPr lang="nb-NO" dirty="0" smtClean="0"/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			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nb-NO" dirty="0" smtClean="0"/>
              <a:t>de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84CB1-0C88-4EA2-B627-AF3E7A9639E7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9314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CCC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lierbue_topp_pp2"/>
          <p:cNvPicPr>
            <a:picLocks noChangeAspect="1" noChangeArrowheads="1"/>
          </p:cNvPicPr>
          <p:nvPr/>
        </p:nvPicPr>
        <p:blipFill>
          <a:blip r:embed="rId2" cstate="print"/>
          <a:srcRect t="5348"/>
          <a:stretch>
            <a:fillRect/>
          </a:stretch>
        </p:blipFill>
        <p:spPr bwMode="auto">
          <a:xfrm>
            <a:off x="0" y="-1588"/>
            <a:ext cx="9144000" cy="432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8"/>
          <p:cNvSpPr>
            <a:spLocks/>
          </p:cNvSpPr>
          <p:nvPr/>
        </p:nvSpPr>
        <p:spPr bwMode="auto">
          <a:xfrm>
            <a:off x="-36513" y="765175"/>
            <a:ext cx="9998076" cy="3743325"/>
          </a:xfrm>
          <a:custGeom>
            <a:avLst/>
            <a:gdLst/>
            <a:ahLst/>
            <a:cxnLst>
              <a:cxn ang="0">
                <a:pos x="0" y="2358"/>
              </a:cxn>
              <a:cxn ang="0">
                <a:pos x="5761" y="363"/>
              </a:cxn>
              <a:cxn ang="0">
                <a:pos x="3221" y="181"/>
              </a:cxn>
              <a:cxn ang="0">
                <a:pos x="2812" y="317"/>
              </a:cxn>
              <a:cxn ang="0">
                <a:pos x="2631" y="725"/>
              </a:cxn>
            </a:cxnLst>
            <a:rect l="0" t="0" r="r" b="b"/>
            <a:pathLst>
              <a:path w="6298" h="2358">
                <a:moveTo>
                  <a:pt x="0" y="2358"/>
                </a:moveTo>
                <a:cubicBezTo>
                  <a:pt x="2612" y="1542"/>
                  <a:pt x="5224" y="726"/>
                  <a:pt x="5761" y="363"/>
                </a:cubicBezTo>
                <a:cubicBezTo>
                  <a:pt x="6298" y="0"/>
                  <a:pt x="3712" y="189"/>
                  <a:pt x="3221" y="181"/>
                </a:cubicBezTo>
                <a:cubicBezTo>
                  <a:pt x="2730" y="173"/>
                  <a:pt x="2910" y="226"/>
                  <a:pt x="2812" y="317"/>
                </a:cubicBezTo>
                <a:cubicBezTo>
                  <a:pt x="2714" y="408"/>
                  <a:pt x="2672" y="566"/>
                  <a:pt x="2631" y="725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-36513" y="1112838"/>
            <a:ext cx="9374188" cy="3395662"/>
          </a:xfrm>
          <a:custGeom>
            <a:avLst/>
            <a:gdLst/>
            <a:ahLst/>
            <a:cxnLst>
              <a:cxn ang="0">
                <a:pos x="0" y="2139"/>
              </a:cxn>
              <a:cxn ang="0">
                <a:pos x="2223" y="370"/>
              </a:cxn>
              <a:cxn ang="0">
                <a:pos x="4808" y="98"/>
              </a:cxn>
              <a:cxn ang="0">
                <a:pos x="5761" y="144"/>
              </a:cxn>
            </a:cxnLst>
            <a:rect l="0" t="0" r="r" b="b"/>
            <a:pathLst>
              <a:path w="5905" h="2139">
                <a:moveTo>
                  <a:pt x="0" y="2139"/>
                </a:moveTo>
                <a:cubicBezTo>
                  <a:pt x="711" y="1424"/>
                  <a:pt x="1422" y="710"/>
                  <a:pt x="2223" y="370"/>
                </a:cubicBezTo>
                <a:cubicBezTo>
                  <a:pt x="3024" y="30"/>
                  <a:pt x="4218" y="136"/>
                  <a:pt x="4808" y="98"/>
                </a:cubicBezTo>
                <a:cubicBezTo>
                  <a:pt x="5398" y="60"/>
                  <a:pt x="5905" y="0"/>
                  <a:pt x="5761" y="144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-36513" y="1844675"/>
            <a:ext cx="4392613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1724" y="136"/>
              </a:cxn>
              <a:cxn ang="0">
                <a:pos x="2767" y="0"/>
              </a:cxn>
            </a:cxnLst>
            <a:rect l="0" t="0" r="r" b="b"/>
            <a:pathLst>
              <a:path w="2767" h="1678">
                <a:moveTo>
                  <a:pt x="0" y="1678"/>
                </a:moveTo>
                <a:lnTo>
                  <a:pt x="1724" y="136"/>
                </a:lnTo>
                <a:lnTo>
                  <a:pt x="2767" y="0"/>
                </a:ln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0" y="0"/>
            <a:ext cx="777875" cy="6858000"/>
          </a:xfrm>
          <a:prstGeom prst="rect">
            <a:avLst/>
          </a:prstGeom>
          <a:solidFill>
            <a:srgbClr val="1848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22363" y="3573463"/>
            <a:ext cx="7704137" cy="2303462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2C592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22363" y="2563813"/>
            <a:ext cx="7704137" cy="865187"/>
          </a:xfrm>
        </p:spPr>
        <p:txBody>
          <a:bodyPr anchor="t"/>
          <a:lstStyle>
            <a:lvl1pPr marL="0" algn="ctr">
              <a:defRPr sz="4800">
                <a:solidFill>
                  <a:srgbClr val="2C592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48488" y="908050"/>
            <a:ext cx="1800225" cy="518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547813" y="908050"/>
            <a:ext cx="5248275" cy="518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47813" y="1960563"/>
            <a:ext cx="3524250" cy="4132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24463" y="1960563"/>
            <a:ext cx="3524250" cy="4132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grå%20b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13" y="1071563"/>
            <a:ext cx="91344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777875" cy="6858000"/>
          </a:xfrm>
          <a:prstGeom prst="rect">
            <a:avLst/>
          </a:prstGeom>
          <a:solidFill>
            <a:srgbClr val="1848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960563"/>
            <a:ext cx="72009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856" tIns="11427" rIns="22856" bIns="11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Brødtekst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908050"/>
            <a:ext cx="72009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856" tIns="11427" rIns="22856" bIns="114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Heading 1</a:t>
            </a:r>
          </a:p>
        </p:txBody>
      </p:sp>
      <p:pic>
        <p:nvPicPr>
          <p:cNvPr id="1030" name="Picture 29" descr="lierbue_topp_pp"/>
          <p:cNvPicPr>
            <a:picLocks noChangeAspect="1" noChangeArrowheads="1"/>
          </p:cNvPicPr>
          <p:nvPr/>
        </p:nvPicPr>
        <p:blipFill>
          <a:blip r:embed="rId14" cstate="print"/>
          <a:srcRect t="4134" r="91573"/>
          <a:stretch>
            <a:fillRect/>
          </a:stretch>
        </p:blipFill>
        <p:spPr bwMode="auto">
          <a:xfrm>
            <a:off x="0" y="-1588"/>
            <a:ext cx="769938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1" descr="lierlogo_hviotbakgrun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6263" y="171450"/>
            <a:ext cx="2016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marL="184150" indent="-18415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marL="184150" indent="-18415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marL="184150" indent="-18415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marL="184150" indent="-18415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marL="184150" indent="-18415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64135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109855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55575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2012950" algn="l" defTabSz="1042988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265113" indent="-265113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036638" indent="-32385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476375" indent="-260350" algn="l" defTabSz="1042988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916113" indent="-260350" algn="l" defTabSz="1042988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55850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13050" indent="-260350" algn="l" defTabSz="1042988" rtl="0" eaLnBrk="1" fontAlgn="base" hangingPunct="1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6pPr>
      <a:lvl7pPr marL="3270250" indent="-260350" algn="l" defTabSz="1042988" rtl="0" eaLnBrk="1" fontAlgn="base" hangingPunct="1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7pPr>
      <a:lvl8pPr marL="3727450" indent="-260350" algn="l" defTabSz="1042988" rtl="0" eaLnBrk="1" fontAlgn="base" hangingPunct="1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8pPr>
      <a:lvl9pPr marL="4184650" indent="-260350" algn="l" defTabSz="1042988" rtl="0" eaLnBrk="1" fontAlgn="base" hangingPunct="1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Hvorfor er skoleledelse så viktig i Lier ?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kern="1200" dirty="0">
                <a:latin typeface="Arial" charset="0"/>
              </a:rPr>
              <a:t>Læring</a:t>
            </a:r>
            <a:br>
              <a:rPr lang="nb-NO" kern="1200" dirty="0">
                <a:latin typeface="Arial" charset="0"/>
              </a:rPr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kern="1200" dirty="0" smtClean="0">
                <a:latin typeface="Arial" charset="0"/>
              </a:rPr>
              <a:t>Overflatelæring </a:t>
            </a:r>
            <a:r>
              <a:rPr lang="nb-NO" sz="3200" kern="1200" dirty="0">
                <a:latin typeface="Arial" charset="0"/>
              </a:rPr>
              <a:t>vs dybdeforståelse</a:t>
            </a:r>
          </a:p>
          <a:p>
            <a:r>
              <a:rPr lang="nb-NO" sz="3200" kern="1200" dirty="0">
                <a:latin typeface="Arial" charset="0"/>
              </a:rPr>
              <a:t>Samspill lærer og elever/foreldre </a:t>
            </a:r>
          </a:p>
          <a:p>
            <a:r>
              <a:rPr lang="nb-NO" sz="3200" kern="1200" dirty="0">
                <a:latin typeface="Arial" charset="0"/>
              </a:rPr>
              <a:t>Lærers faglige ståsted og  elevens kjennskap til egen læring. </a:t>
            </a:r>
          </a:p>
          <a:p>
            <a:pPr marL="0" indent="0">
              <a:buNone/>
            </a:pPr>
            <a:endParaRPr lang="nb-NO" sz="3200" kern="1200" dirty="0">
              <a:latin typeface="Arial" charset="0"/>
            </a:endParaRPr>
          </a:p>
          <a:p>
            <a:r>
              <a:rPr lang="nb-NO" sz="3200" kern="1200" smtClean="0">
                <a:latin typeface="Arial" charset="0"/>
              </a:rPr>
              <a:t>Læreplanarbeidet </a:t>
            </a:r>
            <a:r>
              <a:rPr lang="nb-NO" sz="3200" kern="1200" dirty="0">
                <a:latin typeface="Arial" charset="0"/>
              </a:rPr>
              <a:t>( lokalt arbeid for krevende/ressurskrevende. Læreboka har fortsatt for stor status.)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884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b-NO" dirty="0" smtClean="0"/>
          </a:p>
          <a:p>
            <a:pPr marL="0" indent="0" algn="ctr">
              <a:buNone/>
            </a:pPr>
            <a:r>
              <a:rPr lang="nb-NO" sz="4800" i="1" dirty="0" smtClean="0"/>
              <a:t>Vi skal vite at vi har gjort vårt beste for våre elever hver dag!</a:t>
            </a:r>
            <a:endParaRPr lang="nb-NO" sz="4800" i="1" dirty="0"/>
          </a:p>
        </p:txBody>
      </p:sp>
    </p:spTree>
    <p:extLst>
      <p:ext uri="{BB962C8B-B14F-4D97-AF65-F5344CB8AC3E}">
        <p14:creationId xmlns:p14="http://schemas.microsoft.com/office/powerpoint/2010/main" xmlns="" val="23393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486390" cy="450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077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3269122"/>
              </p:ext>
            </p:extLst>
          </p:nvPr>
        </p:nvGraphicFramePr>
        <p:xfrm>
          <a:off x="1043608" y="658810"/>
          <a:ext cx="7902878" cy="5578502"/>
        </p:xfrm>
        <a:graphic>
          <a:graphicData uri="http://schemas.openxmlformats.org/presentationml/2006/ole">
            <p:oleObj spid="_x0000_s2054" name="Acrobat Document" r:id="rId4" imgW="7552440" imgH="5333760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0949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Leder eller koordinator?</a:t>
            </a:r>
            <a:br>
              <a:rPr lang="nb-NO" dirty="0"/>
            </a:b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276872"/>
            <a:ext cx="3095625" cy="3095625"/>
          </a:xfrm>
        </p:spPr>
      </p:pic>
    </p:spTree>
    <p:extLst>
      <p:ext uri="{BB962C8B-B14F-4D97-AF65-F5344CB8AC3E}">
        <p14:creationId xmlns:p14="http://schemas.microsoft.com/office/powerpoint/2010/main" xmlns="" val="7136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416924" cy="1224136"/>
          </a:xfrm>
        </p:spPr>
        <p:txBody>
          <a:bodyPr/>
          <a:lstStyle/>
          <a:p>
            <a:r>
              <a:rPr lang="nb-NO" dirty="0" smtClean="0"/>
              <a:t>Viktigste utviklingsagenter- skoleledere 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813" y="2564903"/>
            <a:ext cx="7200900" cy="3527921"/>
          </a:xfrm>
        </p:spPr>
        <p:txBody>
          <a:bodyPr/>
          <a:lstStyle/>
          <a:p>
            <a:r>
              <a:rPr lang="nb-NO" sz="3200" kern="1200" dirty="0">
                <a:latin typeface="Arial" charset="0"/>
              </a:rPr>
              <a:t>-hvilke oppgaver pålegger vi skoleleder</a:t>
            </a:r>
          </a:p>
          <a:p>
            <a:r>
              <a:rPr lang="nb-NO" sz="3200" kern="1200" dirty="0">
                <a:latin typeface="Arial" charset="0"/>
              </a:rPr>
              <a:t>-hvordan forbereder og planlegger vi  møtearenaene for skoleledere</a:t>
            </a:r>
          </a:p>
          <a:p>
            <a:r>
              <a:rPr lang="nb-NO" sz="3200" kern="1200" dirty="0">
                <a:latin typeface="Arial" charset="0"/>
              </a:rPr>
              <a:t>-hva er på agendaen </a:t>
            </a:r>
            <a:r>
              <a:rPr lang="nb-NO" sz="3200" kern="1200" dirty="0" smtClean="0">
                <a:latin typeface="Arial" charset="0"/>
              </a:rPr>
              <a:t>på skoleledermøte?</a:t>
            </a:r>
            <a:endParaRPr lang="nb-NO" sz="3200" kern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8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47813" y="908050"/>
            <a:ext cx="7200900" cy="1656854"/>
          </a:xfrm>
        </p:spPr>
        <p:txBody>
          <a:bodyPr/>
          <a:lstStyle/>
          <a:p>
            <a:r>
              <a:rPr lang="nb-NO" dirty="0" smtClean="0"/>
              <a:t>Lærernes potensiale </a:t>
            </a:r>
            <a:br>
              <a:rPr lang="nb-NO" dirty="0" smtClean="0"/>
            </a:br>
            <a:r>
              <a:rPr lang="nb-NO" dirty="0" smtClean="0"/>
              <a:t>– et skolelederansvar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47813" y="2996951"/>
            <a:ext cx="7200900" cy="3095873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2051" name="Picture 3" descr="C:\Users\nhog\AppData\Local\Microsoft\Windows\Temporary Internet Files\Content.IE5\81XY5QQN\MP9004387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7344816" cy="37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73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kern="1200" dirty="0">
                <a:latin typeface="Arial" charset="0"/>
              </a:rPr>
              <a:t>Skoleleder- pedagogisk leder</a:t>
            </a:r>
            <a:br>
              <a:rPr lang="nb-NO" kern="1200" dirty="0">
                <a:latin typeface="Arial" charset="0"/>
              </a:rPr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800" kern="1200" dirty="0" smtClean="0">
                <a:latin typeface="Arial" charset="0"/>
              </a:rPr>
              <a:t>Hva </a:t>
            </a:r>
            <a:r>
              <a:rPr lang="nb-NO" sz="2800" kern="1200" dirty="0">
                <a:latin typeface="Arial" charset="0"/>
              </a:rPr>
              <a:t>har du i verktøykassa de for å drive med pedagogisk ledelse</a:t>
            </a:r>
          </a:p>
          <a:p>
            <a:pPr lvl="0"/>
            <a:r>
              <a:rPr lang="nb-NO" sz="2800" kern="1200" dirty="0">
                <a:latin typeface="Arial" charset="0"/>
              </a:rPr>
              <a:t>Hvordan prioriterer du tiden din ?</a:t>
            </a:r>
          </a:p>
          <a:p>
            <a:pPr lvl="0"/>
            <a:r>
              <a:rPr lang="nb-NO" sz="2800" kern="1200" dirty="0">
                <a:latin typeface="Arial" charset="0"/>
              </a:rPr>
              <a:t>Hvordan planlegger du og forbereder du pedagogiske diskusjoner/refleksjoner på din skole.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843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Ingen lærer er kompetent i sitt første møte med klasserommet</a:t>
            </a:r>
            <a:endParaRPr lang="nb-NO" dirty="0"/>
          </a:p>
        </p:txBody>
      </p:sp>
      <p:pic>
        <p:nvPicPr>
          <p:cNvPr id="1032" name="Picture 8" descr="C:\Users\nhog\AppData\Local\Microsoft\Windows\Temporary Internet Files\Content.IE5\81XY5QQN\MP9004225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3960440" cy="31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60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kern="1200" dirty="0">
                <a:latin typeface="Arial" charset="0"/>
              </a:rPr>
              <a:t>Hvordan styrke det 13. årige opplæringsløpet ?</a:t>
            </a:r>
            <a:br>
              <a:rPr lang="nb-NO" kern="1200" dirty="0">
                <a:latin typeface="Arial" charset="0"/>
              </a:rPr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kern="1200" dirty="0">
                <a:latin typeface="Arial" charset="0"/>
              </a:rPr>
              <a:t> </a:t>
            </a:r>
            <a:r>
              <a:rPr lang="nb-NO" sz="3200" b="1" kern="1200" dirty="0" smtClean="0">
                <a:latin typeface="Arial" charset="0"/>
              </a:rPr>
              <a:t>Tydeligere </a:t>
            </a:r>
            <a:r>
              <a:rPr lang="nb-NO" sz="3200" b="1" kern="1200" dirty="0">
                <a:latin typeface="Arial" charset="0"/>
              </a:rPr>
              <a:t>styrking av grunnleggende ferdigheter</a:t>
            </a:r>
          </a:p>
          <a:p>
            <a:pPr lvl="0"/>
            <a:r>
              <a:rPr lang="nb-NO" sz="3200" kern="1200" dirty="0">
                <a:latin typeface="Arial" charset="0"/>
              </a:rPr>
              <a:t>Større frihet på tiltak/organisering </a:t>
            </a:r>
          </a:p>
          <a:p>
            <a:pPr lvl="0"/>
            <a:r>
              <a:rPr lang="nb-NO" sz="3200" kern="1200" dirty="0">
                <a:latin typeface="Arial" charset="0"/>
              </a:rPr>
              <a:t>Det som prioriteres- må måles / NKVS</a:t>
            </a:r>
          </a:p>
          <a:p>
            <a:pPr marL="0" lvl="0" indent="0">
              <a:buNone/>
            </a:pPr>
            <a:r>
              <a:rPr lang="nb-NO" sz="3200" kern="1200" dirty="0">
                <a:latin typeface="Arial" charset="0"/>
              </a:rPr>
              <a:t> </a:t>
            </a:r>
          </a:p>
          <a:p>
            <a:r>
              <a:rPr lang="nb-NO" sz="3200" b="1" kern="1200" dirty="0">
                <a:latin typeface="Arial" charset="0"/>
              </a:rPr>
              <a:t>Profesjonsutvikling.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12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b-NO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b-NO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BDA6A1DA87A74590B3A6230FF54B2A" ma:contentTypeVersion="0" ma:contentTypeDescription="Opprett et nytt dokument." ma:contentTypeScope="" ma:versionID="b973c76f272d3ef0e957e88dec3841de">
  <xsd:schema xmlns:xsd="http://www.w3.org/2001/XMLSchema" xmlns:p="http://schemas.microsoft.com/office/2006/metadata/properties" targetNamespace="http://schemas.microsoft.com/office/2006/metadata/properties" ma:root="true" ma:fieldsID="ebed2e9da880fd1116f4cada8ffe3c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E190047-78DC-4B9A-BD13-85AE4F28F6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57E7CAB-D8A2-4BEE-85B1-F9B03D210F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B579B1-5CAD-4726-9406-A217CE7DBD76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502</Words>
  <Application>Microsoft Office PowerPoint</Application>
  <PresentationFormat>Skjermfremvisning (4:3)</PresentationFormat>
  <Paragraphs>146</Paragraphs>
  <Slides>11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template</vt:lpstr>
      <vt:lpstr>Acrobat Document</vt:lpstr>
      <vt:lpstr>Hvorfor er skoleledelse så viktig i Lier ?  </vt:lpstr>
      <vt:lpstr>Lysbilde 2</vt:lpstr>
      <vt:lpstr>Lysbilde 3</vt:lpstr>
      <vt:lpstr>Leder eller koordinator? </vt:lpstr>
      <vt:lpstr>Viktigste utviklingsagenter- skoleledere .</vt:lpstr>
      <vt:lpstr>Lærernes potensiale  – et skolelederansvar </vt:lpstr>
      <vt:lpstr>Skoleleder- pedagogisk leder </vt:lpstr>
      <vt:lpstr> Ingen lærer er kompetent i sitt første møte med klasserommet</vt:lpstr>
      <vt:lpstr>Hvordan styrke det 13. årige opplæringsløpet ? </vt:lpstr>
      <vt:lpstr>Læring </vt:lpstr>
      <vt:lpstr>Lysbilde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Målene for konferansen: Hva er god skoleledelse? Hva sier den siste forskningen om skoleledelse? Hvordan kan partene i skolesektoren samarbeide om skoleutvikling?</dc:title>
  <dc:creator>Bente Gravdal (Kommunalsjef)</dc:creator>
  <cp:lastModifiedBy>Helle K. Jensen</cp:lastModifiedBy>
  <cp:revision>27</cp:revision>
  <cp:lastPrinted>2003-09-08T08:24:28Z</cp:lastPrinted>
  <dcterms:created xsi:type="dcterms:W3CDTF">2013-01-23T16:28:20Z</dcterms:created>
  <dcterms:modified xsi:type="dcterms:W3CDTF">2013-02-14T12:27:26Z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0x0101009BBDA6A1DA87A74590B3A6230FF54B2A</vt:lpwstr>
  </property>
</Properties>
</file>