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6" r:id="rId4"/>
    <p:sldId id="258" r:id="rId5"/>
    <p:sldId id="261" r:id="rId6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2172" y="52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0CFD7-682A-4CB5-8D06-6E14856CA8B7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4ABBF-CD7F-427C-B1B5-7D3F55E1DEA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4832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1100-E590-46E9-B0C8-5B50123BA409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31406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14388" y="355600"/>
            <a:ext cx="4960937" cy="37226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598240" y="4387255"/>
            <a:ext cx="5335270" cy="4466987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ABBF-CD7F-427C-B1B5-7D3F55E1DEA9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77929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ABBF-CD7F-427C-B1B5-7D3F55E1DEA9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8759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ABBF-CD7F-427C-B1B5-7D3F55E1DEA9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6167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ABBF-CD7F-427C-B1B5-7D3F55E1DEA9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02212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EB82-DD83-4704-8345-991847081B1C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EEC3-5B89-42A9-94B0-FFB57BF0DC0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Skoleleder – en av de viktigste lederjobbene </a:t>
            </a:r>
            <a:endParaRPr lang="nb-NO" dirty="0">
              <a:latin typeface="Cambria" pitchFamily="18" charset="0"/>
            </a:endParaRPr>
          </a:p>
        </p:txBody>
      </p:sp>
      <p:pic>
        <p:nvPicPr>
          <p:cNvPr id="4" name="Bilde 3" descr="Halvorsen, skjermdu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551677"/>
            <a:ext cx="4892844" cy="354256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lassholder for innhold 2"/>
          <p:cNvSpPr txBox="1">
            <a:spLocks/>
          </p:cNvSpPr>
          <p:nvPr/>
        </p:nvSpPr>
        <p:spPr>
          <a:xfrm>
            <a:off x="4139952" y="2132856"/>
            <a:ext cx="375476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907704" y="5301208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>
                <a:latin typeface="Calibri" pitchFamily="34" charset="0"/>
              </a:rPr>
              <a:t>”Rektorrollen har gått fra nærmest å være en egen straffeinstitusjon til å bli en av de viktigste lederjobbene i samfunnet”</a:t>
            </a:r>
          </a:p>
          <a:p>
            <a:r>
              <a:rPr lang="nb-NO" sz="1800" i="1" dirty="0" smtClean="0">
                <a:latin typeface="Calibri" pitchFamily="34" charset="0"/>
              </a:rPr>
              <a:t>  </a:t>
            </a:r>
            <a:r>
              <a:rPr lang="nb-NO" sz="1300" i="1" dirty="0" smtClean="0">
                <a:latin typeface="Calibri" pitchFamily="34" charset="0"/>
              </a:rPr>
              <a:t>- Kristin Halvorsen, Skolelederforbundets landsmøtefilm 2011</a:t>
            </a:r>
            <a:endParaRPr lang="nb-NO" sz="1300" i="1" dirty="0">
              <a:latin typeface="Calibri" pitchFamily="34" charset="0"/>
            </a:endParaRPr>
          </a:p>
        </p:txBody>
      </p:sp>
      <p:pic>
        <p:nvPicPr>
          <p:cNvPr id="8" name="Bilde 7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8720" y="6305179"/>
            <a:ext cx="1584176" cy="39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95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276456" cy="1470025"/>
          </a:xfrm>
        </p:spPr>
        <p:txBody>
          <a:bodyPr/>
          <a:lstStyle/>
          <a:p>
            <a:r>
              <a:rPr lang="nb-NO" dirty="0" smtClean="0">
                <a:latin typeface="Calibri" pitchFamily="34" charset="0"/>
                <a:ea typeface="Cambria Math" pitchFamily="18" charset="0"/>
              </a:rPr>
              <a:t>Rektor – den visjonære strategen</a:t>
            </a:r>
            <a:endParaRPr lang="nb-NO" dirty="0">
              <a:latin typeface="Calibri" pitchFamily="34" charset="0"/>
              <a:ea typeface="Cambria Math" pitchFamily="18" charset="0"/>
            </a:endParaRPr>
          </a:p>
        </p:txBody>
      </p:sp>
      <p:pic>
        <p:nvPicPr>
          <p:cNvPr id="6" name="Bilde 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151955"/>
            <a:ext cx="1728192" cy="42841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611560" y="2492896"/>
            <a:ext cx="4122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400" dirty="0" smtClean="0">
              <a:latin typeface="Calibri" pitchFamily="34" charset="0"/>
              <a:ea typeface="Cambria Math" pitchFamily="18" charset="0"/>
            </a:endParaRPr>
          </a:p>
          <a:p>
            <a:endParaRPr lang="nb-NO" sz="2400" dirty="0">
              <a:latin typeface="Calibri" pitchFamily="34" charset="0"/>
              <a:ea typeface="Cambria Math" pitchFamily="18" charset="0"/>
            </a:endParaRPr>
          </a:p>
          <a:p>
            <a:r>
              <a:rPr lang="nb-NO" sz="2400" dirty="0" smtClean="0">
                <a:latin typeface="Calibri" pitchFamily="34" charset="0"/>
                <a:ea typeface="Cambria Math" pitchFamily="18" charset="0"/>
              </a:rPr>
              <a:t>Mer tid til det som gjelder</a:t>
            </a:r>
          </a:p>
          <a:p>
            <a:endParaRPr lang="nb-NO" sz="2400" dirty="0">
              <a:latin typeface="Calibri" pitchFamily="34" charset="0"/>
              <a:ea typeface="Cambria Math" pitchFamily="18" charset="0"/>
            </a:endParaRPr>
          </a:p>
        </p:txBody>
      </p:sp>
      <p:pic>
        <p:nvPicPr>
          <p:cNvPr id="8" name="Bilde 7" descr="Driva, flere yrkesgrupper, 8. augu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2132855"/>
            <a:ext cx="4569176" cy="4528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276456" cy="1470025"/>
          </a:xfrm>
        </p:spPr>
        <p:txBody>
          <a:bodyPr/>
          <a:lstStyle/>
          <a:p>
            <a:r>
              <a:rPr lang="nb-NO" dirty="0" smtClean="0">
                <a:latin typeface="Calibri" pitchFamily="34" charset="0"/>
                <a:ea typeface="Cambria Math" pitchFamily="18" charset="0"/>
              </a:rPr>
              <a:t>En krevende og givende rolle</a:t>
            </a:r>
            <a:endParaRPr lang="nb-NO" dirty="0">
              <a:latin typeface="Calibri" pitchFamily="34" charset="0"/>
              <a:ea typeface="Cambria Math" pitchFamily="18" charset="0"/>
            </a:endParaRPr>
          </a:p>
        </p:txBody>
      </p:sp>
      <p:pic>
        <p:nvPicPr>
          <p:cNvPr id="4" name="Bilde 3" descr="Aften, Oslo-undersøkelsen, front, 28 november,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946091"/>
            <a:ext cx="3671014" cy="4138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Bilde 5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6223856"/>
            <a:ext cx="1512168" cy="374865"/>
          </a:xfrm>
          <a:prstGeom prst="rect">
            <a:avLst/>
          </a:prstGeom>
        </p:spPr>
      </p:pic>
      <p:sp>
        <p:nvSpPr>
          <p:cNvPr id="8" name="Plassholder for innhold 2"/>
          <p:cNvSpPr txBox="1">
            <a:spLocks/>
          </p:cNvSpPr>
          <p:nvPr/>
        </p:nvSpPr>
        <p:spPr>
          <a:xfrm>
            <a:off x="323528" y="1697031"/>
            <a:ext cx="4320480" cy="4637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Skolelederen har ansvaret for… </a:t>
            </a:r>
          </a:p>
          <a:p>
            <a:pPr algn="l"/>
            <a:endParaRPr lang="nb-NO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l">
              <a:buFont typeface="Wingdings" pitchFamily="2" charset="2"/>
              <a:buChar char="ü"/>
            </a:pP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læringsresultatene, læringsmiljøet</a:t>
            </a:r>
          </a:p>
          <a:p>
            <a:pPr algn="l"/>
            <a:r>
              <a:rPr lang="nb-NO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og undervisningspraksis på skolen</a:t>
            </a:r>
          </a:p>
          <a:p>
            <a:pPr algn="l">
              <a:buFont typeface="Wingdings" pitchFamily="2" charset="2"/>
              <a:buChar char="ü"/>
            </a:pPr>
            <a:endParaRPr lang="nb-NO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l">
              <a:buFont typeface="Wingdings" pitchFamily="2" charset="2"/>
              <a:buChar char="ü"/>
            </a:pP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for å utvikle en kollektivt orientert  </a:t>
            </a:r>
          </a:p>
          <a:p>
            <a:pPr algn="l"/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kultur ved skolen, ved å legge til </a:t>
            </a:r>
          </a:p>
          <a:p>
            <a:pPr algn="l"/>
            <a:r>
              <a:rPr lang="nb-NO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rette for et økt </a:t>
            </a:r>
          </a:p>
          <a:p>
            <a:pPr algn="l"/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profesjonsfellesskap gjennom </a:t>
            </a:r>
          </a:p>
          <a:p>
            <a:pPr algn="l"/>
            <a:r>
              <a:rPr lang="nb-NO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samarbeid, refleksjon og </a:t>
            </a:r>
          </a:p>
          <a:p>
            <a:pPr algn="l"/>
            <a:r>
              <a:rPr lang="nb-NO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erfaringsdeling</a:t>
            </a:r>
          </a:p>
          <a:p>
            <a:pPr algn="l"/>
            <a:r>
              <a:rPr lang="nb-NO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				</a:t>
            </a:r>
          </a:p>
          <a:p>
            <a:pPr algn="l"/>
            <a:r>
              <a:rPr lang="nb-NO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	   </a:t>
            </a:r>
            <a:r>
              <a:rPr lang="nb-NO" sz="2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«Strategi for ungdomstrinnet»</a:t>
            </a:r>
            <a:endParaRPr lang="nb-NO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1143992"/>
          </a:xfrm>
        </p:spPr>
        <p:txBody>
          <a:bodyPr/>
          <a:lstStyle/>
          <a:p>
            <a:r>
              <a:rPr lang="nb-NO" dirty="0" smtClean="0">
                <a:latin typeface="Calibri" pitchFamily="34" charset="0"/>
                <a:ea typeface="Cambria Math" pitchFamily="18" charset="0"/>
              </a:rPr>
              <a:t>Godt samarbeid</a:t>
            </a:r>
            <a:endParaRPr lang="nb-NO" dirty="0">
              <a:latin typeface="Calibri" pitchFamily="34" charset="0"/>
              <a:ea typeface="Cambria Math" pitchFamily="18" charset="0"/>
            </a:endParaRPr>
          </a:p>
        </p:txBody>
      </p:sp>
      <p:pic>
        <p:nvPicPr>
          <p:cNvPr id="6" name="Bilde 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59793"/>
            <a:ext cx="1660265" cy="411579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294645" y="1700808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Calibri" pitchFamily="34" charset="0"/>
                <a:ea typeface="Cambria Math" pitchFamily="18" charset="0"/>
              </a:rPr>
              <a:t>Tillit og åpenhet</a:t>
            </a:r>
          </a:p>
          <a:p>
            <a:endParaRPr lang="nb-NO" sz="2800" dirty="0" smtClean="0">
              <a:latin typeface="Calibri" pitchFamily="34" charset="0"/>
              <a:ea typeface="Cambria Math" pitchFamily="18" charset="0"/>
            </a:endParaRPr>
          </a:p>
          <a:p>
            <a:r>
              <a:rPr lang="nb-NO" sz="2800" dirty="0" smtClean="0">
                <a:latin typeface="Calibri" pitchFamily="34" charset="0"/>
                <a:ea typeface="Cambria Math" pitchFamily="18" charset="0"/>
              </a:rPr>
              <a:t>Kunnskap og forståelse </a:t>
            </a:r>
          </a:p>
          <a:p>
            <a:endParaRPr lang="nb-NO" sz="2800" dirty="0">
              <a:latin typeface="Calibri" pitchFamily="34" charset="0"/>
              <a:ea typeface="Cambria Math" pitchFamily="18" charset="0"/>
            </a:endParaRPr>
          </a:p>
          <a:p>
            <a:r>
              <a:rPr lang="nb-NO" sz="2800" dirty="0" smtClean="0">
                <a:latin typeface="Calibri" pitchFamily="34" charset="0"/>
                <a:ea typeface="Cambria Math" pitchFamily="18" charset="0"/>
              </a:rPr>
              <a:t>Tydelige krav og positive</a:t>
            </a:r>
          </a:p>
          <a:p>
            <a:r>
              <a:rPr lang="nb-NO" sz="2800" dirty="0" smtClean="0">
                <a:latin typeface="Calibri" pitchFamily="34" charset="0"/>
                <a:ea typeface="Cambria Math" pitchFamily="18" charset="0"/>
              </a:rPr>
              <a:t>forventninger</a:t>
            </a:r>
          </a:p>
          <a:p>
            <a:endParaRPr lang="nb-NO" sz="2800" dirty="0" smtClean="0">
              <a:latin typeface="Calibri" pitchFamily="34" charset="0"/>
              <a:ea typeface="Cambria Math" pitchFamily="18" charset="0"/>
            </a:endParaRPr>
          </a:p>
          <a:p>
            <a:r>
              <a:rPr lang="nb-NO" sz="2800" dirty="0" smtClean="0">
                <a:latin typeface="Calibri" pitchFamily="34" charset="0"/>
                <a:ea typeface="Cambria Math" pitchFamily="18" charset="0"/>
              </a:rPr>
              <a:t>Støtte og gode </a:t>
            </a:r>
          </a:p>
          <a:p>
            <a:r>
              <a:rPr lang="nb-NO" sz="2800" dirty="0" smtClean="0">
                <a:latin typeface="Calibri" pitchFamily="34" charset="0"/>
                <a:ea typeface="Cambria Math" pitchFamily="18" charset="0"/>
              </a:rPr>
              <a:t>rammevilkår</a:t>
            </a:r>
          </a:p>
        </p:txBody>
      </p:sp>
      <p:pic>
        <p:nvPicPr>
          <p:cNvPr id="9" name="Bilde 8" descr="KOmmunal rapport, støtte fra skoleeier, 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6317" y="1700808"/>
            <a:ext cx="4999244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5927" y="548680"/>
            <a:ext cx="576064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Skolelederforbundets </a:t>
            </a:r>
            <a:br>
              <a:rPr lang="nb-NO" dirty="0" smtClean="0"/>
            </a:br>
            <a:r>
              <a:rPr lang="nb-NO" dirty="0" smtClean="0"/>
              <a:t>10 «bud» til en god rektor </a:t>
            </a:r>
            <a:endParaRPr lang="nb-NO" dirty="0"/>
          </a:p>
        </p:txBody>
      </p:sp>
      <p:pic>
        <p:nvPicPr>
          <p:cNvPr id="6" name="Plassholder for innhold 5" descr="Ti krav til en god rektor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708920"/>
            <a:ext cx="8051230" cy="381642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116632"/>
            <a:ext cx="2940881" cy="242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60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122</Words>
  <Application>Microsoft Office PowerPoint</Application>
  <PresentationFormat>Skjermfremvisning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Skoleleder – en av de viktigste lederjobbene </vt:lpstr>
      <vt:lpstr>Rektor – den visjonære strategen</vt:lpstr>
      <vt:lpstr>En krevende og givende rolle</vt:lpstr>
      <vt:lpstr>Godt samarbeid</vt:lpstr>
      <vt:lpstr>Skolelederforbundets  10 «bud» til en god rektor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krevende og givende rolle</dc:title>
  <dc:creator>Modolf Moen</dc:creator>
  <cp:lastModifiedBy>Helle K. Jensen</cp:lastModifiedBy>
  <cp:revision>57</cp:revision>
  <cp:lastPrinted>2013-02-04T17:56:01Z</cp:lastPrinted>
  <dcterms:created xsi:type="dcterms:W3CDTF">2013-01-21T09:26:52Z</dcterms:created>
  <dcterms:modified xsi:type="dcterms:W3CDTF">2013-02-14T12:29:47Z</dcterms:modified>
</cp:coreProperties>
</file>