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4"/>
  </p:sldMasterIdLst>
  <p:notesMasterIdLst>
    <p:notesMasterId r:id="rId11"/>
  </p:notesMasterIdLst>
  <p:handoutMasterIdLst>
    <p:handoutMasterId r:id="rId12"/>
  </p:handoutMasterIdLst>
  <p:sldIdLst>
    <p:sldId id="258" r:id="rId5"/>
    <p:sldId id="260" r:id="rId6"/>
    <p:sldId id="259" r:id="rId7"/>
    <p:sldId id="261" r:id="rId8"/>
    <p:sldId id="262" r:id="rId9"/>
    <p:sldId id="263" r:id="rId10"/>
  </p:sldIdLst>
  <p:sldSz cx="9906000" cy="6858000" type="A4"/>
  <p:notesSz cx="6858000" cy="9144000"/>
  <p:defaultTextStyle>
    <a:defPPr>
      <a:defRPr lang="nb-NO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charset="0"/>
        <a:ea typeface="ＭＳ Ｐゴシック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Verdana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Verdana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Verdana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Verdana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288"/>
    <a:srgbClr val="FF3300"/>
    <a:srgbClr val="153259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0"/>
  </p:normalViewPr>
  <p:slideViewPr>
    <p:cSldViewPr>
      <p:cViewPr varScale="1">
        <p:scale>
          <a:sx n="120" d="100"/>
          <a:sy n="120" d="100"/>
        </p:scale>
        <p:origin x="-1056" y="-102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Verdan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Verdana" pitchFamily="34" charset="0"/>
              </a:defRPr>
            </a:lvl1pPr>
          </a:lstStyle>
          <a:p>
            <a:pPr>
              <a:defRPr/>
            </a:pPr>
            <a:fld id="{12BF2021-733E-4225-A909-C0A7DB9DE546}" type="datetime1">
              <a:rPr lang="en-US"/>
              <a:pPr>
                <a:defRPr/>
              </a:pPr>
              <a:t>12/5/2013</a:t>
            </a:fld>
            <a:endParaRPr lang="en-US"/>
          </a:p>
        </p:txBody>
      </p:sp>
      <p:sp>
        <p:nvSpPr>
          <p:cNvPr id="604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Verdan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04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Verdana" pitchFamily="34" charset="0"/>
              </a:defRPr>
            </a:lvl1pPr>
          </a:lstStyle>
          <a:p>
            <a:pPr>
              <a:defRPr/>
            </a:pPr>
            <a:fld id="{25F6749B-A074-4C29-9506-E3E78A4971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3031642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Verdan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Verdan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52500" y="685800"/>
            <a:ext cx="4953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noProof="0" smtClean="0"/>
              <a:t>Click to edit Master text styles</a:t>
            </a:r>
          </a:p>
          <a:p>
            <a:pPr lvl="1"/>
            <a:r>
              <a:rPr lang="nb-NO" noProof="0" smtClean="0"/>
              <a:t>Second level</a:t>
            </a:r>
          </a:p>
          <a:p>
            <a:pPr lvl="2"/>
            <a:r>
              <a:rPr lang="nb-NO" noProof="0" smtClean="0"/>
              <a:t>Third level</a:t>
            </a:r>
          </a:p>
          <a:p>
            <a:pPr lvl="3"/>
            <a:r>
              <a:rPr lang="nb-NO" noProof="0" smtClean="0"/>
              <a:t>Fourth level</a:t>
            </a:r>
          </a:p>
          <a:p>
            <a:pPr lvl="4"/>
            <a:r>
              <a:rPr lang="nb-NO" noProof="0" smtClean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Verdan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Verdana" pitchFamily="34" charset="0"/>
              </a:defRPr>
            </a:lvl1pPr>
          </a:lstStyle>
          <a:p>
            <a:pPr>
              <a:defRPr/>
            </a:pPr>
            <a:fld id="{A3909806-8379-42C7-92B9-7B3843E41C83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="" xmlns:p14="http://schemas.microsoft.com/office/powerpoint/2010/main" val="3545945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-111" charset="0"/>
        <a:ea typeface="ＭＳ Ｐゴシック" pitchFamily="-111" charset="-128"/>
        <a:cs typeface="ＭＳ Ｐゴシック" pitchFamily="-111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-111" charset="0"/>
        <a:ea typeface="ＭＳ Ｐゴシック" pitchFamily="-111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-111" charset="0"/>
        <a:ea typeface="ＭＳ Ｐゴシック" pitchFamily="-111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-111" charset="0"/>
        <a:ea typeface="ＭＳ Ｐゴシック" pitchFamily="-111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-111" charset="0"/>
        <a:ea typeface="ＭＳ Ｐゴシック" pitchFamily="-111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nb-NO" smtClean="0">
              <a:latin typeface="Verdana" charset="0"/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nb-NO" smtClean="0">
              <a:latin typeface="Verdana" charset="0"/>
              <a:ea typeface="ＭＳ Ｐゴシック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6450" t="232"/>
          <a:stretch>
            <a:fillRect/>
          </a:stretch>
        </p:blipFill>
        <p:spPr bwMode="auto">
          <a:xfrm>
            <a:off x="0" y="0"/>
            <a:ext cx="9906000" cy="689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9"/>
          <p:cNvSpPr>
            <a:spLocks noChangeArrowheads="1"/>
          </p:cNvSpPr>
          <p:nvPr/>
        </p:nvSpPr>
        <p:spPr bwMode="auto">
          <a:xfrm>
            <a:off x="2786063" y="6381750"/>
            <a:ext cx="4318000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9pPr>
          </a:lstStyle>
          <a:p>
            <a:pPr algn="ctr"/>
            <a:r>
              <a:rPr lang="en-US" altLang="nb-NO" sz="800">
                <a:solidFill>
                  <a:schemeClr val="bg1"/>
                </a:solidFill>
              </a:rPr>
              <a:t>Nammo Raufoss Proprietary Information</a:t>
            </a:r>
            <a:endParaRPr lang="nb-NO" altLang="nb-NO" sz="800">
              <a:solidFill>
                <a:schemeClr val="bg1"/>
              </a:solidFill>
            </a:endParaRPr>
          </a:p>
        </p:txBody>
      </p:sp>
      <p:sp>
        <p:nvSpPr>
          <p:cNvPr id="4813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19138" y="1798638"/>
            <a:ext cx="8637587" cy="1439862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</a:defRPr>
            </a:lvl1pPr>
          </a:lstStyle>
          <a:p>
            <a:pPr lvl="0"/>
            <a:r>
              <a:rPr lang="nb-NO" noProof="0" smtClean="0"/>
              <a:t>Klikk for å redigere tittelstil</a:t>
            </a:r>
          </a:p>
        </p:txBody>
      </p:sp>
      <p:sp>
        <p:nvSpPr>
          <p:cNvPr id="4813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38275" y="3598863"/>
            <a:ext cx="7197725" cy="1800225"/>
          </a:xfrm>
        </p:spPr>
        <p:txBody>
          <a:bodyPr/>
          <a:lstStyle>
            <a:lvl1pPr marL="0" indent="0" algn="ctr">
              <a:buFontTx/>
              <a:buNone/>
              <a:defRPr smtClean="0">
                <a:solidFill>
                  <a:schemeClr val="bg1"/>
                </a:solidFill>
              </a:defRPr>
            </a:lvl1pPr>
          </a:lstStyle>
          <a:p>
            <a:pPr lvl="0"/>
            <a:r>
              <a:rPr lang="nb-NO" noProof="0" smtClean="0"/>
              <a:t>Klikk for å redigere undertittelstil i malen</a:t>
            </a:r>
          </a:p>
        </p:txBody>
      </p:sp>
    </p:spTree>
    <p:extLst>
      <p:ext uri="{BB962C8B-B14F-4D97-AF65-F5344CB8AC3E}">
        <p14:creationId xmlns="" xmlns:p14="http://schemas.microsoft.com/office/powerpoint/2010/main" val="24804753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</p:spTree>
    <p:extLst>
      <p:ext uri="{BB962C8B-B14F-4D97-AF65-F5344CB8AC3E}">
        <p14:creationId xmlns="" xmlns:p14="http://schemas.microsoft.com/office/powerpoint/2010/main" val="31538112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</p:spTree>
    <p:extLst>
      <p:ext uri="{BB962C8B-B14F-4D97-AF65-F5344CB8AC3E}">
        <p14:creationId xmlns="" xmlns:p14="http://schemas.microsoft.com/office/powerpoint/2010/main" val="23740763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tel, tekst og utklip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nb-NO" noProof="0" smtClean="0"/>
              <a:t>Klikk ikonet for å legge til utklipp</a:t>
            </a:r>
          </a:p>
        </p:txBody>
      </p:sp>
    </p:spTree>
    <p:extLst>
      <p:ext uri="{BB962C8B-B14F-4D97-AF65-F5344CB8AC3E}">
        <p14:creationId xmlns="" xmlns:p14="http://schemas.microsoft.com/office/powerpoint/2010/main" val="14599850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</p:spTree>
    <p:extLst>
      <p:ext uri="{BB962C8B-B14F-4D97-AF65-F5344CB8AC3E}">
        <p14:creationId xmlns="" xmlns:p14="http://schemas.microsoft.com/office/powerpoint/2010/main" val="30828339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</p:spTree>
    <p:extLst>
      <p:ext uri="{BB962C8B-B14F-4D97-AF65-F5344CB8AC3E}">
        <p14:creationId xmlns="" xmlns:p14="http://schemas.microsoft.com/office/powerpoint/2010/main" val="3727196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</p:spTree>
    <p:extLst>
      <p:ext uri="{BB962C8B-B14F-4D97-AF65-F5344CB8AC3E}">
        <p14:creationId xmlns="" xmlns:p14="http://schemas.microsoft.com/office/powerpoint/2010/main" val="15440230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</p:spTree>
    <p:extLst>
      <p:ext uri="{BB962C8B-B14F-4D97-AF65-F5344CB8AC3E}">
        <p14:creationId xmlns="" xmlns:p14="http://schemas.microsoft.com/office/powerpoint/2010/main" val="1796817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</p:spTree>
    <p:extLst>
      <p:ext uri="{BB962C8B-B14F-4D97-AF65-F5344CB8AC3E}">
        <p14:creationId xmlns="" xmlns:p14="http://schemas.microsoft.com/office/powerpoint/2010/main" val="26737739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33822736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</p:spTree>
    <p:extLst>
      <p:ext uri="{BB962C8B-B14F-4D97-AF65-F5344CB8AC3E}">
        <p14:creationId xmlns="" xmlns:p14="http://schemas.microsoft.com/office/powerpoint/2010/main" val="18933867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b-NO" noProof="0" smtClean="0"/>
              <a:t>Klikk ikonet for å legge til et bilde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</p:spTree>
    <p:extLst>
      <p:ext uri="{BB962C8B-B14F-4D97-AF65-F5344CB8AC3E}">
        <p14:creationId xmlns="" xmlns:p14="http://schemas.microsoft.com/office/powerpoint/2010/main" val="26141870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Bilde 6" descr="PPT_justert_2011_2.jpg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" y="0"/>
            <a:ext cx="98996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19138" y="539750"/>
            <a:ext cx="8637587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altLang="nb-NO" smtClean="0"/>
              <a:t>Klikk for å redigere tittelstil</a:t>
            </a:r>
            <a:endParaRPr lang="en-US" altLang="nb-NO" smtClean="0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19138" y="1619250"/>
            <a:ext cx="8637587" cy="4498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altLang="nb-NO" smtClean="0"/>
              <a:t>Klikk for å redigere tekststiler i malen</a:t>
            </a:r>
          </a:p>
          <a:p>
            <a:pPr lvl="1"/>
            <a:r>
              <a:rPr lang="nb-NO" altLang="nb-NO" smtClean="0"/>
              <a:t>Andre nivå</a:t>
            </a:r>
          </a:p>
          <a:p>
            <a:pPr lvl="2"/>
            <a:r>
              <a:rPr lang="nb-NO" altLang="nb-NO" smtClean="0"/>
              <a:t>Tredje nivå</a:t>
            </a:r>
          </a:p>
          <a:p>
            <a:pPr lvl="3"/>
            <a:r>
              <a:rPr lang="nb-NO" altLang="nb-NO" smtClean="0"/>
              <a:t>Fjerde nivå</a:t>
            </a:r>
          </a:p>
          <a:p>
            <a:pPr lvl="4"/>
            <a:r>
              <a:rPr lang="nb-NO" altLang="nb-NO" smtClean="0"/>
              <a:t>Femte nivå</a:t>
            </a:r>
            <a:endParaRPr lang="en-US" altLang="nb-NO" smtClean="0"/>
          </a:p>
        </p:txBody>
      </p:sp>
      <p:sp>
        <p:nvSpPr>
          <p:cNvPr id="1029" name="Rectangle 6"/>
          <p:cNvSpPr>
            <a:spLocks noChangeArrowheads="1"/>
          </p:cNvSpPr>
          <p:nvPr/>
        </p:nvSpPr>
        <p:spPr bwMode="auto">
          <a:xfrm>
            <a:off x="569913" y="6453188"/>
            <a:ext cx="32385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rIns="36000"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9pPr>
          </a:lstStyle>
          <a:p>
            <a:pPr algn="r"/>
            <a:fld id="{5AF8E371-D835-43C8-9662-2BD7857A3EDB}" type="slidenum">
              <a:rPr lang="en-US" altLang="nb-NO" sz="800">
                <a:solidFill>
                  <a:srgbClr val="002774"/>
                </a:solidFill>
              </a:rPr>
              <a:pPr algn="r"/>
              <a:t>‹#›</a:t>
            </a:fld>
            <a:endParaRPr lang="en-US" altLang="nb-NO" sz="800">
              <a:solidFill>
                <a:srgbClr val="002774"/>
              </a:solidFill>
            </a:endParaRPr>
          </a:p>
        </p:txBody>
      </p:sp>
      <p:sp>
        <p:nvSpPr>
          <p:cNvPr id="1030" name="Rectangle 11"/>
          <p:cNvSpPr>
            <a:spLocks noChangeArrowheads="1"/>
          </p:cNvSpPr>
          <p:nvPr/>
        </p:nvSpPr>
        <p:spPr bwMode="auto">
          <a:xfrm>
            <a:off x="2792413" y="6453188"/>
            <a:ext cx="4318000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9pPr>
          </a:lstStyle>
          <a:p>
            <a:pPr algn="ctr"/>
            <a:r>
              <a:rPr lang="en-US" altLang="nb-NO" sz="800">
                <a:solidFill>
                  <a:srgbClr val="002774"/>
                </a:solidFill>
              </a:rPr>
              <a:t>Nammo Raufoss Proprietary Information</a:t>
            </a:r>
            <a:endParaRPr lang="nb-NO" altLang="nb-NO" sz="800">
              <a:solidFill>
                <a:srgbClr val="002774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5" r:id="rId2"/>
    <p:sldLayoutId id="2147483684" r:id="rId3"/>
    <p:sldLayoutId id="2147483683" r:id="rId4"/>
    <p:sldLayoutId id="2147483682" r:id="rId5"/>
    <p:sldLayoutId id="2147483681" r:id="rId6"/>
    <p:sldLayoutId id="2147483680" r:id="rId7"/>
    <p:sldLayoutId id="2147483679" r:id="rId8"/>
    <p:sldLayoutId id="2147483678" r:id="rId9"/>
    <p:sldLayoutId id="2147483677" r:id="rId10"/>
    <p:sldLayoutId id="2147483676" r:id="rId11"/>
    <p:sldLayoutId id="2147483675" r:id="rId12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Verdana" pitchFamily="-111" charset="0"/>
          <a:ea typeface="ＭＳ Ｐゴシック" pitchFamily="-111" charset="-128"/>
          <a:cs typeface="ＭＳ Ｐゴシック" pitchFamily="-111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Verdana" pitchFamily="-111" charset="0"/>
          <a:ea typeface="ＭＳ Ｐゴシック" pitchFamily="-111" charset="-128"/>
          <a:cs typeface="ＭＳ Ｐゴシック" pitchFamily="-111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Verdana" pitchFamily="-111" charset="0"/>
          <a:ea typeface="ＭＳ Ｐゴシック" pitchFamily="-111" charset="-128"/>
          <a:cs typeface="ＭＳ Ｐゴシック" pitchFamily="-111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Verdana" pitchFamily="-111" charset="0"/>
          <a:ea typeface="ＭＳ Ｐゴシック" pitchFamily="-111" charset="-128"/>
          <a:cs typeface="ＭＳ Ｐゴシック" pitchFamily="-111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Verdana" pitchFamily="-111" charset="0"/>
          <a:ea typeface="ＭＳ Ｐゴシック" pitchFamily="-111" charset="-128"/>
          <a:cs typeface="ＭＳ Ｐゴシック" pitchFamily="-111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Verdana" pitchFamily="-111" charset="0"/>
          <a:ea typeface="ＭＳ Ｐゴシック" pitchFamily="-111" charset="-128"/>
          <a:cs typeface="ＭＳ Ｐゴシック" pitchFamily="-111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Verdana" pitchFamily="-111" charset="0"/>
          <a:ea typeface="ＭＳ Ｐゴシック" pitchFamily="-111" charset="-128"/>
          <a:cs typeface="ＭＳ Ｐゴシック" pitchFamily="-111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Verdana" pitchFamily="-111" charset="0"/>
          <a:ea typeface="ＭＳ Ｐゴシック" pitchFamily="-111" charset="-128"/>
          <a:cs typeface="ＭＳ Ｐゴシック" pitchFamily="-111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Font typeface="Arial" charset="0"/>
        <a:buChar char="–"/>
        <a:defRPr sz="16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Char char="•"/>
        <a:defRPr sz="1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Font typeface="Arial" charset="0"/>
        <a:buChar char="–"/>
        <a:defRPr sz="12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Font typeface="Arial" charset="0"/>
        <a:buChar char="»"/>
        <a:defRPr sz="12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nb-NO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22300" y="1798638"/>
            <a:ext cx="8637588" cy="1439862"/>
          </a:xfrm>
        </p:spPr>
        <p:txBody>
          <a:bodyPr/>
          <a:lstStyle/>
          <a:p>
            <a:pPr algn="ctr"/>
            <a:r>
              <a:rPr lang="en-US" altLang="nb-NO" dirty="0" err="1" smtClean="0"/>
              <a:t>Orientering</a:t>
            </a:r>
            <a:r>
              <a:rPr lang="en-US" altLang="nb-NO" dirty="0" smtClean="0"/>
              <a:t> for </a:t>
            </a:r>
            <a:r>
              <a:rPr lang="en-US" altLang="nb-NO" dirty="0" err="1" smtClean="0"/>
              <a:t>Fagskoleutvalget</a:t>
            </a:r>
            <a:r>
              <a:rPr lang="en-US" altLang="nb-NO" dirty="0" smtClean="0"/>
              <a:t/>
            </a:r>
            <a:br>
              <a:rPr lang="en-US" altLang="nb-NO" dirty="0" smtClean="0"/>
            </a:br>
            <a:r>
              <a:rPr lang="en-US" altLang="nb-NO" dirty="0" smtClean="0"/>
              <a:t>FI 4. </a:t>
            </a:r>
            <a:r>
              <a:rPr lang="en-US" altLang="nb-NO" dirty="0" err="1" smtClean="0"/>
              <a:t>desember</a:t>
            </a:r>
            <a:r>
              <a:rPr lang="en-US" altLang="nb-NO" dirty="0" smtClean="0"/>
              <a:t> 2013</a:t>
            </a:r>
            <a:br>
              <a:rPr lang="en-US" altLang="nb-NO" dirty="0" smtClean="0"/>
            </a:br>
            <a:r>
              <a:rPr lang="en-US" altLang="nb-NO" dirty="0" smtClean="0"/>
              <a:t>Lars Harald Lied / Nammo Raufoss AS</a:t>
            </a:r>
            <a:br>
              <a:rPr lang="en-US" altLang="nb-NO" dirty="0" smtClean="0"/>
            </a:br>
            <a:endParaRPr lang="en-US" altLang="nb-NO" dirty="0"/>
          </a:p>
        </p:txBody>
      </p:sp>
      <p:sp>
        <p:nvSpPr>
          <p:cNvPr id="3075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343025" y="3598863"/>
            <a:ext cx="7197725" cy="1800225"/>
          </a:xfrm>
        </p:spPr>
        <p:txBody>
          <a:bodyPr/>
          <a:lstStyle/>
          <a:p>
            <a:r>
              <a:rPr lang="en-US" altLang="nb-NO" sz="2800" dirty="0" err="1" smtClean="0"/>
              <a:t>Tekniske</a:t>
            </a:r>
            <a:r>
              <a:rPr lang="en-US" altLang="nb-NO" sz="2800" dirty="0" smtClean="0"/>
              <a:t> fag</a:t>
            </a:r>
            <a:endParaRPr lang="en-US" altLang="nb-NO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Kort om Nammo</a:t>
            </a:r>
            <a:endParaRPr lang="nb-NO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719138" y="1619251"/>
            <a:ext cx="6034061" cy="1665734"/>
          </a:xfrm>
        </p:spPr>
        <p:txBody>
          <a:bodyPr/>
          <a:lstStyle/>
          <a:p>
            <a:r>
              <a:rPr lang="nb-NO" dirty="0" smtClean="0"/>
              <a:t>Organisering</a:t>
            </a:r>
          </a:p>
          <a:p>
            <a:r>
              <a:rPr lang="nb-NO" dirty="0" smtClean="0"/>
              <a:t>Teknisk krevende / nisjeprodukter</a:t>
            </a:r>
          </a:p>
          <a:p>
            <a:r>
              <a:rPr lang="nb-NO" dirty="0" smtClean="0"/>
              <a:t>Høyt krav til kompetanse</a:t>
            </a:r>
          </a:p>
          <a:p>
            <a:r>
              <a:rPr lang="nb-NO" dirty="0" smtClean="0"/>
              <a:t>Internasjonalt miljø</a:t>
            </a:r>
          </a:p>
          <a:p>
            <a:r>
              <a:rPr lang="nb-NO" dirty="0" smtClean="0"/>
              <a:t>Lange tradisjoner</a:t>
            </a:r>
          </a:p>
          <a:p>
            <a:endParaRPr lang="nb-NO" dirty="0"/>
          </a:p>
        </p:txBody>
      </p:sp>
      <p:pic>
        <p:nvPicPr>
          <p:cNvPr id="4" name="Picture 1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8504" y="3356992"/>
            <a:ext cx="2271712" cy="291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2"/>
            </a:outerShdw>
          </a:effectLst>
        </p:spPr>
      </p:pic>
      <p:pic>
        <p:nvPicPr>
          <p:cNvPr id="5" name="Picture 7" descr="arian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9144" y="2708920"/>
            <a:ext cx="1739900" cy="3887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237240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000"/>
                            </p:stCondLst>
                            <p:childTnLst>
                              <p:par>
                                <p:cTn id="28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704528" y="260648"/>
            <a:ext cx="8637587" cy="864096"/>
          </a:xfrm>
        </p:spPr>
        <p:txBody>
          <a:bodyPr/>
          <a:lstStyle/>
          <a:p>
            <a:r>
              <a:rPr lang="en-US" altLang="nb-NO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                </a:t>
            </a:r>
            <a:r>
              <a:rPr lang="en-US" altLang="nb-NO" b="1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Teknologene</a:t>
            </a:r>
            <a:endParaRPr lang="en-US" altLang="nb-NO" b="1" dirty="0" smtClean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5" name="Picture 15" descr="2691877826_6169015c13_b.jpg"/>
          <p:cNvPicPr>
            <a:picLocks noChangeAspect="1"/>
          </p:cNvPicPr>
          <p:nvPr/>
        </p:nvPicPr>
        <p:blipFill>
          <a:blip r:embed="rId3" cstate="screen"/>
          <a:srcRect/>
          <a:stretch>
            <a:fillRect/>
          </a:stretch>
        </p:blipFill>
        <p:spPr>
          <a:xfrm>
            <a:off x="1496616" y="1052736"/>
            <a:ext cx="5390728" cy="5390728"/>
          </a:xfrm>
          <a:prstGeom prst="frame">
            <a:avLst>
              <a:gd name="adj1" fmla="val 12500"/>
            </a:avLst>
          </a:prstGeom>
          <a:effectLst>
            <a:outerShdw blurRad="381000" dist="228600" dir="5400000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0"/>
            </a:lightRig>
          </a:scene3d>
          <a:sp3d prstMaterial="softEdge">
            <a:bevelT/>
          </a:sp3d>
        </p:spPr>
      </p:pic>
      <p:sp>
        <p:nvSpPr>
          <p:cNvPr id="2" name="Rektangel 1"/>
          <p:cNvSpPr/>
          <p:nvPr/>
        </p:nvSpPr>
        <p:spPr>
          <a:xfrm>
            <a:off x="2720752" y="2204864"/>
            <a:ext cx="283654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altLang="nb-NO" dirty="0" err="1" smtClean="0"/>
              <a:t>Operatøren</a:t>
            </a:r>
            <a:endParaRPr lang="en-US" altLang="nb-NO" dirty="0" smtClean="0"/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altLang="nb-NO" dirty="0" err="1" smtClean="0"/>
              <a:t>Fagarbeideren</a:t>
            </a:r>
            <a:endParaRPr lang="en-US" altLang="nb-NO" dirty="0" smtClean="0"/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altLang="nb-NO" dirty="0" err="1" smtClean="0"/>
              <a:t>Teknikeren</a:t>
            </a:r>
            <a:endParaRPr lang="en-US" altLang="nb-NO" dirty="0" smtClean="0"/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altLang="nb-NO" dirty="0" err="1" smtClean="0"/>
              <a:t>Ingeniøren</a:t>
            </a:r>
            <a:endParaRPr lang="en-US" altLang="nb-NO" dirty="0" smtClean="0"/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altLang="nb-NO" dirty="0" err="1" smtClean="0"/>
              <a:t>Sivilingeniøren</a:t>
            </a:r>
            <a:endParaRPr lang="en-US" altLang="nb-NO" dirty="0" smtClean="0"/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altLang="nb-NO" dirty="0" smtClean="0"/>
              <a:t>Dr. </a:t>
            </a:r>
            <a:r>
              <a:rPr lang="en-US" altLang="nb-NO" dirty="0" err="1" smtClean="0"/>
              <a:t>Ingeniøren</a:t>
            </a:r>
            <a:endParaRPr lang="en-US" altLang="nb-NO" dirty="0" smtClean="0"/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altLang="nb-NO" dirty="0" err="1" smtClean="0"/>
              <a:t>Forskeren</a:t>
            </a:r>
            <a:endParaRPr lang="en-US" altLang="nb-NO" dirty="0" smtClean="0"/>
          </a:p>
        </p:txBody>
      </p:sp>
      <p:sp>
        <p:nvSpPr>
          <p:cNvPr id="3" name="TekstSylinder 2"/>
          <p:cNvSpPr txBox="1"/>
          <p:nvPr/>
        </p:nvSpPr>
        <p:spPr>
          <a:xfrm>
            <a:off x="7041232" y="2348880"/>
            <a:ext cx="25202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800" dirty="0" smtClean="0"/>
              <a:t>Tradisjonelt har Fagskolen en naturlig plass i dette bildet</a:t>
            </a:r>
            <a:endParaRPr lang="nb-NO" sz="1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          </a:t>
            </a:r>
            <a:r>
              <a:rPr lang="nb-NO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Teknologenes hverdag </a:t>
            </a:r>
            <a:endParaRPr lang="nb-NO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Ellipse 3"/>
          <p:cNvSpPr/>
          <p:nvPr/>
        </p:nvSpPr>
        <p:spPr bwMode="auto">
          <a:xfrm>
            <a:off x="2792760" y="2924944"/>
            <a:ext cx="3456384" cy="1584176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Ø"/>
              <a:tabLst/>
            </a:pPr>
            <a:r>
              <a:rPr kumimoji="0" lang="nb-NO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-111" charset="0"/>
                <a:ea typeface="ＭＳ Ｐゴシック" pitchFamily="-111" charset="-128"/>
                <a:cs typeface="ＭＳ Ｐゴシック" pitchFamily="-111" charset="-128"/>
              </a:rPr>
              <a:t>Kompetanse</a:t>
            </a:r>
          </a:p>
          <a:p>
            <a:pPr marL="342900" marR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Ø"/>
              <a:tabLst/>
            </a:pPr>
            <a:r>
              <a:rPr lang="nb-NO" dirty="0" smtClean="0">
                <a:latin typeface="Verdana" pitchFamily="-111" charset="0"/>
                <a:ea typeface="ＭＳ Ｐゴシック" pitchFamily="-111" charset="-128"/>
                <a:cs typeface="ＭＳ Ｐゴシック" pitchFamily="-111" charset="-128"/>
              </a:rPr>
              <a:t>Forbedring</a:t>
            </a:r>
            <a:endParaRPr kumimoji="0" lang="nb-NO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dana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  <p:sp>
        <p:nvSpPr>
          <p:cNvPr id="5" name="TekstSylinder 4"/>
          <p:cNvSpPr txBox="1"/>
          <p:nvPr/>
        </p:nvSpPr>
        <p:spPr>
          <a:xfrm>
            <a:off x="6393160" y="1700808"/>
            <a:ext cx="20882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000" dirty="0" smtClean="0"/>
              <a:t>Forskere</a:t>
            </a:r>
            <a:endParaRPr lang="nb-NO" sz="2000" dirty="0"/>
          </a:p>
        </p:txBody>
      </p:sp>
      <p:sp>
        <p:nvSpPr>
          <p:cNvPr id="6" name="TekstSylinder 5"/>
          <p:cNvSpPr txBox="1"/>
          <p:nvPr/>
        </p:nvSpPr>
        <p:spPr>
          <a:xfrm>
            <a:off x="344488" y="5013176"/>
            <a:ext cx="23762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000" dirty="0" smtClean="0"/>
              <a:t>Kvalifisering</a:t>
            </a:r>
            <a:endParaRPr lang="nb-NO" sz="2000" dirty="0"/>
          </a:p>
        </p:txBody>
      </p:sp>
      <p:sp>
        <p:nvSpPr>
          <p:cNvPr id="7" name="TekstSylinder 6"/>
          <p:cNvSpPr txBox="1"/>
          <p:nvPr/>
        </p:nvSpPr>
        <p:spPr>
          <a:xfrm>
            <a:off x="3224808" y="5661248"/>
            <a:ext cx="23762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000" dirty="0" smtClean="0"/>
              <a:t>Test</a:t>
            </a:r>
            <a:endParaRPr lang="nb-NO" sz="2000" dirty="0"/>
          </a:p>
        </p:txBody>
      </p:sp>
      <p:sp>
        <p:nvSpPr>
          <p:cNvPr id="8" name="TekstSylinder 7"/>
          <p:cNvSpPr txBox="1"/>
          <p:nvPr/>
        </p:nvSpPr>
        <p:spPr>
          <a:xfrm>
            <a:off x="7202016" y="3013720"/>
            <a:ext cx="23762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000" dirty="0" smtClean="0"/>
              <a:t>Utviklere</a:t>
            </a:r>
            <a:endParaRPr lang="nb-NO" sz="2000" dirty="0"/>
          </a:p>
        </p:txBody>
      </p:sp>
      <p:sp>
        <p:nvSpPr>
          <p:cNvPr id="9" name="TekstSylinder 8"/>
          <p:cNvSpPr txBox="1"/>
          <p:nvPr/>
        </p:nvSpPr>
        <p:spPr>
          <a:xfrm>
            <a:off x="5673080" y="5157192"/>
            <a:ext cx="23762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000" dirty="0" smtClean="0"/>
              <a:t>Prototype</a:t>
            </a:r>
            <a:endParaRPr lang="nb-NO" sz="2000" dirty="0"/>
          </a:p>
        </p:txBody>
      </p:sp>
      <p:sp>
        <p:nvSpPr>
          <p:cNvPr id="10" name="TekstSylinder 9"/>
          <p:cNvSpPr txBox="1"/>
          <p:nvPr/>
        </p:nvSpPr>
        <p:spPr>
          <a:xfrm>
            <a:off x="34617" y="3501008"/>
            <a:ext cx="23762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000" dirty="0" smtClean="0"/>
              <a:t>Prosess / produksjon</a:t>
            </a:r>
            <a:endParaRPr lang="nb-NO" sz="2000" dirty="0"/>
          </a:p>
        </p:txBody>
      </p:sp>
      <p:sp>
        <p:nvSpPr>
          <p:cNvPr id="11" name="TekstSylinder 10"/>
          <p:cNvSpPr txBox="1"/>
          <p:nvPr/>
        </p:nvSpPr>
        <p:spPr>
          <a:xfrm>
            <a:off x="3152800" y="1772816"/>
            <a:ext cx="23762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000" dirty="0" smtClean="0"/>
              <a:t>Videreutvikling</a:t>
            </a:r>
            <a:endParaRPr lang="nb-NO" sz="2000" dirty="0"/>
          </a:p>
        </p:txBody>
      </p:sp>
      <p:sp>
        <p:nvSpPr>
          <p:cNvPr id="12" name="TekstSylinder 11"/>
          <p:cNvSpPr txBox="1"/>
          <p:nvPr/>
        </p:nvSpPr>
        <p:spPr>
          <a:xfrm>
            <a:off x="272480" y="1196752"/>
            <a:ext cx="2592288" cy="2062103"/>
          </a:xfrm>
          <a:prstGeom prst="rect">
            <a:avLst/>
          </a:prstGeom>
          <a:solidFill>
            <a:schemeClr val="accent1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nb-NO" sz="1600" dirty="0" smtClean="0"/>
              <a:t>Konstruktører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nb-NO" sz="1600" dirty="0" smtClean="0"/>
              <a:t>Prosessingeniører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nb-NO" sz="1600" dirty="0" smtClean="0"/>
              <a:t>Diverse teknikere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nb-NO" sz="1600" dirty="0" smtClean="0"/>
              <a:t>Kvalitetsingeniører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nb-NO" sz="1600" dirty="0" err="1" smtClean="0"/>
              <a:t>Prosjekledere</a:t>
            </a:r>
            <a:endParaRPr lang="nb-NO" sz="1600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nb-NO" sz="1600" dirty="0" smtClean="0"/>
              <a:t>Produktansvarlige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nb-NO" sz="1600" dirty="0" smtClean="0"/>
              <a:t>Osv.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nb-NO" sz="1600" dirty="0"/>
          </a:p>
        </p:txBody>
      </p:sp>
    </p:spTree>
    <p:extLst>
      <p:ext uri="{BB962C8B-B14F-4D97-AF65-F5344CB8AC3E}">
        <p14:creationId xmlns="" xmlns:p14="http://schemas.microsoft.com/office/powerpoint/2010/main" val="26552861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Veien videre….</a:t>
            </a:r>
            <a:endParaRPr lang="nb-NO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Samarbeid – faglige råd, utplasseringer, oppgaver</a:t>
            </a:r>
          </a:p>
          <a:p>
            <a:r>
              <a:rPr lang="nb-NO" dirty="0" smtClean="0"/>
              <a:t>Fagskolen dekker et betydelig behov kompetanseløft</a:t>
            </a:r>
            <a:r>
              <a:rPr lang="nb-NO" dirty="0"/>
              <a:t> </a:t>
            </a:r>
            <a:r>
              <a:rPr lang="nb-NO" dirty="0" smtClean="0"/>
              <a:t>og egenutvikling. Utdanning i voksen alder inspirerer. 50 av våre 150 ingeniører har sin bakgrunn fra Fagskolen</a:t>
            </a:r>
          </a:p>
          <a:p>
            <a:r>
              <a:rPr lang="nb-NO" dirty="0" smtClean="0"/>
              <a:t>Kombinasjonen mellom teori og praksis</a:t>
            </a:r>
          </a:p>
          <a:p>
            <a:r>
              <a:rPr lang="nb-NO" dirty="0" smtClean="0"/>
              <a:t>Deltidsstudier</a:t>
            </a:r>
          </a:p>
          <a:p>
            <a:r>
              <a:rPr lang="nb-NO" dirty="0" smtClean="0"/>
              <a:t>Nettstudier</a:t>
            </a:r>
          </a:p>
          <a:p>
            <a:r>
              <a:rPr lang="nb-NO" dirty="0" smtClean="0"/>
              <a:t>Støtte av studiet – gjensidig innsats er en betingelse</a:t>
            </a:r>
          </a:p>
          <a:p>
            <a:r>
              <a:rPr lang="nb-NO" dirty="0" smtClean="0"/>
              <a:t>Opptak – studiekompetanse er viktig</a:t>
            </a:r>
          </a:p>
          <a:p>
            <a:r>
              <a:rPr lang="nb-NO" dirty="0" smtClean="0"/>
              <a:t>Det er en forventning om at også Fagskoletilbudet videreutvikles og harmoniseres med det øvrige studietilbudet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="" xmlns:p14="http://schemas.microsoft.com/office/powerpoint/2010/main" val="4815974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http://nmcu.org/files/bilder/spm%20tegn.oppslagssid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2760" y="908720"/>
            <a:ext cx="3024336" cy="4279437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1879167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 Nammo Raufoss Proprietary">
  <a:themeElements>
    <a:clrScheme name="Blank Presentation 13">
      <a:dk1>
        <a:srgbClr val="000000"/>
      </a:dk1>
      <a:lt1>
        <a:srgbClr val="FFFFFF"/>
      </a:lt1>
      <a:dk2>
        <a:srgbClr val="000000"/>
      </a:dk2>
      <a:lt2>
        <a:srgbClr val="A7A9AC"/>
      </a:lt2>
      <a:accent1>
        <a:srgbClr val="A0C3DA"/>
      </a:accent1>
      <a:accent2>
        <a:srgbClr val="005288"/>
      </a:accent2>
      <a:accent3>
        <a:srgbClr val="FFFFFF"/>
      </a:accent3>
      <a:accent4>
        <a:srgbClr val="000000"/>
      </a:accent4>
      <a:accent5>
        <a:srgbClr val="CDDEEA"/>
      </a:accent5>
      <a:accent6>
        <a:srgbClr val="00497B"/>
      </a:accent6>
      <a:hlink>
        <a:srgbClr val="7399C6"/>
      </a:hlink>
      <a:folHlink>
        <a:srgbClr val="D81E05"/>
      </a:folHlink>
    </a:clrScheme>
    <a:fontScheme name="Blank Presentation">
      <a:majorFont>
        <a:latin typeface="Verdana"/>
        <a:ea typeface="ＭＳ Ｐゴシック"/>
        <a:cs typeface="ＭＳ Ｐゴシック"/>
      </a:majorFont>
      <a:minorFont>
        <a:latin typeface="Verdana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b-NO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Verdana" pitchFamily="-111" charset="0"/>
            <a:ea typeface="ＭＳ Ｐゴシック" pitchFamily="-111" charset="-128"/>
            <a:cs typeface="ＭＳ Ｐゴシック" pitchFamily="-11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b-NO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Verdana" pitchFamily="-111" charset="0"/>
            <a:ea typeface="ＭＳ Ｐゴシック" pitchFamily="-111" charset="-128"/>
            <a:cs typeface="ＭＳ Ｐゴシック" pitchFamily="-111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3">
        <a:dk1>
          <a:srgbClr val="000000"/>
        </a:dk1>
        <a:lt1>
          <a:srgbClr val="FFFFFF"/>
        </a:lt1>
        <a:dk2>
          <a:srgbClr val="000000"/>
        </a:dk2>
        <a:lt2>
          <a:srgbClr val="A7A9AC"/>
        </a:lt2>
        <a:accent1>
          <a:srgbClr val="A0C3DA"/>
        </a:accent1>
        <a:accent2>
          <a:srgbClr val="005288"/>
        </a:accent2>
        <a:accent3>
          <a:srgbClr val="FFFFFF"/>
        </a:accent3>
        <a:accent4>
          <a:srgbClr val="000000"/>
        </a:accent4>
        <a:accent5>
          <a:srgbClr val="CDDEEA"/>
        </a:accent5>
        <a:accent6>
          <a:srgbClr val="00497B"/>
        </a:accent6>
        <a:hlink>
          <a:srgbClr val="7399C6"/>
        </a:hlink>
        <a:folHlink>
          <a:srgbClr val="D81E05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EmailTo xmlns="http://schemas.microsoft.com/sharepoint/v3" xsi:nil="true"/>
    <DocuLive xmlns="9e35d77f-6acd-43cf-ac56-9ea97d22c143" xsi:nil="true"/>
    <EmailSender xmlns="http://schemas.microsoft.com/sharepoint/v3" xsi:nil="true"/>
    <EmailFrom xmlns="http://schemas.microsoft.com/sharepoint/v3" xsi:nil="true"/>
    <EmailSubject xmlns="http://schemas.microsoft.com/sharepoint/v3" xsi:nil="true"/>
    <EmailCc xmlns="http://schemas.microsoft.com/sharepoint/v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7625B91353701942810620D4A1329ACE" ma:contentTypeVersion="11" ma:contentTypeDescription="Opprett et nytt dokument." ma:contentTypeScope="" ma:versionID="26495aeddb34ea75d0752007d5f0b9af">
  <xsd:schema xmlns:xsd="http://www.w3.org/2001/XMLSchema" xmlns:xs="http://www.w3.org/2001/XMLSchema" xmlns:p="http://schemas.microsoft.com/office/2006/metadata/properties" xmlns:ns1="http://schemas.microsoft.com/sharepoint/v3" xmlns:ns2="9e35d77f-6acd-43cf-ac56-9ea97d22c143" targetNamespace="http://schemas.microsoft.com/office/2006/metadata/properties" ma:root="true" ma:fieldsID="a3cd0afcff1eed2bd8852e3864928932" ns1:_="" ns2:_="">
    <xsd:import namespace="http://schemas.microsoft.com/sharepoint/v3"/>
    <xsd:import namespace="9e35d77f-6acd-43cf-ac56-9ea97d22c143"/>
    <xsd:element name="properties">
      <xsd:complexType>
        <xsd:sequence>
          <xsd:element name="documentManagement">
            <xsd:complexType>
              <xsd:all>
                <xsd:element ref="ns1:EmailSender" minOccurs="0"/>
                <xsd:element ref="ns1:EmailTo" minOccurs="0"/>
                <xsd:element ref="ns1:EmailCc" minOccurs="0"/>
                <xsd:element ref="ns1:EmailFrom" minOccurs="0"/>
                <xsd:element ref="ns1:EmailSubject" minOccurs="0"/>
                <xsd:element ref="ns2:DocuLiv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EmailSender" ma:index="11" nillable="true" ma:displayName="Avsender av e-post" ma:hidden="true" ma:internalName="EmailSender">
      <xsd:simpleType>
        <xsd:restriction base="dms:Note">
          <xsd:maxLength value="255"/>
        </xsd:restriction>
      </xsd:simpleType>
    </xsd:element>
    <xsd:element name="EmailTo" ma:index="12" nillable="true" ma:displayName="E-post til" ma:hidden="true" ma:internalName="EmailTo">
      <xsd:simpleType>
        <xsd:restriction base="dms:Note">
          <xsd:maxLength value="255"/>
        </xsd:restriction>
      </xsd:simpleType>
    </xsd:element>
    <xsd:element name="EmailCc" ma:index="13" nillable="true" ma:displayName="Kopi av e-post til" ma:hidden="true" ma:internalName="EmailCc">
      <xsd:simpleType>
        <xsd:restriction base="dms:Note">
          <xsd:maxLength value="255"/>
        </xsd:restriction>
      </xsd:simpleType>
    </xsd:element>
    <xsd:element name="EmailFrom" ma:index="14" nillable="true" ma:displayName="E-post fra" ma:hidden="true" ma:internalName="EmailFrom">
      <xsd:simpleType>
        <xsd:restriction base="dms:Text"/>
      </xsd:simpleType>
    </xsd:element>
    <xsd:element name="EmailSubject" ma:index="15" nillable="true" ma:displayName="Emne i e-post" ma:hidden="true" ma:internalName="EmailSubjec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e35d77f-6acd-43cf-ac56-9ea97d22c143" elementFormDefault="qualified">
    <xsd:import namespace="http://schemas.microsoft.com/office/2006/documentManagement/types"/>
    <xsd:import namespace="http://schemas.microsoft.com/office/infopath/2007/PartnerControls"/>
    <xsd:element name="DocuLive" ma:index="16" nillable="true" ma:displayName="WebSak" ma:internalName="DocuLive">
      <xsd:simpleType>
        <xsd:restriction base="dms:Text">
          <xsd:maxLength value="50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 ma:index="8" ma:displayName="Kommentarer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ABB85F7-6C79-4F61-BFA8-B5FDE9246326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9e35d77f-6acd-43cf-ac56-9ea97d22c143"/>
  </ds:schemaRefs>
</ds:datastoreItem>
</file>

<file path=customXml/itemProps2.xml><?xml version="1.0" encoding="utf-8"?>
<ds:datastoreItem xmlns:ds="http://schemas.openxmlformats.org/officeDocument/2006/customXml" ds:itemID="{B439CE74-D926-4C16-8AEA-19F41DADD36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9e35d77f-6acd-43cf-ac56-9ea97d22c14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6F28916B-337E-4A69-BF9C-B109F051474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1 Nammo Raufoss Proprietary</Template>
  <TotalTime>154</TotalTime>
  <Words>136</Words>
  <Application>Microsoft Office PowerPoint</Application>
  <PresentationFormat>A4 (210 x 297 mm)</PresentationFormat>
  <Paragraphs>43</Paragraphs>
  <Slides>6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6</vt:i4>
      </vt:variant>
    </vt:vector>
  </HeadingPairs>
  <TitlesOfParts>
    <vt:vector size="7" baseType="lpstr">
      <vt:lpstr>1 Nammo Raufoss Proprietary</vt:lpstr>
      <vt:lpstr>Orientering for Fagskoleutvalget FI 4. desember 2013 Lars Harald Lied / Nammo Raufoss AS </vt:lpstr>
      <vt:lpstr>Kort om Nammo</vt:lpstr>
      <vt:lpstr>                 Teknologene</vt:lpstr>
      <vt:lpstr>          Teknologenes hverdag </vt:lpstr>
      <vt:lpstr>Veien videre….</vt:lpstr>
      <vt:lpstr>Lysbilde 6</vt:lpstr>
    </vt:vector>
  </TitlesOfParts>
  <Company>Nammo Raufoss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Orientering for Fagskoleutvalget FI 4. desember 2013 Lars Harald Lied / Nammo Raufoss AS </dc:title>
  <dc:creator>Lied, Lars Harald</dc:creator>
  <cp:lastModifiedBy>Øystein Holmedal-Hagen</cp:lastModifiedBy>
  <cp:revision>20</cp:revision>
  <dcterms:created xsi:type="dcterms:W3CDTF">2013-11-28T13:50:10Z</dcterms:created>
  <dcterms:modified xsi:type="dcterms:W3CDTF">2013-12-05T16:33:23Z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0x0101007625B91353701942810620D4A1329ACE</vt:lpwstr>
  </property>
</Properties>
</file>