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65" r:id="rId4"/>
    <p:sldId id="275" r:id="rId5"/>
    <p:sldId id="280" r:id="rId6"/>
    <p:sldId id="281" r:id="rId7"/>
    <p:sldId id="286" r:id="rId8"/>
    <p:sldId id="284" r:id="rId9"/>
    <p:sldId id="279" r:id="rId10"/>
    <p:sldId id="288" r:id="rId11"/>
    <p:sldId id="287" r:id="rId12"/>
    <p:sldId id="282" r:id="rId13"/>
    <p:sldId id="289" r:id="rId14"/>
    <p:sldId id="285" r:id="rId15"/>
    <p:sldId id="260" r:id="rId16"/>
    <p:sldId id="264" r:id="rId17"/>
    <p:sldId id="283" r:id="rId18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val="1"/>
      </p:ext>
    </p:extLst>
  </p:showPr>
  <p:clrMru>
    <a:srgbClr val="000000"/>
    <a:srgbClr val="FF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7" autoAdjust="0"/>
  </p:normalViewPr>
  <p:slideViewPr>
    <p:cSldViewPr>
      <p:cViewPr>
        <p:scale>
          <a:sx n="77" d="100"/>
          <a:sy n="77" d="100"/>
        </p:scale>
        <p:origin x="-260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2B3CBB-CA54-43F5-95C4-2B8ADF4CB8DD}" type="datetimeFigureOut">
              <a:rPr lang="en-US"/>
              <a:pPr>
                <a:defRPr/>
              </a:pPr>
              <a:t>3/19/2014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2916E0-BCF9-4170-9F26-1E645EE307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1236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FD8F65-5830-4B15-AE28-DF0B25404D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36101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D58D215F-94EA-40D5-B1FA-FC6E2FE84FDB}" type="slidenum">
              <a:rPr lang="en-GB" sz="1200" smtClean="0">
                <a:latin typeface="Arial" charset="0"/>
              </a:rPr>
              <a:pPr eaLnBrk="1" hangingPunct="1"/>
              <a:t>1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552547F7-7A26-4C38-AA76-321E405297F3}" type="slidenum">
              <a:rPr lang="en-GB" sz="1200" smtClean="0">
                <a:latin typeface="Arial" charset="0"/>
              </a:rPr>
              <a:pPr eaLnBrk="1" hangingPunct="1"/>
              <a:t>11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552547F7-7A26-4C38-AA76-321E405297F3}" type="slidenum">
              <a:rPr lang="en-GB" sz="1200" smtClean="0">
                <a:latin typeface="Arial" charset="0"/>
              </a:rPr>
              <a:pPr eaLnBrk="1" hangingPunct="1"/>
              <a:t>12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552547F7-7A26-4C38-AA76-321E405297F3}" type="slidenum">
              <a:rPr lang="en-GB" sz="1200" smtClean="0">
                <a:latin typeface="Arial" charset="0"/>
              </a:rPr>
              <a:pPr eaLnBrk="1" hangingPunct="1"/>
              <a:t>13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552547F7-7A26-4C38-AA76-321E405297F3}" type="slidenum">
              <a:rPr lang="en-GB" sz="1200" smtClean="0">
                <a:latin typeface="Arial" charset="0"/>
              </a:rPr>
              <a:pPr eaLnBrk="1" hangingPunct="1"/>
              <a:t>14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FDB7D4C6-69CF-428F-A692-8C7C141C6314}" type="slidenum">
              <a:rPr lang="en-GB" sz="1200" smtClean="0">
                <a:latin typeface="Arial" charset="0"/>
              </a:rPr>
              <a:pPr eaLnBrk="1" hangingPunct="1"/>
              <a:t>15</a:t>
            </a:fld>
            <a:endParaRPr lang="en-GB" sz="1200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E429C1FC-7191-4EF6-A912-29B33B7653CD}" type="slidenum">
              <a:rPr lang="en-GB" sz="1200" smtClean="0">
                <a:latin typeface="Arial" charset="0"/>
              </a:rPr>
              <a:pPr eaLnBrk="1" hangingPunct="1"/>
              <a:t>16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E429C1FC-7191-4EF6-A912-29B33B7653CD}" type="slidenum">
              <a:rPr lang="en-GB" sz="1200" smtClean="0">
                <a:latin typeface="Arial" charset="0"/>
              </a:rPr>
              <a:pPr eaLnBrk="1" hangingPunct="1"/>
              <a:t>17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552547F7-7A26-4C38-AA76-321E405297F3}" type="slidenum">
              <a:rPr lang="en-GB" sz="1200" smtClean="0">
                <a:latin typeface="Arial" charset="0"/>
              </a:rPr>
              <a:pPr eaLnBrk="1" hangingPunct="1"/>
              <a:t>3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BC1E3B4C-21E7-4DB7-8842-760096A296EB}" type="slidenum">
              <a:rPr lang="en-GB" sz="1200" smtClean="0">
                <a:latin typeface="Arial" charset="0"/>
              </a:rPr>
              <a:pPr eaLnBrk="1" hangingPunct="1"/>
              <a:t>4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552547F7-7A26-4C38-AA76-321E405297F3}" type="slidenum">
              <a:rPr lang="en-GB" sz="1200" smtClean="0">
                <a:latin typeface="Arial" charset="0"/>
              </a:rPr>
              <a:pPr eaLnBrk="1" hangingPunct="1"/>
              <a:t>5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552547F7-7A26-4C38-AA76-321E405297F3}" type="slidenum">
              <a:rPr lang="en-GB" sz="1200" smtClean="0">
                <a:latin typeface="Arial" charset="0"/>
              </a:rPr>
              <a:pPr eaLnBrk="1" hangingPunct="1"/>
              <a:t>6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552547F7-7A26-4C38-AA76-321E405297F3}" type="slidenum">
              <a:rPr lang="en-GB" sz="1200" smtClean="0">
                <a:latin typeface="Arial" charset="0"/>
              </a:rPr>
              <a:pPr eaLnBrk="1" hangingPunct="1"/>
              <a:t>7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552547F7-7A26-4C38-AA76-321E405297F3}" type="slidenum">
              <a:rPr lang="en-GB" sz="1200" smtClean="0">
                <a:latin typeface="Arial" charset="0"/>
              </a:rPr>
              <a:pPr eaLnBrk="1" hangingPunct="1"/>
              <a:t>8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552547F7-7A26-4C38-AA76-321E405297F3}" type="slidenum">
              <a:rPr lang="en-GB" sz="1200" smtClean="0">
                <a:latin typeface="Arial" charset="0"/>
              </a:rPr>
              <a:pPr eaLnBrk="1" hangingPunct="1"/>
              <a:t>9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552547F7-7A26-4C38-AA76-321E405297F3}" type="slidenum">
              <a:rPr lang="en-GB" sz="1200" smtClean="0">
                <a:latin typeface="Arial" charset="0"/>
              </a:rPr>
              <a:pPr eaLnBrk="1" hangingPunct="1"/>
              <a:t>10</a:t>
            </a:fld>
            <a:endParaRPr lang="en-GB" sz="12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B0B8-A410-4CD6-B6D5-FF5361DD2B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2510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04D2C-1BF1-4B43-8E1D-5D26A7539C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08085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0BB6A-FB47-4EEA-B00E-66C16C7D6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8442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D8FA-AB63-4319-A5BE-118DE0786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22841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207C1-7717-4B3C-9B41-9E3F9D7A14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796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505C-E6C0-4BD8-8752-71F6291E61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012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94695-E198-495A-B3FC-B22E4548D6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094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2F706-FA45-42BC-A910-3E7D5649D2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8612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08AA-F914-44AB-9B57-51B420CBD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9126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775E2-8CCE-49CD-9946-5E67EF719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09803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38A4-8897-4EA2-A053-0790E5B9E9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9279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DA797-07B1-460B-AFB8-7CA5C11D99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74583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DFA5EF9-A940-4E53-859D-F3521FA29D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entnorwegiansociety.co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outs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4238625"/>
            <a:ext cx="325596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00240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249738"/>
            <a:ext cx="158273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b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251325"/>
            <a:ext cx="30527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323850" y="333375"/>
            <a:ext cx="8569325" cy="2590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17"/>
          <p:cNvSpPr>
            <a:spLocks noChangeArrowheads="1"/>
          </p:cNvSpPr>
          <p:nvPr/>
        </p:nvSpPr>
        <p:spPr bwMode="auto">
          <a:xfrm rot="10800000" flipH="1">
            <a:off x="323850" y="2924175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18"/>
          <p:cNvSpPr txBox="1">
            <a:spLocks noChangeArrowheads="1"/>
          </p:cNvSpPr>
          <p:nvPr/>
        </p:nvSpPr>
        <p:spPr bwMode="auto">
          <a:xfrm>
            <a:off x="827088" y="1052513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5400">
                <a:solidFill>
                  <a:schemeClr val="bg1"/>
                </a:solidFill>
              </a:rPr>
              <a:t>A learning partnership</a:t>
            </a:r>
          </a:p>
        </p:txBody>
      </p:sp>
      <p:sp>
        <p:nvSpPr>
          <p:cNvPr id="2056" name="Text Box 19"/>
          <p:cNvSpPr txBox="1">
            <a:spLocks noChangeArrowheads="1"/>
          </p:cNvSpPr>
          <p:nvPr/>
        </p:nvSpPr>
        <p:spPr bwMode="auto">
          <a:xfrm>
            <a:off x="900112" y="3038296"/>
            <a:ext cx="741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>
                <a:solidFill>
                  <a:srgbClr val="000000"/>
                </a:solidFill>
              </a:rPr>
              <a:t>Southampton Solent </a:t>
            </a:r>
            <a:r>
              <a:rPr lang="en-GB" sz="3600" b="1" dirty="0" smtClean="0">
                <a:solidFill>
                  <a:srgbClr val="000000"/>
                </a:solidFill>
              </a:rPr>
              <a:t>University and </a:t>
            </a:r>
            <a:r>
              <a:rPr lang="en-GB" sz="3600" b="1" dirty="0" err="1" smtClean="0">
                <a:solidFill>
                  <a:srgbClr val="000000"/>
                </a:solidFill>
              </a:rPr>
              <a:t>Norges</a:t>
            </a:r>
            <a:r>
              <a:rPr lang="en-GB" sz="3600" b="1" dirty="0" smtClean="0">
                <a:solidFill>
                  <a:srgbClr val="000000"/>
                </a:solidFill>
              </a:rPr>
              <a:t> </a:t>
            </a:r>
            <a:r>
              <a:rPr lang="en-GB" sz="3600" b="1" dirty="0" err="1" smtClean="0">
                <a:solidFill>
                  <a:srgbClr val="000000"/>
                </a:solidFill>
              </a:rPr>
              <a:t>Kreative</a:t>
            </a:r>
            <a:r>
              <a:rPr lang="en-GB" sz="3600" b="1" dirty="0" smtClean="0">
                <a:solidFill>
                  <a:srgbClr val="000000"/>
                </a:solidFill>
              </a:rPr>
              <a:t> </a:t>
            </a:r>
            <a:r>
              <a:rPr lang="en-GB" sz="3600" b="1" dirty="0" err="1" smtClean="0">
                <a:solidFill>
                  <a:srgbClr val="000000"/>
                </a:solidFill>
              </a:rPr>
              <a:t>Høyskole</a:t>
            </a:r>
            <a:r>
              <a:rPr lang="en-GB" sz="3600" dirty="0" smtClean="0">
                <a:solidFill>
                  <a:srgbClr val="000000"/>
                </a:solidFill>
              </a:rPr>
              <a:t> </a:t>
            </a:r>
            <a:endParaRPr lang="en-GB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3644900"/>
            <a:ext cx="4752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58" y="357166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dirty="0" smtClean="0"/>
              <a:t>Vocation to Vocation</a:t>
            </a:r>
          </a:p>
          <a:p>
            <a:r>
              <a:rPr lang="en-US" sz="4000" dirty="0" smtClean="0"/>
              <a:t>(post admissions)</a:t>
            </a:r>
            <a:endParaRPr lang="en-US" sz="4000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357158" y="2500306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1077884" y="2698064"/>
            <a:ext cx="72385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srgbClr val="FF0000"/>
                </a:solidFill>
              </a:rPr>
              <a:t>Post Admissions – in the classroom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392906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800" dirty="0" smtClean="0">
                <a:solidFill>
                  <a:schemeClr val="bg1"/>
                </a:solidFill>
              </a:rPr>
              <a:t>Focus on the </a:t>
            </a:r>
            <a:r>
              <a:rPr lang="en-GB" sz="1800" u="sng" dirty="0" smtClean="0">
                <a:solidFill>
                  <a:schemeClr val="bg1"/>
                </a:solidFill>
              </a:rPr>
              <a:t>marine service sector</a:t>
            </a:r>
            <a:r>
              <a:rPr lang="en-GB" sz="1800" dirty="0" smtClean="0">
                <a:solidFill>
                  <a:schemeClr val="bg1"/>
                </a:solidFill>
              </a:rPr>
              <a:t> of shipping:</a:t>
            </a:r>
          </a:p>
          <a:p>
            <a:pPr lvl="2"/>
            <a:r>
              <a:rPr lang="en-GB" sz="1800" dirty="0" smtClean="0">
                <a:solidFill>
                  <a:schemeClr val="bg1"/>
                </a:solidFill>
              </a:rPr>
              <a:t>For careers in Ship broking; Ship finance; Oil trading; Marine insurance, Port agency &amp; Freight forwarding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 MSC International Maritime Studies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/>
          </p:nvPr>
        </p:nvSpPr>
        <p:spPr>
          <a:xfrm>
            <a:off x="685800" y="3429000"/>
            <a:ext cx="5972188" cy="2934871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</a:rPr>
              <a:t>Exchange of  knowledge mapping  student to student</a:t>
            </a:r>
          </a:p>
          <a:p>
            <a:pPr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 Mapping Assessments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Mapping support systems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Student mentor systems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7884" y="2585163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endParaRPr lang="en-GB" b="1" dirty="0" smtClean="0">
              <a:solidFill>
                <a:schemeClr val="tx2"/>
              </a:solidFill>
            </a:endParaRPr>
          </a:p>
          <a:p>
            <a:pPr lvl="1" algn="l"/>
            <a:endParaRPr lang="en-GB" b="1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 descr="C:\Users\green_z\Desktop\we-are-sol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657600" cy="184338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3644900"/>
            <a:ext cx="4752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58" y="357166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dirty="0" smtClean="0"/>
              <a:t>Vocation to Vocation</a:t>
            </a:r>
          </a:p>
          <a:p>
            <a:r>
              <a:rPr lang="en-US" sz="4000" dirty="0" smtClean="0"/>
              <a:t>(post admissions)</a:t>
            </a:r>
            <a:endParaRPr lang="en-US" sz="4000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357158" y="2500306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1077884" y="2698064"/>
            <a:ext cx="72385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srgbClr val="FF0000"/>
                </a:solidFill>
              </a:rPr>
              <a:t>Post Admissions – Post BA study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392906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800" dirty="0" smtClean="0">
                <a:solidFill>
                  <a:schemeClr val="bg1"/>
                </a:solidFill>
              </a:rPr>
              <a:t>Focus on the </a:t>
            </a:r>
            <a:r>
              <a:rPr lang="en-GB" sz="1800" u="sng" dirty="0" smtClean="0">
                <a:solidFill>
                  <a:schemeClr val="bg1"/>
                </a:solidFill>
              </a:rPr>
              <a:t>marine service sector</a:t>
            </a:r>
            <a:r>
              <a:rPr lang="en-GB" sz="1800" dirty="0" smtClean="0">
                <a:solidFill>
                  <a:schemeClr val="bg1"/>
                </a:solidFill>
              </a:rPr>
              <a:t> of shipping:</a:t>
            </a:r>
          </a:p>
          <a:p>
            <a:pPr lvl="2"/>
            <a:r>
              <a:rPr lang="en-GB" sz="1800" dirty="0" smtClean="0">
                <a:solidFill>
                  <a:schemeClr val="bg1"/>
                </a:solidFill>
              </a:rPr>
              <a:t>For careers in Ship broking; Ship finance; Oil trading; Marine insurance, Port agency &amp; Freight forwarding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 MSC International Maritime Studies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/>
          </p:nvPr>
        </p:nvSpPr>
        <p:spPr>
          <a:xfrm>
            <a:off x="722663" y="3446457"/>
            <a:ext cx="5972188" cy="2934871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</a:rPr>
              <a:t>Portfolio building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	Online Support </a:t>
            </a:r>
            <a:endParaRPr lang="en-GB" sz="16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MA Study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  Industry Exchange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Support Systems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Social networking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7884" y="2585163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endParaRPr lang="en-GB" b="1" dirty="0" smtClean="0">
              <a:solidFill>
                <a:schemeClr val="tx2"/>
              </a:solidFill>
            </a:endParaRPr>
          </a:p>
          <a:p>
            <a:pPr lvl="1" algn="l"/>
            <a:endParaRPr lang="en-GB" b="1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 descr="C:\Users\green_z\Desktop\we-are-sol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928" y="3656874"/>
            <a:ext cx="4695833" cy="236664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3644900"/>
            <a:ext cx="4752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58" y="357166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dirty="0" smtClean="0"/>
              <a:t>Successes and Challenges</a:t>
            </a:r>
            <a:endParaRPr lang="en-US" sz="4000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357158" y="2500306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034" y="392906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800" dirty="0" smtClean="0">
                <a:solidFill>
                  <a:schemeClr val="bg1"/>
                </a:solidFill>
              </a:rPr>
              <a:t>Focus on the </a:t>
            </a:r>
            <a:r>
              <a:rPr lang="en-GB" sz="1800" u="sng" dirty="0" smtClean="0">
                <a:solidFill>
                  <a:schemeClr val="bg1"/>
                </a:solidFill>
              </a:rPr>
              <a:t>marine service sector</a:t>
            </a:r>
            <a:r>
              <a:rPr lang="en-GB" sz="1800" dirty="0" smtClean="0">
                <a:solidFill>
                  <a:schemeClr val="bg1"/>
                </a:solidFill>
              </a:rPr>
              <a:t> of shipping:</a:t>
            </a:r>
          </a:p>
          <a:p>
            <a:pPr lvl="2"/>
            <a:r>
              <a:rPr lang="en-GB" sz="1800" dirty="0" smtClean="0">
                <a:solidFill>
                  <a:schemeClr val="bg1"/>
                </a:solidFill>
              </a:rPr>
              <a:t>For careers in Ship broking; Ship finance; Oil trading; Marine insurance, Port agency &amp; Freight forwarding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 MSC International Maritime Studies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/>
          </p:nvPr>
        </p:nvSpPr>
        <p:spPr>
          <a:xfrm>
            <a:off x="963612" y="2531313"/>
            <a:ext cx="5972188" cy="2934871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Successes</a:t>
            </a:r>
          </a:p>
          <a:p>
            <a:pPr>
              <a:buNone/>
            </a:pPr>
            <a:endParaRPr lang="en-GB" sz="1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NKH students work hard and perform well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Many graduate with 1st degrees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(100% pass rate on Interior Design       Decoration.)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Student exchange of knowledge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Excellent employment figures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7884" y="2500306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endParaRPr lang="en-GB" b="1" dirty="0" smtClean="0">
              <a:solidFill>
                <a:schemeClr val="tx2"/>
              </a:solidFill>
            </a:endParaRPr>
          </a:p>
          <a:p>
            <a:pPr lvl="1" algn="l"/>
            <a:endParaRPr lang="en-GB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C:\Users\green_z\Desktop\global-success-for-solent-advertising-students-kim-and-re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805" y="3733800"/>
            <a:ext cx="1714198" cy="249337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6309320"/>
            <a:ext cx="24188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0000"/>
                </a:solidFill>
              </a:rPr>
              <a:t>BA(</a:t>
            </a:r>
            <a:r>
              <a:rPr lang="en-GB" sz="900" dirty="0" err="1" smtClean="0">
                <a:solidFill>
                  <a:srgbClr val="000000"/>
                </a:solidFill>
              </a:rPr>
              <a:t>Hons</a:t>
            </a:r>
            <a:r>
              <a:rPr lang="en-GB" sz="900" dirty="0" smtClean="0">
                <a:solidFill>
                  <a:srgbClr val="000000"/>
                </a:solidFill>
              </a:rPr>
              <a:t>) Advertising graduates  and D&amp;AD 2012 winners </a:t>
            </a:r>
            <a:r>
              <a:rPr lang="en-GB" sz="900" dirty="0" err="1" smtClean="0">
                <a:solidFill>
                  <a:srgbClr val="000000"/>
                </a:solidFill>
              </a:rPr>
              <a:t>Remi</a:t>
            </a:r>
            <a:r>
              <a:rPr lang="en-GB" sz="900" dirty="0" smtClean="0">
                <a:solidFill>
                  <a:srgbClr val="000000"/>
                </a:solidFill>
              </a:rPr>
              <a:t> </a:t>
            </a:r>
            <a:r>
              <a:rPr lang="en-GB" sz="900" dirty="0" err="1" smtClean="0">
                <a:solidFill>
                  <a:srgbClr val="000000"/>
                </a:solidFill>
              </a:rPr>
              <a:t>Lohne</a:t>
            </a:r>
            <a:r>
              <a:rPr lang="en-GB" sz="900" dirty="0" smtClean="0">
                <a:solidFill>
                  <a:srgbClr val="000000"/>
                </a:solidFill>
              </a:rPr>
              <a:t> and Kim </a:t>
            </a:r>
            <a:r>
              <a:rPr lang="en-GB" sz="900" dirty="0" err="1" smtClean="0">
                <a:solidFill>
                  <a:srgbClr val="000000"/>
                </a:solidFill>
              </a:rPr>
              <a:t>Thuen</a:t>
            </a:r>
            <a:endParaRPr lang="en-GB" sz="900" dirty="0" smtClean="0">
              <a:solidFill>
                <a:srgbClr val="000000"/>
              </a:solidFill>
            </a:endParaRPr>
          </a:p>
          <a:p>
            <a:r>
              <a:rPr lang="en-GB" sz="900" dirty="0" smtClean="0">
                <a:solidFill>
                  <a:srgbClr val="000000"/>
                </a:solidFill>
              </a:rPr>
              <a:t>(originally from NKF Bergen) </a:t>
            </a:r>
            <a:endParaRPr lang="en-GB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071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3644900"/>
            <a:ext cx="4752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58" y="357166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dirty="0" smtClean="0"/>
              <a:t>Successes and Challenges</a:t>
            </a:r>
            <a:endParaRPr lang="en-US" sz="4000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357158" y="2500306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034" y="392906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800" dirty="0" smtClean="0">
                <a:solidFill>
                  <a:schemeClr val="bg1"/>
                </a:solidFill>
              </a:rPr>
              <a:t>Focus on the </a:t>
            </a:r>
            <a:r>
              <a:rPr lang="en-GB" sz="1800" u="sng" dirty="0" smtClean="0">
                <a:solidFill>
                  <a:schemeClr val="bg1"/>
                </a:solidFill>
              </a:rPr>
              <a:t>marine service sector</a:t>
            </a:r>
            <a:r>
              <a:rPr lang="en-GB" sz="1800" dirty="0" smtClean="0">
                <a:solidFill>
                  <a:schemeClr val="bg1"/>
                </a:solidFill>
              </a:rPr>
              <a:t> of shipping:</a:t>
            </a:r>
          </a:p>
          <a:p>
            <a:pPr lvl="2"/>
            <a:r>
              <a:rPr lang="en-GB" sz="1800" dirty="0" smtClean="0">
                <a:solidFill>
                  <a:schemeClr val="bg1"/>
                </a:solidFill>
              </a:rPr>
              <a:t>For careers in Ship broking; Ship finance; Oil trading; Marine insurance, Port agency &amp; Freight forwarding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 MSC International Maritime Studies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/>
          </p:nvPr>
        </p:nvSpPr>
        <p:spPr>
          <a:xfrm>
            <a:off x="963612" y="2819400"/>
            <a:ext cx="7951788" cy="40386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Successes tutor collaboration</a:t>
            </a:r>
          </a:p>
          <a:p>
            <a:pPr marL="0" indent="0"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GB" sz="1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7884" y="2895599"/>
            <a:ext cx="69231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endParaRPr lang="en-GB" b="1" dirty="0" smtClean="0">
              <a:solidFill>
                <a:schemeClr val="tx2"/>
              </a:solidFill>
            </a:endParaRPr>
          </a:p>
          <a:p>
            <a:pPr lvl="1" algn="l"/>
            <a:endParaRPr lang="en-GB" b="1" dirty="0" smtClean="0">
              <a:solidFill>
                <a:schemeClr val="tx2"/>
              </a:solidFill>
            </a:endParaRPr>
          </a:p>
          <a:p>
            <a:pPr lvl="1" algn="l"/>
            <a:r>
              <a:rPr lang="en-GB" b="1" dirty="0" smtClean="0">
                <a:solidFill>
                  <a:schemeClr val="tx2"/>
                </a:solidFill>
              </a:rPr>
              <a:t>Excellent working partnership</a:t>
            </a:r>
          </a:p>
          <a:p>
            <a:pPr lvl="1" algn="l"/>
            <a:r>
              <a:rPr lang="en-GB" b="1" dirty="0" smtClean="0">
                <a:solidFill>
                  <a:schemeClr val="tx2"/>
                </a:solidFill>
              </a:rPr>
              <a:t>Sharing of information</a:t>
            </a:r>
          </a:p>
          <a:p>
            <a:pPr lvl="1" algn="l"/>
            <a:r>
              <a:rPr lang="en-GB" b="1" dirty="0" smtClean="0">
                <a:solidFill>
                  <a:schemeClr val="tx2"/>
                </a:solidFill>
              </a:rPr>
              <a:t>Assessing levels of attainment</a:t>
            </a:r>
          </a:p>
          <a:p>
            <a:pPr lvl="1" algn="l"/>
            <a:r>
              <a:rPr lang="en-GB" b="1" dirty="0" smtClean="0">
                <a:solidFill>
                  <a:schemeClr val="tx2"/>
                </a:solidFill>
              </a:rPr>
              <a:t>Regular discussions on the profession</a:t>
            </a:r>
          </a:p>
          <a:p>
            <a:pPr lvl="1" algn="l"/>
            <a:r>
              <a:rPr lang="en-GB" b="1" dirty="0" smtClean="0">
                <a:solidFill>
                  <a:schemeClr val="tx2"/>
                </a:solidFill>
              </a:rPr>
              <a:t>Regular updates on industry standards</a:t>
            </a:r>
          </a:p>
          <a:p>
            <a:pPr lvl="1" algn="l"/>
            <a:r>
              <a:rPr lang="en-GB" b="1" dirty="0" smtClean="0">
                <a:solidFill>
                  <a:schemeClr val="tx2"/>
                </a:solidFill>
              </a:rPr>
              <a:t>Exchange of research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071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3644900"/>
            <a:ext cx="4752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58" y="357166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dirty="0" smtClean="0"/>
              <a:t>Successes and Challenges</a:t>
            </a:r>
            <a:endParaRPr lang="en-US" sz="4000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357158" y="2500306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034" y="392906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800" dirty="0" smtClean="0">
                <a:solidFill>
                  <a:schemeClr val="bg1"/>
                </a:solidFill>
              </a:rPr>
              <a:t>Focus on the </a:t>
            </a:r>
            <a:r>
              <a:rPr lang="en-GB" sz="1800" u="sng" dirty="0" smtClean="0">
                <a:solidFill>
                  <a:schemeClr val="bg1"/>
                </a:solidFill>
              </a:rPr>
              <a:t>marine service sector</a:t>
            </a:r>
            <a:r>
              <a:rPr lang="en-GB" sz="1800" dirty="0" smtClean="0">
                <a:solidFill>
                  <a:schemeClr val="bg1"/>
                </a:solidFill>
              </a:rPr>
              <a:t> of shipping:</a:t>
            </a:r>
          </a:p>
          <a:p>
            <a:pPr lvl="2"/>
            <a:r>
              <a:rPr lang="en-GB" sz="1800" dirty="0" smtClean="0">
                <a:solidFill>
                  <a:schemeClr val="bg1"/>
                </a:solidFill>
              </a:rPr>
              <a:t>For careers in Ship broking; Ship finance; Oil trading; Marine insurance, Port agency &amp; Freight forwarding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 MSC International Maritime Studies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/>
          </p:nvPr>
        </p:nvSpPr>
        <p:spPr>
          <a:xfrm>
            <a:off x="963612" y="2819400"/>
            <a:ext cx="5972188" cy="264678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Challenges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Research Skills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Time management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English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7884" y="2500306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endParaRPr lang="en-GB" b="1" dirty="0" smtClean="0">
              <a:solidFill>
                <a:schemeClr val="tx2"/>
              </a:solidFill>
            </a:endParaRPr>
          </a:p>
          <a:p>
            <a:pPr lvl="1" algn="l"/>
            <a:endParaRPr lang="en-GB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C:\Users\green_z\Desktop\global-success-for-solent-advertising-students-kim-and-re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418803" cy="351825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6309320"/>
            <a:ext cx="24188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0000"/>
                </a:solidFill>
              </a:rPr>
              <a:t>BA(</a:t>
            </a:r>
            <a:r>
              <a:rPr lang="en-GB" sz="900" dirty="0" err="1" smtClean="0">
                <a:solidFill>
                  <a:srgbClr val="000000"/>
                </a:solidFill>
              </a:rPr>
              <a:t>Hons</a:t>
            </a:r>
            <a:r>
              <a:rPr lang="en-GB" sz="900" dirty="0" smtClean="0">
                <a:solidFill>
                  <a:srgbClr val="000000"/>
                </a:solidFill>
              </a:rPr>
              <a:t>) Advertising graduates  and D&amp;AD 2012 winners </a:t>
            </a:r>
            <a:r>
              <a:rPr lang="en-GB" sz="900" dirty="0" err="1" smtClean="0">
                <a:solidFill>
                  <a:srgbClr val="000000"/>
                </a:solidFill>
              </a:rPr>
              <a:t>Remi</a:t>
            </a:r>
            <a:r>
              <a:rPr lang="en-GB" sz="900" dirty="0" smtClean="0">
                <a:solidFill>
                  <a:srgbClr val="000000"/>
                </a:solidFill>
              </a:rPr>
              <a:t> </a:t>
            </a:r>
            <a:r>
              <a:rPr lang="en-GB" sz="900" dirty="0" err="1" smtClean="0">
                <a:solidFill>
                  <a:srgbClr val="000000"/>
                </a:solidFill>
              </a:rPr>
              <a:t>Lohne</a:t>
            </a:r>
            <a:r>
              <a:rPr lang="en-GB" sz="900" dirty="0" smtClean="0">
                <a:solidFill>
                  <a:srgbClr val="000000"/>
                </a:solidFill>
              </a:rPr>
              <a:t> and Kim </a:t>
            </a:r>
            <a:r>
              <a:rPr lang="en-GB" sz="900" dirty="0" err="1" smtClean="0">
                <a:solidFill>
                  <a:srgbClr val="000000"/>
                </a:solidFill>
              </a:rPr>
              <a:t>Thuen</a:t>
            </a:r>
            <a:endParaRPr lang="en-GB" sz="900" dirty="0" smtClean="0">
              <a:solidFill>
                <a:srgbClr val="000000"/>
              </a:solidFill>
            </a:endParaRPr>
          </a:p>
          <a:p>
            <a:r>
              <a:rPr lang="en-GB" sz="900" dirty="0" smtClean="0">
                <a:solidFill>
                  <a:srgbClr val="000000"/>
                </a:solidFill>
              </a:rPr>
              <a:t>(originally from NKF Bergen) </a:t>
            </a:r>
            <a:endParaRPr lang="en-GB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4071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285750" y="4419600"/>
            <a:ext cx="49291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</a:rPr>
              <a:t>Shared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/>
              <a:t>knowledge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before students </a:t>
            </a:r>
            <a:r>
              <a:rPr lang="en-GB" b="1" dirty="0" smtClean="0">
                <a:solidFill>
                  <a:srgbClr val="000000"/>
                </a:solidFill>
              </a:rPr>
              <a:t>arrive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</a:rPr>
              <a:t>Creating a camaraderie amongst </a:t>
            </a:r>
            <a:r>
              <a:rPr lang="en-GB" b="1" dirty="0" err="1" smtClean="0">
                <a:solidFill>
                  <a:srgbClr val="000000"/>
                </a:solidFill>
              </a:rPr>
              <a:t>Norsk</a:t>
            </a:r>
            <a:r>
              <a:rPr lang="en-GB" b="1" dirty="0" smtClean="0">
                <a:solidFill>
                  <a:srgbClr val="000000"/>
                </a:solidFill>
              </a:rPr>
              <a:t> students</a:t>
            </a:r>
          </a:p>
          <a:p>
            <a:pPr algn="l" eaLnBrk="1" hangingPunct="1">
              <a:spcBef>
                <a:spcPct val="50000"/>
              </a:spcBef>
            </a:pPr>
            <a:endParaRPr lang="en-GB" sz="1600" b="1" dirty="0">
              <a:solidFill>
                <a:srgbClr val="000000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000000"/>
                </a:solidFill>
              </a:rPr>
              <a:t>	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000000"/>
                </a:solidFill>
              </a:rPr>
              <a:t>	 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23850" y="333375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 rot="10800000" flipH="1">
            <a:off x="323850" y="2492375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971550" y="1052513"/>
            <a:ext cx="77771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4800" dirty="0" smtClean="0">
                <a:solidFill>
                  <a:schemeClr val="bg1"/>
                </a:solidFill>
              </a:rPr>
              <a:t>Extra activities </a:t>
            </a:r>
            <a:r>
              <a:rPr lang="en-GB" sz="4800" dirty="0">
                <a:solidFill>
                  <a:schemeClr val="bg1"/>
                </a:solidFill>
              </a:rPr>
              <a:t>at Solent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042988" y="2708275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357188" y="3505200"/>
            <a:ext cx="5113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3200" b="1" dirty="0">
                <a:solidFill>
                  <a:srgbClr val="000000"/>
                </a:solidFill>
              </a:rPr>
              <a:t>Solent Norwegian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>
                <a:solidFill>
                  <a:srgbClr val="000000"/>
                </a:solidFill>
              </a:rPr>
              <a:t>Society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000000"/>
                </a:solidFill>
                <a:hlinkClick r:id="rId3"/>
              </a:rPr>
              <a:t>www.solentnorwegiansociety.co.uk</a:t>
            </a:r>
            <a:r>
              <a:rPr lang="en-GB" sz="1600" b="1" dirty="0" smtClean="0">
                <a:solidFill>
                  <a:srgbClr val="000000"/>
                </a:solidFill>
              </a:rPr>
              <a:t> </a:t>
            </a:r>
            <a:endParaRPr lang="en-GB" sz="1600" b="1" dirty="0">
              <a:solidFill>
                <a:srgbClr val="000000"/>
              </a:solidFill>
            </a:endParaRPr>
          </a:p>
        </p:txBody>
      </p:sp>
      <p:pic>
        <p:nvPicPr>
          <p:cNvPr id="1025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721" y="3962400"/>
            <a:ext cx="355697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23850" y="333375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5"/>
          <p:cNvSpPr>
            <a:spLocks noChangeArrowheads="1"/>
          </p:cNvSpPr>
          <p:nvPr/>
        </p:nvSpPr>
        <p:spPr bwMode="auto">
          <a:xfrm rot="10800000" flipH="1">
            <a:off x="323850" y="2492375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71550" y="1052513"/>
            <a:ext cx="66246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4800" dirty="0" smtClean="0">
                <a:solidFill>
                  <a:schemeClr val="bg1"/>
                </a:solidFill>
              </a:rPr>
              <a:t>What works..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042988" y="2708275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971550" y="2636838"/>
            <a:ext cx="777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3079" name="Picture 17" descr="Photos of Southampton, Hampshire, England 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201612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b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19970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22"/>
          <p:cNvSpPr txBox="1">
            <a:spLocks noChangeArrowheads="1"/>
          </p:cNvSpPr>
          <p:nvPr/>
        </p:nvSpPr>
        <p:spPr bwMode="auto">
          <a:xfrm>
            <a:off x="381001" y="3505200"/>
            <a:ext cx="7315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Exchange of knowledge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Continuity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Open systems of communication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</a:rPr>
              <a:t>Industry links </a:t>
            </a:r>
          </a:p>
          <a:p>
            <a:pPr marL="342900" indent="-342900" algn="l" eaLnBrk="1" hangingPunct="1"/>
            <a:endParaRPr lang="en-GB" b="1" dirty="0" smtClean="0">
              <a:solidFill>
                <a:srgbClr val="000000"/>
              </a:solidFill>
            </a:endParaRPr>
          </a:p>
          <a:p>
            <a:pPr algn="l" eaLnBrk="1" hangingPunct="1"/>
            <a:endParaRPr lang="en-GB" b="1" dirty="0" smtClean="0">
              <a:solidFill>
                <a:srgbClr val="00000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23850" y="333375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5"/>
          <p:cNvSpPr>
            <a:spLocks noChangeArrowheads="1"/>
          </p:cNvSpPr>
          <p:nvPr/>
        </p:nvSpPr>
        <p:spPr bwMode="auto">
          <a:xfrm rot="10800000" flipH="1">
            <a:off x="323850" y="2492375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71550" y="1052513"/>
            <a:ext cx="66246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4800" dirty="0" smtClean="0">
                <a:solidFill>
                  <a:schemeClr val="bg1"/>
                </a:solidFill>
              </a:rPr>
              <a:t>Thank you for listening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042988" y="2708275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971550" y="2636838"/>
            <a:ext cx="777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3080" name="Picture 10" descr="b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5788" y="4979988"/>
            <a:ext cx="19970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22"/>
          <p:cNvSpPr txBox="1">
            <a:spLocks noChangeArrowheads="1"/>
          </p:cNvSpPr>
          <p:nvPr/>
        </p:nvSpPr>
        <p:spPr bwMode="auto">
          <a:xfrm>
            <a:off x="1487576" y="2636838"/>
            <a:ext cx="604802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0000"/>
              </a:solidFill>
            </a:endParaRPr>
          </a:p>
          <a:p>
            <a:pPr algn="l" eaLnBrk="1" hangingPunct="1"/>
            <a:endParaRPr lang="en-GB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GB" sz="6000" b="1" dirty="0" smtClean="0">
                <a:solidFill>
                  <a:srgbClr val="000000"/>
                </a:solidFill>
              </a:rPr>
              <a:t>Questions?</a:t>
            </a:r>
            <a:endParaRPr lang="en-GB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773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chen_b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1617662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024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357562"/>
            <a:ext cx="10366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ine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5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west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929198"/>
            <a:ext cx="12350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b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5000636"/>
            <a:ext cx="1925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olphin hotel, Photos of Southampton, Hampshire, England U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286124"/>
            <a:ext cx="224313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UK_map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1571612"/>
            <a:ext cx="4946873" cy="495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 smtClean="0">
                <a:solidFill>
                  <a:schemeClr val="bg1"/>
                </a:solidFill>
              </a:rPr>
              <a:t>Where are we?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3505200"/>
            <a:ext cx="4752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000000"/>
                </a:solidFill>
              </a:rPr>
              <a:t>Over </a:t>
            </a:r>
            <a:r>
              <a:rPr lang="en-GB" sz="1800" b="1" dirty="0">
                <a:solidFill>
                  <a:srgbClr val="FF0000"/>
                </a:solidFill>
              </a:rPr>
              <a:t>140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600" b="1" dirty="0">
                <a:solidFill>
                  <a:srgbClr val="000000"/>
                </a:solidFill>
              </a:rPr>
              <a:t>full-time undergraduate courses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3850" y="333375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323850" y="2492375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00113" y="1052513"/>
            <a:ext cx="7777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dirty="0">
                <a:solidFill>
                  <a:schemeClr val="bg1"/>
                </a:solidFill>
              </a:rPr>
              <a:t>Undergraduate and Postgraduate courses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971550" y="2708275"/>
            <a:ext cx="4249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b="1" dirty="0">
                <a:solidFill>
                  <a:srgbClr val="000000"/>
                </a:solidFill>
              </a:rPr>
              <a:t>A wide range </a:t>
            </a:r>
            <a:r>
              <a:rPr lang="en-GB" b="1" dirty="0" smtClean="0">
                <a:solidFill>
                  <a:srgbClr val="000000"/>
                </a:solidFill>
              </a:rPr>
              <a:t>of courses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8723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4238437999"/>
              </p:ext>
            </p:extLst>
          </p:nvPr>
        </p:nvGraphicFramePr>
        <p:xfrm>
          <a:off x="304800" y="4038600"/>
          <a:ext cx="6481763" cy="2312988"/>
        </p:xfrm>
        <a:graphic>
          <a:graphicData uri="http://schemas.openxmlformats.org/drawingml/2006/table">
            <a:tbl>
              <a:tblPr/>
              <a:tblGrid>
                <a:gridCol w="3243263"/>
                <a:gridCol w="3238500"/>
              </a:tblGrid>
              <a:tr h="231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Art and Design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Business and Law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Shipping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Accountancy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Construction and Engineering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Entertainment Technology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Yacht Design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Media/Journalism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Social sciences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Sport and Tourism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Popular Music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09" name="Picture 41" descr="2012-en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850" y="333375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 rot="10800000" flipH="1">
            <a:off x="323850" y="2492375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71550" y="1052513"/>
            <a:ext cx="66246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16013" y="2506534"/>
            <a:ext cx="7344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Progression Routes from SSU to NKH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23850" y="3146085"/>
            <a:ext cx="58483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endParaRPr lang="en-GB" sz="1600" b="1" dirty="0" smtClean="0">
              <a:solidFill>
                <a:srgbClr val="000000"/>
              </a:solidFill>
            </a:endParaRPr>
          </a:p>
          <a:p>
            <a:pPr algn="l" eaLnBrk="1" hangingPunct="1"/>
            <a:r>
              <a:rPr lang="en-GB" sz="1600" b="1" dirty="0" smtClean="0">
                <a:solidFill>
                  <a:srgbClr val="000000"/>
                </a:solidFill>
              </a:rPr>
              <a:t>Graphic Design </a:t>
            </a:r>
            <a:endParaRPr lang="en-GB" b="1" dirty="0" smtClean="0">
              <a:solidFill>
                <a:schemeClr val="tx2"/>
              </a:solidFill>
            </a:endParaRPr>
          </a:p>
          <a:p>
            <a:pPr algn="l" eaLnBrk="1" hangingPunct="1"/>
            <a:r>
              <a:rPr lang="en-GB" sz="1600" b="1" dirty="0" smtClean="0">
                <a:solidFill>
                  <a:srgbClr val="000000"/>
                </a:solidFill>
              </a:rPr>
              <a:t>Photography</a:t>
            </a:r>
          </a:p>
          <a:p>
            <a:pPr algn="l" eaLnBrk="1" hangingPunct="1"/>
            <a:r>
              <a:rPr lang="en-GB" sz="1600" b="1" dirty="0" smtClean="0">
                <a:solidFill>
                  <a:srgbClr val="000000"/>
                </a:solidFill>
              </a:rPr>
              <a:t>Animation</a:t>
            </a:r>
            <a:endParaRPr lang="en-GB" b="1" dirty="0" smtClean="0">
              <a:solidFill>
                <a:schemeClr val="tx2"/>
              </a:solidFill>
            </a:endParaRPr>
          </a:p>
          <a:p>
            <a:pPr algn="l" eaLnBrk="1" hangingPunct="1"/>
            <a:endParaRPr lang="en-GB" sz="1600" b="1" dirty="0" smtClean="0">
              <a:solidFill>
                <a:srgbClr val="000000"/>
              </a:solidFill>
            </a:endParaRPr>
          </a:p>
          <a:p>
            <a:pPr algn="l" eaLnBrk="1" hangingPunct="1"/>
            <a:r>
              <a:rPr lang="en-GB" sz="1600" b="1" dirty="0" smtClean="0">
                <a:solidFill>
                  <a:srgbClr val="000000"/>
                </a:solidFill>
              </a:rPr>
              <a:t>Interior Design</a:t>
            </a:r>
          </a:p>
          <a:p>
            <a:pPr algn="l" eaLnBrk="1" hangingPunct="1"/>
            <a:r>
              <a:rPr lang="en-GB" sz="1600" b="1" dirty="0" smtClean="0">
                <a:solidFill>
                  <a:srgbClr val="000000"/>
                </a:solidFill>
              </a:rPr>
              <a:t>Illustration</a:t>
            </a:r>
          </a:p>
          <a:p>
            <a:pPr algn="l" eaLnBrk="1" hangingPunct="1"/>
            <a:r>
              <a:rPr lang="en-GB" sz="1600" b="1" dirty="0" smtClean="0">
                <a:solidFill>
                  <a:srgbClr val="000000"/>
                </a:solidFill>
              </a:rPr>
              <a:t>Journalism</a:t>
            </a:r>
          </a:p>
          <a:p>
            <a:pPr algn="l" eaLnBrk="1" hangingPunct="1"/>
            <a:endParaRPr lang="en-GB" sz="1600" b="1" dirty="0" smtClean="0">
              <a:solidFill>
                <a:srgbClr val="000000"/>
              </a:solidFill>
            </a:endParaRPr>
          </a:p>
          <a:p>
            <a:pPr algn="l" eaLnBrk="1" hangingPunct="1"/>
            <a:r>
              <a:rPr lang="en-GB" sz="1600" b="1" dirty="0" smtClean="0">
                <a:solidFill>
                  <a:srgbClr val="000000"/>
                </a:solidFill>
              </a:rPr>
              <a:t>Music Design</a:t>
            </a:r>
            <a:endParaRPr lang="en-GB" b="1" dirty="0" smtClean="0">
              <a:solidFill>
                <a:schemeClr val="tx2"/>
              </a:solidFill>
            </a:endParaRPr>
          </a:p>
          <a:p>
            <a:pPr algn="l" eaLnBrk="1" hangingPunct="1"/>
            <a:r>
              <a:rPr lang="en-GB" sz="1600" b="1" dirty="0" smtClean="0">
                <a:solidFill>
                  <a:srgbClr val="000000"/>
                </a:solidFill>
              </a:rPr>
              <a:t>Film</a:t>
            </a:r>
          </a:p>
          <a:p>
            <a:pPr algn="l" eaLnBrk="1" hangingPunct="1"/>
            <a:r>
              <a:rPr lang="en-GB" sz="1600" b="1" dirty="0" smtClean="0">
                <a:solidFill>
                  <a:srgbClr val="000000"/>
                </a:solidFill>
              </a:rPr>
              <a:t>Advertising</a:t>
            </a:r>
            <a:endParaRPr lang="en-GB" b="1" dirty="0" smtClean="0">
              <a:solidFill>
                <a:schemeClr val="tx2"/>
              </a:solidFill>
            </a:endParaRPr>
          </a:p>
          <a:p>
            <a:pPr algn="l" eaLnBrk="1" hangingPunct="1"/>
            <a:endParaRPr lang="en-GB" sz="1600" b="1" dirty="0">
              <a:solidFill>
                <a:srgbClr val="000000"/>
              </a:solidFill>
            </a:endParaRPr>
          </a:p>
          <a:p>
            <a:pPr algn="l" eaLnBrk="1" hangingPunct="1"/>
            <a:r>
              <a:rPr lang="en-GB" sz="1600" b="1" dirty="0" smtClean="0">
                <a:solidFill>
                  <a:srgbClr val="000000"/>
                </a:solidFill>
              </a:rPr>
              <a:t>In total an average of 70/80 students from NKH a year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042988" y="908050"/>
            <a:ext cx="7200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/>
              <a:t>SSU and NKH</a:t>
            </a:r>
            <a:endParaRPr lang="en-US" sz="4400" dirty="0"/>
          </a:p>
        </p:txBody>
      </p:sp>
      <p:pic>
        <p:nvPicPr>
          <p:cNvPr id="5130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194468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7" descr="facilit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5400"/>
            <a:ext cx="18732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6" descr="outs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944687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7" descr="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5200"/>
            <a:ext cx="19446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84606" y="435363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357158" y="2500306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717521" y="2773145"/>
            <a:ext cx="774067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</a:rPr>
              <a:t>Partnership Agreement</a:t>
            </a:r>
          </a:p>
          <a:p>
            <a:pPr marL="457200" indent="-45720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3 year life 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</a:rPr>
              <a:t>Admission agreements </a:t>
            </a:r>
            <a:endParaRPr lang="en-GB" sz="1600" b="1" dirty="0" smtClean="0">
              <a:solidFill>
                <a:srgbClr val="000000"/>
              </a:solidFill>
            </a:endParaRPr>
          </a:p>
          <a:p>
            <a:pPr marL="457200" indent="-45720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Overseas partnership Notification Statement (OPNS)</a:t>
            </a:r>
          </a:p>
          <a:p>
            <a:pPr marL="457200" indent="-45720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Direct entry</a:t>
            </a:r>
          </a:p>
          <a:p>
            <a:pPr marL="457200" indent="-45720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Portfolio, interview or essay</a:t>
            </a:r>
          </a:p>
          <a:p>
            <a:pPr marL="457200" indent="-45720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English levels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44" y="2786058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endParaRPr lang="en-GB" b="1" dirty="0" smtClean="0">
              <a:solidFill>
                <a:schemeClr val="tx2"/>
              </a:solidFill>
            </a:endParaRPr>
          </a:p>
          <a:p>
            <a:pPr lvl="1" algn="l"/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550" y="908720"/>
            <a:ext cx="7128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Quality Assurance</a:t>
            </a:r>
            <a:endParaRPr lang="en-GB" sz="4000" dirty="0"/>
          </a:p>
        </p:txBody>
      </p:sp>
      <p:sp>
        <p:nvSpPr>
          <p:cNvPr id="3" name="AutoShape 4" descr="data:image/jpeg;base64,/9j/4AAQSkZJRgABAQAAAQABAAD/2wCEAAkGBxMTEhUREhIWFhUVFxcbGRYXGRwZIBsXIBsYHholIh8YHCkgHR0nHxgaIzEhJSsrLi4uGR8/ODgvNygtLi0BCgoKDg0OGxAQGzclICQ3Li00Lyw0NDQwODU3MSwtNzYsNysvNzUtNTEtLzQtLzcvLDUtLTQsLDQsMi8tLyw0LP/AABEIAG0AyAMBIgACEQEDEQH/xAAcAAEAAgMBAQEAAAAAAAAAAAAABQYDBAcBAgj/xAA8EAACAQMCAwUFBgQFBQAAAAABAgMABBESIQUGMRMiQVFhBzJxgZEUQlKhsdEVIzNyQ2KCosEWksLi8P/EABkBAQADAQEAAAAAAAAAAAAAAAABAgMEBf/EACsRAAMAAgADBgUFAAAAAAAAAAABAgMREiFBEzFRcYHwBDJikfEiI0JS0f/aAAwDAQACEQMRAD8A7jSlKAUpSgFKUoBSlKAUpSgFeMwAyTgeZr2q/wA4cOtzBNPLEHZImxq3xscYHQHJ61aUm9MrTaW0b9txy3klMEcqu4BYhe8ABgbkbDrUjXPPZDYYSac9WKoPgoyfqW/Kuh1fNCi3K6FMNu4VPqKUpWRqRfMPHYrOLtZSd9lUdWPkP3qGmveKSQrPDHAmoahEcs+k7jJOFzjwqte0wme+gth+FV+cjAH8lFdRVcDA6CulyscS9bb8TnVPJdLekvAiuWbq5kh1XcQjkydh4rtgkb4PXbNS1KVz09vZvK0tClKVBIpSlAKUpQClKUApSlAKUpQClKUApSlAKqftNutFky+Mjov55P5CrZXNva9cFjb269Trb5nCJ+rVv8NPFlRh8TXDibN3lCG4ks4oYD2EeCXnK5ZmJJIjB2wPxn5Cor2eSyniEqds8iKJAxZidWGAUnJ610O5cW9sxHSKI4/0rt+lc+9l0JWK7uPvBAoPqFZj+ZWt5vii698zGp4biffIs38Ra9uZbaGRkggwJZEOGdznuq33QMHJG/wqs3llJZcThjhlkZJyMqzMx0klWByd8dQeop7L+KrFDMuGeVnUqijLPlevoMg5Y4AzV04dwkiVry5KmcrgAbrEn4Vz1Pm3j6Daop9jTnprXmJXbSq69/kc8s+FJLxZoAXMaMwyZGLYVfx51e961P20KtfPZ2jyIqL/AD5jI0jYBHcTWSE36sN/pUZ7MiZbu5uSM9xm+cjk/otZPZFNqmuWb33WNv8Ac5b8yK2y7XF9KX3MsTTc/U2TXGuA3MMsMvD3kO+JEklZlI2wTrJ9Qcb7itiyvG4jJLokZLSJtAMZ0tM/idQ3CDbGME561L81TMlncMvURPj6VUvZ3xRY7TsY0Mk3aNiNfLbBY9EX1Pltmued1j4uq5HQ9Tk4ej5/g1uEwSWfFhbRyO8UgyQxLd0gkZ9QR19a6XURwfg3Zu9xKQ9xLjU+MBR4KgPRR9T41L1lmtW0a4Y4ExSlKxNRSlKAxXSkowX3ipx4b42qs2lhfjTrkBIEO42AIilD5BY575Qnz+VWulAVLh9lejQBmPEkZYyOZc/ynEmRr3GvSRgr16DFYbXh16FcPqLm0VFbXnE3ZsG314B1Y30n4irnSgK8thcrZ3EQYmU9oImDEdV7uNTErv5sd81pX1hdFY+zWQMIpACH0hJS6FWYGRtS4DbZbx86t1Y7iYIjOxwqqWJ9AMmgK5d2l4TIsZK4FwVcuMHXjsgOpBXfqNvWvm7trvs0FtGyaS8mJZcklcaEJGrutlsjO2BvUqOPQ6NbFlHZtJ3lIOgEAnH+oV5NzFbr2mX/AKRkDjB2KKGbw8iMedAacHDZld2UsNVwrDLlsRaBnYnprJ2FaNrwu8KFdckbYgyxk15mUsZHG/8ATbuArtkZ2FTR5ggCliWGntNSlGDDQoZgRjOdJBHnkYpJzBAF1KWfJ2CKzE9wOSABkgKQc+uOu1AZuBiXsV7caZCWLLq1YyxOAfEAHAqpcf5cubjiUc+gdghi31Dop1Hbr1q4XvEkjVWIZtfuqilmOxOygZ6AmsLcchD6Mt/dpbTq069Oce9p301fHkcPaKZMataZ8c1Wck1pNFFjW64AJxn51AcncBvIYuxkaOKMvqOka3OcZGT3QNsdCasDcftxpy+NXZYJB/xc9n4bZ0n4V9xcaiZ1RdTFgDsjEKCSF1HHdyVbGfKpnK1PCQ8SdcRRV5cvbC5MtlGJYmyNJIHczkK2SOngwqa45c3f2aWe4CwKiMREjamZyMDU2AAoJ90dfE+FWXh3E45hmNsjSjdCNnGV6+lVb2rXui1WPO8sg/7V7x/PH1raMjy3Ka5+JjeNYopp8vAweyO00wTSfjkCj4Kv7sa05uV7yzuzcWKrIhLdwsBhSclTkjbyI8hVs5JsexsoVIwSuo/Ft/8AmsicyQGNZRrIfOkBGLMoAJIUDOkAjf1HiRUXnayU13MmMCeOU+9GGGO7uBpnSOCIgh41PaM4IwRqwFUfAE9NxVS4ZwTiPDp2+zxi4ifAPeC6gM6c5PdYZO+461eoONwvIIlYkkZBAOk90Ps3T3WBr5uOOwp22otiAZkIUkDYHAwNzhhsKpOZztaWn0L1hVae3tdTBZ2txK6y3WmMJukMbFhq83bbUR4AAAZPXbE1UVNzBAoyGZ9ztGrOSAqsxAUbqA6nI/EPOtl+JxhJJC3diJD7HqADgDGSdx065rKq2apaNylRzccgDKnabtGsi7HdGYKCDjzI2619WfFopHMalgw1Y1KVDBW0sVJGGAbAOPMeYqCTfpSlAKUpQClKUArFdQCRGjbOl1KnG2xGD+tZaUBE3fL0LhFwyqqlNKHSGjJUlW26EqOmD133NY7vliCQsza8usqthiMiQ5OfUb4PhqPnU1SgIg8uxEEMZGLa9TFtyXUKc4GPdUAYAxisc3K8DBwNa63dyVbprUK4GQRpIHTHXepulAR91wlHSNAzoYvcdGww7unqQc5B8f1rH/AoteslyM6ihbKl9OjUfEtp2648eu9SlfMiZBGSMgjI6j4etAREHLUCrpOtx3R32z3VVkVenuhWb133Oa+7LgEcRQo8o0qqnv51hc6deRkkajuMZzvnaq5b8N4lYuTE5vIT1R2w49RqOM/A7+VTsPMikd+2ukb8JhZvzQEGtaxP+L2ZTl38y0bPDuCJAwMbyABETQSCpCjSpORnOPWqVzZD9v4nFaLukK/zMeAJBf54Cj51aLviF3MNFrAYs7dtPhdPqEyWJ+IArPy3y7HaK2kl5JDmSVveY/8AA3O3rV8b7LddehXIu11PTqTAHhUQOXIRHHEmqPsgVVkIDYIAbJxvkAZPXYeVTFK5zcjLbgMMciyIull6YP3dCoF/two28xXjcCjLyvqf+djUMjGRp3B06h7o2zipSlAQM3KVuUZAZFDGU91ugkCh1GoEBTpXA8NIxithuX4yXy8hV3VzHq7updODsNX3R4+FS1KAhP8Apa3woGsBDGVwx7oR2dQP8uXII8V2raseDJHIZQzs3f06jkIHbW4UADGSB1ydhUjSgFKUoBSlKAUpSgFQfNHMkdkIjJ/iyBfgv3m+C7fWpyqNxPhP8SF5JgEIpht8/iQ5kYf3OAvwShrhmXW77ica7ee6lt0cxxwKhdlxqZ31EAEg6VAXJOMnI3GDnBd3MtpcQKZGlguHMeHxqjkwWUhlAypwQQc+FVzkS7mcfaol7UlEhuItQVw8eezcasA5VsEEjpW3zxxsxdhLJFpKMzQwkhmklxpDNoJARQx2ySSw6Y3g37JrJ2a8vXX++9F6eQKMsQB5k4rVXisBOBPGT5a1/eoHhPKusCbiLG4nbcq5/lx+ioO7t5kGpafl20ddDWsJXy0L+1SYOYT1vfkSasDuDn4V7Va4JyilrcmWGRxEyEdiWZgrZG4yemM9elWWhS1Kf6XsUpUDzPzZb2S/zG1SH3Yl3Y/sPU0KVSlbZNzSqoLMwVQMkk4AHxNaPB+OW90C1vKsgU4OOo+R3x5Hoa5TztxiRyq3rNqIDCzibSsanp2j4JZz5AbelQ/Ab61EqlWms5OizI/aKD/nVlHd8+oqDjr4tK+H8+/M7/SqdYc4GGX7JxELFLtpmX+nIPA5+6T67VcAc7ipOubVdx7SlRnMXH7eyhNxcyBEBx4kk+AAG5NCxJ0qq8tc/wBneymCNpEmxqEcyGNmXzGdjWxzFzpaWU8NvcOVknPdwuQO8FBY+AyevoaAsVK1+IXqQxPNIdKRqWY+QAyajeVOaLfiEJntmJUMVOoaSGAB3HwINATVKUoBSvmRwAWJwAMk+lRS8wx4yyup3yNJONz5f/bigJelRDcwxDBw+MkdN8jHh49evj4ZrwcxR4yUkzgEgLkjIz546Z6bbedAec2cTaC3PZ/1pCI4R5yNsvyHU/CtTh/KhijSJL25VUAAAKY9eqZ61g43aW08wZ1mkePUy6XdQuF1ZQKQNRwPWt9uNLGgUAuwA+8WGMEjLY3O3lUG3GphKfUqvDo/4dxXsmdjFeLkM2N5MnrjAzkkdPvitPmx+043bRv7qGLA+Zb8yB9KnuKWtjcyB5lndh7necacn7oBGMkf7arftDtWje24hBqZRpBZych0bKas797cZPl60OvDc3kX9mmvX8HWKVpcH4nHcwpNEcqw+YPiD5EVu1J57TT0xSlKEFS9oXFL2CHNpFlSDrlHeZPgn/lvjyrlPJZ7biVuZmL6pNRLHJLAEjJPXcCv0HVI5n9n8crfaLMi3uFOoEbKzA5BIHunPiB8QaHF8RguqVp710OXc8Fv4hc6+vaH6YGn8sVB4roHM0UM8yteA2l2q4dG2jnx0KyAMF+JHTFadjdWcbATWtmU8kke4kb0XBxk+Z0imzgyYN23szc9ya+H8Md/6hjYZ8SuE/8AX61k9mvG78SCCFDPCMag5wIx5hz0/t39BUnzZw57i2huP4bKpiwojEuNMIwfcXfcbbDIxU7ybzlw9o1gjC2xGwjbABPo3RvnvUHUo/f2613ev3LtXJ/b5w6VksroI0kFtKxmQb90mMgkeWEYZ8NXrXVYplb3WBx5EH9K+iM7GpPSOJ3/ABeHinHrCXh7FlgQNLJpKYUEkg6gD0On/VUPzLBc8UTiN/FaiWAlUhmLqpSOAkuVU7tq/eux8Y5Jsrh0leEJIhGJIiYmIB6EpjUp8j8sVPpGoGkAAeQG1AcY49zZJxHhdjZwAyXN6dMqhgvdix2uSemogbn1rJ7PLuSy41c2U8It1vFEscQcOqsNRGCNtxr6fhHlXYUtkByEUHzAAr6aFSQxUEjocDP1oD7pSlAK8xXtKA80jyppHlXtKA8xTSPKvaUBi+zpq16Rq6ZxvXl5aJKjRSIGRhgqRkEVmpQb0UNOSrm0cycNugit1hmBZT8x+uM+tScc3F+hhs8/i7ST9NFWmlDd56r5kmRPCrK5D9pc3Ac4IEca6EXPjuSzHwyfpUtSlDGq29ilKUINDjPBoLqPs54w6+GeqnzB6g/CoblrkW1s2MgBkkzs8mCVHoOgPr1q0UoUeOXXE1zFV3inJlrNJ22js5DnLIFw2eupWBVvmKsVKE1KrvNXhlgkEYjQAAeSqv5IAPoK2qUoSlrkKUpQkUpSgFKUoD/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C:\Users\green_z\Desktop\hefce_and_qa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08428"/>
            <a:ext cx="4588288" cy="73412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316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3644900"/>
            <a:ext cx="4752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58" y="357166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357158" y="2500306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034" y="392906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800" dirty="0" smtClean="0">
                <a:solidFill>
                  <a:schemeClr val="bg1"/>
                </a:solidFill>
              </a:rPr>
              <a:t>Focus on the </a:t>
            </a:r>
            <a:r>
              <a:rPr lang="en-GB" sz="1800" u="sng" dirty="0" smtClean="0">
                <a:solidFill>
                  <a:schemeClr val="bg1"/>
                </a:solidFill>
              </a:rPr>
              <a:t>marine service sector</a:t>
            </a:r>
            <a:r>
              <a:rPr lang="en-GB" sz="1800" dirty="0" smtClean="0">
                <a:solidFill>
                  <a:schemeClr val="bg1"/>
                </a:solidFill>
              </a:rPr>
              <a:t> of shipping:</a:t>
            </a:r>
          </a:p>
          <a:p>
            <a:pPr lvl="2"/>
            <a:r>
              <a:rPr lang="en-GB" sz="1800" dirty="0" smtClean="0">
                <a:solidFill>
                  <a:schemeClr val="bg1"/>
                </a:solidFill>
              </a:rPr>
              <a:t>For careers in Ship broking; Ship finance; Oil trading; Marine insurance, Port agency &amp; Freight forwarding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 MSC International Maritime Studies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/>
          </p:nvPr>
        </p:nvSpPr>
        <p:spPr>
          <a:xfrm>
            <a:off x="717521" y="2971800"/>
            <a:ext cx="6292879" cy="362555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Mapping-Curriculum 3 stages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1.Quality Assurance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2. International manager/course  leader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3. SSU/NKH course leaders</a:t>
            </a:r>
          </a:p>
          <a:p>
            <a:pPr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44" y="2786058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endParaRPr lang="en-GB" b="1" dirty="0" smtClean="0">
              <a:solidFill>
                <a:schemeClr val="tx2"/>
              </a:solidFill>
            </a:endParaRPr>
          </a:p>
          <a:p>
            <a:pPr lvl="1" algn="l"/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550" y="980728"/>
            <a:ext cx="6840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Academic transition from diploma to degree</a:t>
            </a:r>
            <a:endParaRPr lang="en-GB" sz="4000" dirty="0"/>
          </a:p>
        </p:txBody>
      </p:sp>
      <p:pic>
        <p:nvPicPr>
          <p:cNvPr id="1026" name="Picture 2" descr="C:\Users\green_z\Desktop\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327" y="5152586"/>
            <a:ext cx="3763673" cy="170541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316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3644900"/>
            <a:ext cx="4752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58" y="357166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357158" y="2500306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971550" y="2408886"/>
            <a:ext cx="7632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Mapping between academics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392906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800" dirty="0" smtClean="0">
                <a:solidFill>
                  <a:schemeClr val="bg1"/>
                </a:solidFill>
              </a:rPr>
              <a:t>Focus on the </a:t>
            </a:r>
            <a:r>
              <a:rPr lang="en-GB" sz="1800" u="sng" dirty="0" smtClean="0">
                <a:solidFill>
                  <a:schemeClr val="bg1"/>
                </a:solidFill>
              </a:rPr>
              <a:t>marine service sector</a:t>
            </a:r>
            <a:r>
              <a:rPr lang="en-GB" sz="1800" dirty="0" smtClean="0">
                <a:solidFill>
                  <a:schemeClr val="bg1"/>
                </a:solidFill>
              </a:rPr>
              <a:t> of shipping:</a:t>
            </a:r>
          </a:p>
          <a:p>
            <a:pPr lvl="2"/>
            <a:r>
              <a:rPr lang="en-GB" sz="1800" dirty="0" smtClean="0">
                <a:solidFill>
                  <a:schemeClr val="bg1"/>
                </a:solidFill>
              </a:rPr>
              <a:t>For careers in Ship broking; Ship finance; Oil trading; Marine insurance, Port agency &amp; Freight forwarding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 MSC International Maritime Studies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/>
          </p:nvPr>
        </p:nvSpPr>
        <p:spPr>
          <a:xfrm>
            <a:off x="717521" y="2971800"/>
            <a:ext cx="5454679" cy="3625552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Teaching and learning outcomes of both course documents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Technology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Terminology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Industry communication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44" y="2786058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endParaRPr lang="en-GB" b="1" dirty="0" smtClean="0">
              <a:solidFill>
                <a:schemeClr val="tx2"/>
              </a:solidFill>
            </a:endParaRPr>
          </a:p>
          <a:p>
            <a:pPr lvl="1" algn="l"/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550" y="980728"/>
            <a:ext cx="6840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Academic transition from diploma to degree</a:t>
            </a:r>
            <a:endParaRPr lang="en-GB" sz="4000" dirty="0"/>
          </a:p>
        </p:txBody>
      </p:sp>
      <p:pic>
        <p:nvPicPr>
          <p:cNvPr id="1026" name="Picture 2" descr="C:\Users\green_z\Desktop\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1166" y="4953000"/>
            <a:ext cx="3595507" cy="162921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316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3644900"/>
            <a:ext cx="4752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58" y="357166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357158" y="2500306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762000" y="2743200"/>
            <a:ext cx="78424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schemeClr val="tx2"/>
                </a:solidFill>
              </a:rPr>
              <a:t>Relationship between Academics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392906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800" dirty="0" smtClean="0">
                <a:solidFill>
                  <a:schemeClr val="bg1"/>
                </a:solidFill>
              </a:rPr>
              <a:t>Focus on the </a:t>
            </a:r>
            <a:r>
              <a:rPr lang="en-GB" sz="1800" u="sng" dirty="0" smtClean="0">
                <a:solidFill>
                  <a:schemeClr val="bg1"/>
                </a:solidFill>
              </a:rPr>
              <a:t>marine service sector</a:t>
            </a:r>
            <a:r>
              <a:rPr lang="en-GB" sz="1800" dirty="0" smtClean="0">
                <a:solidFill>
                  <a:schemeClr val="bg1"/>
                </a:solidFill>
              </a:rPr>
              <a:t> of shipping:</a:t>
            </a:r>
          </a:p>
          <a:p>
            <a:pPr lvl="2"/>
            <a:r>
              <a:rPr lang="en-GB" sz="1800" dirty="0" smtClean="0">
                <a:solidFill>
                  <a:schemeClr val="bg1"/>
                </a:solidFill>
              </a:rPr>
              <a:t>For careers in Ship broking; Ship finance; Oil trading; Marine insurance, Port agency &amp; Freight forwarding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 MSC International Maritime Studies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/>
          </p:nvPr>
        </p:nvSpPr>
        <p:spPr>
          <a:xfrm>
            <a:off x="717521" y="3352800"/>
            <a:ext cx="5972188" cy="324455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Building the Partnership/exchange</a:t>
            </a:r>
          </a:p>
          <a:p>
            <a:pPr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Joint exercises and visits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	Workshops and lectures  at</a:t>
            </a: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	 NKH and SSU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 NKH student Visits to SSU</a:t>
            </a:r>
          </a:p>
          <a:p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44" y="2786058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endParaRPr lang="en-GB" b="1" dirty="0" smtClean="0">
              <a:solidFill>
                <a:schemeClr val="tx2"/>
              </a:solidFill>
            </a:endParaRPr>
          </a:p>
          <a:p>
            <a:pPr lvl="1" algn="l"/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550" y="980728"/>
            <a:ext cx="6840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Academic transition from diploma to degree</a:t>
            </a:r>
            <a:endParaRPr lang="en-GB" sz="4000" dirty="0"/>
          </a:p>
        </p:txBody>
      </p:sp>
      <p:pic>
        <p:nvPicPr>
          <p:cNvPr id="1026" name="Picture 2" descr="C:\Users\green_z\Desktop\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327" y="5152586"/>
            <a:ext cx="3763673" cy="170541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1316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3850" y="3644900"/>
            <a:ext cx="4752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58" y="357166"/>
            <a:ext cx="8569325" cy="2159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dirty="0" smtClean="0"/>
              <a:t>Vocation to Vocation</a:t>
            </a:r>
          </a:p>
          <a:p>
            <a:r>
              <a:rPr lang="en-US" sz="4000" dirty="0" smtClean="0"/>
              <a:t>(post admissions)</a:t>
            </a:r>
            <a:endParaRPr lang="en-US" sz="4000" dirty="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357158" y="2500306"/>
            <a:ext cx="720725" cy="863600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1077884" y="2698064"/>
            <a:ext cx="72385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3200" b="1" dirty="0" smtClean="0">
                <a:solidFill>
                  <a:srgbClr val="FF0000"/>
                </a:solidFill>
              </a:rPr>
              <a:t>Post Admissions – Induction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392906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800" dirty="0" smtClean="0">
                <a:solidFill>
                  <a:schemeClr val="bg1"/>
                </a:solidFill>
              </a:rPr>
              <a:t>Focus on the </a:t>
            </a:r>
            <a:r>
              <a:rPr lang="en-GB" sz="1800" u="sng" dirty="0" smtClean="0">
                <a:solidFill>
                  <a:schemeClr val="bg1"/>
                </a:solidFill>
              </a:rPr>
              <a:t>marine service sector</a:t>
            </a:r>
            <a:r>
              <a:rPr lang="en-GB" sz="1800" dirty="0" smtClean="0">
                <a:solidFill>
                  <a:schemeClr val="bg1"/>
                </a:solidFill>
              </a:rPr>
              <a:t> of shipping:</a:t>
            </a:r>
          </a:p>
          <a:p>
            <a:pPr lvl="2"/>
            <a:r>
              <a:rPr lang="en-GB" sz="1800" dirty="0" smtClean="0">
                <a:solidFill>
                  <a:schemeClr val="bg1"/>
                </a:solidFill>
              </a:rPr>
              <a:t>For careers in Ship broking; Ship finance; Oil trading; Marine insurance, Port agency &amp; Freight forwarding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chemeClr val="bg1"/>
                </a:solidFill>
              </a:rPr>
              <a:t> MSC International Maritime Studies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/>
          </p:nvPr>
        </p:nvSpPr>
        <p:spPr>
          <a:xfrm>
            <a:off x="722662" y="3446457"/>
            <a:ext cx="6821138" cy="2934871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</a:rPr>
              <a:t>Induction-2 weeks prior to all students onsite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Meet the course team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Induction Project 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Induction workshops </a:t>
            </a:r>
            <a:endParaRPr lang="en-GB" sz="1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	Support Systems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Assessments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7884" y="2585163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endParaRPr lang="en-GB" b="1" dirty="0" smtClean="0">
              <a:solidFill>
                <a:schemeClr val="tx2"/>
              </a:solidFill>
            </a:endParaRPr>
          </a:p>
          <a:p>
            <a:pPr lvl="1" algn="l"/>
            <a:endParaRPr lang="en-GB" b="1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 descr="C:\Users\green_z\Desktop\we-are-sol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365" y="4648200"/>
            <a:ext cx="4384635" cy="22098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00"/>
        </a:dk2>
        <a:lt2>
          <a:srgbClr val="FF000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FFFFFF"/>
        </a:dk1>
        <a:lt1>
          <a:srgbClr val="FFFFFF"/>
        </a:lt1>
        <a:dk2>
          <a:srgbClr val="FF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707</Words>
  <Application>Microsoft Office PowerPoint</Application>
  <PresentationFormat>Skjermfremvisning (4:3)</PresentationFormat>
  <Paragraphs>182</Paragraphs>
  <Slides>17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Default Design</vt:lpstr>
      <vt:lpstr>Lysbilde 1</vt:lpstr>
      <vt:lpstr>Where are we?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</vt:vector>
  </TitlesOfParts>
  <Company>Southampton Solent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Peggy</dc:creator>
  <cp:lastModifiedBy>Øystein Holmedal-Hagen</cp:lastModifiedBy>
  <cp:revision>100</cp:revision>
  <dcterms:created xsi:type="dcterms:W3CDTF">2014-02-10T22:43:06Z</dcterms:created>
  <dcterms:modified xsi:type="dcterms:W3CDTF">2014-03-19T16:42:32Z</dcterms:modified>
</cp:coreProperties>
</file>