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  <p:sldMasterId id="2147483652" r:id="rId5"/>
    <p:sldMasterId id="2147483676" r:id="rId6"/>
  </p:sldMasterIdLst>
  <p:sldIdLst>
    <p:sldId id="260" r:id="rId7"/>
    <p:sldId id="263" r:id="rId8"/>
    <p:sldId id="273" r:id="rId9"/>
    <p:sldId id="268" r:id="rId10"/>
    <p:sldId id="269" r:id="rId11"/>
    <p:sldId id="270" r:id="rId12"/>
    <p:sldId id="271" r:id="rId13"/>
    <p:sldId id="272" r:id="rId14"/>
    <p:sldId id="266" r:id="rId15"/>
    <p:sldId id="280" r:id="rId16"/>
    <p:sldId id="278" r:id="rId17"/>
    <p:sldId id="267" r:id="rId18"/>
    <p:sldId id="274" r:id="rId19"/>
    <p:sldId id="276" r:id="rId20"/>
    <p:sldId id="277" r:id="rId21"/>
    <p:sldId id="281" r:id="rId2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60A8"/>
    <a:srgbClr val="0033CC"/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96796-A2CD-4271-A7C2-1EA9C1F93D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255BC-E93B-4711-87BE-E446A6EAC3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837363" y="2492375"/>
            <a:ext cx="1982787" cy="273685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89000" y="2492375"/>
            <a:ext cx="5795963" cy="273685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40C40-CD2E-4588-BBD8-10F5876C4D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60F64-5A84-4AA1-AEAD-627EBCB5B6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28073-221E-403B-8F24-CDC40A8236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4882B-60C1-47C9-AFA5-AD1CBF4B64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755650" y="2420938"/>
            <a:ext cx="3889375" cy="3705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97425" y="2420938"/>
            <a:ext cx="3889375" cy="3705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127CA-FFA6-425F-B7D6-30439A2A8A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2A0A0-A4CF-4BD9-967B-F8CE37AEC3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A4E2C-D833-476C-9C1F-F4DC8E4D27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EC1F7-E8D5-46ED-B171-58EE58BBD8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A66A5-5E65-4AD2-B5DC-F558B6B4A1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27AE9-C76E-41B6-A00E-220FDA7D1B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68472-CC96-42AF-8D2A-A4A56D8282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9DDBC-701A-4F14-905A-7CA89B9BCC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04013" y="1484313"/>
            <a:ext cx="1982787" cy="464185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755650" y="1484313"/>
            <a:ext cx="5795963" cy="464185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59623-5FE6-4111-ACCF-7904AE3A97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tel og skjematisk tegning eller organisasjonsk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55650" y="1484313"/>
            <a:ext cx="7931150" cy="9366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SmartArt 2"/>
          <p:cNvSpPr>
            <a:spLocks noGrp="1"/>
          </p:cNvSpPr>
          <p:nvPr>
            <p:ph type="dgm" idx="1"/>
          </p:nvPr>
        </p:nvSpPr>
        <p:spPr>
          <a:xfrm>
            <a:off x="755650" y="2420938"/>
            <a:ext cx="7931150" cy="3705225"/>
          </a:xfrm>
        </p:spPr>
        <p:txBody>
          <a:bodyPr/>
          <a:lstStyle/>
          <a:p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D6AC7CF-D79A-4C90-9A25-801DB72297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60294-41D9-4230-997F-766B277C7A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43006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860A8"/>
              </a:buClr>
              <a:buFont typeface="Arial" pitchFamily="34" charset="0"/>
              <a:buChar char="•"/>
              <a:defRPr sz="2800"/>
            </a:lvl1pPr>
            <a:lvl2pPr>
              <a:buClr>
                <a:srgbClr val="0860A8"/>
              </a:buClr>
              <a:buFont typeface="Arial" pitchFamily="34" charset="0"/>
              <a:buChar char="•"/>
              <a:defRPr sz="2400"/>
            </a:lvl2pPr>
            <a:lvl3pPr>
              <a:buClr>
                <a:srgbClr val="0860A8"/>
              </a:buClr>
              <a:buFont typeface="Arial" pitchFamily="34" charset="0"/>
              <a:buChar char="•"/>
              <a:defRPr/>
            </a:lvl3pPr>
            <a:lvl4pPr>
              <a:buClr>
                <a:srgbClr val="0860A8"/>
              </a:buClr>
              <a:buFont typeface="Arial" pitchFamily="34" charset="0"/>
              <a:buChar char="•"/>
              <a:defRPr/>
            </a:lvl4pPr>
            <a:lvl5pPr>
              <a:buClr>
                <a:srgbClr val="0860A8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00B82-71DB-401E-8A93-38D936FD0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69549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5CC47-64FF-4179-BBFC-71BD74D304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09770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755650" y="2420938"/>
            <a:ext cx="3889375" cy="3705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97425" y="2420938"/>
            <a:ext cx="3889375" cy="3705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63C50-42DE-4FF6-815B-7946E82345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77916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72008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67544" y="2348880"/>
            <a:ext cx="4040188" cy="4740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7544" y="3068961"/>
            <a:ext cx="4040188" cy="30243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4008" y="2348880"/>
            <a:ext cx="4041775" cy="4740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55369" y="3068961"/>
            <a:ext cx="4041775" cy="30243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457200" y="6153150"/>
            <a:ext cx="2133600" cy="492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3124200" y="6153150"/>
            <a:ext cx="2895600" cy="492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6553200" y="6153150"/>
            <a:ext cx="2133600" cy="492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ADD02-EDCD-4642-B6B9-5CAC00E772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94663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7D3A2-D0CA-470A-81B9-C455391FE7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16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71DD2-84CE-486E-9ED0-6BC9B0ACB4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5DAD6-FA5D-43A4-8C0A-23E29FF790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2305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38178-D938-43C1-8CDD-5CEAC82F9D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46349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AD2D0-1B15-4482-BC5E-8A6760FE4C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30613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46581-31BD-4C06-BADE-FB7D9F261C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07843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04013" y="1484313"/>
            <a:ext cx="1982787" cy="464185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755650" y="1484313"/>
            <a:ext cx="5795963" cy="464185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B1B0E-A589-47A9-83CC-B1158E2D201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958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900113" y="3284538"/>
            <a:ext cx="3852862" cy="1944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05375" y="3284538"/>
            <a:ext cx="3854450" cy="1944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717DE-687D-45D8-BE4C-55F734B256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B0FEE-8993-46FF-9275-EDFF8CCF36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8834E-C896-4FEC-9185-AF2558514C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872F1-F592-4E31-9E06-4E008EAA11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D147D-AAB3-4FB2-A1C8-153F7F006E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3F0F6-94D2-45FD-B012-9DC3426102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2492375"/>
            <a:ext cx="79311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3284538"/>
            <a:ext cx="7859712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0A3EF1-4750-4A48-A083-1B369936391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 b="1" i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1484313"/>
            <a:ext cx="79311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2420938"/>
            <a:ext cx="793115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1A6DAB6-4E78-4EDA-8F3D-6D1ADA44FED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5543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0860A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0860A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0860A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0860A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0860A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860A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860A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860A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860A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1412875"/>
            <a:ext cx="793115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2420938"/>
            <a:ext cx="7931150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smtClean="0"/>
              <a:t>Click to edit Master text styles</a:t>
            </a:r>
          </a:p>
          <a:p>
            <a:pPr lvl="1"/>
            <a:r>
              <a:rPr lang="en-US" altLang="nb-NO" smtClean="0"/>
              <a:t>Second level</a:t>
            </a:r>
          </a:p>
          <a:p>
            <a:pPr lvl="2"/>
            <a:r>
              <a:rPr lang="en-US" altLang="nb-NO" smtClean="0"/>
              <a:t>Third level</a:t>
            </a:r>
          </a:p>
          <a:p>
            <a:pPr lvl="3"/>
            <a:r>
              <a:rPr lang="en-US" altLang="nb-NO" smtClean="0"/>
              <a:t>Fourth level</a:t>
            </a:r>
          </a:p>
          <a:p>
            <a:pPr lvl="4"/>
            <a:r>
              <a:rPr lang="en-US" altLang="nb-NO" smtClean="0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03B4BD8-43F3-46D7-8AC5-C92D95B5B9ED}" type="slidenum">
              <a:rPr lang="en-US">
                <a:solidFill>
                  <a:srgbClr val="000000"/>
                </a:solidFill>
                <a:latin typeface="Arial" pitchFamily="34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031" name="Bilde 10" descr="Toppgrafikk_CS2 powerpoint.ti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443" b="3247"/>
          <a:stretch>
            <a:fillRect/>
          </a:stretch>
        </p:blipFill>
        <p:spPr bwMode="auto">
          <a:xfrm>
            <a:off x="0" y="0"/>
            <a:ext cx="91440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kstSylinder 7"/>
          <p:cNvSpPr txBox="1">
            <a:spLocks noChangeArrowheads="1"/>
          </p:cNvSpPr>
          <p:nvPr userDrawn="1"/>
        </p:nvSpPr>
        <p:spPr bwMode="auto">
          <a:xfrm>
            <a:off x="7524750" y="765175"/>
            <a:ext cx="113506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nb-NO" sz="1300" smtClean="0">
                <a:solidFill>
                  <a:srgbClr val="FFFFFF"/>
                </a:solidFill>
                <a:latin typeface="Myriad Pro"/>
              </a:rPr>
              <a:t>tromsfylke.no</a:t>
            </a:r>
          </a:p>
        </p:txBody>
      </p:sp>
    </p:spTree>
    <p:extLst>
      <p:ext uri="{BB962C8B-B14F-4D97-AF65-F5344CB8AC3E}">
        <p14:creationId xmlns:p14="http://schemas.microsoft.com/office/powerpoint/2010/main" xmlns="" val="348493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860A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860A8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860A8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860A8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860A8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860A8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860A8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860A8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860A8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tos-mar.vgs.no/default.aspx?mid=88&amp;nid=2393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skjervoy.vgs.no/default.aspx?mid=65&amp;nid=4698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stangnes.vgs.no/default.aspx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breivang.vgs.no/default.aspx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Konferanse om fagskoleutdanning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4437063"/>
            <a:ext cx="7859712" cy="792162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nb-NO" sz="1800" dirty="0"/>
          </a:p>
          <a:p>
            <a:pPr>
              <a:spcBef>
                <a:spcPct val="0"/>
              </a:spcBef>
            </a:pPr>
            <a:r>
              <a:rPr lang="nb-NO" sz="1800" dirty="0" smtClean="0"/>
              <a:t>Sture </a:t>
            </a:r>
            <a:r>
              <a:rPr lang="nb-NO" sz="1800" dirty="0"/>
              <a:t>Flaaten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b-NO" sz="2800" dirty="0" smtClean="0"/>
              <a:t>Muligheter</a:t>
            </a:r>
            <a:endParaRPr lang="nb-NO" sz="2800" dirty="0"/>
          </a:p>
        </p:txBody>
      </p:sp>
      <p:sp>
        <p:nvSpPr>
          <p:cNvPr id="1331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nb-NO" altLang="nb-NO" sz="2000" smtClean="0">
                <a:cs typeface="Times New Roman" pitchFamily="18" charset="0"/>
              </a:rPr>
              <a:t>Det trenges kompetent arbeidskraft både med fagutdanning og med høyere utdanning for å kunne utnytte ressursene i nord </a:t>
            </a:r>
          </a:p>
          <a:p>
            <a:pPr>
              <a:buFontTx/>
              <a:buChar char="•"/>
            </a:pPr>
            <a:r>
              <a:rPr lang="nb-NO" altLang="nb-NO" sz="2000" smtClean="0">
                <a:cs typeface="Times New Roman" pitchFamily="18" charset="0"/>
              </a:rPr>
              <a:t>Samtidig er utdanningsnivået i Nord-Norge lavere enn i resten av landet. Færre har høyere utdanning, og det er færre i nord som søker seg til høyere utdanning</a:t>
            </a:r>
          </a:p>
          <a:p>
            <a:pPr>
              <a:buFontTx/>
              <a:buChar char="•"/>
            </a:pPr>
            <a:r>
              <a:rPr lang="nb-NO" altLang="nb-NO" sz="2000" smtClean="0"/>
              <a:t>Store avstander og mange små arbeidsmarkeder gjør fleksibel utdanning til et viktig redskap for å gjøre utdanningstilbudet tilgjengelig for befolkningen i landsdelen. </a:t>
            </a:r>
          </a:p>
          <a:p>
            <a:pPr>
              <a:buFontTx/>
              <a:buChar char="•"/>
            </a:pPr>
            <a:r>
              <a:rPr lang="nb-NO" altLang="nb-NO" sz="2000" smtClean="0"/>
              <a:t>Bruk av teknologi</a:t>
            </a:r>
          </a:p>
          <a:p>
            <a:pPr>
              <a:buFontTx/>
              <a:buChar char="•"/>
            </a:pPr>
            <a:endParaRPr lang="nb-NO" altLang="nb-NO" sz="2000" smtClean="0"/>
          </a:p>
        </p:txBody>
      </p:sp>
    </p:spTree>
    <p:extLst>
      <p:ext uri="{BB962C8B-B14F-4D97-AF65-F5344CB8AC3E}">
        <p14:creationId xmlns:p14="http://schemas.microsoft.com/office/powerpoint/2010/main" xmlns="" val="345190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b-NO" sz="2800" dirty="0" smtClean="0"/>
              <a:t>Samarbeid skole - næringsliv</a:t>
            </a:r>
            <a:endParaRPr lang="nb-NO" sz="2800" dirty="0"/>
          </a:p>
        </p:txBody>
      </p:sp>
      <p:sp>
        <p:nvSpPr>
          <p:cNvPr id="12291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nb-NO" altLang="nb-NO" sz="2000" smtClean="0"/>
              <a:t>Dette vil vi se mer og mer av</a:t>
            </a:r>
          </a:p>
          <a:p>
            <a:pPr>
              <a:buFontTx/>
              <a:buChar char="•"/>
            </a:pPr>
            <a:r>
              <a:rPr lang="nb-NO" altLang="nb-NO" sz="2000" smtClean="0"/>
              <a:t>Utdanningsinstitusjonene må bli mer omstillingsdyktige i forhold til næringslivets behov</a:t>
            </a:r>
          </a:p>
          <a:p>
            <a:pPr>
              <a:buFontTx/>
              <a:buChar char="•"/>
            </a:pPr>
            <a:r>
              <a:rPr lang="nb-NO" altLang="nb-NO" sz="2000" smtClean="0"/>
              <a:t>Ligger i fagskoleloven at utdanningstilbyderne skal ha tett dialog med næringslivet</a:t>
            </a:r>
          </a:p>
          <a:p>
            <a:pPr>
              <a:buFontTx/>
              <a:buChar char="•"/>
            </a:pPr>
            <a:r>
              <a:rPr lang="nb-NO" altLang="nb-NO" sz="2000" smtClean="0"/>
              <a:t>Mange muligheter for å bruke kompetanse og utstyr begge veier for å heve kompetansen i landsdelen</a:t>
            </a:r>
          </a:p>
        </p:txBody>
      </p:sp>
    </p:spTree>
    <p:extLst>
      <p:ext uri="{BB962C8B-B14F-4D97-AF65-F5344CB8AC3E}">
        <p14:creationId xmlns:p14="http://schemas.microsoft.com/office/powerpoint/2010/main" xmlns="" val="137970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Lokale utfordringer</a:t>
            </a:r>
            <a:endParaRPr lang="nb-NO" sz="2800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400" dirty="0" smtClean="0"/>
              <a:t>Økonomi </a:t>
            </a:r>
            <a:r>
              <a:rPr lang="nb-NO" sz="2000" dirty="0" smtClean="0"/>
              <a:t>(lønn, EVU, utstyr)</a:t>
            </a:r>
          </a:p>
          <a:p>
            <a:r>
              <a:rPr lang="nb-NO" sz="2400" dirty="0" smtClean="0"/>
              <a:t>Rekruttering av faglærere</a:t>
            </a:r>
          </a:p>
          <a:p>
            <a:r>
              <a:rPr lang="nb-NO" sz="2400" dirty="0" smtClean="0"/>
              <a:t>Markedsføring</a:t>
            </a:r>
          </a:p>
          <a:p>
            <a:r>
              <a:rPr lang="nb-NO" sz="2400" dirty="0" smtClean="0"/>
              <a:t>Frafall</a:t>
            </a:r>
          </a:p>
          <a:p>
            <a:r>
              <a:rPr lang="nb-NO" sz="2400" dirty="0" smtClean="0"/>
              <a:t>Utvikling </a:t>
            </a:r>
            <a:r>
              <a:rPr lang="nb-NO" sz="2400" dirty="0"/>
              <a:t>av nye </a:t>
            </a:r>
            <a:r>
              <a:rPr lang="nb-NO" sz="2400" dirty="0" smtClean="0"/>
              <a:t>fagtilbud</a:t>
            </a:r>
            <a:endParaRPr lang="nb-N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Nasjonale utfordringer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Økonomi, dimensjonering og forvaltning</a:t>
            </a:r>
          </a:p>
          <a:p>
            <a:r>
              <a:rPr lang="nb-NO" sz="2400" dirty="0" smtClean="0"/>
              <a:t>Nasjonalt og europeisk kvalifikasjonsrammeverk</a:t>
            </a:r>
          </a:p>
          <a:p>
            <a:r>
              <a:rPr lang="nb-NO" sz="2400" dirty="0" smtClean="0"/>
              <a:t>Nasjonalt fagskoleråd</a:t>
            </a:r>
          </a:p>
          <a:p>
            <a:r>
              <a:rPr lang="nb-NO" sz="2400" dirty="0" smtClean="0"/>
              <a:t>Egen studentorganisasjon</a:t>
            </a:r>
          </a:p>
          <a:p>
            <a:r>
              <a:rPr lang="nb-NO" sz="2400" dirty="0" smtClean="0"/>
              <a:t>Medlemskap i studentsamskipnadene</a:t>
            </a:r>
          </a:p>
          <a:p>
            <a:r>
              <a:rPr lang="nb-NO" sz="2400" dirty="0" smtClean="0"/>
              <a:t>Fleksible overganger (ECTS/ECVET)</a:t>
            </a:r>
          </a:p>
          <a:p>
            <a:r>
              <a:rPr lang="nb-NO" sz="2400" dirty="0" smtClean="0"/>
              <a:t>Titler </a:t>
            </a:r>
          </a:p>
          <a:p>
            <a:r>
              <a:rPr lang="nb-NO" sz="2400" dirty="0" smtClean="0"/>
              <a:t>Revidering av planverket</a:t>
            </a:r>
            <a:endParaRPr lang="nb-N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Nasjonale utfordringer – forts.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Informasjons- og kommunikasjonsstrategi</a:t>
            </a:r>
          </a:p>
          <a:p>
            <a:r>
              <a:rPr lang="nb-NO" sz="2400" dirty="0" smtClean="0"/>
              <a:t>Forskningsprosjekter knyttet til kompetanse og verdiskaping i fagskoleutdanningen</a:t>
            </a:r>
          </a:p>
          <a:p>
            <a:r>
              <a:rPr lang="nb-NO" sz="2400" dirty="0" smtClean="0"/>
              <a:t>Videreutvikling av statistikkgrunnlaget</a:t>
            </a:r>
          </a:p>
          <a:p>
            <a:r>
              <a:rPr lang="nb-NO" sz="2400" dirty="0" smtClean="0"/>
              <a:t>Kontinuitet i årlige kandidatundersøkelser</a:t>
            </a:r>
          </a:p>
          <a:p>
            <a:r>
              <a:rPr lang="nb-NO" sz="2400" dirty="0" smtClean="0"/>
              <a:t>Effektivisering og forenkling av søknadsbehandlingen i NOKUT</a:t>
            </a:r>
          </a:p>
          <a:p>
            <a:r>
              <a:rPr lang="nb-NO" sz="2400" dirty="0" smtClean="0"/>
              <a:t>Avklaring av system for godkjenning av utenlandsk fagskoleutdanning 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xmlns="" val="145314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Nasjonale utfordringer – forts.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Samspill med universitets- og høyskolesektoren</a:t>
            </a:r>
          </a:p>
          <a:p>
            <a:r>
              <a:rPr lang="nb-NO" sz="2400" dirty="0" smtClean="0"/>
              <a:t>Kontakt og samarbeid med tilsvarende utdanningsnivå i andre land, spesielt nordiske</a:t>
            </a:r>
          </a:p>
          <a:p>
            <a:r>
              <a:rPr lang="nb-NO" sz="2400" dirty="0" smtClean="0"/>
              <a:t>Arbeidslivets kompetansebehov nå og i fremtiden</a:t>
            </a:r>
          </a:p>
          <a:p>
            <a:r>
              <a:rPr lang="nb-NO" sz="2400" dirty="0" smtClean="0"/>
              <a:t>Fagskolenes rolle i å dekke disse behovene</a:t>
            </a:r>
          </a:p>
          <a:p>
            <a:r>
              <a:rPr lang="nb-NO" sz="2400" dirty="0" smtClean="0"/>
              <a:t>Opptaksgrunnlag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xmlns="" val="324082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Takk for oppmerksomheten!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784942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/>
              <a:t>Organisering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400" dirty="0" smtClean="0"/>
              <a:t>Fylkeskommunal </a:t>
            </a:r>
            <a:r>
              <a:rPr lang="nb-NO" sz="2400" dirty="0"/>
              <a:t>fagskole</a:t>
            </a:r>
          </a:p>
          <a:p>
            <a:r>
              <a:rPr lang="nb-NO" sz="2400" dirty="0"/>
              <a:t>Eget styre som øverste ansvarlige </a:t>
            </a:r>
            <a:r>
              <a:rPr lang="nb-NO" sz="2400" dirty="0" smtClean="0"/>
              <a:t>styringsorgan </a:t>
            </a:r>
            <a:endParaRPr lang="nb-NO" sz="2400" dirty="0"/>
          </a:p>
          <a:p>
            <a:r>
              <a:rPr lang="nb-NO" sz="2400" dirty="0" smtClean="0"/>
              <a:t>Sekretariat som </a:t>
            </a:r>
            <a:r>
              <a:rPr lang="nb-NO" sz="2400" dirty="0"/>
              <a:t>bindeledd mellom den daglige virksomheten og fagskolestyret </a:t>
            </a:r>
          </a:p>
          <a:p>
            <a:r>
              <a:rPr lang="nb-NO" sz="2400" dirty="0" smtClean="0"/>
              <a:t>Faglig </a:t>
            </a:r>
            <a:r>
              <a:rPr lang="nb-NO" sz="2400" dirty="0"/>
              <a:t>ledelse ved det enkelte utdanningssted</a:t>
            </a:r>
          </a:p>
          <a:p>
            <a:r>
              <a:rPr lang="nb-NO" sz="2400" dirty="0"/>
              <a:t>Tilbudene gis i dag ved 5 utdanningssteder i </a:t>
            </a:r>
            <a:r>
              <a:rPr lang="nb-NO" sz="2400" dirty="0" smtClean="0"/>
              <a:t>Troms, samlokalisert med videregående skoler </a:t>
            </a:r>
            <a:endParaRPr lang="nb-NO" sz="2400" dirty="0"/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/>
              <a:t>Organisasjonskart</a:t>
            </a:r>
          </a:p>
        </p:txBody>
      </p:sp>
      <p:grpSp>
        <p:nvGrpSpPr>
          <p:cNvPr id="2" name="Organization Chart 3"/>
          <p:cNvGrpSpPr>
            <a:grpSpLocks/>
          </p:cNvGrpSpPr>
          <p:nvPr/>
        </p:nvGrpSpPr>
        <p:grpSpPr bwMode="auto">
          <a:xfrm>
            <a:off x="755650" y="2420938"/>
            <a:ext cx="7931150" cy="3705225"/>
            <a:chOff x="-444" y="780"/>
            <a:chExt cx="8341" cy="2938"/>
          </a:xfrm>
        </p:grpSpPr>
        <p:cxnSp>
          <p:nvCxnSpPr>
            <p:cNvPr id="145413" name="_s145413"/>
            <p:cNvCxnSpPr>
              <a:cxnSpLocks noChangeShapeType="1"/>
            </p:cNvCxnSpPr>
            <p:nvPr/>
          </p:nvCxnSpPr>
          <p:spPr bwMode="auto">
            <a:xfrm rot="10800000" flipH="1">
              <a:off x="2509" y="1465"/>
              <a:ext cx="1202" cy="289"/>
            </a:xfrm>
            <a:prstGeom prst="bentConnector4">
              <a:avLst>
                <a:gd name="adj1" fmla="val 30273"/>
                <a:gd name="adj2" fmla="val 7478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45414" name="_s145414"/>
            <p:cNvCxnSpPr>
              <a:cxnSpLocks noChangeShapeType="1"/>
              <a:stCxn id="9" idx="0"/>
              <a:endCxn id="4" idx="2"/>
            </p:cNvCxnSpPr>
            <p:nvPr/>
          </p:nvCxnSpPr>
          <p:spPr bwMode="auto">
            <a:xfrm rot="5400000" flipH="1">
              <a:off x="4708" y="1369"/>
              <a:ext cx="413" cy="2433"/>
            </a:xfrm>
            <a:prstGeom prst="bentConnector3">
              <a:avLst>
                <a:gd name="adj1" fmla="val 2194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45415" name="_s145415"/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5400000" flipH="1">
              <a:off x="4107" y="1970"/>
              <a:ext cx="413" cy="1231"/>
            </a:xfrm>
            <a:prstGeom prst="bentConnector3">
              <a:avLst>
                <a:gd name="adj1" fmla="val 2194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45416" name="_s145416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2918" y="2012"/>
              <a:ext cx="413" cy="1147"/>
            </a:xfrm>
            <a:prstGeom prst="bentConnector3">
              <a:avLst>
                <a:gd name="adj1" fmla="val 2194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45417" name="_s145417"/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5400000" flipH="1">
              <a:off x="3506" y="2571"/>
              <a:ext cx="413" cy="29"/>
            </a:xfrm>
            <a:prstGeom prst="bentConnector3">
              <a:avLst>
                <a:gd name="adj1" fmla="val 2194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45418" name="_s145418"/>
            <p:cNvCxnSpPr>
              <a:cxnSpLocks noChangeShapeType="1"/>
              <a:stCxn id="5" idx="0"/>
              <a:endCxn id="4" idx="2"/>
            </p:cNvCxnSpPr>
            <p:nvPr/>
          </p:nvCxnSpPr>
          <p:spPr bwMode="auto">
            <a:xfrm rot="16200000">
              <a:off x="2303" y="1398"/>
              <a:ext cx="413" cy="2376"/>
            </a:xfrm>
            <a:prstGeom prst="bentConnector3">
              <a:avLst>
                <a:gd name="adj1" fmla="val 2194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45419" name="_s145419"/>
            <p:cNvCxnSpPr>
              <a:cxnSpLocks noChangeShapeType="1"/>
            </p:cNvCxnSpPr>
            <p:nvPr/>
          </p:nvCxnSpPr>
          <p:spPr bwMode="auto">
            <a:xfrm rot="5400000" flipH="1">
              <a:off x="3444" y="1742"/>
              <a:ext cx="605" cy="51"/>
            </a:xfrm>
            <a:prstGeom prst="bentConnector3">
              <a:avLst>
                <a:gd name="adj1" fmla="val 1496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" name="_s145420"/>
            <p:cNvSpPr>
              <a:spLocks noChangeArrowheads="1"/>
            </p:cNvSpPr>
            <p:nvPr/>
          </p:nvSpPr>
          <p:spPr bwMode="auto">
            <a:xfrm>
              <a:off x="2434" y="951"/>
              <a:ext cx="2568" cy="49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2196" tIns="16099" rIns="32196" bIns="1609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Styret for Fagskolen i Troms</a:t>
              </a:r>
            </a:p>
          </p:txBody>
        </p:sp>
        <p:sp>
          <p:nvSpPr>
            <p:cNvPr id="4" name="_s145421"/>
            <p:cNvSpPr>
              <a:spLocks noChangeArrowheads="1"/>
            </p:cNvSpPr>
            <p:nvPr/>
          </p:nvSpPr>
          <p:spPr bwMode="auto">
            <a:xfrm>
              <a:off x="3267" y="1980"/>
              <a:ext cx="862" cy="39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2196" tIns="16099" rIns="32196" bIns="1609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Sekretariat</a:t>
              </a:r>
            </a:p>
          </p:txBody>
        </p:sp>
        <p:sp>
          <p:nvSpPr>
            <p:cNvPr id="5" name="_s145422"/>
            <p:cNvSpPr>
              <a:spLocks noChangeArrowheads="1"/>
            </p:cNvSpPr>
            <p:nvPr/>
          </p:nvSpPr>
          <p:spPr bwMode="auto">
            <a:xfrm>
              <a:off x="793" y="2792"/>
              <a:ext cx="1058" cy="28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2196" tIns="16099" rIns="32196" bIns="1609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Avd. TMS</a:t>
              </a:r>
            </a:p>
          </p:txBody>
        </p:sp>
        <p:sp>
          <p:nvSpPr>
            <p:cNvPr id="6" name="_s145423"/>
            <p:cNvSpPr>
              <a:spLocks noChangeArrowheads="1"/>
            </p:cNvSpPr>
            <p:nvPr/>
          </p:nvSpPr>
          <p:spPr bwMode="auto">
            <a:xfrm>
              <a:off x="3197" y="2792"/>
              <a:ext cx="1059" cy="28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2196" tIns="16099" rIns="32196" bIns="1609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Avd. Breivika</a:t>
              </a:r>
            </a:p>
          </p:txBody>
        </p:sp>
        <p:sp>
          <p:nvSpPr>
            <p:cNvPr id="7" name="_s145424"/>
            <p:cNvSpPr>
              <a:spLocks noChangeArrowheads="1"/>
            </p:cNvSpPr>
            <p:nvPr/>
          </p:nvSpPr>
          <p:spPr bwMode="auto">
            <a:xfrm>
              <a:off x="2022" y="2792"/>
              <a:ext cx="1058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2196" tIns="16099" rIns="32196" bIns="1609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Avd. Harstad	</a:t>
              </a:r>
            </a:p>
          </p:txBody>
        </p:sp>
        <p:sp>
          <p:nvSpPr>
            <p:cNvPr id="8" name="_s145425"/>
            <p:cNvSpPr>
              <a:spLocks noChangeArrowheads="1"/>
            </p:cNvSpPr>
            <p:nvPr/>
          </p:nvSpPr>
          <p:spPr bwMode="auto">
            <a:xfrm>
              <a:off x="4399" y="2792"/>
              <a:ext cx="1057" cy="28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2196" tIns="16099" rIns="32196" bIns="1609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Avd. Breivang</a:t>
              </a:r>
            </a:p>
          </p:txBody>
        </p:sp>
        <p:sp>
          <p:nvSpPr>
            <p:cNvPr id="9" name="_s145426"/>
            <p:cNvSpPr>
              <a:spLocks noChangeArrowheads="1"/>
            </p:cNvSpPr>
            <p:nvPr/>
          </p:nvSpPr>
          <p:spPr bwMode="auto">
            <a:xfrm>
              <a:off x="5602" y="2792"/>
              <a:ext cx="1056" cy="28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49316" tIns="24658" rIns="49316" bIns="2465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Avd. Skjervøy</a:t>
              </a:r>
            </a:p>
          </p:txBody>
        </p:sp>
        <p:sp>
          <p:nvSpPr>
            <p:cNvPr id="10" name="_s145427"/>
            <p:cNvSpPr>
              <a:spLocks noChangeArrowheads="1"/>
            </p:cNvSpPr>
            <p:nvPr/>
          </p:nvSpPr>
          <p:spPr bwMode="auto">
            <a:xfrm>
              <a:off x="2357" y="1636"/>
              <a:ext cx="1057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61644" tIns="30822" rIns="61644" bIns="3082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Arbeidsutvalg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1557338"/>
            <a:ext cx="4679950" cy="936625"/>
          </a:xfrm>
        </p:spPr>
        <p:txBody>
          <a:bodyPr/>
          <a:lstStyle/>
          <a:p>
            <a:r>
              <a:rPr lang="nb-NO" sz="2400" dirty="0"/>
              <a:t>Fagskolen i Troms</a:t>
            </a:r>
            <a:br>
              <a:rPr lang="nb-NO" sz="2400" dirty="0"/>
            </a:br>
            <a:r>
              <a:rPr lang="nb-NO" sz="2400" dirty="0"/>
              <a:t>- avd. Tromsø Maritime Skole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sz="3600" dirty="0"/>
          </a:p>
          <a:p>
            <a:pPr lvl="1">
              <a:buFontTx/>
              <a:buChar char="•"/>
            </a:pPr>
            <a:r>
              <a:rPr lang="nb-NO" dirty="0"/>
              <a:t>Linje for maritime fag </a:t>
            </a:r>
            <a:endParaRPr lang="nb-NO" dirty="0" smtClean="0"/>
          </a:p>
          <a:p>
            <a:pPr lvl="2"/>
            <a:r>
              <a:rPr lang="nb-NO" dirty="0" smtClean="0"/>
              <a:t>Nautiske fag 		(fulltidstilbud over 2 år)</a:t>
            </a:r>
          </a:p>
          <a:p>
            <a:pPr lvl="2"/>
            <a:r>
              <a:rPr lang="nb-NO" dirty="0" smtClean="0"/>
              <a:t>Skipsteknisk drift              (</a:t>
            </a:r>
            <a:r>
              <a:rPr lang="nb-NO" dirty="0"/>
              <a:t>fulltidstilbud over 2 år)</a:t>
            </a:r>
          </a:p>
        </p:txBody>
      </p:sp>
      <p:pic>
        <p:nvPicPr>
          <p:cNvPr id="138247" name="Picture 7" descr="skolebygning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1484313"/>
            <a:ext cx="2305050" cy="960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/>
              <a:t/>
            </a:r>
            <a:br>
              <a:rPr lang="nb-NO" sz="2400"/>
            </a:br>
            <a:r>
              <a:rPr lang="nb-NO" sz="2400"/>
              <a:t>Fagskolen i Troms</a:t>
            </a:r>
            <a:br>
              <a:rPr lang="nb-NO" sz="2400"/>
            </a:br>
            <a:r>
              <a:rPr lang="nb-NO" sz="2400"/>
              <a:t>- avd. Breivika</a:t>
            </a:r>
            <a:br>
              <a:rPr lang="nb-NO" sz="2400"/>
            </a:br>
            <a:endParaRPr lang="nb-NO" sz="240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420938"/>
            <a:ext cx="7931150" cy="4008458"/>
          </a:xfrm>
        </p:spPr>
        <p:txBody>
          <a:bodyPr/>
          <a:lstStyle/>
          <a:p>
            <a:endParaRPr lang="nb-NO" sz="2800" dirty="0"/>
          </a:p>
          <a:p>
            <a:r>
              <a:rPr lang="nb-NO" sz="2800" dirty="0"/>
              <a:t>Linje for bygg og anlegg med fordypning</a:t>
            </a:r>
          </a:p>
          <a:p>
            <a:pPr lvl="2"/>
            <a:r>
              <a:rPr lang="nb-NO" dirty="0"/>
              <a:t>Bygg		(nettstøttet over 3 år)</a:t>
            </a:r>
          </a:p>
          <a:p>
            <a:pPr lvl="2"/>
            <a:r>
              <a:rPr lang="nb-NO" dirty="0"/>
              <a:t>Anlegg		(nettstøttet over 3 år)</a:t>
            </a:r>
          </a:p>
          <a:p>
            <a:r>
              <a:rPr lang="nb-NO" sz="2800" dirty="0"/>
              <a:t>Linje for </a:t>
            </a:r>
            <a:r>
              <a:rPr lang="nb-NO" sz="2800" dirty="0" err="1"/>
              <a:t>elektro</a:t>
            </a:r>
            <a:r>
              <a:rPr lang="nb-NO" sz="2800" dirty="0"/>
              <a:t> med fordypning</a:t>
            </a:r>
          </a:p>
          <a:p>
            <a:pPr lvl="2"/>
            <a:r>
              <a:rPr lang="nb-NO" dirty="0"/>
              <a:t>Elkraft		(nettstøttet over 3 år</a:t>
            </a:r>
            <a:r>
              <a:rPr lang="nb-NO" dirty="0" smtClean="0"/>
              <a:t>)</a:t>
            </a:r>
          </a:p>
          <a:p>
            <a:r>
              <a:rPr lang="nb-NO" sz="2800" dirty="0" smtClean="0"/>
              <a:t>Linje for datateknikk med fordypning</a:t>
            </a:r>
            <a:endParaRPr lang="nb-NO" sz="2800" dirty="0"/>
          </a:p>
          <a:p>
            <a:pPr lvl="2"/>
            <a:r>
              <a:rPr lang="nb-NO" dirty="0"/>
              <a:t>Datateknikk		(nettstøttet over 3 år</a:t>
            </a:r>
            <a:r>
              <a:rPr lang="nb-NO" sz="2000" dirty="0"/>
              <a:t>)</a:t>
            </a:r>
          </a:p>
          <a:p>
            <a:endParaRPr lang="nb-NO" dirty="0"/>
          </a:p>
        </p:txBody>
      </p:sp>
      <p:pic>
        <p:nvPicPr>
          <p:cNvPr id="139269" name="Picture 5" descr="FLYFOTOBREIVIKA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1341438"/>
            <a:ext cx="3167063" cy="1389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/>
              <a:t>Fagskolen i Troms </a:t>
            </a:r>
            <a:br>
              <a:rPr lang="nb-NO" sz="2400"/>
            </a:br>
            <a:r>
              <a:rPr lang="nb-NO" sz="2400"/>
              <a:t>- avd. Skjervøy</a:t>
            </a:r>
            <a:r>
              <a:rPr lang="nb-NO" sz="3600"/>
              <a:t> 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nb-NO" dirty="0"/>
          </a:p>
          <a:p>
            <a:r>
              <a:rPr lang="nb-NO" sz="2800" dirty="0"/>
              <a:t>Linje for kjemi med fordypning</a:t>
            </a:r>
            <a:r>
              <a:rPr lang="nb-NO" dirty="0"/>
              <a:t>  </a:t>
            </a:r>
          </a:p>
          <a:p>
            <a:pPr lvl="1">
              <a:buFontTx/>
              <a:buChar char="•"/>
            </a:pPr>
            <a:r>
              <a:rPr lang="nb-NO" sz="2400" dirty="0"/>
              <a:t>Næringsmiddelteknikk   	(nettstøttet over 3 år)</a:t>
            </a:r>
          </a:p>
          <a:p>
            <a:r>
              <a:rPr lang="nb-NO" sz="2800" dirty="0"/>
              <a:t>Helsefag</a:t>
            </a:r>
            <a:r>
              <a:rPr lang="nb-NO" dirty="0"/>
              <a:t> </a:t>
            </a:r>
          </a:p>
          <a:p>
            <a:pPr lvl="1">
              <a:buFontTx/>
              <a:buChar char="•"/>
            </a:pPr>
            <a:r>
              <a:rPr lang="nb-NO" sz="2400" dirty="0"/>
              <a:t>Kreftomsorg og lindrende pleie (nettstøttet - 2 år)</a:t>
            </a:r>
          </a:p>
          <a:p>
            <a:pPr lvl="1"/>
            <a:endParaRPr lang="nb-NO" sz="2400" dirty="0"/>
          </a:p>
          <a:p>
            <a:endParaRPr lang="nb-NO" dirty="0"/>
          </a:p>
        </p:txBody>
      </p:sp>
      <p:pic>
        <p:nvPicPr>
          <p:cNvPr id="140293" name="Picture 5" descr="105_053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412875"/>
            <a:ext cx="2797175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/>
              <a:t>Fagskolen i Troms </a:t>
            </a:r>
            <a:br>
              <a:rPr lang="nb-NO" sz="2400"/>
            </a:br>
            <a:r>
              <a:rPr lang="nb-NO" sz="2400"/>
              <a:t>– avd. Harstad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  <a:p>
            <a:pPr lvl="1">
              <a:buFontTx/>
              <a:buChar char="•"/>
            </a:pPr>
            <a:r>
              <a:rPr lang="nb-NO"/>
              <a:t>Linje for teknikk og industriell produksjon med fordypning </a:t>
            </a:r>
          </a:p>
          <a:p>
            <a:pPr lvl="2"/>
            <a:r>
              <a:rPr lang="nb-NO"/>
              <a:t>Sveiseteknikk (nettstøttet over 3 år)</a:t>
            </a:r>
          </a:p>
          <a:p>
            <a:endParaRPr lang="nb-NO"/>
          </a:p>
        </p:txBody>
      </p:sp>
      <p:pic>
        <p:nvPicPr>
          <p:cNvPr id="141317" name="Picture 5" descr="hovedlogo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557338"/>
            <a:ext cx="4032250" cy="771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/>
              <a:t>Fagskolen i Troms</a:t>
            </a:r>
            <a:br>
              <a:rPr lang="nb-NO" sz="2400"/>
            </a:br>
            <a:r>
              <a:rPr lang="nb-NO" sz="2400"/>
              <a:t>- avd. Breivang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  <a:p>
            <a:pPr lvl="1">
              <a:buFontTx/>
              <a:buChar char="•"/>
            </a:pPr>
            <a:r>
              <a:rPr lang="nb-NO" dirty="0"/>
              <a:t>Helsefag </a:t>
            </a:r>
          </a:p>
          <a:p>
            <a:pPr lvl="2"/>
            <a:r>
              <a:rPr lang="nb-NO" sz="2000" dirty="0" smtClean="0"/>
              <a:t>Helse, aldring og aktiv omsorg (</a:t>
            </a:r>
            <a:r>
              <a:rPr lang="nb-NO" sz="2000" dirty="0"/>
              <a:t>nettstøttet over 2 år)</a:t>
            </a:r>
          </a:p>
          <a:p>
            <a:pPr lvl="2"/>
            <a:r>
              <a:rPr lang="nb-NO" sz="2000" dirty="0"/>
              <a:t>Psykisk helsearbeid	(nettstøttet over 2 år)</a:t>
            </a:r>
          </a:p>
        </p:txBody>
      </p:sp>
      <p:pic>
        <p:nvPicPr>
          <p:cNvPr id="142341" name="Picture 5" descr="BreivangVIGNETT%2006030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628775"/>
            <a:ext cx="401320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Finansiering</a:t>
            </a:r>
            <a:endParaRPr lang="nb-NO" sz="2800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sz="2800" dirty="0"/>
              <a:t>Statlig tilskudd </a:t>
            </a:r>
            <a:r>
              <a:rPr lang="nb-NO" sz="2800" dirty="0" smtClean="0"/>
              <a:t>til </a:t>
            </a:r>
            <a:r>
              <a:rPr lang="nb-NO" sz="2800" dirty="0"/>
              <a:t>tekniske </a:t>
            </a:r>
            <a:r>
              <a:rPr lang="nb-NO" sz="2800" dirty="0" smtClean="0"/>
              <a:t>fagskoletilbud gis gjennom rammetilskuddet til fylkeskommunen og går ubeskåret til fagskoletilbudene.</a:t>
            </a:r>
            <a:endParaRPr lang="nb-NO" sz="2800" dirty="0"/>
          </a:p>
          <a:p>
            <a:pPr>
              <a:lnSpc>
                <a:spcPct val="90000"/>
              </a:lnSpc>
            </a:pPr>
            <a:r>
              <a:rPr lang="nb-NO" sz="2800" dirty="0" smtClean="0"/>
              <a:t>Statlige </a:t>
            </a:r>
            <a:r>
              <a:rPr lang="nb-NO" sz="2800" dirty="0"/>
              <a:t>øremerkede tilskudd fra </a:t>
            </a:r>
            <a:r>
              <a:rPr lang="nb-NO" sz="2800" dirty="0" smtClean="0"/>
              <a:t>Helsedirektoratet til </a:t>
            </a:r>
            <a:r>
              <a:rPr lang="nb-NO" sz="2800" dirty="0"/>
              <a:t>helsefagene </a:t>
            </a:r>
            <a:r>
              <a:rPr lang="nb-NO" sz="2800" dirty="0" smtClean="0"/>
              <a:t>gjennom tilskudd til fylkeskommunene. Dette er midler som også tildeles private aktører.</a:t>
            </a:r>
            <a:endParaRPr lang="nb-NO" sz="2800" dirty="0"/>
          </a:p>
          <a:p>
            <a:pPr>
              <a:lnSpc>
                <a:spcPct val="90000"/>
              </a:lnSpc>
            </a:pPr>
            <a:r>
              <a:rPr lang="nb-NO" sz="2800" dirty="0" smtClean="0"/>
              <a:t>Fylkeskommunalt tilskudd.  </a:t>
            </a:r>
            <a:endParaRPr lang="nb-N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mailTo xmlns="http://schemas.microsoft.com/sharepoint/v3" xsi:nil="true"/>
    <DocuLive xmlns="9e35d77f-6acd-43cf-ac56-9ea97d22c143" xsi:nil="true"/>
    <EmailSender xmlns="http://schemas.microsoft.com/sharepoint/v3" xsi:nil="true"/>
    <EmailFrom xmlns="http://schemas.microsoft.com/sharepoint/v3" xsi:nil="true"/>
    <EmailSubject xmlns="http://schemas.microsoft.com/sharepoint/v3" xsi:nil="true"/>
    <EmailCc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625B91353701942810620D4A1329ACE" ma:contentTypeVersion="11" ma:contentTypeDescription="Opprett et nytt dokument." ma:contentTypeScope="" ma:versionID="26495aeddb34ea75d0752007d5f0b9af">
  <xsd:schema xmlns:xsd="http://www.w3.org/2001/XMLSchema" xmlns:xs="http://www.w3.org/2001/XMLSchema" xmlns:p="http://schemas.microsoft.com/office/2006/metadata/properties" xmlns:ns1="http://schemas.microsoft.com/sharepoint/v3" xmlns:ns2="9e35d77f-6acd-43cf-ac56-9ea97d22c143" targetNamespace="http://schemas.microsoft.com/office/2006/metadata/properties" ma:root="true" ma:fieldsID="a3cd0afcff1eed2bd8852e3864928932" ns1:_="" ns2:_="">
    <xsd:import namespace="http://schemas.microsoft.com/sharepoint/v3"/>
    <xsd:import namespace="9e35d77f-6acd-43cf-ac56-9ea97d22c143"/>
    <xsd:element name="properties">
      <xsd:complexType>
        <xsd:sequence>
          <xsd:element name="documentManagement">
            <xsd:complexType>
              <xsd:all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2:DocuLiv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EmailSender" ma:index="11" nillable="true" ma:displayName="Avsender av e-post" ma:hidden="true" ma:internalName="EmailSender">
      <xsd:simpleType>
        <xsd:restriction base="dms:Note">
          <xsd:maxLength value="255"/>
        </xsd:restriction>
      </xsd:simpleType>
    </xsd:element>
    <xsd:element name="EmailTo" ma:index="12" nillable="true" ma:displayName="E-post til" ma:hidden="true" ma:internalName="EmailTo">
      <xsd:simpleType>
        <xsd:restriction base="dms:Note">
          <xsd:maxLength value="255"/>
        </xsd:restriction>
      </xsd:simpleType>
    </xsd:element>
    <xsd:element name="EmailCc" ma:index="13" nillable="true" ma:displayName="Kopi av e-post til" ma:hidden="true" ma:internalName="EmailCc">
      <xsd:simpleType>
        <xsd:restriction base="dms:Note">
          <xsd:maxLength value="255"/>
        </xsd:restriction>
      </xsd:simpleType>
    </xsd:element>
    <xsd:element name="EmailFrom" ma:index="14" nillable="true" ma:displayName="E-post fra" ma:hidden="true" ma:internalName="EmailFrom">
      <xsd:simpleType>
        <xsd:restriction base="dms:Text"/>
      </xsd:simpleType>
    </xsd:element>
    <xsd:element name="EmailSubject" ma:index="15" nillable="true" ma:displayName="Emne i e-post" ma:hidden="true" ma:internalName="EmailSubjec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35d77f-6acd-43cf-ac56-9ea97d22c143" elementFormDefault="qualified">
    <xsd:import namespace="http://schemas.microsoft.com/office/2006/documentManagement/types"/>
    <xsd:import namespace="http://schemas.microsoft.com/office/infopath/2007/PartnerControls"/>
    <xsd:element name="DocuLive" ma:index="16" nillable="true" ma:displayName="WebSak" ma:internalName="DocuLive">
      <xsd:simpleType>
        <xsd:restriction base="dms:Text">
          <xsd:maxLength value="5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 ma:index="8" ma:displayName="Kommentarer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B732E7-0D6F-4E6A-801D-EB10A3DB64C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9e35d77f-6acd-43cf-ac56-9ea97d22c143"/>
  </ds:schemaRefs>
</ds:datastoreItem>
</file>

<file path=customXml/itemProps2.xml><?xml version="1.0" encoding="utf-8"?>
<ds:datastoreItem xmlns:ds="http://schemas.openxmlformats.org/officeDocument/2006/customXml" ds:itemID="{D55632EA-8323-4855-963D-6188923798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e35d77f-6acd-43cf-ac56-9ea97d22c1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B5BCF3-4FB9-4613-BD9A-B694642BD3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412</Words>
  <Application>Microsoft Office PowerPoint</Application>
  <PresentationFormat>Skjermfremvisning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Lysbildetitler</vt:lpstr>
      </vt:variant>
      <vt:variant>
        <vt:i4>16</vt:i4>
      </vt:variant>
    </vt:vector>
  </HeadingPairs>
  <TitlesOfParts>
    <vt:vector size="19" baseType="lpstr">
      <vt:lpstr>Custom Design</vt:lpstr>
      <vt:lpstr>3_Custom Design</vt:lpstr>
      <vt:lpstr>4_Custom Design</vt:lpstr>
      <vt:lpstr>Konferanse om fagskoleutdanning</vt:lpstr>
      <vt:lpstr>Organisering</vt:lpstr>
      <vt:lpstr>Organisasjonskart</vt:lpstr>
      <vt:lpstr>Fagskolen i Troms - avd. Tromsø Maritime Skole</vt:lpstr>
      <vt:lpstr> Fagskolen i Troms - avd. Breivika </vt:lpstr>
      <vt:lpstr>Fagskolen i Troms  - avd. Skjervøy </vt:lpstr>
      <vt:lpstr>Fagskolen i Troms  – avd. Harstad</vt:lpstr>
      <vt:lpstr>Fagskolen i Troms - avd. Breivang</vt:lpstr>
      <vt:lpstr>Finansiering</vt:lpstr>
      <vt:lpstr>Muligheter</vt:lpstr>
      <vt:lpstr>Samarbeid skole - næringsliv</vt:lpstr>
      <vt:lpstr>Lokale utfordringer</vt:lpstr>
      <vt:lpstr>Nasjonale utfordringer</vt:lpstr>
      <vt:lpstr>Nasjonale utfordringer – forts.</vt:lpstr>
      <vt:lpstr>Nasjonale utfordringer – forts.</vt:lpstr>
      <vt:lpstr>   Takk for oppmerksomheten!</vt:lpstr>
    </vt:vector>
  </TitlesOfParts>
  <Company>Rød Tråd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Børre</dc:creator>
  <dc:description>Presentasjon.</dc:description>
  <cp:lastModifiedBy>Øystein Holmedal-Hagen</cp:lastModifiedBy>
  <cp:revision>57</cp:revision>
  <cp:lastPrinted>2014-03-27T07:02:15Z</cp:lastPrinted>
  <dcterms:created xsi:type="dcterms:W3CDTF">2003-06-23T07:29:40Z</dcterms:created>
  <dcterms:modified xsi:type="dcterms:W3CDTF">2014-04-30T08:52:48Z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0x0101007625B91353701942810620D4A1329ACE</vt:lpwstr>
  </property>
</Properties>
</file>