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6" r:id="rId2"/>
    <p:sldId id="307" r:id="rId3"/>
    <p:sldId id="324" r:id="rId4"/>
    <p:sldId id="323" r:id="rId5"/>
    <p:sldId id="309" r:id="rId6"/>
    <p:sldId id="315" r:id="rId7"/>
    <p:sldId id="314" r:id="rId8"/>
    <p:sldId id="335" r:id="rId9"/>
    <p:sldId id="322" r:id="rId10"/>
    <p:sldId id="326" r:id="rId11"/>
    <p:sldId id="316" r:id="rId12"/>
    <p:sldId id="310" r:id="rId13"/>
    <p:sldId id="327" r:id="rId14"/>
    <p:sldId id="319" r:id="rId15"/>
    <p:sldId id="311" r:id="rId16"/>
    <p:sldId id="328" r:id="rId17"/>
    <p:sldId id="312" r:id="rId18"/>
    <p:sldId id="329" r:id="rId19"/>
    <p:sldId id="334" r:id="rId20"/>
    <p:sldId id="318" r:id="rId21"/>
    <p:sldId id="313" r:id="rId22"/>
    <p:sldId id="321" r:id="rId23"/>
    <p:sldId id="330" r:id="rId24"/>
    <p:sldId id="331" r:id="rId25"/>
    <p:sldId id="332" r:id="rId26"/>
    <p:sldId id="333" r:id="rId27"/>
    <p:sldId id="320" r:id="rId28"/>
    <p:sldId id="325" r:id="rId29"/>
    <p:sldId id="308" r:id="rId30"/>
  </p:sldIdLst>
  <p:sldSz cx="9144000" cy="6858000" type="screen4x3"/>
  <p:notesSz cx="6797675" cy="9926638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88241" autoAdjust="0"/>
  </p:normalViewPr>
  <p:slideViewPr>
    <p:cSldViewPr>
      <p:cViewPr>
        <p:scale>
          <a:sx n="90" d="100"/>
          <a:sy n="90" d="100"/>
        </p:scale>
        <p:origin x="-4164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29" Type="http://schemas.openxmlformats.org/officeDocument/2006/relationships/image" Target="../media/image33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28" Type="http://schemas.openxmlformats.org/officeDocument/2006/relationships/image" Target="../media/image32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Relationship Id="rId30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t" anchorCtr="0" compatLnSpc="1">
            <a:prstTxWarp prst="textNoShape">
              <a:avLst/>
            </a:prstTxWarp>
          </a:bodyPr>
          <a:lstStyle>
            <a:lvl1pPr algn="l" defTabSz="955391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t" anchorCtr="0" compatLnSpc="1">
            <a:prstTxWarp prst="textNoShape">
              <a:avLst/>
            </a:prstTxWarp>
          </a:bodyPr>
          <a:lstStyle>
            <a:lvl1pPr algn="r" defTabSz="955391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b" anchorCtr="0" compatLnSpc="1">
            <a:prstTxWarp prst="textNoShape">
              <a:avLst/>
            </a:prstTxWarp>
          </a:bodyPr>
          <a:lstStyle>
            <a:lvl1pPr algn="l" defTabSz="955391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b" anchorCtr="0" compatLnSpc="1">
            <a:prstTxWarp prst="textNoShape">
              <a:avLst/>
            </a:prstTxWarp>
          </a:bodyPr>
          <a:lstStyle>
            <a:lvl1pPr algn="r" defTabSz="955391">
              <a:defRPr sz="1300"/>
            </a:lvl1pPr>
          </a:lstStyle>
          <a:p>
            <a:pPr>
              <a:defRPr/>
            </a:pPr>
            <a:fld id="{484B1991-EE0F-44BA-8609-F6D0B3800B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54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t" anchorCtr="0" compatLnSpc="1">
            <a:prstTxWarp prst="textNoShape">
              <a:avLst/>
            </a:prstTxWarp>
          </a:bodyPr>
          <a:lstStyle>
            <a:lvl1pPr algn="l" defTabSz="955391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t" anchorCtr="0" compatLnSpc="1">
            <a:prstTxWarp prst="textNoShape">
              <a:avLst/>
            </a:prstTxWarp>
          </a:bodyPr>
          <a:lstStyle>
            <a:lvl1pPr algn="r" defTabSz="955391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3113"/>
            <a:ext cx="5438748" cy="44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b" anchorCtr="0" compatLnSpc="1">
            <a:prstTxWarp prst="textNoShape">
              <a:avLst/>
            </a:prstTxWarp>
          </a:bodyPr>
          <a:lstStyle>
            <a:lvl1pPr algn="l" defTabSz="955391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4" tIns="47776" rIns="95554" bIns="47776" numCol="1" anchor="b" anchorCtr="0" compatLnSpc="1">
            <a:prstTxWarp prst="textNoShape">
              <a:avLst/>
            </a:prstTxWarp>
          </a:bodyPr>
          <a:lstStyle>
            <a:lvl1pPr algn="r" defTabSz="955391">
              <a:defRPr sz="1300"/>
            </a:lvl1pPr>
          </a:lstStyle>
          <a:p>
            <a:pPr>
              <a:defRPr/>
            </a:pPr>
            <a:fld id="{F04C703B-C80E-4A52-8202-088E453204D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987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39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19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92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44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6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0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106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46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38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85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58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52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75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0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Vise denne,</a:t>
            </a:r>
            <a:r>
              <a:rPr lang="nb-NO" baseline="0" dirty="0" smtClean="0"/>
              <a:t> men sjå på neste p.p.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50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Strandsoneparagrafen er </a:t>
            </a:r>
            <a:r>
              <a:rPr lang="nb-NO" dirty="0" err="1" smtClean="0"/>
              <a:t>trekt</a:t>
            </a:r>
            <a:r>
              <a:rPr lang="nb-NO" dirty="0" smtClean="0"/>
              <a:t> lengre fram i lova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§ 17-2 til § 1-8. Dette signaliserer at det er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generell og viktig regel som gjeld både ved planlegging og i </a:t>
            </a:r>
            <a:r>
              <a:rPr lang="nb-NO" baseline="0" dirty="0" err="1" smtClean="0"/>
              <a:t>einskildsaker</a:t>
            </a:r>
            <a:r>
              <a:rPr lang="nb-NO" baseline="0" dirty="0" smtClean="0"/>
              <a:t>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C703B-C80E-4A52-8202-088E453204D0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4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pSp>
        <p:nvGrpSpPr>
          <p:cNvPr id="5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1"/>
            <a:chOff x="1743592" y="159840"/>
            <a:chExt cx="5791879" cy="558575"/>
          </a:xfrm>
        </p:grpSpPr>
        <p:grpSp>
          <p:nvGrpSpPr>
            <p:cNvPr id="6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3"/>
              <a:chOff x="1876465" y="159840"/>
              <a:chExt cx="5431839" cy="70664"/>
            </a:xfrm>
          </p:grpSpPr>
          <p:grpSp>
            <p:nvGrpSpPr>
              <p:cNvPr id="8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0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1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2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3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4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cxnSp>
            <p:nvCxnSpPr>
              <p:cNvPr id="9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kstSylinder 6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UNIVERSITETET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I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/>
              <a:t>Avdeling / enhet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5407-94FF-4893-8FEF-C0BCFDA0CE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6709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394F-0241-4922-913F-C07BC8008AF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13774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E3F1-9F71-45A4-BB1B-D9782E0D57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893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7E17-5318-4B6C-AFD1-A8BEED5F7B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0906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FE90-0A5B-439C-9D4D-0C825DD04F7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1169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459D1-8239-4D5A-9B9A-2E666E50D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65368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D039-0454-4BA6-AC11-A2EBF31C27F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21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058" y="3861048"/>
            <a:ext cx="5115600" cy="160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11"/>
          <p:cNvSpPr>
            <a:spLocks noChangeArrowheads="1"/>
          </p:cNvSpPr>
          <p:nvPr userDrawn="1"/>
        </p:nvSpPr>
        <p:spPr bwMode="auto">
          <a:xfrm>
            <a:off x="7956550" y="5661025"/>
            <a:ext cx="1187450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/>
              <a:t>Avdeling / enhet</a:t>
            </a:r>
          </a:p>
        </p:txBody>
      </p:sp>
    </p:spTree>
    <p:extLst>
      <p:ext uri="{BB962C8B-B14F-4D97-AF65-F5344CB8AC3E}">
        <p14:creationId xmlns:p14="http://schemas.microsoft.com/office/powerpoint/2010/main" val="29470137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6537-9DF9-40DA-9C66-9849D2BDB19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60888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71466-2182-4DD6-B504-E4FA0D94A6B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0972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F79B-98BE-4187-B1E0-AF03B87A120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09230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46" y="-1984"/>
            <a:ext cx="916465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 smtClean="0"/>
              <a:t>Klikk for å redigere tekststiler i malen</a:t>
            </a:r>
          </a:p>
          <a:p>
            <a:pPr lvl="1"/>
            <a:r>
              <a:rPr lang="nb-NO" altLang="nb-NO" dirty="0" smtClean="0"/>
              <a:t>Andre nivå</a:t>
            </a:r>
          </a:p>
          <a:p>
            <a:pPr lvl="2"/>
            <a:r>
              <a:rPr lang="nb-NO" altLang="nb-NO" dirty="0" smtClean="0"/>
              <a:t>Tredje nivå</a:t>
            </a:r>
          </a:p>
          <a:p>
            <a:pPr lvl="3"/>
            <a:r>
              <a:rPr lang="nb-NO" altLang="nb-NO" dirty="0" smtClean="0"/>
              <a:t>Fjerde nivå</a:t>
            </a:r>
          </a:p>
          <a:p>
            <a:pPr lvl="4"/>
            <a:r>
              <a:rPr lang="nb-NO" alt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7D5AB5D0-62A1-464D-AB12-7DBE1BB0A3B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4" name="Bild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0949" y="5737265"/>
            <a:ext cx="766813" cy="7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6" r:id="rId2"/>
    <p:sldLayoutId id="2147483977" r:id="rId3"/>
    <p:sldLayoutId id="2147483978" r:id="rId4"/>
    <p:sldLayoutId id="2147483979" r:id="rId5"/>
    <p:sldLayoutId id="2147483986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ovdata.no/pro/#reference/lov/2008-06-27-71/%C2%A71-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ovdata.no/pro/#reference/lov/2008-06-27-71/%C2%A73-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image" Target="../media/image37.wmf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image" Target="../media/image40.wmf"/><Relationship Id="rId47" Type="http://schemas.openxmlformats.org/officeDocument/2006/relationships/image" Target="../media/image45.wmf"/><Relationship Id="rId50" Type="http://schemas.openxmlformats.org/officeDocument/2006/relationships/image" Target="../media/image48.wmf"/><Relationship Id="rId55" Type="http://schemas.openxmlformats.org/officeDocument/2006/relationships/image" Target="../media/image53.wmf"/><Relationship Id="rId63" Type="http://schemas.openxmlformats.org/officeDocument/2006/relationships/image" Target="../media/image61.wmf"/><Relationship Id="rId68" Type="http://schemas.openxmlformats.org/officeDocument/2006/relationships/image" Target="../media/image66.wmf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image" Target="../media/image35.jpeg"/><Relationship Id="rId40" Type="http://schemas.openxmlformats.org/officeDocument/2006/relationships/image" Target="../media/image38.wmf"/><Relationship Id="rId45" Type="http://schemas.openxmlformats.org/officeDocument/2006/relationships/image" Target="../media/image43.wmf"/><Relationship Id="rId53" Type="http://schemas.openxmlformats.org/officeDocument/2006/relationships/image" Target="../media/image51.wmf"/><Relationship Id="rId58" Type="http://schemas.openxmlformats.org/officeDocument/2006/relationships/image" Target="../media/image56.wmf"/><Relationship Id="rId66" Type="http://schemas.openxmlformats.org/officeDocument/2006/relationships/image" Target="../media/image64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notesSlide" Target="../notesSlides/notesSlide4.xml"/><Relationship Id="rId49" Type="http://schemas.openxmlformats.org/officeDocument/2006/relationships/image" Target="../media/image47.wmf"/><Relationship Id="rId57" Type="http://schemas.openxmlformats.org/officeDocument/2006/relationships/image" Target="../media/image55.wmf"/><Relationship Id="rId61" Type="http://schemas.openxmlformats.org/officeDocument/2006/relationships/image" Target="../media/image59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4" Type="http://schemas.openxmlformats.org/officeDocument/2006/relationships/image" Target="../media/image42.wmf"/><Relationship Id="rId52" Type="http://schemas.openxmlformats.org/officeDocument/2006/relationships/image" Target="../media/image50.wmf"/><Relationship Id="rId60" Type="http://schemas.openxmlformats.org/officeDocument/2006/relationships/image" Target="../media/image58.wmf"/><Relationship Id="rId65" Type="http://schemas.openxmlformats.org/officeDocument/2006/relationships/image" Target="../media/image63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41.wmf"/><Relationship Id="rId48" Type="http://schemas.openxmlformats.org/officeDocument/2006/relationships/image" Target="../media/image46.wmf"/><Relationship Id="rId56" Type="http://schemas.openxmlformats.org/officeDocument/2006/relationships/image" Target="../media/image54.wmf"/><Relationship Id="rId64" Type="http://schemas.openxmlformats.org/officeDocument/2006/relationships/image" Target="../media/image62.wmf"/><Relationship Id="rId8" Type="http://schemas.openxmlformats.org/officeDocument/2006/relationships/control" Target="../activeX/activeX7.xml"/><Relationship Id="rId51" Type="http://schemas.openxmlformats.org/officeDocument/2006/relationships/image" Target="../media/image49.wmf"/><Relationship Id="rId3" Type="http://schemas.openxmlformats.org/officeDocument/2006/relationships/control" Target="../activeX/activeX2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image" Target="../media/image36.gif"/><Relationship Id="rId46" Type="http://schemas.openxmlformats.org/officeDocument/2006/relationships/image" Target="../media/image44.wmf"/><Relationship Id="rId59" Type="http://schemas.openxmlformats.org/officeDocument/2006/relationships/image" Target="../media/image57.wmf"/><Relationship Id="rId67" Type="http://schemas.openxmlformats.org/officeDocument/2006/relationships/image" Target="../media/image65.wmf"/><Relationship Id="rId20" Type="http://schemas.openxmlformats.org/officeDocument/2006/relationships/control" Target="../activeX/activeX19.xml"/><Relationship Id="rId41" Type="http://schemas.openxmlformats.org/officeDocument/2006/relationships/image" Target="../media/image39.wmf"/><Relationship Id="rId54" Type="http://schemas.openxmlformats.org/officeDocument/2006/relationships/image" Target="../media/image52.wmf"/><Relationship Id="rId62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vdata.no/pro/#reference/lov/2008-06-27-71/%C2%A71-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nn-NO" sz="2000" dirty="0" smtClean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>Utfordringar </a:t>
            </a:r>
            <a:r>
              <a:rPr lang="nn-NO" sz="2000" dirty="0">
                <a:latin typeface="Cambria"/>
                <a:ea typeface="Calibri"/>
                <a:cs typeface="Times New Roman"/>
              </a:rPr>
              <a:t>ved auka kommunalt ansvar </a:t>
            </a:r>
            <a:r>
              <a:rPr lang="nn-NO" sz="2000" dirty="0" smtClean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>og </a:t>
            </a:r>
            <a:r>
              <a:rPr lang="nn-NO" sz="2000" dirty="0">
                <a:latin typeface="Cambria"/>
                <a:ea typeface="Calibri"/>
                <a:cs typeface="Times New Roman"/>
              </a:rPr>
              <a:t>auka statleg styring </a:t>
            </a:r>
            <a:r>
              <a:rPr lang="nn-NO" sz="2000" dirty="0" smtClean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>med </a:t>
            </a:r>
            <a:r>
              <a:rPr lang="nn-NO" sz="2000" dirty="0">
                <a:latin typeface="Cambria"/>
                <a:ea typeface="Calibri"/>
                <a:cs typeface="Times New Roman"/>
              </a:rPr>
              <a:t>kommunane for marin </a:t>
            </a:r>
            <a:r>
              <a:rPr lang="nn-NO" sz="2000" dirty="0" smtClean="0">
                <a:latin typeface="Cambria"/>
                <a:ea typeface="Calibri"/>
                <a:cs typeface="Times New Roman"/>
              </a:rPr>
              <a:t>arealforvaltning </a:t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/>
            </a:r>
            <a:br>
              <a:rPr lang="nn-NO" sz="2000" dirty="0" smtClean="0">
                <a:latin typeface="Cambria"/>
                <a:ea typeface="Calibri"/>
                <a:cs typeface="Times New Roman"/>
              </a:rPr>
            </a:br>
            <a:r>
              <a:rPr lang="nn-NO" sz="2000" dirty="0" smtClean="0">
                <a:latin typeface="Cambria"/>
                <a:ea typeface="Calibri"/>
                <a:cs typeface="Times New Roman"/>
              </a:rPr>
              <a:t>Årskonferanse i plan- og bygningsrett, 4. </a:t>
            </a:r>
            <a:r>
              <a:rPr lang="nn-NO" sz="2000" dirty="0" err="1" smtClean="0">
                <a:latin typeface="Cambria"/>
                <a:ea typeface="Calibri"/>
                <a:cs typeface="Times New Roman"/>
              </a:rPr>
              <a:t>sept</a:t>
            </a:r>
            <a:r>
              <a:rPr lang="nn-NO" sz="2000" dirty="0" smtClean="0">
                <a:latin typeface="Cambria"/>
                <a:ea typeface="Calibri"/>
                <a:cs typeface="Times New Roman"/>
              </a:rPr>
              <a:t>. kl. 9.00-10.00. </a:t>
            </a:r>
            <a:endParaRPr lang="nb-NO" altLang="nb-NO" sz="2000" dirty="0" smtClean="0"/>
          </a:p>
        </p:txBody>
      </p:sp>
      <p:sp>
        <p:nvSpPr>
          <p:cNvPr id="4099" name="Undertittel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520279"/>
          </a:xfrm>
        </p:spPr>
        <p:txBody>
          <a:bodyPr/>
          <a:lstStyle/>
          <a:p>
            <a:endParaRPr lang="nb-NO" altLang="nb-NO" dirty="0"/>
          </a:p>
          <a:p>
            <a:endParaRPr lang="nb-NO" altLang="nb-NO" dirty="0" smtClean="0"/>
          </a:p>
          <a:p>
            <a:endParaRPr lang="nb-NO" altLang="nb-NO" dirty="0"/>
          </a:p>
          <a:p>
            <a:r>
              <a:rPr lang="nb-NO" altLang="nb-NO" dirty="0" smtClean="0"/>
              <a:t>v. Førsteamanuensis</a:t>
            </a:r>
          </a:p>
          <a:p>
            <a:r>
              <a:rPr lang="nb-NO" altLang="nb-NO" dirty="0" smtClean="0"/>
              <a:t>Ingunn Elise Myklebust</a:t>
            </a:r>
          </a:p>
        </p:txBody>
      </p:sp>
      <p:sp>
        <p:nvSpPr>
          <p:cNvPr id="15" name="Plassholder for bunn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Juridisk fakultet</a:t>
            </a:r>
            <a:endParaRPr lang="nb-NO" dirty="0"/>
          </a:p>
        </p:txBody>
      </p:sp>
      <p:sp>
        <p:nvSpPr>
          <p:cNvPr id="4101" name="TekstSylinder 1"/>
          <p:cNvSpPr txBox="1">
            <a:spLocks noChangeArrowheads="1"/>
          </p:cNvSpPr>
          <p:nvPr/>
        </p:nvSpPr>
        <p:spPr bwMode="auto">
          <a:xfrm>
            <a:off x="-2413000" y="260350"/>
            <a:ext cx="23050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nb-NO" altLang="nb-NO" sz="1200">
                <a:solidFill>
                  <a:srgbClr val="4E4A48"/>
                </a:solidFill>
              </a:rPr>
              <a:t>Legg inn</a:t>
            </a:r>
            <a:r>
              <a:rPr lang="nb-NO" altLang="nb-NO" sz="1400" u="sng">
                <a:solidFill>
                  <a:srgbClr val="4E4A48"/>
                </a:solidFill>
              </a:rPr>
              <a:t/>
            </a:r>
            <a:br>
              <a:rPr lang="nb-NO" altLang="nb-NO" sz="1400" u="sng">
                <a:solidFill>
                  <a:srgbClr val="4E4A48"/>
                </a:solidFill>
              </a:rPr>
            </a:br>
            <a:r>
              <a:rPr lang="nb-NO" altLang="nb-NO" sz="1400">
                <a:solidFill>
                  <a:srgbClr val="4E4A48"/>
                </a:solidFill>
              </a:rPr>
              <a:t>«Avdeling / enhet» </a:t>
            </a:r>
            <a:br>
              <a:rPr lang="nb-NO" altLang="nb-NO" sz="1400">
                <a:solidFill>
                  <a:srgbClr val="4E4A48"/>
                </a:solidFill>
              </a:rPr>
            </a:br>
            <a:r>
              <a:rPr lang="nb-NO" altLang="nb-NO" sz="1200">
                <a:solidFill>
                  <a:srgbClr val="4E4A48"/>
                </a:solidFill>
              </a:rPr>
              <a:t>på hver side:</a:t>
            </a:r>
            <a:br>
              <a:rPr lang="nb-NO" altLang="nb-NO" sz="1200">
                <a:solidFill>
                  <a:srgbClr val="4E4A48"/>
                </a:solidFill>
              </a:rPr>
            </a:br>
            <a:r>
              <a:rPr lang="nb-NO" altLang="nb-NO" sz="1200">
                <a:solidFill>
                  <a:srgbClr val="4E4A48"/>
                </a:solidFill>
              </a:rPr>
              <a:t/>
            </a:r>
            <a:br>
              <a:rPr lang="nb-NO" altLang="nb-NO" sz="1200">
                <a:solidFill>
                  <a:srgbClr val="4E4A48"/>
                </a:solidFill>
              </a:rPr>
            </a:br>
            <a:r>
              <a:rPr lang="nb-NO" altLang="nb-NO" sz="1200">
                <a:solidFill>
                  <a:srgbClr val="4E4A48"/>
                </a:solidFill>
              </a:rPr>
              <a:t>1 Gå til menyen «Sett inn»</a:t>
            </a:r>
            <a:br>
              <a:rPr lang="nb-NO" altLang="nb-NO" sz="1200">
                <a:solidFill>
                  <a:srgbClr val="4E4A48"/>
                </a:solidFill>
              </a:rPr>
            </a:br>
            <a:r>
              <a:rPr lang="nb-NO" altLang="nb-NO" sz="1200">
                <a:solidFill>
                  <a:srgbClr val="4E4A48"/>
                </a:solidFill>
              </a:rPr>
              <a:t>2 Velg: Dato og klokkeslett</a:t>
            </a:r>
            <a:br>
              <a:rPr lang="nb-NO" altLang="nb-NO" sz="1200">
                <a:solidFill>
                  <a:srgbClr val="4E4A48"/>
                </a:solidFill>
              </a:rPr>
            </a:br>
            <a:r>
              <a:rPr lang="nb-NO" altLang="nb-NO" sz="1200">
                <a:solidFill>
                  <a:srgbClr val="4E4A48"/>
                </a:solidFill>
              </a:rPr>
              <a:t>3 Skriv navn på avdeling eller</a:t>
            </a:r>
          </a:p>
          <a:p>
            <a:pPr algn="l" eaLnBrk="1" hangingPunct="1"/>
            <a:r>
              <a:rPr lang="nb-NO" altLang="nb-NO" sz="1200">
                <a:solidFill>
                  <a:srgbClr val="4E4A48"/>
                </a:solidFill>
              </a:rPr>
              <a:t>   enhet i feltet «Bunntekst»</a:t>
            </a:r>
          </a:p>
          <a:p>
            <a:pPr algn="l" eaLnBrk="1" hangingPunct="1"/>
            <a:r>
              <a:rPr lang="nb-NO" altLang="nb-NO" sz="1200">
                <a:solidFill>
                  <a:srgbClr val="4E4A48"/>
                </a:solidFill>
              </a:rPr>
              <a:t>4 Velg «Bruk på alle"</a:t>
            </a:r>
            <a:br>
              <a:rPr lang="nb-NO" altLang="nb-NO" sz="1200">
                <a:solidFill>
                  <a:srgbClr val="4E4A48"/>
                </a:solidFill>
              </a:rPr>
            </a:br>
            <a:endParaRPr lang="nb-NO" altLang="nb-NO" sz="1200">
              <a:solidFill>
                <a:srgbClr val="4E4A4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Dispensasjon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byggjeforbodet</a:t>
            </a:r>
            <a:r>
              <a:rPr lang="nb-NO" dirty="0" smtClean="0"/>
              <a:t>, § </a:t>
            </a:r>
            <a:r>
              <a:rPr lang="nb-NO" dirty="0" smtClean="0"/>
              <a:t>19-2 andre og fjerde ledd.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«Dispensasjon </a:t>
            </a:r>
            <a:r>
              <a:rPr lang="nb-NO" dirty="0"/>
              <a:t>kan ikke gis dersom hensynene bak bestemmelsen det dispenseres fra, eller hensynene i lovens formålsbestemmelse, </a:t>
            </a:r>
            <a:r>
              <a:rPr lang="nb-NO" dirty="0" smtClean="0"/>
              <a:t>blir </a:t>
            </a:r>
            <a:r>
              <a:rPr lang="nb-NO" dirty="0"/>
              <a:t>vesentlig tilsidesatt. I tillegg må fordelene ved å gi dispensasjon være klart større enn ulempene etter en samlet vurdering. Det kan ikke dispenseres fra saksbehandlingsregler</a:t>
            </a:r>
            <a:r>
              <a:rPr lang="nb-NO" dirty="0" smtClean="0"/>
              <a:t>.»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Kommunen </a:t>
            </a:r>
            <a:r>
              <a:rPr lang="nb-NO" dirty="0"/>
              <a:t>bør heller ikke dispensere fra planer, lovens bestemmelser om planer og forbudet i </a:t>
            </a:r>
            <a:r>
              <a:rPr lang="nb-NO" dirty="0">
                <a:hlinkClick r:id="rId3" action="ppaction://hlinkfile"/>
              </a:rPr>
              <a:t>§ 1-8</a:t>
            </a:r>
            <a:r>
              <a:rPr lang="nb-NO" dirty="0"/>
              <a:t> når en direkte berørt statlig eller regional myndighet har uttalt seg negativt om dispensasjonssøknaden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Rettsanvendelsesskjønn. 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5998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aseline="30000" dirty="0"/>
              <a:t/>
            </a:r>
            <a:br>
              <a:rPr lang="nn-NO" baseline="30000" dirty="0"/>
            </a:br>
            <a:r>
              <a:rPr lang="nn-NO" dirty="0" smtClean="0"/>
              <a:t>2. Gjeldande rett – fokus på planlegging - berekraft og samordning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916831"/>
            <a:ext cx="7787208" cy="4209331"/>
          </a:xfrm>
          <a:solidFill>
            <a:srgbClr val="FFFF00"/>
          </a:solidFill>
        </p:spPr>
        <p:txBody>
          <a:bodyPr/>
          <a:lstStyle/>
          <a:p>
            <a:endParaRPr lang="nn-NO" baseline="30000" dirty="0"/>
          </a:p>
          <a:p>
            <a:r>
              <a:rPr lang="nn-NO" dirty="0"/>
              <a:t>§ 1-1.</a:t>
            </a:r>
            <a:r>
              <a:rPr lang="nn-NO" i="1" dirty="0"/>
              <a:t>Lovens formål</a:t>
            </a:r>
            <a:r>
              <a:rPr lang="nn-NO" dirty="0"/>
              <a:t> </a:t>
            </a:r>
            <a:endParaRPr lang="nn-NO" dirty="0" smtClean="0"/>
          </a:p>
          <a:p>
            <a:endParaRPr lang="nn-NO" dirty="0"/>
          </a:p>
          <a:p>
            <a:r>
              <a:rPr lang="nn-NO" dirty="0" smtClean="0"/>
              <a:t>«Loven </a:t>
            </a:r>
            <a:r>
              <a:rPr lang="nn-NO" dirty="0"/>
              <a:t>skal fremme </a:t>
            </a:r>
            <a:r>
              <a:rPr lang="nn-NO" b="1" dirty="0"/>
              <a:t>bærekraftig utvikling </a:t>
            </a:r>
            <a:r>
              <a:rPr lang="nn-NO" dirty="0"/>
              <a:t>til beste for den enkelte, samfunnet og framtidige generasjoner. </a:t>
            </a:r>
            <a:r>
              <a:rPr lang="nn-NO" baseline="30000" dirty="0" smtClean="0"/>
              <a:t>«</a:t>
            </a:r>
            <a:endParaRPr lang="nb-NO" dirty="0" smtClean="0"/>
          </a:p>
          <a:p>
            <a:pPr marL="0" indent="0">
              <a:buNone/>
            </a:pPr>
            <a:endParaRPr lang="nn-NO" dirty="0"/>
          </a:p>
          <a:p>
            <a:r>
              <a:rPr lang="nn-NO" dirty="0" smtClean="0"/>
              <a:t>«Planlegging </a:t>
            </a:r>
            <a:r>
              <a:rPr lang="nn-NO" dirty="0"/>
              <a:t>etter loven skal bidra til å </a:t>
            </a:r>
            <a:r>
              <a:rPr lang="nn-NO" b="1" dirty="0"/>
              <a:t>samordne </a:t>
            </a:r>
            <a:r>
              <a:rPr lang="nn-NO" b="1" baseline="30000" dirty="0" smtClean="0"/>
              <a:t> </a:t>
            </a:r>
            <a:r>
              <a:rPr lang="nn-NO" dirty="0" smtClean="0"/>
              <a:t> </a:t>
            </a:r>
            <a:r>
              <a:rPr lang="nn-NO" dirty="0"/>
              <a:t>statlige, </a:t>
            </a:r>
            <a:r>
              <a:rPr lang="nn-NO" baseline="30000" dirty="0" smtClean="0"/>
              <a:t> </a:t>
            </a:r>
            <a:r>
              <a:rPr lang="nn-NO" dirty="0" smtClean="0"/>
              <a:t> </a:t>
            </a:r>
            <a:r>
              <a:rPr lang="nn-NO" dirty="0"/>
              <a:t>regionale </a:t>
            </a:r>
            <a:r>
              <a:rPr lang="nn-NO" baseline="30000" dirty="0" smtClean="0"/>
              <a:t> </a:t>
            </a:r>
            <a:r>
              <a:rPr lang="nn-NO" dirty="0" smtClean="0"/>
              <a:t> </a:t>
            </a:r>
            <a:r>
              <a:rPr lang="nn-NO" dirty="0"/>
              <a:t>og kommunale </a:t>
            </a:r>
            <a:r>
              <a:rPr lang="nn-NO" baseline="30000" dirty="0" smtClean="0"/>
              <a:t> </a:t>
            </a:r>
            <a:r>
              <a:rPr lang="nn-NO" dirty="0" smtClean="0"/>
              <a:t> </a:t>
            </a:r>
            <a:r>
              <a:rPr lang="nn-NO" dirty="0" err="1"/>
              <a:t>oppgaver</a:t>
            </a:r>
            <a:r>
              <a:rPr lang="nn-NO" dirty="0"/>
              <a:t> og gi grunnlag for vedtak om bruk og vern av </a:t>
            </a:r>
            <a:r>
              <a:rPr lang="nn-NO" dirty="0" err="1"/>
              <a:t>ressurser</a:t>
            </a:r>
            <a:r>
              <a:rPr lang="nn-NO" dirty="0" smtClean="0"/>
              <a:t>.»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0919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Kven har kompetanse? – ei </a:t>
            </a:r>
            <a:r>
              <a:rPr lang="nb-NO" dirty="0" err="1" smtClean="0"/>
              <a:t>oppgåve</a:t>
            </a:r>
            <a:r>
              <a:rPr lang="nb-NO" dirty="0" smtClean="0"/>
              <a:t> for stat, region eller kommune?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§ 3-6.</a:t>
            </a:r>
            <a:r>
              <a:rPr lang="nb-NO" i="1" dirty="0"/>
              <a:t>Felles </a:t>
            </a:r>
            <a:r>
              <a:rPr lang="nb-NO" i="1" dirty="0" smtClean="0"/>
              <a:t>planleggingsoppgaver</a:t>
            </a:r>
          </a:p>
          <a:p>
            <a:endParaRPr lang="nb-NO" i="1" dirty="0"/>
          </a:p>
          <a:p>
            <a:r>
              <a:rPr lang="nb-NO" dirty="0" smtClean="0"/>
              <a:t>«Statlig </a:t>
            </a:r>
            <a:r>
              <a:rPr lang="nb-NO" dirty="0"/>
              <a:t>og regional myndighet kan starte arbeid med planer etter denne lov på områder der staten, regional planmyndighet og kommunene </a:t>
            </a:r>
            <a:r>
              <a:rPr lang="nb-NO" dirty="0" smtClean="0"/>
              <a:t>sammen </a:t>
            </a:r>
            <a:r>
              <a:rPr lang="nb-NO" dirty="0"/>
              <a:t>har ansvar for å løse planoppgaver av regional eller nasjonal betydning, herunder samordnet areal- og transportplanlegging, planlegging av større sammenhengende natur- og friluftsområder omkring byer og tettsteder, </a:t>
            </a:r>
            <a:r>
              <a:rPr lang="nb-NO" b="1" dirty="0"/>
              <a:t>samordnet vannplanlegging og kystsoneplanlegging.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8469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 sin allmenne kompetanse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§ </a:t>
            </a:r>
            <a:r>
              <a:rPr lang="nb-NO" dirty="0" smtClean="0"/>
              <a:t>11-15.</a:t>
            </a:r>
            <a:r>
              <a:rPr lang="nb-NO" i="1" dirty="0"/>
              <a:t> </a:t>
            </a:r>
            <a:endParaRPr lang="nb-NO" i="1" dirty="0" smtClean="0"/>
          </a:p>
          <a:p>
            <a:pPr lvl="1"/>
            <a:r>
              <a:rPr lang="nb-NO" dirty="0" smtClean="0"/>
              <a:t>Kommunestyret </a:t>
            </a:r>
            <a:r>
              <a:rPr lang="nb-NO" dirty="0"/>
              <a:t>selv </a:t>
            </a:r>
            <a:r>
              <a:rPr lang="nb-NO" dirty="0" smtClean="0"/>
              <a:t>vedtar kommuneplanen, jf. § </a:t>
            </a:r>
            <a:r>
              <a:rPr lang="nb-NO" dirty="0"/>
              <a:t>1-2 andre ledd: </a:t>
            </a:r>
            <a:r>
              <a:rPr lang="nb-NO" dirty="0" smtClean="0"/>
              <a:t>«I </a:t>
            </a:r>
            <a:r>
              <a:rPr lang="nb-NO" dirty="0"/>
              <a:t>sjøområder gjelder loven ut til én nautisk mil utenfor grunnlinjene</a:t>
            </a:r>
            <a:r>
              <a:rPr lang="nb-NO" dirty="0" smtClean="0"/>
              <a:t>.»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Planplikt?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§ </a:t>
            </a:r>
            <a:r>
              <a:rPr lang="nb-NO" dirty="0" smtClean="0"/>
              <a:t>1-3.</a:t>
            </a:r>
            <a:r>
              <a:rPr lang="nb-NO" i="1" dirty="0"/>
              <a:t> </a:t>
            </a:r>
            <a:endParaRPr lang="nb-NO" i="1" dirty="0" smtClean="0"/>
          </a:p>
          <a:p>
            <a:pPr lvl="1"/>
            <a:r>
              <a:rPr lang="nb-NO" dirty="0" smtClean="0"/>
              <a:t>Rørledninger </a:t>
            </a:r>
            <a:r>
              <a:rPr lang="nb-NO" dirty="0"/>
              <a:t>i sjø for transport av petroleum </a:t>
            </a:r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omfattes </a:t>
            </a:r>
            <a:r>
              <a:rPr lang="nb-NO" dirty="0"/>
              <a:t>ikke av </a:t>
            </a:r>
            <a:r>
              <a:rPr lang="nb-NO" dirty="0" smtClean="0"/>
              <a:t>loven. For </a:t>
            </a:r>
            <a:r>
              <a:rPr lang="nb-NO" dirty="0"/>
              <a:t>anlegg for overføring eller omforming av elektrisk energi som nevnt i </a:t>
            </a:r>
            <a:r>
              <a:rPr lang="nb-NO" dirty="0" smtClean="0"/>
              <a:t>energiloven § 3-1 tredje </a:t>
            </a:r>
            <a:r>
              <a:rPr lang="nb-NO" dirty="0"/>
              <a:t>ledd gjelder bare kapittel </a:t>
            </a:r>
            <a:r>
              <a:rPr lang="nb-NO" dirty="0" smtClean="0"/>
              <a:t>2 og </a:t>
            </a:r>
            <a:r>
              <a:rPr lang="nb-NO" dirty="0"/>
              <a:t>14.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62756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og vern: Kartlegging av </a:t>
            </a:r>
            <a:r>
              <a:rPr lang="nb-NO" dirty="0" err="1" smtClean="0"/>
              <a:t>dei</a:t>
            </a:r>
            <a:r>
              <a:rPr lang="nb-NO" dirty="0" smtClean="0"/>
              <a:t> ulike arealinteressene: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Kva må </a:t>
            </a:r>
            <a:r>
              <a:rPr lang="nb-NO" sz="2000" dirty="0" err="1" smtClean="0"/>
              <a:t>vernast</a:t>
            </a:r>
            <a:r>
              <a:rPr lang="nb-NO" sz="2000" dirty="0" smtClean="0"/>
              <a:t> av omsyn til biologisk </a:t>
            </a:r>
            <a:r>
              <a:rPr lang="nb-NO" sz="2000" dirty="0" err="1" smtClean="0"/>
              <a:t>mangfald</a:t>
            </a:r>
            <a:r>
              <a:rPr lang="nb-NO" sz="2000" dirty="0" smtClean="0"/>
              <a:t>?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Behov for transportveg?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Kvar ligg viktige fiskefelt?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Gyteområder?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Kva for område vil høve for rekreasjon?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Kva kan </a:t>
            </a:r>
            <a:r>
              <a:rPr lang="nb-NO" sz="2000" dirty="0" err="1" smtClean="0"/>
              <a:t>vere</a:t>
            </a:r>
            <a:r>
              <a:rPr lang="nb-NO" sz="2000" dirty="0" smtClean="0"/>
              <a:t> </a:t>
            </a:r>
            <a:r>
              <a:rPr lang="nb-NO" sz="2000" dirty="0" err="1" smtClean="0"/>
              <a:t>eit</a:t>
            </a:r>
            <a:r>
              <a:rPr lang="nb-NO" sz="2000" dirty="0" smtClean="0"/>
              <a:t> robust område for produksjon av laks, eller anna akvakultur?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Anna?</a:t>
            </a:r>
            <a:endParaRPr lang="nn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2395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Arealplanen som styringsverktøy. Fleksibilitet:</a:t>
            </a:r>
            <a:br>
              <a:rPr lang="nb-NO" sz="2400" dirty="0" smtClean="0"/>
            </a:br>
            <a:r>
              <a:rPr lang="nb-NO" sz="2400" dirty="0" smtClean="0"/>
              <a:t> </a:t>
            </a:r>
            <a:endParaRPr lang="nn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§ 11-7 nr. 6. Bruk </a:t>
            </a:r>
            <a:r>
              <a:rPr lang="nb-NO" b="1" dirty="0"/>
              <a:t>og vern av sjø og vassdrag, med tilhørende strandsone. </a:t>
            </a:r>
          </a:p>
          <a:p>
            <a:r>
              <a:rPr lang="nb-NO" dirty="0" smtClean="0"/>
              <a:t>«Underformål: ferdsel</a:t>
            </a:r>
            <a:r>
              <a:rPr lang="nb-NO" dirty="0"/>
              <a:t>, farleder, fiske, akvakultur, drikkevann, natur- og friluftsområder hver for seg eller i kombinasjon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b="1" dirty="0"/>
              <a:t>I områder hvor arealplanen bare angir hovedformål for arealbruk, skal det i nødvendig utstrekning gis bestemmelser som klargjør vilkårene for bruk og vern av arealene, jf. §§ 11-9 til 11-11</a:t>
            </a:r>
            <a:r>
              <a:rPr lang="nb-NO" b="1" dirty="0" smtClean="0"/>
              <a:t>.»</a:t>
            </a:r>
            <a:endParaRPr lang="nb-NO" b="1" dirty="0"/>
          </a:p>
          <a:p>
            <a:endParaRPr lang="nb-NO" dirty="0" smtClean="0"/>
          </a:p>
          <a:p>
            <a:r>
              <a:rPr lang="nb-NO" dirty="0" smtClean="0"/>
              <a:t>Sml. strandsone: </a:t>
            </a:r>
            <a:r>
              <a:rPr lang="nb-NO" dirty="0" err="1" smtClean="0"/>
              <a:t>byggjeforbod</a:t>
            </a:r>
            <a:r>
              <a:rPr lang="nb-NO" dirty="0" smtClean="0"/>
              <a:t>/ sjø: «bruk og vern».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17844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Planverktøyet: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Samanhengande</a:t>
            </a:r>
            <a:r>
              <a:rPr lang="nb-NO" dirty="0" smtClean="0"/>
              <a:t> planlegging strandsone – sjø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 kan </a:t>
            </a:r>
            <a:r>
              <a:rPr lang="nb-NO" dirty="0" err="1" smtClean="0"/>
              <a:t>givast</a:t>
            </a:r>
            <a:r>
              <a:rPr lang="nb-NO" dirty="0" smtClean="0"/>
              <a:t> </a:t>
            </a:r>
            <a:r>
              <a:rPr lang="nb-NO" dirty="0" err="1" smtClean="0"/>
              <a:t>særlege</a:t>
            </a:r>
            <a:r>
              <a:rPr lang="nb-NO" dirty="0" smtClean="0"/>
              <a:t> føresegner til vassoverflata, </a:t>
            </a:r>
            <a:r>
              <a:rPr lang="nb-NO" dirty="0" err="1" smtClean="0"/>
              <a:t>vasssøyla</a:t>
            </a:r>
            <a:r>
              <a:rPr lang="nb-NO" dirty="0" smtClean="0"/>
              <a:t> og </a:t>
            </a:r>
            <a:r>
              <a:rPr lang="nb-NO" dirty="0" err="1" smtClean="0"/>
              <a:t>sjøbotn</a:t>
            </a:r>
            <a:r>
              <a:rPr lang="nb-NO" dirty="0" smtClean="0"/>
              <a:t>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 er gitt forskrifter som viser aktuelle </a:t>
            </a:r>
            <a:r>
              <a:rPr lang="nb-NO" dirty="0" err="1" smtClean="0"/>
              <a:t>kombinasjonar</a:t>
            </a:r>
            <a:r>
              <a:rPr lang="nb-NO" dirty="0" smtClean="0"/>
              <a:t> mellom bruk og vern. </a:t>
            </a:r>
            <a:r>
              <a:rPr lang="nn-NO" dirty="0" smtClean="0"/>
              <a:t>FOR-2009-06-26-861. Forskrift </a:t>
            </a:r>
            <a:r>
              <a:rPr lang="nn-NO" dirty="0"/>
              <a:t>om kart, </a:t>
            </a:r>
            <a:r>
              <a:rPr lang="nn-NO" dirty="0" err="1"/>
              <a:t>stedfestet</a:t>
            </a:r>
            <a:r>
              <a:rPr lang="nn-NO" dirty="0"/>
              <a:t> informasjon, arealformål og kommunalt planregister (kart- og </a:t>
            </a:r>
            <a:r>
              <a:rPr lang="nn-NO" dirty="0" err="1"/>
              <a:t>planforskriften</a:t>
            </a:r>
            <a:r>
              <a:rPr lang="nn-NO" dirty="0"/>
              <a:t>)</a:t>
            </a:r>
          </a:p>
          <a:p>
            <a:endParaRPr lang="nb-NO" dirty="0" smtClean="0"/>
          </a:p>
          <a:p>
            <a:r>
              <a:rPr lang="nb-NO" dirty="0" smtClean="0"/>
              <a:t>Har forskriftene god nok heimel i lov? </a:t>
            </a:r>
            <a:r>
              <a:rPr lang="nb-NO" dirty="0"/>
              <a:t>Sml. </a:t>
            </a:r>
            <a:r>
              <a:rPr lang="nb-NO" dirty="0" err="1" smtClean="0"/>
              <a:t>tilsvarande</a:t>
            </a:r>
            <a:r>
              <a:rPr lang="nb-NO" dirty="0" smtClean="0"/>
              <a:t> regulering i reguleringsplan §12-5 </a:t>
            </a:r>
            <a:r>
              <a:rPr lang="nb-NO" dirty="0"/>
              <a:t>nr. 6.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05252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Så til samordning. </a:t>
            </a:r>
            <a:r>
              <a:rPr lang="nb-NO" dirty="0" err="1" smtClean="0"/>
              <a:t>Korleis</a:t>
            </a:r>
            <a:r>
              <a:rPr lang="nb-NO" dirty="0" smtClean="0"/>
              <a:t> kjem </a:t>
            </a:r>
            <a:r>
              <a:rPr lang="nb-NO" dirty="0" err="1" smtClean="0"/>
              <a:t>ein</a:t>
            </a:r>
            <a:r>
              <a:rPr lang="nb-NO" dirty="0" smtClean="0"/>
              <a:t> fram til </a:t>
            </a:r>
            <a:r>
              <a:rPr lang="nb-NO" dirty="0" err="1" smtClean="0"/>
              <a:t>bindande</a:t>
            </a:r>
            <a:r>
              <a:rPr lang="nb-NO" dirty="0" smtClean="0"/>
              <a:t> arealplan. </a:t>
            </a:r>
            <a:r>
              <a:rPr lang="nb-NO" dirty="0" err="1" smtClean="0"/>
              <a:t>Reglar</a:t>
            </a:r>
            <a:r>
              <a:rPr lang="nb-NO" dirty="0" smtClean="0"/>
              <a:t> om plikt til samarbeid.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 smtClean="0"/>
          </a:p>
          <a:p>
            <a:r>
              <a:rPr lang="nb-NO" b="1" dirty="0" smtClean="0"/>
              <a:t>Prinsipp om </a:t>
            </a:r>
            <a:r>
              <a:rPr lang="nb-NO" b="1" dirty="0" err="1" smtClean="0"/>
              <a:t>tidleg</a:t>
            </a:r>
            <a:r>
              <a:rPr lang="nb-NO" b="1" dirty="0" smtClean="0"/>
              <a:t> </a:t>
            </a:r>
            <a:r>
              <a:rPr lang="nb-NO" b="1" dirty="0" err="1" smtClean="0"/>
              <a:t>medverknad</a:t>
            </a:r>
            <a:r>
              <a:rPr lang="nb-NO" b="1" dirty="0" smtClean="0"/>
              <a:t>: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b="1" dirty="0" smtClean="0"/>
              <a:t>Vedtaksgrunnlaget:</a:t>
            </a:r>
          </a:p>
          <a:p>
            <a:pPr lvl="1"/>
            <a:r>
              <a:rPr lang="nb-NO" dirty="0" smtClean="0"/>
              <a:t>Samarbeid i arbeidsgrupper, sml. også § 5-3 regionalt planforum.</a:t>
            </a:r>
          </a:p>
          <a:p>
            <a:pPr lvl="1"/>
            <a:r>
              <a:rPr lang="nb-NO" dirty="0" smtClean="0"/>
              <a:t>Folkemøter</a:t>
            </a:r>
          </a:p>
          <a:p>
            <a:pPr lvl="1"/>
            <a:r>
              <a:rPr lang="nb-NO" dirty="0" smtClean="0"/>
              <a:t>m.m.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6234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nb-NO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Formelt planforslag/ </a:t>
            </a:r>
            <a:r>
              <a:rPr lang="nb-NO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offentleg</a:t>
            </a:r>
            <a:r>
              <a:rPr lang="nb-NO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ettersyn: </a:t>
            </a:r>
            <a:br>
              <a:rPr lang="nb-NO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b="1" dirty="0" err="1" smtClean="0">
                <a:solidFill>
                  <a:srgbClr val="000000"/>
                </a:solidFill>
              </a:rPr>
              <a:t>Høyring</a:t>
            </a:r>
            <a:r>
              <a:rPr lang="nb-NO" b="1" dirty="0" smtClean="0">
                <a:solidFill>
                  <a:srgbClr val="000000"/>
                </a:solidFill>
              </a:rPr>
              <a:t> </a:t>
            </a:r>
            <a:r>
              <a:rPr lang="nb-NO" b="1" dirty="0">
                <a:solidFill>
                  <a:srgbClr val="000000"/>
                </a:solidFill>
              </a:rPr>
              <a:t>og </a:t>
            </a:r>
            <a:r>
              <a:rPr lang="nb-NO" b="1" dirty="0" err="1">
                <a:solidFill>
                  <a:srgbClr val="000000"/>
                </a:solidFill>
              </a:rPr>
              <a:t>innspel</a:t>
            </a:r>
            <a:r>
              <a:rPr lang="nb-NO" b="1" dirty="0">
                <a:solidFill>
                  <a:srgbClr val="000000"/>
                </a:solidFill>
              </a:rPr>
              <a:t>, </a:t>
            </a:r>
            <a:r>
              <a:rPr lang="nb-NO" dirty="0">
                <a:solidFill>
                  <a:srgbClr val="000000"/>
                </a:solidFill>
              </a:rPr>
              <a:t>jf. </a:t>
            </a:r>
            <a:r>
              <a:rPr lang="nb-NO" dirty="0" err="1" smtClean="0">
                <a:solidFill>
                  <a:srgbClr val="000000"/>
                </a:solidFill>
              </a:rPr>
              <a:t>pbl</a:t>
            </a:r>
            <a:r>
              <a:rPr lang="nb-NO" dirty="0" smtClean="0">
                <a:solidFill>
                  <a:srgbClr val="000000"/>
                </a:solidFill>
              </a:rPr>
              <a:t>. § 11-14, </a:t>
            </a:r>
            <a:r>
              <a:rPr lang="nb-NO" dirty="0" err="1" smtClean="0">
                <a:solidFill>
                  <a:srgbClr val="000000"/>
                </a:solidFill>
              </a:rPr>
              <a:t>jf</a:t>
            </a:r>
            <a:r>
              <a:rPr lang="nb-NO" dirty="0" smtClean="0">
                <a:solidFill>
                  <a:srgbClr val="000000"/>
                </a:solidFill>
              </a:rPr>
              <a:t> også § 3-2 tredje ledd: «</a:t>
            </a:r>
            <a:r>
              <a:rPr lang="nb-NO" dirty="0" smtClean="0"/>
              <a:t>Alle </a:t>
            </a:r>
            <a:r>
              <a:rPr lang="nb-NO" dirty="0"/>
              <a:t>offentlige organer har rett og plikt </a:t>
            </a:r>
            <a:r>
              <a:rPr lang="nb-NO" dirty="0" smtClean="0"/>
              <a:t>til </a:t>
            </a:r>
            <a:r>
              <a:rPr lang="nb-NO" dirty="0"/>
              <a:t>å delta i planleggingen når den berører deres saksfelt eller deres egne planer og vedtak og skal gi planleggingsmyndighetene informasjon som kan ha betydning for planleggingen. Dette gjelder også for Sametinget</a:t>
            </a:r>
            <a:r>
              <a:rPr lang="nb-NO" dirty="0" smtClean="0"/>
              <a:t>.</a:t>
            </a:r>
            <a:r>
              <a:rPr lang="nb-NO" baseline="30000" dirty="0" smtClean="0"/>
              <a:t>«</a:t>
            </a:r>
            <a:r>
              <a:rPr lang="nb-NO" dirty="0" smtClean="0">
                <a:solidFill>
                  <a:srgbClr val="000000"/>
                </a:solidFill>
              </a:rPr>
              <a:t>  </a:t>
            </a:r>
          </a:p>
          <a:p>
            <a:pPr marL="457200" lvl="1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lvl="1"/>
            <a:r>
              <a:rPr lang="nb-NO" b="1" dirty="0" err="1">
                <a:solidFill>
                  <a:srgbClr val="000000"/>
                </a:solidFill>
              </a:rPr>
              <a:t>Tidleg</a:t>
            </a:r>
            <a:r>
              <a:rPr lang="nb-NO" b="1" dirty="0">
                <a:solidFill>
                  <a:srgbClr val="000000"/>
                </a:solidFill>
              </a:rPr>
              <a:t> </a:t>
            </a:r>
            <a:r>
              <a:rPr lang="nb-NO" b="1" dirty="0" err="1">
                <a:solidFill>
                  <a:srgbClr val="000000"/>
                </a:solidFill>
              </a:rPr>
              <a:t>medverknad</a:t>
            </a:r>
            <a:r>
              <a:rPr lang="nb-NO" b="1" dirty="0">
                <a:solidFill>
                  <a:srgbClr val="000000"/>
                </a:solidFill>
              </a:rPr>
              <a:t> </a:t>
            </a:r>
            <a:r>
              <a:rPr lang="nb-NO" dirty="0">
                <a:solidFill>
                  <a:srgbClr val="000000"/>
                </a:solidFill>
              </a:rPr>
              <a:t>som </a:t>
            </a:r>
            <a:r>
              <a:rPr lang="nb-NO" dirty="0" err="1">
                <a:solidFill>
                  <a:srgbClr val="000000"/>
                </a:solidFill>
              </a:rPr>
              <a:t>føresetnad</a:t>
            </a:r>
            <a:r>
              <a:rPr lang="nb-NO" dirty="0">
                <a:solidFill>
                  <a:srgbClr val="000000"/>
                </a:solidFill>
              </a:rPr>
              <a:t> for rett til </a:t>
            </a:r>
            <a:r>
              <a:rPr lang="nb-NO" dirty="0" err="1">
                <a:solidFill>
                  <a:srgbClr val="000000"/>
                </a:solidFill>
              </a:rPr>
              <a:t>motsegn</a:t>
            </a:r>
            <a:r>
              <a:rPr lang="nb-NO" dirty="0">
                <a:solidFill>
                  <a:srgbClr val="000000"/>
                </a:solidFill>
              </a:rPr>
              <a:t>, </a:t>
            </a:r>
            <a:r>
              <a:rPr lang="nb-NO" dirty="0" smtClean="0">
                <a:solidFill>
                  <a:srgbClr val="000000"/>
                </a:solidFill>
              </a:rPr>
              <a:t>jf. </a:t>
            </a:r>
            <a:r>
              <a:rPr lang="nb-NO" dirty="0" err="1">
                <a:solidFill>
                  <a:srgbClr val="000000"/>
                </a:solidFill>
              </a:rPr>
              <a:t>pbl</a:t>
            </a:r>
            <a:r>
              <a:rPr lang="nb-NO" dirty="0">
                <a:solidFill>
                  <a:srgbClr val="000000"/>
                </a:solidFill>
              </a:rPr>
              <a:t>. § 5-5 tredje ledd. </a:t>
            </a:r>
            <a:r>
              <a:rPr lang="nb-NO" dirty="0" smtClean="0">
                <a:solidFill>
                  <a:srgbClr val="000000"/>
                </a:solidFill>
              </a:rPr>
              <a:t>«</a:t>
            </a:r>
            <a:r>
              <a:rPr lang="nb-NO" dirty="0" smtClean="0"/>
              <a:t>Retten </a:t>
            </a:r>
            <a:r>
              <a:rPr lang="nb-NO" dirty="0"/>
              <a:t>til å fremme innsigelse bortfaller dersom kravet til deltakelse i planprosessen etter </a:t>
            </a:r>
            <a:r>
              <a:rPr lang="nb-NO" dirty="0">
                <a:hlinkClick r:id="rId2" action="ppaction://hlinkfile"/>
              </a:rPr>
              <a:t>§ 3-2</a:t>
            </a:r>
            <a:r>
              <a:rPr lang="nb-NO" dirty="0"/>
              <a:t> tredje ledd ikke er oppfylt, forutsatt at planmyndigheten har oppfylt sin varslingsplikt og kravene til varsling for vedkommende plantype</a:t>
            </a:r>
            <a:r>
              <a:rPr lang="nb-NO" dirty="0" smtClean="0"/>
              <a:t>.»</a:t>
            </a:r>
            <a:endParaRPr lang="nb-NO" dirty="0">
              <a:solidFill>
                <a:srgbClr val="000000"/>
              </a:solidFill>
            </a:endParaRP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59883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Strandsoneretningslinjene – </a:t>
            </a:r>
            <a:r>
              <a:rPr lang="nb-NO" dirty="0" err="1" smtClean="0"/>
              <a:t>eit</a:t>
            </a:r>
            <a:r>
              <a:rPr lang="nb-NO" dirty="0" smtClean="0"/>
              <a:t> døme på samordning av kunnskap?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nb-NO" altLang="nb-NO" sz="1800" dirty="0">
                <a:solidFill>
                  <a:srgbClr val="000000"/>
                </a:solidFill>
              </a:rPr>
              <a:t>Oslofjordregionen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nb-NO" altLang="nb-NO" sz="1600" dirty="0">
                <a:solidFill>
                  <a:srgbClr val="000000"/>
                </a:solidFill>
              </a:rPr>
              <a:t>– størst press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nb-NO" altLang="nb-NO" sz="1600" i="1" dirty="0">
                <a:solidFill>
                  <a:srgbClr val="000000"/>
                </a:solidFill>
              </a:rPr>
              <a:t>- krav om reguleringsplan for ny utbygging og tiltak (pkt. 5.2)</a:t>
            </a:r>
          </a:p>
          <a:p>
            <a:pPr lvl="0" eaLnBrk="1" hangingPunct="1">
              <a:lnSpc>
                <a:spcPct val="80000"/>
              </a:lnSpc>
              <a:buNone/>
            </a:pPr>
            <a:endParaRPr lang="nb-NO" altLang="nb-NO" sz="18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1800" dirty="0">
                <a:solidFill>
                  <a:srgbClr val="000000"/>
                </a:solidFill>
              </a:rPr>
              <a:t>Sørlandskysten, sentrale </a:t>
            </a:r>
            <a:r>
              <a:rPr lang="nb-NO" altLang="nb-NO" sz="1800" dirty="0" err="1">
                <a:solidFill>
                  <a:srgbClr val="000000"/>
                </a:solidFill>
              </a:rPr>
              <a:t>delar</a:t>
            </a:r>
            <a:r>
              <a:rPr lang="nb-NO" altLang="nb-NO" sz="1800" dirty="0">
                <a:solidFill>
                  <a:srgbClr val="000000"/>
                </a:solidFill>
              </a:rPr>
              <a:t> av Rogaland, Hordaland, Møre og Romsdal og fylka i Trøndelag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nb-NO" altLang="nb-NO" sz="1600" dirty="0">
                <a:solidFill>
                  <a:srgbClr val="000000"/>
                </a:solidFill>
              </a:rPr>
              <a:t>– stort press, men mindre enn Oslo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nb-NO" altLang="nb-NO" sz="1600" i="1" dirty="0">
                <a:solidFill>
                  <a:srgbClr val="000000"/>
                </a:solidFill>
              </a:rPr>
              <a:t>- Det ”bør kreves” reguleringsplan ved ”vesentlig utbygging av bolig- og fritidsbebyggelse” (pkt. 6.2)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nb-NO" altLang="nb-NO" sz="1600" i="1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nb-NO" altLang="nb-NO" sz="1800" i="1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1800" dirty="0">
                <a:solidFill>
                  <a:srgbClr val="000000"/>
                </a:solidFill>
              </a:rPr>
              <a:t>Mindre sentrale </a:t>
            </a:r>
            <a:r>
              <a:rPr lang="nb-NO" altLang="nb-NO" sz="1800" dirty="0" err="1">
                <a:solidFill>
                  <a:srgbClr val="000000"/>
                </a:solidFill>
              </a:rPr>
              <a:t>delar</a:t>
            </a:r>
            <a:r>
              <a:rPr lang="nb-NO" altLang="nb-NO" sz="1800" dirty="0">
                <a:solidFill>
                  <a:srgbClr val="000000"/>
                </a:solidFill>
              </a:rPr>
              <a:t> av kysten i Rogaland, Hordaland, Møre og Romsdal, Trøndelagskysten, alle kommuner i Sogn og </a:t>
            </a:r>
            <a:r>
              <a:rPr lang="nb-NO" altLang="nb-NO" sz="1800" dirty="0" smtClean="0">
                <a:solidFill>
                  <a:srgbClr val="000000"/>
                </a:solidFill>
              </a:rPr>
              <a:t>Fjordane, </a:t>
            </a:r>
            <a:r>
              <a:rPr lang="nb-NO" altLang="nb-NO" sz="1800" dirty="0">
                <a:solidFill>
                  <a:srgbClr val="000000"/>
                </a:solidFill>
              </a:rPr>
              <a:t>Nordland, Troms og Finnmark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1600" dirty="0">
                <a:solidFill>
                  <a:srgbClr val="000000"/>
                </a:solidFill>
              </a:rPr>
              <a:t>mindre stort press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1600" i="1" dirty="0">
                <a:solidFill>
                  <a:srgbClr val="000000"/>
                </a:solidFill>
              </a:rPr>
              <a:t>”Kommuneplanen skal legges til grunn for eventuell utarbeiding av reguleringsplan (områderegulering eller detaljregulering). (pkt. 7.2 – tredje avsnitt)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8235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Innleiing – marin arealforvaltning</a:t>
            </a:r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altLang="nb-NO" dirty="0" smtClean="0"/>
          </a:p>
          <a:p>
            <a:pPr lvl="1"/>
            <a:r>
              <a:rPr lang="nb-NO" altLang="nb-NO" b="1" dirty="0" smtClean="0"/>
              <a:t>Strandsone, vassdrag og sjøområde - </a:t>
            </a:r>
            <a:r>
              <a:rPr lang="nb-NO" altLang="nb-NO" b="1" dirty="0" err="1" smtClean="0"/>
              <a:t>ein</a:t>
            </a:r>
            <a:r>
              <a:rPr lang="nb-NO" altLang="nb-NO" b="1" dirty="0" smtClean="0"/>
              <a:t> møteplass for mange interesser.</a:t>
            </a:r>
            <a:endParaRPr lang="nb-NO" altLang="nb-NO" b="1" dirty="0"/>
          </a:p>
          <a:p>
            <a:pPr lvl="2"/>
            <a:r>
              <a:rPr lang="nb-NO" altLang="nb-NO" dirty="0" smtClean="0"/>
              <a:t>for mange interesser som t.d. næring, </a:t>
            </a:r>
            <a:r>
              <a:rPr lang="nb-NO" altLang="nb-NO" dirty="0"/>
              <a:t>hytte</a:t>
            </a:r>
            <a:r>
              <a:rPr lang="nb-NO" altLang="nb-NO" dirty="0" smtClean="0"/>
              <a:t>, akvakultur</a:t>
            </a:r>
            <a:r>
              <a:rPr lang="nb-NO" altLang="nb-NO" dirty="0"/>
              <a:t>, </a:t>
            </a:r>
            <a:r>
              <a:rPr lang="nb-NO" altLang="nb-NO" dirty="0" smtClean="0"/>
              <a:t>friluftsliv, naturvern </a:t>
            </a:r>
            <a:r>
              <a:rPr lang="nb-NO" altLang="nb-NO" dirty="0"/>
              <a:t>m.m.</a:t>
            </a:r>
          </a:p>
          <a:p>
            <a:pPr lvl="2"/>
            <a:r>
              <a:rPr lang="nb-NO" altLang="nb-NO" dirty="0" smtClean="0"/>
              <a:t>for mange forvaltningsnivå og ulike sektorstyresmakter </a:t>
            </a:r>
          </a:p>
          <a:p>
            <a:pPr marL="914400" lvl="2" indent="0">
              <a:buNone/>
            </a:pPr>
            <a:endParaRPr lang="nb-NO" altLang="nb-NO" dirty="0" smtClean="0"/>
          </a:p>
          <a:p>
            <a:pPr lvl="1"/>
            <a:r>
              <a:rPr lang="nb-NO" altLang="nb-NO" b="1" dirty="0" smtClean="0"/>
              <a:t>Vi ser på: </a:t>
            </a:r>
          </a:p>
          <a:p>
            <a:pPr lvl="2"/>
            <a:r>
              <a:rPr lang="nb-NO" altLang="nb-NO" b="1" dirty="0" err="1" smtClean="0"/>
              <a:t>Kommunane</a:t>
            </a:r>
            <a:r>
              <a:rPr lang="nb-NO" altLang="nb-NO" b="1" dirty="0" smtClean="0"/>
              <a:t> si rolle</a:t>
            </a:r>
          </a:p>
          <a:p>
            <a:pPr lvl="2"/>
            <a:r>
              <a:rPr lang="nb-NO" altLang="nb-NO" b="1" dirty="0" smtClean="0"/>
              <a:t>Viktige trekk ved utviklinga  </a:t>
            </a:r>
          </a:p>
          <a:p>
            <a:pPr lvl="2"/>
            <a:r>
              <a:rPr lang="nb-NO" altLang="nb-NO" b="1" dirty="0" err="1" smtClean="0"/>
              <a:t>Gjeldande</a:t>
            </a:r>
            <a:r>
              <a:rPr lang="nb-NO" altLang="nb-NO" b="1" dirty="0" smtClean="0"/>
              <a:t> rett </a:t>
            </a:r>
          </a:p>
          <a:p>
            <a:pPr lvl="2"/>
            <a:r>
              <a:rPr lang="nb-NO" altLang="nb-NO" b="1" dirty="0" err="1" smtClean="0"/>
              <a:t>Nokre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utfordringar</a:t>
            </a:r>
            <a:endParaRPr lang="nb-NO" altLang="nb-NO" b="1" dirty="0" smtClean="0"/>
          </a:p>
          <a:p>
            <a:pPr marL="914400" lvl="2" indent="0">
              <a:buNone/>
            </a:pPr>
            <a:endParaRPr lang="nb-NO" altLang="nb-NO" dirty="0" smtClean="0"/>
          </a:p>
          <a:p>
            <a:pPr marL="0" indent="0">
              <a:buNone/>
            </a:pPr>
            <a:r>
              <a:rPr lang="nb-NO" altLang="nb-NO" dirty="0" smtClean="0"/>
              <a:t> </a:t>
            </a:r>
          </a:p>
        </p:txBody>
      </p:sp>
      <p:sp>
        <p:nvSpPr>
          <p:cNvPr id="5124" name="Plassholder for bunnteks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100" smtClean="0">
                <a:solidFill>
                  <a:schemeClr val="bg1"/>
                </a:solidFill>
              </a:rPr>
              <a:t>Avdeling / enhet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Akvakultur – </a:t>
            </a:r>
            <a:r>
              <a:rPr lang="nb-NO" dirty="0" err="1" smtClean="0"/>
              <a:t>særlege</a:t>
            </a:r>
            <a:r>
              <a:rPr lang="nb-NO" dirty="0" smtClean="0"/>
              <a:t> </a:t>
            </a:r>
            <a:r>
              <a:rPr lang="nb-NO" dirty="0" err="1" smtClean="0"/>
              <a:t>utfordringar</a:t>
            </a:r>
            <a:r>
              <a:rPr lang="nb-NO" dirty="0" smtClean="0"/>
              <a:t>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Ei næring som krev </a:t>
            </a:r>
            <a:r>
              <a:rPr lang="nb-NO" b="1" dirty="0" smtClean="0"/>
              <a:t>eksklusiv </a:t>
            </a:r>
            <a:r>
              <a:rPr lang="nb-NO" dirty="0" smtClean="0"/>
              <a:t>bruk av sjøområdet (anlegget + </a:t>
            </a:r>
            <a:r>
              <a:rPr lang="nb-NO" dirty="0" err="1" smtClean="0"/>
              <a:t>ferdslesforbodsone</a:t>
            </a:r>
            <a:r>
              <a:rPr lang="nb-NO" dirty="0" smtClean="0"/>
              <a:t> på 20 meter, jf. forskrifter etter akvakulturlova)</a:t>
            </a:r>
          </a:p>
          <a:p>
            <a:pPr lvl="1"/>
            <a:r>
              <a:rPr lang="nb-NO" sz="2000" dirty="0"/>
              <a:t>Akvakultur – tradisjonelt </a:t>
            </a:r>
            <a:r>
              <a:rPr lang="nb-NO" sz="2000" dirty="0" smtClean="0"/>
              <a:t>fiske</a:t>
            </a:r>
            <a:endParaRPr lang="nb-NO" sz="2000" dirty="0"/>
          </a:p>
          <a:p>
            <a:pPr lvl="1"/>
            <a:r>
              <a:rPr lang="nb-NO" sz="2000" dirty="0"/>
              <a:t>Akvakultur – natur- og friluftsliv</a:t>
            </a:r>
            <a:r>
              <a:rPr lang="nb-NO" sz="2000" dirty="0" smtClean="0"/>
              <a:t>? </a:t>
            </a:r>
          </a:p>
          <a:p>
            <a:pPr lvl="2"/>
            <a:r>
              <a:rPr lang="nb-NO" sz="2000" dirty="0" smtClean="0"/>
              <a:t>(</a:t>
            </a:r>
            <a:r>
              <a:rPr lang="nb-NO" sz="2000" dirty="0" err="1" smtClean="0"/>
              <a:t>villlaks</a:t>
            </a:r>
            <a:r>
              <a:rPr lang="nb-NO" sz="2000" dirty="0" smtClean="0"/>
              <a:t>- lus, rømming og genetisk innblanding)</a:t>
            </a:r>
            <a:endParaRPr lang="nb-NO" sz="2000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Kvifor</a:t>
            </a:r>
            <a:r>
              <a:rPr lang="nb-NO" dirty="0" smtClean="0"/>
              <a:t> skal </a:t>
            </a:r>
            <a:r>
              <a:rPr lang="nb-NO" dirty="0" err="1" smtClean="0"/>
              <a:t>kommunane</a:t>
            </a:r>
            <a:r>
              <a:rPr lang="nb-NO" dirty="0" smtClean="0"/>
              <a:t> </a:t>
            </a:r>
            <a:r>
              <a:rPr lang="nb-NO" dirty="0" err="1" smtClean="0"/>
              <a:t>leggje</a:t>
            </a:r>
            <a:r>
              <a:rPr lang="nb-NO" dirty="0" smtClean="0"/>
              <a:t> til rette for akvakultur?</a:t>
            </a:r>
          </a:p>
          <a:p>
            <a:pPr lvl="1"/>
            <a:r>
              <a:rPr lang="nb-NO" sz="2000" dirty="0" err="1" smtClean="0"/>
              <a:t>Frå</a:t>
            </a:r>
            <a:r>
              <a:rPr lang="nb-NO" sz="2000" dirty="0" smtClean="0"/>
              <a:t> lokale til nasjonale </a:t>
            </a:r>
            <a:r>
              <a:rPr lang="nb-NO" sz="2000" dirty="0" err="1" smtClean="0"/>
              <a:t>eigarskap</a:t>
            </a:r>
            <a:endParaRPr lang="nb-NO" sz="2000" dirty="0" smtClean="0"/>
          </a:p>
          <a:p>
            <a:pPr lvl="1"/>
            <a:r>
              <a:rPr lang="nb-NO" sz="2000" dirty="0" err="1" smtClean="0"/>
              <a:t>Fordelar</a:t>
            </a:r>
            <a:r>
              <a:rPr lang="nb-NO" sz="2000" dirty="0" smtClean="0"/>
              <a:t> med </a:t>
            </a:r>
            <a:r>
              <a:rPr lang="nb-NO" sz="2000" dirty="0" err="1" smtClean="0"/>
              <a:t>arbeidsplassar</a:t>
            </a:r>
            <a:r>
              <a:rPr lang="nb-NO" sz="2000" dirty="0" smtClean="0"/>
              <a:t> – ulemper med m.a. miljørisiko og andre miljøulemper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9092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3412"/>
          </a:xfrm>
        </p:spPr>
        <p:txBody>
          <a:bodyPr/>
          <a:lstStyle/>
          <a:p>
            <a:r>
              <a:rPr lang="nb-NO" dirty="0" err="1" smtClean="0"/>
              <a:t>Motsegn</a:t>
            </a:r>
            <a:r>
              <a:rPr lang="nb-NO" dirty="0" smtClean="0"/>
              <a:t> –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verkemiddel</a:t>
            </a:r>
            <a:r>
              <a:rPr lang="nb-NO" dirty="0" smtClean="0"/>
              <a:t> for samordning eller for </a:t>
            </a:r>
            <a:r>
              <a:rPr lang="nb-NO" dirty="0" err="1" smtClean="0"/>
              <a:t>statleg</a:t>
            </a:r>
            <a:r>
              <a:rPr lang="nb-NO" dirty="0" smtClean="0"/>
              <a:t> styring?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4E4A48"/>
                </a:solidFill>
                <a:latin typeface="Arial Narrow"/>
                <a:ea typeface="+mj-ea"/>
                <a:cs typeface="+mj-cs"/>
              </a:rPr>
              <a:t>Vilkår for </a:t>
            </a:r>
            <a:r>
              <a:rPr lang="nb-NO" sz="3200" dirty="0" err="1">
                <a:solidFill>
                  <a:srgbClr val="4E4A48"/>
                </a:solidFill>
                <a:latin typeface="Arial Narrow"/>
                <a:ea typeface="+mj-ea"/>
                <a:cs typeface="+mj-cs"/>
              </a:rPr>
              <a:t>motsegn</a:t>
            </a:r>
            <a:r>
              <a:rPr lang="nb-NO" sz="3200" dirty="0">
                <a:solidFill>
                  <a:srgbClr val="4E4A48"/>
                </a:solidFill>
                <a:latin typeface="Arial Narrow"/>
                <a:ea typeface="+mj-ea"/>
                <a:cs typeface="+mj-cs"/>
              </a:rPr>
              <a:t> (innsigelse</a:t>
            </a:r>
            <a:r>
              <a:rPr lang="nb-NO" sz="3200" dirty="0" smtClean="0">
                <a:solidFill>
                  <a:srgbClr val="4E4A48"/>
                </a:solidFill>
                <a:latin typeface="Arial Narrow"/>
                <a:ea typeface="+mj-ea"/>
                <a:cs typeface="+mj-cs"/>
              </a:rPr>
              <a:t>):</a:t>
            </a:r>
          </a:p>
          <a:p>
            <a:r>
              <a:rPr lang="nb-NO" dirty="0" smtClean="0"/>
              <a:t>§ 5-6.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	«Departementet </a:t>
            </a:r>
            <a:r>
              <a:rPr lang="nb-NO" dirty="0"/>
              <a:t>avgjør om innsigelsen skal tas til </a:t>
            </a:r>
            <a:r>
              <a:rPr lang="nb-NO" dirty="0" smtClean="0"/>
              <a:t>	følge </a:t>
            </a:r>
            <a:r>
              <a:rPr lang="nb-NO" dirty="0"/>
              <a:t>og planen endres.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§ 5-4</a:t>
            </a:r>
            <a:r>
              <a:rPr lang="nb-NO" dirty="0" smtClean="0"/>
              <a:t>. </a:t>
            </a:r>
            <a:r>
              <a:rPr lang="nb-NO" i="1" dirty="0" smtClean="0"/>
              <a:t> </a:t>
            </a:r>
          </a:p>
          <a:p>
            <a:pPr marL="0" indent="0">
              <a:buNone/>
            </a:pPr>
            <a:r>
              <a:rPr lang="nb-NO" dirty="0" smtClean="0"/>
              <a:t>	«Berørt </a:t>
            </a:r>
            <a:r>
              <a:rPr lang="nb-NO" dirty="0"/>
              <a:t>statlig og regionalt organ </a:t>
            </a:r>
            <a:r>
              <a:rPr lang="nb-NO" dirty="0" smtClean="0"/>
              <a:t>kan </a:t>
            </a:r>
            <a:r>
              <a:rPr lang="nb-NO" dirty="0"/>
              <a:t>fremme </a:t>
            </a:r>
            <a:r>
              <a:rPr lang="nb-NO" dirty="0" smtClean="0"/>
              <a:t>	innsigelse </a:t>
            </a:r>
            <a:r>
              <a:rPr lang="nb-NO" dirty="0"/>
              <a:t>til forslag til kommuneplanens arealdel og </a:t>
            </a:r>
            <a:r>
              <a:rPr lang="nb-NO" dirty="0" smtClean="0"/>
              <a:t>	reguleringsplan </a:t>
            </a:r>
            <a:r>
              <a:rPr lang="nb-NO" dirty="0"/>
              <a:t>i spørsmål som er av </a:t>
            </a:r>
            <a:r>
              <a:rPr lang="nb-NO" b="1" dirty="0"/>
              <a:t>nasjonal eller </a:t>
            </a:r>
            <a:r>
              <a:rPr lang="nb-NO" b="1" dirty="0" smtClean="0"/>
              <a:t>	vesentlig </a:t>
            </a:r>
            <a:r>
              <a:rPr lang="nb-NO" b="1" dirty="0"/>
              <a:t>regional betydning</a:t>
            </a:r>
            <a:r>
              <a:rPr lang="nb-NO" dirty="0"/>
              <a:t>, eller som av andre </a:t>
            </a:r>
            <a:r>
              <a:rPr lang="nb-NO" dirty="0" smtClean="0"/>
              <a:t>	grunner </a:t>
            </a:r>
            <a:r>
              <a:rPr lang="nb-NO" dirty="0"/>
              <a:t>er av vesentlig betydning for vedkommende </a:t>
            </a:r>
            <a:r>
              <a:rPr lang="nb-NO" dirty="0" smtClean="0"/>
              <a:t>	organs </a:t>
            </a:r>
            <a:r>
              <a:rPr lang="nb-NO" dirty="0"/>
              <a:t>saksområde</a:t>
            </a:r>
            <a:r>
              <a:rPr lang="nb-NO" dirty="0" smtClean="0"/>
              <a:t>.»</a:t>
            </a:r>
            <a:endParaRPr lang="nb-NO" dirty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89649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er «nasjonal eller vesentlig regional betydning»?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dirty="0" smtClean="0"/>
              <a:t>Er strand, sjøområde og vassdrag, alltid av nasjonal </a:t>
            </a:r>
            <a:r>
              <a:rPr lang="nn-NO" b="1" dirty="0" err="1" smtClean="0"/>
              <a:t>betydning</a:t>
            </a:r>
            <a:r>
              <a:rPr lang="nn-NO" b="1" dirty="0" smtClean="0"/>
              <a:t>?</a:t>
            </a:r>
          </a:p>
          <a:p>
            <a:pPr marL="0" indent="0">
              <a:buNone/>
            </a:pPr>
            <a:endParaRPr lang="nn-NO" b="1" dirty="0" smtClean="0"/>
          </a:p>
          <a:p>
            <a:r>
              <a:rPr lang="nn-NO" dirty="0" smtClean="0"/>
              <a:t>§ 5-4 fjerde ledd:</a:t>
            </a:r>
          </a:p>
          <a:p>
            <a:r>
              <a:rPr lang="nn-NO" dirty="0" smtClean="0"/>
              <a:t> «Dersom </a:t>
            </a:r>
            <a:r>
              <a:rPr lang="nn-NO" dirty="0"/>
              <a:t>planforslaget er i strid med </a:t>
            </a:r>
            <a:r>
              <a:rPr lang="nn-NO" dirty="0" err="1"/>
              <a:t>bestemmelser</a:t>
            </a:r>
            <a:r>
              <a:rPr lang="nn-NO" dirty="0"/>
              <a:t> i loven, forskrift, statlig planretningslinje, statlig eller regional </a:t>
            </a:r>
            <a:r>
              <a:rPr lang="nn-NO" dirty="0" err="1"/>
              <a:t>planbestemmelse</a:t>
            </a:r>
            <a:r>
              <a:rPr lang="nn-NO" dirty="0"/>
              <a:t>, eller </a:t>
            </a:r>
            <a:r>
              <a:rPr lang="nn-NO" dirty="0" err="1"/>
              <a:t>overordnet</a:t>
            </a:r>
            <a:r>
              <a:rPr lang="nn-NO" dirty="0"/>
              <a:t> plan, kan det </a:t>
            </a:r>
            <a:r>
              <a:rPr lang="nn-NO" dirty="0" err="1"/>
              <a:t>fremmes</a:t>
            </a:r>
            <a:r>
              <a:rPr lang="nn-NO" dirty="0"/>
              <a:t> </a:t>
            </a:r>
            <a:r>
              <a:rPr lang="nn-NO" dirty="0" err="1"/>
              <a:t>innsigelse</a:t>
            </a:r>
            <a:r>
              <a:rPr lang="nn-NO" dirty="0" smtClean="0"/>
              <a:t>.»</a:t>
            </a:r>
          </a:p>
          <a:p>
            <a:pPr marL="0" indent="0">
              <a:buNone/>
            </a:pPr>
            <a:endParaRPr lang="nn-NO" dirty="0" smtClean="0"/>
          </a:p>
          <a:p>
            <a:r>
              <a:rPr lang="nb-NO" dirty="0" smtClean="0"/>
              <a:t>Innsigelsesorganet definerer </a:t>
            </a:r>
            <a:r>
              <a:rPr lang="nb-NO" dirty="0" err="1" smtClean="0"/>
              <a:t>sjølv</a:t>
            </a:r>
            <a:r>
              <a:rPr lang="nb-NO" dirty="0" smtClean="0"/>
              <a:t> </a:t>
            </a:r>
            <a:r>
              <a:rPr lang="nb-NO" dirty="0" err="1" smtClean="0"/>
              <a:t>dei</a:t>
            </a:r>
            <a:r>
              <a:rPr lang="nb-NO" dirty="0" smtClean="0"/>
              <a:t> nasjonale interessene, jf.  </a:t>
            </a:r>
            <a:r>
              <a:rPr lang="nb-NO" dirty="0" err="1" smtClean="0"/>
              <a:t>Ot.prp</a:t>
            </a:r>
            <a:r>
              <a:rPr lang="nb-NO" dirty="0" smtClean="0"/>
              <a:t> nr. 32 (2007-2008) s. 191. </a:t>
            </a:r>
          </a:p>
          <a:p>
            <a:endParaRPr lang="nb-NO" dirty="0"/>
          </a:p>
          <a:p>
            <a:r>
              <a:rPr lang="nb-NO" dirty="0" smtClean="0"/>
              <a:t>Samordningselement? </a:t>
            </a:r>
            <a:r>
              <a:rPr lang="nb-NO" dirty="0" err="1" smtClean="0"/>
              <a:t>Tidleg</a:t>
            </a:r>
            <a:r>
              <a:rPr lang="nb-NO" dirty="0" smtClean="0"/>
              <a:t> deltaking. Mekling. Samordning av </a:t>
            </a:r>
            <a:r>
              <a:rPr lang="nb-NO" dirty="0" err="1" smtClean="0"/>
              <a:t>statlege</a:t>
            </a:r>
            <a:r>
              <a:rPr lang="nb-NO" dirty="0" smtClean="0"/>
              <a:t> interesser.</a:t>
            </a:r>
          </a:p>
          <a:p>
            <a:pPr marL="0" indent="0">
              <a:buNone/>
            </a:pPr>
            <a:endParaRPr lang="nb-NO" dirty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42054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nb-NO" dirty="0" err="1" smtClean="0"/>
              <a:t>Motsegn</a:t>
            </a:r>
            <a:r>
              <a:rPr lang="nb-NO" dirty="0" smtClean="0"/>
              <a:t> i saker som gjeld strandsoneforvaltning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Praksis:</a:t>
            </a:r>
          </a:p>
          <a:p>
            <a:endParaRPr lang="nb-NO" dirty="0"/>
          </a:p>
          <a:p>
            <a:r>
              <a:rPr lang="nb-NO" dirty="0" smtClean="0"/>
              <a:t>Betydning av strandsoneretningslinjene.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Kan strandsoneretningslinjene gi </a:t>
            </a:r>
            <a:r>
              <a:rPr lang="nb-NO" dirty="0" err="1" smtClean="0"/>
              <a:t>kommunane</a:t>
            </a:r>
            <a:r>
              <a:rPr lang="nb-NO" dirty="0" smtClean="0"/>
              <a:t> større høve til å </a:t>
            </a:r>
            <a:r>
              <a:rPr lang="nb-NO" dirty="0" err="1" smtClean="0"/>
              <a:t>føresjå</a:t>
            </a:r>
            <a:r>
              <a:rPr lang="nb-NO" dirty="0" smtClean="0"/>
              <a:t> høve til styring med areal og </a:t>
            </a:r>
            <a:r>
              <a:rPr lang="nb-NO" dirty="0" err="1" smtClean="0"/>
              <a:t>ressursar</a:t>
            </a:r>
            <a:r>
              <a:rPr lang="nb-NO" dirty="0" smtClean="0"/>
              <a:t> i kommunen?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24467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nb-NO" dirty="0" err="1" smtClean="0"/>
              <a:t>Motsegn</a:t>
            </a:r>
            <a:r>
              <a:rPr lang="nb-NO" dirty="0" smtClean="0"/>
              <a:t> i saker som gjeld </a:t>
            </a:r>
            <a:r>
              <a:rPr lang="nb-NO" dirty="0" err="1" smtClean="0"/>
              <a:t>arealressursar</a:t>
            </a:r>
            <a:r>
              <a:rPr lang="nb-NO" dirty="0" smtClean="0"/>
              <a:t> i sjøen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Praksis?</a:t>
            </a:r>
          </a:p>
          <a:p>
            <a:endParaRPr lang="nb-NO" dirty="0"/>
          </a:p>
          <a:p>
            <a:r>
              <a:rPr lang="nb-NO" dirty="0" smtClean="0"/>
              <a:t>Har </a:t>
            </a:r>
            <a:r>
              <a:rPr lang="nb-NO" dirty="0" err="1" smtClean="0"/>
              <a:t>kommunane</a:t>
            </a:r>
            <a:r>
              <a:rPr lang="nb-NO" dirty="0" smtClean="0"/>
              <a:t> nok kunnskap om </a:t>
            </a:r>
            <a:r>
              <a:rPr lang="nb-NO" dirty="0" err="1" smtClean="0"/>
              <a:t>gyteplassar</a:t>
            </a:r>
            <a:r>
              <a:rPr lang="nb-NO" dirty="0" smtClean="0"/>
              <a:t> for fisk, og t.d. kor </a:t>
            </a:r>
            <a:r>
              <a:rPr lang="nb-NO" dirty="0" err="1" smtClean="0"/>
              <a:t>mykje</a:t>
            </a:r>
            <a:r>
              <a:rPr lang="nb-NO" dirty="0" smtClean="0"/>
              <a:t> miljøet toler av påverknader for akvakultur.</a:t>
            </a:r>
          </a:p>
          <a:p>
            <a:endParaRPr lang="nb-NO" dirty="0"/>
          </a:p>
          <a:p>
            <a:r>
              <a:rPr lang="nb-NO" dirty="0" err="1" smtClean="0"/>
              <a:t>Korleis</a:t>
            </a:r>
            <a:r>
              <a:rPr lang="nb-NO" dirty="0" smtClean="0"/>
              <a:t> kjem </a:t>
            </a:r>
            <a:r>
              <a:rPr lang="nb-NO" dirty="0" err="1" smtClean="0"/>
              <a:t>informasjonsstramuen</a:t>
            </a:r>
            <a:r>
              <a:rPr lang="nb-NO" dirty="0" smtClean="0"/>
              <a:t> til kommunen?</a:t>
            </a:r>
          </a:p>
          <a:p>
            <a:r>
              <a:rPr lang="nb-NO" dirty="0" smtClean="0"/>
              <a:t>Kjem den </a:t>
            </a:r>
            <a:r>
              <a:rPr lang="nb-NO" dirty="0" err="1" smtClean="0"/>
              <a:t>tidleg</a:t>
            </a:r>
            <a:r>
              <a:rPr lang="nb-NO" dirty="0" smtClean="0"/>
              <a:t> nok?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4054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nb-NO" dirty="0" err="1" smtClean="0"/>
              <a:t>Motsegn</a:t>
            </a:r>
            <a:r>
              <a:rPr lang="nb-NO" dirty="0" smtClean="0"/>
              <a:t> i saker som gjeld vassdrag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Praksis?</a:t>
            </a:r>
          </a:p>
          <a:p>
            <a:endParaRPr lang="nb-NO" dirty="0"/>
          </a:p>
          <a:p>
            <a:r>
              <a:rPr lang="nb-NO" dirty="0" smtClean="0"/>
              <a:t>Har </a:t>
            </a:r>
            <a:r>
              <a:rPr lang="nb-NO" dirty="0" err="1" smtClean="0"/>
              <a:t>kommuane</a:t>
            </a:r>
            <a:r>
              <a:rPr lang="nb-NO" dirty="0" smtClean="0"/>
              <a:t> </a:t>
            </a:r>
            <a:r>
              <a:rPr lang="nb-NO" dirty="0" err="1" smtClean="0"/>
              <a:t>tilstrekkeleg</a:t>
            </a:r>
            <a:r>
              <a:rPr lang="nb-NO" dirty="0" smtClean="0"/>
              <a:t> høve til å </a:t>
            </a:r>
            <a:r>
              <a:rPr lang="nb-NO" dirty="0" err="1" smtClean="0"/>
              <a:t>føresjå</a:t>
            </a:r>
            <a:r>
              <a:rPr lang="nb-NO" dirty="0" smtClean="0"/>
              <a:t> høve til å styre over vassdrag?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6345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Korleis</a:t>
            </a:r>
            <a:r>
              <a:rPr lang="nb-NO" dirty="0" smtClean="0"/>
              <a:t> vurderer vi plan- og bygningslova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plan- og bygningslova </a:t>
            </a:r>
            <a:r>
              <a:rPr lang="nb-NO" dirty="0" err="1" smtClean="0"/>
              <a:t>eit</a:t>
            </a:r>
            <a:r>
              <a:rPr lang="nb-NO" dirty="0" smtClean="0"/>
              <a:t> godt verktøy for styring av areal- og </a:t>
            </a:r>
            <a:r>
              <a:rPr lang="nb-NO" dirty="0" err="1" smtClean="0"/>
              <a:t>ressursar</a:t>
            </a:r>
            <a:r>
              <a:rPr lang="nb-NO" dirty="0" smtClean="0"/>
              <a:t> i strand og sjø?</a:t>
            </a:r>
          </a:p>
          <a:p>
            <a:endParaRPr lang="nb-NO" dirty="0"/>
          </a:p>
          <a:p>
            <a:r>
              <a:rPr lang="nb-NO" dirty="0" smtClean="0"/>
              <a:t>Gir plan- og bygningslova </a:t>
            </a:r>
            <a:r>
              <a:rPr lang="nb-NO" dirty="0" err="1" smtClean="0"/>
              <a:t>eit</a:t>
            </a:r>
            <a:r>
              <a:rPr lang="nb-NO" dirty="0" smtClean="0"/>
              <a:t> godt rammeverktøy for samarbeid mellom </a:t>
            </a:r>
            <a:r>
              <a:rPr lang="nb-NO" dirty="0" err="1" smtClean="0"/>
              <a:t>statleg</a:t>
            </a:r>
            <a:r>
              <a:rPr lang="nb-NO" dirty="0" smtClean="0"/>
              <a:t>, fylkeskommunal (regional) og </a:t>
            </a:r>
            <a:r>
              <a:rPr lang="nb-NO" dirty="0" err="1" smtClean="0"/>
              <a:t>statleg</a:t>
            </a:r>
            <a:r>
              <a:rPr lang="nb-NO" dirty="0" smtClean="0"/>
              <a:t> styring?</a:t>
            </a:r>
          </a:p>
          <a:p>
            <a:endParaRPr lang="nb-NO" dirty="0"/>
          </a:p>
          <a:p>
            <a:r>
              <a:rPr lang="nb-NO" dirty="0" smtClean="0"/>
              <a:t>Kan vi </a:t>
            </a:r>
            <a:r>
              <a:rPr lang="nb-NO" dirty="0" err="1" smtClean="0"/>
              <a:t>tenkje</a:t>
            </a:r>
            <a:r>
              <a:rPr lang="nb-NO" dirty="0" smtClean="0"/>
              <a:t> oss at lova har </a:t>
            </a:r>
            <a:r>
              <a:rPr lang="nb-NO" dirty="0" err="1" smtClean="0"/>
              <a:t>modellar</a:t>
            </a:r>
            <a:r>
              <a:rPr lang="nb-NO" dirty="0" smtClean="0"/>
              <a:t> som kan </a:t>
            </a:r>
            <a:r>
              <a:rPr lang="nb-NO" dirty="0" err="1" smtClean="0"/>
              <a:t>nyttast</a:t>
            </a:r>
            <a:r>
              <a:rPr lang="nb-NO" dirty="0" smtClean="0"/>
              <a:t> </a:t>
            </a:r>
            <a:r>
              <a:rPr lang="nb-NO" dirty="0" err="1" smtClean="0"/>
              <a:t>utanfor</a:t>
            </a:r>
            <a:r>
              <a:rPr lang="nb-NO" dirty="0" smtClean="0"/>
              <a:t> lova si </a:t>
            </a:r>
            <a:r>
              <a:rPr lang="nb-NO" dirty="0" err="1" smtClean="0"/>
              <a:t>rekkjevidde</a:t>
            </a:r>
            <a:r>
              <a:rPr lang="nb-NO" dirty="0" smtClean="0"/>
              <a:t>?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68140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Utfordring i høve til </a:t>
            </a:r>
            <a:r>
              <a:rPr lang="nb-NO" dirty="0" err="1" smtClean="0"/>
              <a:t>tydeleggjering</a:t>
            </a:r>
            <a:r>
              <a:rPr lang="nb-NO" dirty="0" smtClean="0"/>
              <a:t> av roller og ansvar. Til diskusjon: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Kva er mest konfliktfullt – vassdrag, strandsone eller sjø? </a:t>
            </a:r>
          </a:p>
          <a:p>
            <a:endParaRPr lang="nb-NO" dirty="0"/>
          </a:p>
          <a:p>
            <a:r>
              <a:rPr lang="nb-NO" dirty="0" smtClean="0"/>
              <a:t>Kunne </a:t>
            </a:r>
            <a:r>
              <a:rPr lang="nb-NO" dirty="0" err="1" smtClean="0"/>
              <a:t>statlege</a:t>
            </a:r>
            <a:r>
              <a:rPr lang="nb-NO" dirty="0" smtClean="0"/>
              <a:t> retningslinjer </a:t>
            </a:r>
            <a:r>
              <a:rPr lang="nb-NO" dirty="0" err="1" smtClean="0"/>
              <a:t>medverka</a:t>
            </a:r>
            <a:r>
              <a:rPr lang="nb-NO" dirty="0" smtClean="0"/>
              <a:t> til større </a:t>
            </a:r>
            <a:r>
              <a:rPr lang="nb-NO" dirty="0" err="1" smtClean="0"/>
              <a:t>klarheit</a:t>
            </a:r>
            <a:r>
              <a:rPr lang="nb-NO" dirty="0" smtClean="0"/>
              <a:t> i </a:t>
            </a:r>
            <a:r>
              <a:rPr lang="nb-NO" dirty="0" err="1" smtClean="0"/>
              <a:t>statlege</a:t>
            </a:r>
            <a:r>
              <a:rPr lang="nb-NO" dirty="0" smtClean="0"/>
              <a:t> interesser – og </a:t>
            </a:r>
            <a:r>
              <a:rPr lang="nb-NO" b="1" dirty="0" smtClean="0"/>
              <a:t>kunnskapsformidling </a:t>
            </a:r>
            <a:r>
              <a:rPr lang="nb-NO" dirty="0" smtClean="0"/>
              <a:t>– som t.d.:</a:t>
            </a:r>
          </a:p>
          <a:p>
            <a:pPr lvl="1"/>
            <a:r>
              <a:rPr lang="nb-NO" dirty="0" smtClean="0"/>
              <a:t>område som er viktig for samisk kulturgrunnlag</a:t>
            </a:r>
          </a:p>
          <a:p>
            <a:pPr lvl="1"/>
            <a:r>
              <a:rPr lang="nb-NO" dirty="0" err="1" smtClean="0"/>
              <a:t>særlege</a:t>
            </a:r>
            <a:r>
              <a:rPr lang="nb-NO" dirty="0" smtClean="0"/>
              <a:t> område i vassdrag og sjø som er trua eller sterkt pressa</a:t>
            </a:r>
            <a:endParaRPr lang="nb-NO" dirty="0"/>
          </a:p>
          <a:p>
            <a:pPr lvl="1"/>
            <a:r>
              <a:rPr lang="nb-NO" dirty="0" smtClean="0"/>
              <a:t>Kunnskap om akvakultur</a:t>
            </a:r>
          </a:p>
          <a:p>
            <a:pPr lvl="2"/>
            <a:r>
              <a:rPr lang="nb-NO" dirty="0" smtClean="0"/>
              <a:t>kor </a:t>
            </a:r>
            <a:r>
              <a:rPr lang="nb-NO" dirty="0" err="1" smtClean="0"/>
              <a:t>mykje</a:t>
            </a:r>
            <a:r>
              <a:rPr lang="nb-NO" dirty="0" smtClean="0"/>
              <a:t> oppdrett kan </a:t>
            </a:r>
            <a:r>
              <a:rPr lang="nb-NO" dirty="0" err="1" smtClean="0"/>
              <a:t>eit</a:t>
            </a:r>
            <a:r>
              <a:rPr lang="nb-NO" dirty="0" smtClean="0"/>
              <a:t> område tåle </a:t>
            </a:r>
          </a:p>
          <a:p>
            <a:pPr lvl="2"/>
            <a:r>
              <a:rPr lang="nb-NO" dirty="0"/>
              <a:t>t</a:t>
            </a:r>
            <a:r>
              <a:rPr lang="nb-NO" dirty="0" smtClean="0"/>
              <a:t>ilhøve mellom gytefelt og fiskeoppdrett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06244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Kvar går vi?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b-NO" dirty="0" smtClean="0">
              <a:solidFill>
                <a:srgbClr val="000000"/>
              </a:solidFill>
            </a:endParaRPr>
          </a:p>
          <a:p>
            <a:pPr lvl="0"/>
            <a:r>
              <a:rPr lang="nb-NO" dirty="0" smtClean="0">
                <a:solidFill>
                  <a:srgbClr val="000000"/>
                </a:solidFill>
              </a:rPr>
              <a:t>Er </a:t>
            </a:r>
            <a:r>
              <a:rPr lang="nb-NO" dirty="0">
                <a:solidFill>
                  <a:srgbClr val="000000"/>
                </a:solidFill>
              </a:rPr>
              <a:t>det </a:t>
            </a:r>
            <a:r>
              <a:rPr lang="nb-NO" dirty="0" err="1">
                <a:solidFill>
                  <a:srgbClr val="000000"/>
                </a:solidFill>
              </a:rPr>
              <a:t>kommunane</a:t>
            </a:r>
            <a:r>
              <a:rPr lang="nb-NO" dirty="0">
                <a:solidFill>
                  <a:srgbClr val="000000"/>
                </a:solidFill>
              </a:rPr>
              <a:t> eller stat som bør ha det primære forvaltningsansvaret for vassdrag, strand og sjø? </a:t>
            </a:r>
            <a:endParaRPr lang="nn-NO" dirty="0">
              <a:solidFill>
                <a:srgbClr val="000000"/>
              </a:solidFill>
            </a:endParaRP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449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600" smtClean="0">
                <a:latin typeface="Times New Roman" pitchFamily="18" charset="0"/>
              </a:rPr>
              <a:t>Avdeling / enhet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Arealdel av kommuneplan for Bergen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0324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898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</a:t>
            </a:r>
            <a:endParaRPr lang="nn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3262312" y="3478689"/>
          <a:ext cx="2619375" cy="365760"/>
        </p:xfrm>
        <a:graphic>
          <a:graphicData uri="http://schemas.openxmlformats.org/drawingml/2006/table">
            <a:tbl>
              <a:tblPr/>
              <a:tblGrid>
                <a:gridCol w="476250"/>
                <a:gridCol w="2143125"/>
              </a:tblGrid>
              <a:tr h="0">
                <a:tc>
                  <a:txBody>
                    <a:bodyPr/>
                    <a:lstStyle/>
                    <a:p>
                      <a:endParaRPr lang="nn-NO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err="1">
                          <a:effectLst/>
                        </a:rPr>
                        <a:t>Henter</a:t>
                      </a:r>
                      <a:r>
                        <a:rPr lang="nn-NO" dirty="0">
                          <a:effectLst/>
                        </a:rPr>
                        <a:t> kart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  <p:pic>
        <p:nvPicPr>
          <p:cNvPr id="1057" name="Picture 33" descr="http://82.147.38.118/gltmp/hedmarken/w0x3mueiwgqtsw55tcbgwv457686e8d3-f976-4291-b0ce-997b84744dc4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3" y="277646"/>
            <a:ext cx="921702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5630863" y="5759450"/>
            <a:ext cx="4651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284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Zoom inn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Målestokk / 2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Målestokk x 2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5630863" y="5759450"/>
            <a:ext cx="465137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5630863" y="5775325"/>
            <a:ext cx="4651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284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Flytt utsnitt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Naviger nord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Naviger sør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Naviger øst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Naviger vest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5630863" y="5775325"/>
            <a:ext cx="465137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5630863" y="5791200"/>
            <a:ext cx="4651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284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Informasjon</a:t>
            </a: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5630863" y="5791200"/>
            <a:ext cx="465137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5630863" y="5807075"/>
            <a:ext cx="4651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284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Skriv ut</a:t>
            </a:r>
            <a:endParaRPr kumimoji="0" lang="nb-NO" altLang="nb-N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6" name="Picture 32" descr="http://82.147.38.118/GISLINEWebInnsyn_hedmarken/MapComponent/images/1x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2035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82.147.38.118/GISLINEWebInnsyn_hedmarken/MapComponent/images/1x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11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30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4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5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6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7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8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9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0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1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2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" name="HTMLHidden15" r:id="rId17" imgW="914400" imgH="228600"/>
        </mc:Choice>
        <mc:Fallback>
          <p:control name="HTMLHidden15" r:id="rId17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" name="HTMLHidden16" r:id="rId18" imgW="914400" imgH="228600"/>
        </mc:Choice>
        <mc:Fallback>
          <p:control name="HTMLHidden16" r:id="rId18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7" name="HTMLHidden17" r:id="rId19" imgW="914400" imgH="228600"/>
        </mc:Choice>
        <mc:Fallback>
          <p:control name="HTMLHidden17" r:id="rId19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8" name="HTMLHidden18" r:id="rId20" imgW="914400" imgH="228600"/>
        </mc:Choice>
        <mc:Fallback>
          <p:control name="HTMLHidden18" r:id="rId20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9" name="HTMLHidden19" r:id="rId21" imgW="914400" imgH="228600"/>
        </mc:Choice>
        <mc:Fallback>
          <p:control name="HTMLHidden19" r:id="rId21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0" name="HTMLHidden20" r:id="rId22" imgW="914400" imgH="228600"/>
        </mc:Choice>
        <mc:Fallback>
          <p:control name="HTMLHidden20" r:id="rId22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1" name="HTMLHidden21" r:id="rId23" imgW="914400" imgH="228600"/>
        </mc:Choice>
        <mc:Fallback>
          <p:control name="HTMLHidden21" r:id="rId23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2" name="HTMLHidden22" r:id="rId24" imgW="914400" imgH="228600"/>
        </mc:Choice>
        <mc:Fallback>
          <p:control name="HTMLHidden22" r:id="rId24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3" name="HTMLHidden23" r:id="rId25" imgW="914400" imgH="228600"/>
        </mc:Choice>
        <mc:Fallback>
          <p:control name="HTMLHidden23" r:id="rId25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4" name="HTMLHidden24" r:id="rId26" imgW="914400" imgH="228600"/>
        </mc:Choice>
        <mc:Fallback>
          <p:control name="HTMLHidden24" r:id="rId26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5" name="HTMLHidden25" r:id="rId27" imgW="914400" imgH="228600"/>
        </mc:Choice>
        <mc:Fallback>
          <p:control name="HTMLHidden25" r:id="rId27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6" name="HTMLHidden26" r:id="rId28" imgW="914400" imgH="228600"/>
        </mc:Choice>
        <mc:Fallback>
          <p:control name="HTMLHidden26" r:id="rId28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7" name="HTMLHidden27" r:id="rId29" imgW="914400" imgH="228600"/>
        </mc:Choice>
        <mc:Fallback>
          <p:control name="HTMLHidden27" r:id="rId29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8" name="HTMLHidden28" r:id="rId30" imgW="914400" imgH="228600"/>
        </mc:Choice>
        <mc:Fallback>
          <p:control name="HTMLHidden28" r:id="rId30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9" name="HTMLHidden29" r:id="rId31" imgW="914400" imgH="228600"/>
        </mc:Choice>
        <mc:Fallback>
          <p:control name="HTMLHidden29" r:id="rId31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0" name="HTMLImage1" r:id="rId32" imgW="190440" imgH="190440"/>
        </mc:Choice>
        <mc:Fallback>
          <p:control name="HTMLImage1" r:id="rId32" imgW="190440" imgH="190440">
            <p:pic>
              <p:nvPicPr>
                <p:cNvPr id="0" name="HTML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1" name="HTMLImage2" r:id="rId33" imgW="190440" imgH="190440"/>
        </mc:Choice>
        <mc:Fallback>
          <p:control name="HTMLImage2" r:id="rId33" imgW="190440" imgH="190440">
            <p:pic>
              <p:nvPicPr>
                <p:cNvPr id="0" name="HTMLImag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2" name="HTMLImage5" r:id="rId34" imgW="66600" imgH="114480"/>
        </mc:Choice>
        <mc:Fallback>
          <p:control name="HTMLImage5" r:id="rId34" imgW="66600" imgH="114480">
            <p:pic>
              <p:nvPicPr>
                <p:cNvPr id="0" name="HTMLImage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9850" cy="115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3544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b-NO" sz="2400" dirty="0" smtClean="0"/>
              <a:t>1. Viktige trekk i utviklinga i retning samordning av areal- og </a:t>
            </a:r>
            <a:r>
              <a:rPr lang="nb-NO" sz="2400" dirty="0" err="1" smtClean="0"/>
              <a:t>naturressursar</a:t>
            </a:r>
            <a:r>
              <a:rPr lang="nb-NO" sz="2400" dirty="0" smtClean="0"/>
              <a:t> og styresmakter under styring etter plan- og bygningslova.</a:t>
            </a:r>
            <a:endParaRPr lang="nn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b="1" dirty="0" err="1" smtClean="0"/>
              <a:t>Fleire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oppgåver</a:t>
            </a:r>
            <a:r>
              <a:rPr lang="nb-NO" sz="1800" b="1" dirty="0" smtClean="0"/>
              <a:t> vert lagt under plan- og bygningslova.  </a:t>
            </a:r>
          </a:p>
          <a:p>
            <a:endParaRPr lang="nb-NO" sz="1800" dirty="0"/>
          </a:p>
          <a:p>
            <a:r>
              <a:rPr lang="nb-NO" sz="1800" dirty="0" smtClean="0"/>
              <a:t>Plan- og bygningslover mest fokus på vekt og utbygging i by- og tettstadområde. Første felles lov for </a:t>
            </a:r>
            <a:r>
              <a:rPr lang="nb-NO" sz="1800" dirty="0" err="1" smtClean="0"/>
              <a:t>byar</a:t>
            </a:r>
            <a:r>
              <a:rPr lang="nb-NO" sz="1800" dirty="0" smtClean="0"/>
              <a:t> og </a:t>
            </a:r>
            <a:r>
              <a:rPr lang="nb-NO" sz="1800" dirty="0" err="1" smtClean="0"/>
              <a:t>ladestadar</a:t>
            </a:r>
            <a:r>
              <a:rPr lang="nb-NO" sz="1800" dirty="0" smtClean="0"/>
              <a:t> var lov av 22. feb. 1924. 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 smtClean="0"/>
              <a:t>Plan- og bygningslova av 1965 nr. nr. 7 var den første arealplanlova som gjaldt for heile landet, både «</a:t>
            </a:r>
            <a:r>
              <a:rPr lang="nb-NO" sz="1800" dirty="0" err="1" smtClean="0"/>
              <a:t>landkommunar</a:t>
            </a:r>
            <a:r>
              <a:rPr lang="nb-NO" sz="1800" dirty="0" smtClean="0"/>
              <a:t>» og </a:t>
            </a:r>
            <a:r>
              <a:rPr lang="nb-NO" sz="1800" dirty="0" err="1" smtClean="0"/>
              <a:t>tettstadar</a:t>
            </a:r>
            <a:r>
              <a:rPr lang="nb-NO" sz="1800" dirty="0" smtClean="0"/>
              <a:t>.  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 smtClean="0"/>
              <a:t>Plan- og bygningslova </a:t>
            </a:r>
            <a:r>
              <a:rPr lang="nb-NO" sz="1800" dirty="0" err="1" smtClean="0"/>
              <a:t>frå</a:t>
            </a:r>
            <a:r>
              <a:rPr lang="nb-NO" sz="1800" dirty="0" smtClean="0"/>
              <a:t> 1985 den første lova som gjaldt både land og sjø.</a:t>
            </a:r>
          </a:p>
          <a:p>
            <a:pPr marL="0" indent="0">
              <a:buNone/>
            </a:pPr>
            <a:r>
              <a:rPr lang="nb-NO" sz="1800" dirty="0" smtClean="0"/>
              <a:t>      (ingen planplikt i sjø)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 smtClean="0"/>
              <a:t>Lovendring i 1989 der plan- og bygningslova vart gjort </a:t>
            </a:r>
            <a:r>
              <a:rPr lang="nb-NO" sz="1800" dirty="0" err="1" smtClean="0"/>
              <a:t>gjeldande</a:t>
            </a:r>
            <a:r>
              <a:rPr lang="nb-NO" sz="1800" dirty="0" smtClean="0"/>
              <a:t> ut til grunnlinjene.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 err="1" smtClean="0"/>
              <a:t>Gjeldande</a:t>
            </a:r>
            <a:r>
              <a:rPr lang="nb-NO" sz="1800" dirty="0" smtClean="0"/>
              <a:t> lov (2008) som gjeld heilt ut til ei nautisk mil </a:t>
            </a:r>
            <a:r>
              <a:rPr lang="nb-NO" sz="1800" dirty="0" err="1" smtClean="0"/>
              <a:t>utanfor</a:t>
            </a:r>
            <a:r>
              <a:rPr lang="nb-NO" sz="1800" dirty="0" smtClean="0"/>
              <a:t> grunnlinjene. </a:t>
            </a:r>
            <a:endParaRPr lang="nn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68092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err="1" smtClean="0"/>
              <a:t>Auka</a:t>
            </a:r>
            <a:r>
              <a:rPr lang="nb-NO" sz="2400" b="1" dirty="0" smtClean="0"/>
              <a:t> </a:t>
            </a:r>
            <a:r>
              <a:rPr lang="nb-NO" sz="2400" b="1" dirty="0"/>
              <a:t>fokus på samordning mellom forvaltningsnivå og mellom sektorstyresmakter</a:t>
            </a:r>
            <a:r>
              <a:rPr lang="nb-NO" b="1" dirty="0"/>
              <a:t/>
            </a:r>
            <a:br>
              <a:rPr lang="nb-NO" b="1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 smtClean="0"/>
          </a:p>
          <a:p>
            <a:pPr lvl="1"/>
            <a:r>
              <a:rPr lang="nb-NO" sz="1800" dirty="0" smtClean="0"/>
              <a:t>I lova </a:t>
            </a:r>
            <a:r>
              <a:rPr lang="nb-NO" sz="1800" dirty="0" err="1" smtClean="0"/>
              <a:t>frå</a:t>
            </a:r>
            <a:r>
              <a:rPr lang="nb-NO" sz="1800" dirty="0" smtClean="0"/>
              <a:t> 1985 får kommunestyret kompetanse til å treffe </a:t>
            </a:r>
            <a:r>
              <a:rPr lang="nb-NO" sz="1800" dirty="0" err="1" smtClean="0"/>
              <a:t>endeleg</a:t>
            </a:r>
            <a:r>
              <a:rPr lang="nb-NO" sz="1800" dirty="0" smtClean="0"/>
              <a:t> vedtak i saker som gjeld kommune- og reguleringsplan.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 smtClean="0"/>
              <a:t>Samordning gjennom ulike former for </a:t>
            </a:r>
            <a:r>
              <a:rPr lang="nb-NO" sz="1800" dirty="0" err="1" smtClean="0"/>
              <a:t>statleg</a:t>
            </a:r>
            <a:r>
              <a:rPr lang="nb-NO" sz="1800" dirty="0" smtClean="0"/>
              <a:t> styring og kontroll.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r>
              <a:rPr lang="nb-NO" sz="1800" dirty="0" smtClean="0"/>
              <a:t>Vedtak etter plan- og bygningslova er i større grad </a:t>
            </a:r>
            <a:r>
              <a:rPr lang="nb-NO" sz="1800" dirty="0" err="1" smtClean="0"/>
              <a:t>bindande</a:t>
            </a:r>
            <a:r>
              <a:rPr lang="nb-NO" sz="1800" dirty="0" smtClean="0"/>
              <a:t> for </a:t>
            </a:r>
            <a:r>
              <a:rPr lang="nb-NO" sz="1800" dirty="0" err="1" smtClean="0"/>
              <a:t>sektorstyresemakter</a:t>
            </a:r>
            <a:r>
              <a:rPr lang="nb-NO" sz="1800" dirty="0" smtClean="0"/>
              <a:t>, sjå t.d. akvakulturlova (2005) § 15 b).</a:t>
            </a:r>
          </a:p>
          <a:p>
            <a:pPr lvl="1"/>
            <a:endParaRPr lang="nb-NO" sz="1800" dirty="0"/>
          </a:p>
          <a:p>
            <a:pPr lvl="1"/>
            <a:endParaRPr lang="nb-NO" sz="1800" dirty="0" smtClean="0"/>
          </a:p>
          <a:p>
            <a:pPr marL="457200" lvl="1" indent="0">
              <a:buNone/>
            </a:pPr>
            <a:endParaRPr lang="nb-NO" sz="1800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90366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Særleg</a:t>
            </a:r>
            <a:r>
              <a:rPr lang="nb-NO" dirty="0" smtClean="0"/>
              <a:t> om utviklinga av </a:t>
            </a:r>
            <a:r>
              <a:rPr lang="nb-NO" dirty="0" err="1" smtClean="0"/>
              <a:t>byggjeforbodet</a:t>
            </a:r>
            <a:r>
              <a:rPr lang="nb-NO" dirty="0" smtClean="0"/>
              <a:t> i 100-metersbeltet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80000"/>
              </a:lnSpc>
              <a:buNone/>
            </a:pPr>
            <a:endParaRPr lang="nb-NO" altLang="nb-NO" sz="1800" b="1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1800" dirty="0" smtClean="0">
                <a:solidFill>
                  <a:srgbClr val="000000"/>
                </a:solidFill>
              </a:rPr>
              <a:t>Mellombels </a:t>
            </a:r>
            <a:r>
              <a:rPr lang="nb-NO" altLang="nb-NO" sz="1800" dirty="0">
                <a:solidFill>
                  <a:srgbClr val="000000"/>
                </a:solidFill>
              </a:rPr>
              <a:t>lov av 4. juni 1954 om </a:t>
            </a:r>
            <a:r>
              <a:rPr lang="nb-NO" altLang="nb-NO" sz="1800" dirty="0" err="1">
                <a:solidFill>
                  <a:srgbClr val="000000"/>
                </a:solidFill>
              </a:rPr>
              <a:t>byggjeforbud</a:t>
            </a:r>
            <a:r>
              <a:rPr lang="nb-NO" altLang="nb-NO" sz="1800" dirty="0">
                <a:solidFill>
                  <a:srgbClr val="000000"/>
                </a:solidFill>
              </a:rPr>
              <a:t> </a:t>
            </a:r>
            <a:r>
              <a:rPr lang="nb-NO" altLang="nb-NO" sz="1800" dirty="0" err="1">
                <a:solidFill>
                  <a:srgbClr val="000000"/>
                </a:solidFill>
              </a:rPr>
              <a:t>m.v</a:t>
            </a:r>
            <a:r>
              <a:rPr lang="nb-NO" altLang="nb-NO" sz="1800" dirty="0">
                <a:solidFill>
                  <a:srgbClr val="000000"/>
                </a:solidFill>
              </a:rPr>
              <a:t> for </a:t>
            </a:r>
            <a:r>
              <a:rPr lang="nb-NO" altLang="nb-NO" sz="1800" dirty="0" err="1">
                <a:solidFill>
                  <a:srgbClr val="000000"/>
                </a:solidFill>
              </a:rPr>
              <a:t>strandstrektningar</a:t>
            </a:r>
            <a:endParaRPr lang="nb-NO" altLang="nb-NO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nb-NO" altLang="nb-NO" sz="1800" dirty="0" err="1">
                <a:solidFill>
                  <a:srgbClr val="000000"/>
                </a:solidFill>
              </a:rPr>
              <a:t>eit</a:t>
            </a:r>
            <a:r>
              <a:rPr lang="nb-NO" altLang="nb-NO" sz="1800" dirty="0">
                <a:solidFill>
                  <a:srgbClr val="000000"/>
                </a:solidFill>
              </a:rPr>
              <a:t> </a:t>
            </a:r>
            <a:r>
              <a:rPr lang="nb-NO" altLang="nb-NO" sz="1800" dirty="0" err="1">
                <a:solidFill>
                  <a:srgbClr val="000000"/>
                </a:solidFill>
              </a:rPr>
              <a:t>byggjeforbod</a:t>
            </a:r>
            <a:r>
              <a:rPr lang="nb-NO" altLang="nb-NO" sz="1800" dirty="0">
                <a:solidFill>
                  <a:srgbClr val="000000"/>
                </a:solidFill>
              </a:rPr>
              <a:t> knytta til konkrete avgrensa </a:t>
            </a:r>
            <a:r>
              <a:rPr lang="nb-NO" altLang="nb-NO" sz="1800" dirty="0" err="1">
                <a:solidFill>
                  <a:srgbClr val="000000"/>
                </a:solidFill>
              </a:rPr>
              <a:t>strektningar</a:t>
            </a:r>
            <a:endParaRPr lang="nb-NO" altLang="nb-NO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nb-NO" altLang="nb-NO" sz="1800" dirty="0">
                <a:solidFill>
                  <a:srgbClr val="000000"/>
                </a:solidFill>
              </a:rPr>
              <a:t>lova </a:t>
            </a:r>
            <a:r>
              <a:rPr lang="nb-NO" altLang="nb-NO" sz="1800" dirty="0" err="1">
                <a:solidFill>
                  <a:srgbClr val="000000"/>
                </a:solidFill>
              </a:rPr>
              <a:t>teke</a:t>
            </a:r>
            <a:r>
              <a:rPr lang="nb-NO" altLang="nb-NO" sz="1800" dirty="0">
                <a:solidFill>
                  <a:srgbClr val="000000"/>
                </a:solidFill>
              </a:rPr>
              <a:t> inn i friluftslova av 1957</a:t>
            </a:r>
          </a:p>
          <a:p>
            <a:pPr lvl="1" eaLnBrk="1" hangingPunct="1">
              <a:lnSpc>
                <a:spcPct val="80000"/>
              </a:lnSpc>
            </a:pPr>
            <a:endParaRPr lang="nb-NO" altLang="nb-NO" sz="18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1800" dirty="0">
                <a:solidFill>
                  <a:srgbClr val="000000"/>
                </a:solidFill>
              </a:rPr>
              <a:t>Mellombels lov av 25. juni 1965 nr. 2 om </a:t>
            </a:r>
            <a:r>
              <a:rPr lang="nb-NO" altLang="nb-NO" sz="1800" dirty="0" err="1">
                <a:solidFill>
                  <a:srgbClr val="000000"/>
                </a:solidFill>
              </a:rPr>
              <a:t>forbod</a:t>
            </a:r>
            <a:r>
              <a:rPr lang="nb-NO" altLang="nb-NO" sz="1800" dirty="0">
                <a:solidFill>
                  <a:srgbClr val="000000"/>
                </a:solidFill>
              </a:rPr>
              <a:t> mot bygging </a:t>
            </a:r>
            <a:r>
              <a:rPr lang="nb-NO" altLang="nb-NO" sz="1800" dirty="0" err="1">
                <a:solidFill>
                  <a:srgbClr val="000000"/>
                </a:solidFill>
              </a:rPr>
              <a:t>m.v</a:t>
            </a:r>
            <a:r>
              <a:rPr lang="nb-NO" altLang="nb-NO" sz="1800" dirty="0">
                <a:solidFill>
                  <a:srgbClr val="000000"/>
                </a:solidFill>
              </a:rPr>
              <a:t> for strandområder ved sjøen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1800" dirty="0" err="1">
                <a:solidFill>
                  <a:srgbClr val="000000"/>
                </a:solidFill>
              </a:rPr>
              <a:t>eit</a:t>
            </a:r>
            <a:r>
              <a:rPr lang="nb-NO" altLang="nb-NO" sz="1800" dirty="0">
                <a:solidFill>
                  <a:srgbClr val="000000"/>
                </a:solidFill>
              </a:rPr>
              <a:t> generelt </a:t>
            </a:r>
            <a:r>
              <a:rPr lang="nb-NO" altLang="nb-NO" sz="1800" dirty="0" err="1" smtClean="0">
                <a:solidFill>
                  <a:srgbClr val="000000"/>
                </a:solidFill>
              </a:rPr>
              <a:t>byggjeforbod</a:t>
            </a:r>
            <a:endParaRPr lang="nb-NO" altLang="nb-NO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nb-NO" altLang="nb-NO" sz="1800" dirty="0" err="1" smtClean="0">
                <a:solidFill>
                  <a:srgbClr val="000000"/>
                </a:solidFill>
              </a:rPr>
              <a:t>Rt</a:t>
            </a:r>
            <a:r>
              <a:rPr lang="nb-NO" altLang="nb-NO" sz="1800" dirty="0">
                <a:solidFill>
                  <a:srgbClr val="000000"/>
                </a:solidFill>
              </a:rPr>
              <a:t>. 1970 s. 67, </a:t>
            </a:r>
            <a:r>
              <a:rPr lang="nb-NO" altLang="nb-NO" sz="1800" dirty="0" smtClean="0">
                <a:solidFill>
                  <a:srgbClr val="000000"/>
                </a:solidFill>
              </a:rPr>
              <a:t>Strandlovdommen </a:t>
            </a:r>
            <a:endParaRPr lang="nb-NO" altLang="nb-NO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nb-NO" altLang="nb-NO" sz="18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1800" dirty="0">
                <a:solidFill>
                  <a:srgbClr val="000000"/>
                </a:solidFill>
              </a:rPr>
              <a:t>Permanent lov av 10. juni 1971 nr. 103 om planlegging i strandområder og fjellområder (strandplanloven)</a:t>
            </a:r>
          </a:p>
          <a:p>
            <a:pPr lvl="0" eaLnBrk="1" hangingPunct="1">
              <a:lnSpc>
                <a:spcPct val="80000"/>
              </a:lnSpc>
              <a:buNone/>
            </a:pPr>
            <a:endParaRPr lang="nb-NO" altLang="nb-NO" sz="18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1800" dirty="0">
                <a:solidFill>
                  <a:srgbClr val="000000"/>
                </a:solidFill>
              </a:rPr>
              <a:t>Lova </a:t>
            </a:r>
            <a:r>
              <a:rPr lang="nb-NO" altLang="nb-NO" sz="1800" dirty="0" err="1">
                <a:solidFill>
                  <a:srgbClr val="000000"/>
                </a:solidFill>
              </a:rPr>
              <a:t>teke</a:t>
            </a:r>
            <a:r>
              <a:rPr lang="nb-NO" altLang="nb-NO" sz="1800" dirty="0">
                <a:solidFill>
                  <a:srgbClr val="000000"/>
                </a:solidFill>
              </a:rPr>
              <a:t> inn i plan- og bygningslova i </a:t>
            </a:r>
            <a:r>
              <a:rPr lang="nb-NO" altLang="nb-NO" sz="1800" dirty="0" smtClean="0">
                <a:solidFill>
                  <a:srgbClr val="000000"/>
                </a:solidFill>
              </a:rPr>
              <a:t>1985</a:t>
            </a:r>
          </a:p>
          <a:p>
            <a:pPr lvl="0" eaLnBrk="1" hangingPunct="1">
              <a:lnSpc>
                <a:spcPct val="80000"/>
              </a:lnSpc>
            </a:pPr>
            <a:endParaRPr lang="nb-NO" altLang="nb-NO" sz="18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1800" dirty="0" smtClean="0">
                <a:solidFill>
                  <a:srgbClr val="000000"/>
                </a:solidFill>
              </a:rPr>
              <a:t>Plan- og bygningslova </a:t>
            </a:r>
            <a:r>
              <a:rPr lang="nb-NO" altLang="nb-NO" sz="1800" dirty="0" err="1" smtClean="0">
                <a:solidFill>
                  <a:srgbClr val="000000"/>
                </a:solidFill>
              </a:rPr>
              <a:t>frå</a:t>
            </a:r>
            <a:r>
              <a:rPr lang="nb-NO" altLang="nb-NO" sz="1800" dirty="0" smtClean="0">
                <a:solidFill>
                  <a:srgbClr val="000000"/>
                </a:solidFill>
              </a:rPr>
              <a:t> 2008: 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1800" b="1" dirty="0" err="1" smtClean="0">
                <a:solidFill>
                  <a:srgbClr val="000000"/>
                </a:solidFill>
              </a:rPr>
              <a:t>Byggjeforbodet</a:t>
            </a:r>
            <a:r>
              <a:rPr lang="nb-NO" altLang="nb-NO" sz="1800" b="1" dirty="0" smtClean="0">
                <a:solidFill>
                  <a:srgbClr val="000000"/>
                </a:solidFill>
              </a:rPr>
              <a:t> er gjort generelt.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1800" dirty="0" smtClean="0">
                <a:solidFill>
                  <a:srgbClr val="000000"/>
                </a:solidFill>
              </a:rPr>
              <a:t>Innskjerping </a:t>
            </a:r>
            <a:r>
              <a:rPr lang="nb-NO" altLang="nb-NO" sz="1800" dirty="0">
                <a:solidFill>
                  <a:srgbClr val="000000"/>
                </a:solidFill>
              </a:rPr>
              <a:t>av </a:t>
            </a:r>
            <a:r>
              <a:rPr lang="nb-NO" altLang="nb-NO" sz="1800" dirty="0" err="1">
                <a:solidFill>
                  <a:srgbClr val="000000"/>
                </a:solidFill>
              </a:rPr>
              <a:t>reglane</a:t>
            </a:r>
            <a:r>
              <a:rPr lang="nb-NO" altLang="nb-NO" sz="1800" dirty="0">
                <a:solidFill>
                  <a:srgbClr val="000000"/>
                </a:solidFill>
              </a:rPr>
              <a:t> om </a:t>
            </a:r>
            <a:r>
              <a:rPr lang="nb-NO" altLang="nb-NO" sz="1800" dirty="0" err="1">
                <a:solidFill>
                  <a:srgbClr val="000000"/>
                </a:solidFill>
              </a:rPr>
              <a:t>byggjeforbod</a:t>
            </a:r>
            <a:r>
              <a:rPr lang="nb-NO" altLang="nb-NO" sz="1800" dirty="0">
                <a:solidFill>
                  <a:srgbClr val="000000"/>
                </a:solidFill>
              </a:rPr>
              <a:t> i </a:t>
            </a:r>
            <a:r>
              <a:rPr lang="nb-NO" altLang="nb-NO" sz="1800" dirty="0" smtClean="0">
                <a:solidFill>
                  <a:srgbClr val="000000"/>
                </a:solidFill>
              </a:rPr>
              <a:t>100-metersbeltet 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1800" dirty="0" smtClean="0">
                <a:solidFill>
                  <a:srgbClr val="000000"/>
                </a:solidFill>
              </a:rPr>
              <a:t>innskjerping </a:t>
            </a:r>
            <a:r>
              <a:rPr lang="nb-NO" altLang="nb-NO" sz="1800" dirty="0">
                <a:solidFill>
                  <a:srgbClr val="000000"/>
                </a:solidFill>
              </a:rPr>
              <a:t>av </a:t>
            </a:r>
            <a:r>
              <a:rPr lang="nb-NO" altLang="nb-NO" sz="1800" dirty="0" err="1">
                <a:solidFill>
                  <a:srgbClr val="000000"/>
                </a:solidFill>
              </a:rPr>
              <a:t>reglar</a:t>
            </a:r>
            <a:r>
              <a:rPr lang="nb-NO" altLang="nb-NO" sz="1800" dirty="0">
                <a:solidFill>
                  <a:srgbClr val="000000"/>
                </a:solidFill>
              </a:rPr>
              <a:t> om dispensasjon</a:t>
            </a:r>
          </a:p>
          <a:p>
            <a:pPr lvl="0" eaLnBrk="1" hangingPunct="1">
              <a:lnSpc>
                <a:spcPct val="80000"/>
              </a:lnSpc>
            </a:pPr>
            <a:endParaRPr lang="nb-NO" altLang="nb-NO" sz="2000" dirty="0">
              <a:solidFill>
                <a:srgbClr val="000000"/>
              </a:solidFill>
            </a:endParaRP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1190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Byggjeforbodet</a:t>
            </a:r>
            <a:r>
              <a:rPr lang="nb-NO" dirty="0" smtClean="0"/>
              <a:t> i § 1-8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1800" dirty="0"/>
              <a:t>§ 1-8.</a:t>
            </a:r>
            <a:r>
              <a:rPr lang="nn-NO" sz="1800" i="1" dirty="0"/>
              <a:t>Forbud mot tiltak mv. langs sjø og </a:t>
            </a:r>
            <a:r>
              <a:rPr lang="nn-NO" sz="1800" i="1" dirty="0" smtClean="0"/>
              <a:t>vassdrag</a:t>
            </a:r>
          </a:p>
          <a:p>
            <a:r>
              <a:rPr lang="nn-NO" sz="1600" dirty="0" smtClean="0"/>
              <a:t>I </a:t>
            </a:r>
            <a:r>
              <a:rPr lang="nn-NO" sz="1600" dirty="0"/>
              <a:t>100-metersbeltet langs </a:t>
            </a:r>
            <a:r>
              <a:rPr lang="nn-NO" sz="1600" b="1" dirty="0"/>
              <a:t>sjøen og langs vassdrag </a:t>
            </a:r>
            <a:r>
              <a:rPr lang="nn-NO" sz="1600" dirty="0"/>
              <a:t>skal det tas særlig </a:t>
            </a:r>
            <a:r>
              <a:rPr lang="nn-NO" sz="1600" dirty="0" err="1"/>
              <a:t>hensyn</a:t>
            </a:r>
            <a:r>
              <a:rPr lang="nn-NO" sz="1600" dirty="0"/>
              <a:t> til natur- og kulturmiljø, </a:t>
            </a:r>
            <a:r>
              <a:rPr lang="nn-NO" sz="1600" dirty="0" smtClean="0"/>
              <a:t>friluftsliv</a:t>
            </a:r>
            <a:r>
              <a:rPr lang="nn-NO" sz="1600" dirty="0"/>
              <a:t>, </a:t>
            </a:r>
            <a:r>
              <a:rPr lang="nn-NO" sz="1600" dirty="0" smtClean="0"/>
              <a:t>landskap </a:t>
            </a:r>
            <a:r>
              <a:rPr lang="nn-NO" sz="1600" dirty="0"/>
              <a:t>og andre allmenne interesser.</a:t>
            </a:r>
          </a:p>
          <a:p>
            <a:r>
              <a:rPr lang="nn-NO" sz="1600" dirty="0"/>
              <a:t>Andre tiltak etter </a:t>
            </a:r>
            <a:r>
              <a:rPr lang="nn-NO" sz="1600" dirty="0">
                <a:hlinkClick r:id="rId3" action="ppaction://hlinkfile"/>
              </a:rPr>
              <a:t>§ 1-6</a:t>
            </a:r>
            <a:r>
              <a:rPr lang="nn-NO" sz="1600" dirty="0"/>
              <a:t> første ledd enn </a:t>
            </a:r>
            <a:r>
              <a:rPr lang="nn-NO" sz="1600" dirty="0" err="1"/>
              <a:t>fasadeendringer</a:t>
            </a:r>
            <a:r>
              <a:rPr lang="nn-NO" sz="1600" dirty="0"/>
              <a:t> kan </a:t>
            </a:r>
            <a:r>
              <a:rPr lang="nn-NO" sz="1600" dirty="0" err="1"/>
              <a:t>ikke</a:t>
            </a:r>
            <a:r>
              <a:rPr lang="nn-NO" sz="1600" dirty="0"/>
              <a:t> </a:t>
            </a:r>
            <a:r>
              <a:rPr lang="nn-NO" sz="1600" dirty="0" err="1"/>
              <a:t>settes</a:t>
            </a:r>
            <a:r>
              <a:rPr lang="nn-NO" sz="1600" dirty="0"/>
              <a:t> i verk </a:t>
            </a:r>
            <a:r>
              <a:rPr lang="nn-NO" sz="1600" dirty="0" err="1"/>
              <a:t>nærmere</a:t>
            </a:r>
            <a:r>
              <a:rPr lang="nn-NO" sz="1600" dirty="0"/>
              <a:t> </a:t>
            </a:r>
            <a:r>
              <a:rPr lang="nn-NO" sz="1600" b="1" dirty="0"/>
              <a:t>sjøen</a:t>
            </a:r>
            <a:r>
              <a:rPr lang="nn-NO" sz="1600" dirty="0"/>
              <a:t> enn 100 meter </a:t>
            </a:r>
            <a:r>
              <a:rPr lang="nn-NO" sz="1600" dirty="0" err="1"/>
              <a:t>fra</a:t>
            </a:r>
            <a:r>
              <a:rPr lang="nn-NO" sz="1600" dirty="0"/>
              <a:t> </a:t>
            </a:r>
            <a:r>
              <a:rPr lang="nn-NO" sz="1600" dirty="0" err="1"/>
              <a:t>strandlinjen</a:t>
            </a:r>
            <a:r>
              <a:rPr lang="nn-NO" sz="1600" dirty="0"/>
              <a:t> målt i horisontalplanet ved alminnelig </a:t>
            </a:r>
            <a:r>
              <a:rPr lang="nn-NO" sz="1600" dirty="0" err="1"/>
              <a:t>høyvann</a:t>
            </a:r>
            <a:r>
              <a:rPr lang="nn-NO" sz="1600" dirty="0"/>
              <a:t>. Dette er likevel </a:t>
            </a:r>
            <a:r>
              <a:rPr lang="nn-NO" sz="1600" dirty="0" err="1"/>
              <a:t>ikke</a:t>
            </a:r>
            <a:r>
              <a:rPr lang="nn-NO" sz="1600" dirty="0"/>
              <a:t> til hinder for </a:t>
            </a:r>
            <a:r>
              <a:rPr lang="nn-NO" sz="1600" dirty="0" err="1"/>
              <a:t>fradeling</a:t>
            </a:r>
            <a:r>
              <a:rPr lang="nn-NO" sz="1600" dirty="0"/>
              <a:t> ved </a:t>
            </a:r>
            <a:r>
              <a:rPr lang="nn-NO" sz="1600" dirty="0" err="1"/>
              <a:t>innløsning</a:t>
            </a:r>
            <a:r>
              <a:rPr lang="nn-NO" sz="1600" dirty="0"/>
              <a:t> av </a:t>
            </a:r>
            <a:r>
              <a:rPr lang="nn-NO" sz="1600" dirty="0" err="1"/>
              <a:t>bebygd</a:t>
            </a:r>
            <a:r>
              <a:rPr lang="nn-NO" sz="1600" dirty="0"/>
              <a:t> festetomt etter tomtefestelova. </a:t>
            </a:r>
            <a:r>
              <a:rPr lang="nn-NO" sz="1600" baseline="30000" dirty="0" smtClean="0"/>
              <a:t> </a:t>
            </a:r>
            <a:endParaRPr lang="nn-NO" sz="1600" dirty="0"/>
          </a:p>
          <a:p>
            <a:r>
              <a:rPr lang="nn-NO" sz="1600" dirty="0" err="1"/>
              <a:t>Forbudet</a:t>
            </a:r>
            <a:r>
              <a:rPr lang="nn-NO" sz="1600" dirty="0"/>
              <a:t> etter andre ledd gjelder så langt </a:t>
            </a:r>
            <a:r>
              <a:rPr lang="nn-NO" sz="1600" dirty="0" err="1"/>
              <a:t>ikke</a:t>
            </a:r>
            <a:r>
              <a:rPr lang="nn-NO" sz="1600" dirty="0"/>
              <a:t> </a:t>
            </a:r>
            <a:r>
              <a:rPr lang="nn-NO" sz="1600" b="1" dirty="0"/>
              <a:t>annen byggegrense </a:t>
            </a:r>
            <a:r>
              <a:rPr lang="nn-NO" sz="1600" dirty="0"/>
              <a:t>er fastsatt i kommuneplanens arealdel eller reguleringsplan, jf. §§ 11-9 nr. 5 og 12-7 nr. 2.</a:t>
            </a:r>
          </a:p>
          <a:p>
            <a:r>
              <a:rPr lang="nn-NO" sz="1600" dirty="0" err="1"/>
              <a:t>Forbudet</a:t>
            </a:r>
            <a:r>
              <a:rPr lang="nn-NO" sz="1600" dirty="0"/>
              <a:t> etter andre ledd gjelder </a:t>
            </a:r>
            <a:r>
              <a:rPr lang="nn-NO" sz="1600" dirty="0" err="1"/>
              <a:t>ikke</a:t>
            </a:r>
            <a:r>
              <a:rPr lang="nn-NO" sz="1600" dirty="0"/>
              <a:t> der kommunen i kommuneplanens arealdel har </a:t>
            </a:r>
            <a:r>
              <a:rPr lang="nn-NO" sz="1600" dirty="0" err="1"/>
              <a:t>tillatt</a:t>
            </a:r>
            <a:r>
              <a:rPr lang="nn-NO" sz="1600" dirty="0"/>
              <a:t> oppføring av nødvendige </a:t>
            </a:r>
            <a:r>
              <a:rPr lang="nn-NO" sz="1600" dirty="0" err="1"/>
              <a:t>bygninger</a:t>
            </a:r>
            <a:r>
              <a:rPr lang="nn-NO" sz="1600" dirty="0"/>
              <a:t>, mindre anlegg og opplag som skal </a:t>
            </a:r>
            <a:r>
              <a:rPr lang="nn-NO" sz="1600" dirty="0" err="1"/>
              <a:t>tjene</a:t>
            </a:r>
            <a:r>
              <a:rPr lang="nn-NO" sz="1600" dirty="0"/>
              <a:t> til landbruk, reindrift, fiske, akvakultur eller ferdsel til sjøs, jf. § 11-11 nr. 4.</a:t>
            </a:r>
          </a:p>
          <a:p>
            <a:r>
              <a:rPr lang="nn-NO" sz="1600" dirty="0"/>
              <a:t>For områder langs vassdrag </a:t>
            </a:r>
            <a:r>
              <a:rPr lang="nn-NO" sz="1600" dirty="0" smtClean="0"/>
              <a:t>som </a:t>
            </a:r>
            <a:r>
              <a:rPr lang="nn-NO" sz="1600" dirty="0"/>
              <a:t>har </a:t>
            </a:r>
            <a:r>
              <a:rPr lang="nn-NO" sz="1600" dirty="0" err="1"/>
              <a:t>betydning</a:t>
            </a:r>
            <a:r>
              <a:rPr lang="nn-NO" sz="1600" dirty="0"/>
              <a:t> for natur-, kulturmiljø- og friluftsinteresser </a:t>
            </a:r>
            <a:r>
              <a:rPr lang="nn-NO" sz="1600" b="1" dirty="0"/>
              <a:t>skal </a:t>
            </a:r>
            <a:r>
              <a:rPr lang="nn-NO" sz="1600" dirty="0"/>
              <a:t>kommunen i kommuneplanens arealdel etter § 11-11 nr. 5 fastsette grense på inntil 100 meter der bestemte </a:t>
            </a:r>
            <a:r>
              <a:rPr lang="nn-NO" sz="1600" dirty="0" err="1"/>
              <a:t>angitte</a:t>
            </a:r>
            <a:r>
              <a:rPr lang="nn-NO" sz="1600" dirty="0"/>
              <a:t> tiltak mv. </a:t>
            </a:r>
            <a:r>
              <a:rPr lang="nn-NO" sz="1600" dirty="0" err="1"/>
              <a:t>ikke</a:t>
            </a:r>
            <a:r>
              <a:rPr lang="nn-NO" sz="1600" dirty="0"/>
              <a:t> skal være </a:t>
            </a:r>
            <a:r>
              <a:rPr lang="nn-NO" sz="1600" dirty="0" err="1"/>
              <a:t>tillatt</a:t>
            </a:r>
            <a:r>
              <a:rPr lang="nn-NO" sz="1600" dirty="0"/>
              <a:t>.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59960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Strandsone og vassdrag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80000"/>
              </a:lnSpc>
              <a:buNone/>
            </a:pPr>
            <a:endParaRPr lang="nb-NO" altLang="nb-NO" sz="20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2000" dirty="0">
                <a:solidFill>
                  <a:srgbClr val="000000"/>
                </a:solidFill>
              </a:rPr>
              <a:t>I </a:t>
            </a:r>
            <a:r>
              <a:rPr lang="nb-NO" altLang="nb-NO" sz="2000" dirty="0" err="1" smtClean="0">
                <a:solidFill>
                  <a:srgbClr val="000000"/>
                </a:solidFill>
              </a:rPr>
              <a:t>pbl</a:t>
            </a:r>
            <a:r>
              <a:rPr lang="nb-NO" altLang="nb-NO" sz="2000" dirty="0" smtClean="0">
                <a:solidFill>
                  <a:srgbClr val="000000"/>
                </a:solidFill>
              </a:rPr>
              <a:t>. (2008) § 1-8 første ledd </a:t>
            </a:r>
            <a:r>
              <a:rPr lang="nb-NO" altLang="nb-NO" sz="2000" dirty="0">
                <a:solidFill>
                  <a:srgbClr val="000000"/>
                </a:solidFill>
              </a:rPr>
              <a:t>er </a:t>
            </a:r>
            <a:r>
              <a:rPr lang="nb-NO" altLang="nb-NO" sz="2000" dirty="0" smtClean="0">
                <a:solidFill>
                  <a:srgbClr val="000000"/>
                </a:solidFill>
              </a:rPr>
              <a:t>også ”vassdrag</a:t>
            </a:r>
            <a:r>
              <a:rPr lang="nb-NO" altLang="nb-NO" sz="2000" dirty="0">
                <a:solidFill>
                  <a:srgbClr val="000000"/>
                </a:solidFill>
              </a:rPr>
              <a:t>” </a:t>
            </a:r>
            <a:r>
              <a:rPr lang="nb-NO" altLang="nb-NO" sz="2000" dirty="0" err="1">
                <a:solidFill>
                  <a:srgbClr val="000000"/>
                </a:solidFill>
              </a:rPr>
              <a:t>teke</a:t>
            </a:r>
            <a:r>
              <a:rPr lang="nb-NO" altLang="nb-NO" sz="2000" dirty="0">
                <a:solidFill>
                  <a:srgbClr val="000000"/>
                </a:solidFill>
              </a:rPr>
              <a:t> inn, </a:t>
            </a:r>
            <a:r>
              <a:rPr lang="nb-NO" altLang="nb-NO" sz="2000" dirty="0" smtClean="0">
                <a:solidFill>
                  <a:srgbClr val="000000"/>
                </a:solidFill>
              </a:rPr>
              <a:t>som </a:t>
            </a:r>
            <a:r>
              <a:rPr lang="nb-NO" altLang="nb-NO" sz="2000" dirty="0" err="1" smtClean="0">
                <a:solidFill>
                  <a:srgbClr val="000000"/>
                </a:solidFill>
              </a:rPr>
              <a:t>eit</a:t>
            </a:r>
            <a:r>
              <a:rPr lang="nb-NO" altLang="nb-NO" sz="2000" dirty="0" smtClean="0">
                <a:solidFill>
                  <a:srgbClr val="000000"/>
                </a:solidFill>
              </a:rPr>
              <a:t> </a:t>
            </a:r>
            <a:r>
              <a:rPr lang="nb-NO" altLang="nb-NO" sz="2000" dirty="0" err="1" smtClean="0">
                <a:solidFill>
                  <a:srgbClr val="000000"/>
                </a:solidFill>
              </a:rPr>
              <a:t>særleg</a:t>
            </a:r>
            <a:r>
              <a:rPr lang="nb-NO" altLang="nb-NO" sz="2000" dirty="0" smtClean="0">
                <a:solidFill>
                  <a:srgbClr val="000000"/>
                </a:solidFill>
              </a:rPr>
              <a:t> omsyn i planprosessen, men </a:t>
            </a:r>
            <a:r>
              <a:rPr lang="nb-NO" altLang="nb-NO" sz="2000" dirty="0">
                <a:solidFill>
                  <a:srgbClr val="000000"/>
                </a:solidFill>
              </a:rPr>
              <a:t>det gjeld </a:t>
            </a:r>
            <a:r>
              <a:rPr lang="nb-NO" altLang="nb-NO" sz="2000" dirty="0" err="1">
                <a:solidFill>
                  <a:srgbClr val="000000"/>
                </a:solidFill>
              </a:rPr>
              <a:t>ikkje</a:t>
            </a:r>
            <a:r>
              <a:rPr lang="nb-NO" altLang="nb-NO" sz="2000" dirty="0">
                <a:solidFill>
                  <a:srgbClr val="000000"/>
                </a:solidFill>
              </a:rPr>
              <a:t> </a:t>
            </a:r>
            <a:r>
              <a:rPr lang="nb-NO" altLang="nb-NO" sz="2000" dirty="0" err="1">
                <a:solidFill>
                  <a:srgbClr val="000000"/>
                </a:solidFill>
              </a:rPr>
              <a:t>eit</a:t>
            </a:r>
            <a:r>
              <a:rPr lang="nb-NO" altLang="nb-NO" sz="2000" dirty="0">
                <a:solidFill>
                  <a:srgbClr val="000000"/>
                </a:solidFill>
              </a:rPr>
              <a:t> generelt </a:t>
            </a:r>
            <a:r>
              <a:rPr lang="nb-NO" altLang="nb-NO" sz="2000" dirty="0" err="1">
                <a:solidFill>
                  <a:srgbClr val="000000"/>
                </a:solidFill>
              </a:rPr>
              <a:t>byggjeforbod</a:t>
            </a:r>
            <a:r>
              <a:rPr lang="nb-NO" altLang="nb-NO" sz="2000" dirty="0">
                <a:solidFill>
                  <a:srgbClr val="000000"/>
                </a:solidFill>
              </a:rPr>
              <a:t> for </a:t>
            </a:r>
            <a:r>
              <a:rPr lang="nb-NO" altLang="nb-NO" sz="2000" dirty="0" smtClean="0">
                <a:solidFill>
                  <a:srgbClr val="000000"/>
                </a:solidFill>
              </a:rPr>
              <a:t>vassdrag, jf. § 1-8 andre ledd.  </a:t>
            </a:r>
            <a:endParaRPr lang="nb-NO" altLang="nb-NO" sz="20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nb-NO" altLang="nb-NO" sz="20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b-NO" altLang="nb-NO" sz="2000" dirty="0">
                <a:solidFill>
                  <a:srgbClr val="000000"/>
                </a:solidFill>
              </a:rPr>
              <a:t>Regelen </a:t>
            </a:r>
            <a:r>
              <a:rPr lang="nb-NO" altLang="nb-NO" sz="2000" dirty="0" err="1">
                <a:solidFill>
                  <a:srgbClr val="000000"/>
                </a:solidFill>
              </a:rPr>
              <a:t>vidarefører</a:t>
            </a:r>
            <a:r>
              <a:rPr lang="nb-NO" altLang="nb-NO" sz="2000" dirty="0">
                <a:solidFill>
                  <a:srgbClr val="000000"/>
                </a:solidFill>
              </a:rPr>
              <a:t> kommunen sitt høve til å fastsette </a:t>
            </a:r>
            <a:r>
              <a:rPr lang="nb-NO" altLang="nb-NO" sz="2000" b="1" dirty="0" err="1">
                <a:solidFill>
                  <a:srgbClr val="000000"/>
                </a:solidFill>
              </a:rPr>
              <a:t>byggjegrense</a:t>
            </a:r>
            <a:r>
              <a:rPr lang="nb-NO" altLang="nb-NO" sz="2000" b="1" dirty="0">
                <a:solidFill>
                  <a:srgbClr val="000000"/>
                </a:solidFill>
              </a:rPr>
              <a:t> langs vassdrag</a:t>
            </a:r>
            <a:r>
              <a:rPr lang="nb-NO" altLang="nb-NO" sz="2000" dirty="0">
                <a:solidFill>
                  <a:srgbClr val="000000"/>
                </a:solidFill>
              </a:rPr>
              <a:t> i kommuneplanen sin </a:t>
            </a:r>
            <a:r>
              <a:rPr lang="nb-NO" altLang="nb-NO" sz="2000" dirty="0" smtClean="0">
                <a:solidFill>
                  <a:srgbClr val="000000"/>
                </a:solidFill>
              </a:rPr>
              <a:t>arealdel, men dette er skjerpa:  Sjå § 1-8 femte ledd: </a:t>
            </a:r>
            <a:endParaRPr lang="nb-NO" altLang="nb-NO" sz="20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nb-NO" altLang="nb-NO" sz="20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80000"/>
              </a:lnSpc>
            </a:pPr>
            <a:r>
              <a:rPr lang="nn-NO" sz="2000" dirty="0" smtClean="0"/>
              <a:t>«For </a:t>
            </a:r>
            <a:r>
              <a:rPr lang="nn-NO" sz="2000" dirty="0"/>
              <a:t>områder langs vassdrag </a:t>
            </a:r>
            <a:r>
              <a:rPr lang="nn-NO" sz="2000" baseline="30000" dirty="0" smtClean="0"/>
              <a:t> </a:t>
            </a:r>
            <a:r>
              <a:rPr lang="nn-NO" sz="2000" dirty="0" smtClean="0"/>
              <a:t>som </a:t>
            </a:r>
            <a:r>
              <a:rPr lang="nn-NO" sz="2000" dirty="0"/>
              <a:t>har </a:t>
            </a:r>
            <a:r>
              <a:rPr lang="nn-NO" sz="2000" dirty="0" err="1"/>
              <a:t>betydning</a:t>
            </a:r>
            <a:r>
              <a:rPr lang="nn-NO" sz="2000" dirty="0"/>
              <a:t> for natur-, kulturmiljø- og friluftsinteresser </a:t>
            </a:r>
            <a:r>
              <a:rPr lang="nn-NO" sz="2000" b="1" dirty="0"/>
              <a:t>skal </a:t>
            </a:r>
            <a:r>
              <a:rPr lang="nn-NO" sz="2000" dirty="0"/>
              <a:t>kommunen i kommuneplanens arealdel etter § 11-11 nr. 5 fastsette grense på inntil 100 meter der bestemte </a:t>
            </a:r>
            <a:r>
              <a:rPr lang="nn-NO" sz="2000" dirty="0" err="1"/>
              <a:t>angitte</a:t>
            </a:r>
            <a:r>
              <a:rPr lang="nn-NO" sz="2000" dirty="0"/>
              <a:t> tiltak mv. </a:t>
            </a:r>
            <a:r>
              <a:rPr lang="nn-NO" sz="2000" dirty="0" err="1"/>
              <a:t>ikke</a:t>
            </a:r>
            <a:r>
              <a:rPr lang="nn-NO" sz="2000" dirty="0"/>
              <a:t> skal være </a:t>
            </a:r>
            <a:r>
              <a:rPr lang="nn-NO" sz="2000" dirty="0" err="1"/>
              <a:t>tillatt</a:t>
            </a:r>
            <a:r>
              <a:rPr lang="nn-NO" sz="2000" dirty="0" smtClean="0"/>
              <a:t>.»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b-NO" altLang="nb-NO" sz="20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b-NO" dirty="0" smtClean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82309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5405</TotalTime>
  <Words>2109</Words>
  <Application>Microsoft Office PowerPoint</Application>
  <PresentationFormat>Skjermfremvisning (4:3)</PresentationFormat>
  <Paragraphs>297</Paragraphs>
  <Slides>29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0" baseType="lpstr">
      <vt:lpstr>AA-UiB-Institusjonell-mal-rev03</vt:lpstr>
      <vt:lpstr>     Utfordringar ved auka kommunalt ansvar  og auka statleg styring  med kommunane for marin arealforvaltning      Årskonferanse i plan- og bygningsrett, 4. sept. kl. 9.00-10.00. </vt:lpstr>
      <vt:lpstr>Innleiing – marin arealforvaltning</vt:lpstr>
      <vt:lpstr>Arealdel av kommuneplan for Bergen</vt:lpstr>
      <vt:lpstr>v</vt:lpstr>
      <vt:lpstr>1. Viktige trekk i utviklinga i retning samordning av areal- og naturressursar og styresmakter under styring etter plan- og bygningslova.</vt:lpstr>
      <vt:lpstr>Auka fokus på samordning mellom forvaltningsnivå og mellom sektorstyresmakter </vt:lpstr>
      <vt:lpstr>Særleg om utviklinga av byggjeforbodet i 100-metersbeltet</vt:lpstr>
      <vt:lpstr>Byggjeforbodet i § 1-8</vt:lpstr>
      <vt:lpstr>Strandsone og vassdrag</vt:lpstr>
      <vt:lpstr>Dispensasjon frå byggjeforbodet, § 19-2 andre og fjerde ledd. </vt:lpstr>
      <vt:lpstr> 2. Gjeldande rett – fokus på planlegging - berekraft og samordning</vt:lpstr>
      <vt:lpstr>Kven har kompetanse? – ei oppgåve for stat, region eller kommune?</vt:lpstr>
      <vt:lpstr>Kommunen sin allmenne kompetanse</vt:lpstr>
      <vt:lpstr>Bruk og vern: Kartlegging av dei ulike arealinteressene:</vt:lpstr>
      <vt:lpstr> Arealplanen som styringsverktøy. Fleksibilitet:  </vt:lpstr>
      <vt:lpstr>Planverktøyet: </vt:lpstr>
      <vt:lpstr>Så til samordning. Korleis kjem ein fram til bindande arealplan. Reglar om plikt til samarbeid.</vt:lpstr>
      <vt:lpstr>Formelt planforslag/ offentleg ettersyn:  </vt:lpstr>
      <vt:lpstr>Strandsoneretningslinjene – eit døme på samordning av kunnskap?</vt:lpstr>
      <vt:lpstr>Akvakultur – særlege utfordringar:</vt:lpstr>
      <vt:lpstr>Motsegn – eit verkemiddel for samordning eller for statleg styring? </vt:lpstr>
      <vt:lpstr>Kva er «nasjonal eller vesentlig regional betydning»?</vt:lpstr>
      <vt:lpstr>Motsegn i saker som gjeld strandsoneforvaltning</vt:lpstr>
      <vt:lpstr>Motsegn i saker som gjeld arealressursar i sjøen</vt:lpstr>
      <vt:lpstr>Motsegn i saker som gjeld vassdrag</vt:lpstr>
      <vt:lpstr>Korleis vurderer vi plan- og bygningslova</vt:lpstr>
      <vt:lpstr>3. Utfordring i høve til tydeleggjering av roller og ansvar. Til diskusjon: </vt:lpstr>
      <vt:lpstr>Kvar går vi?</vt:lpstr>
      <vt:lpstr>PowerPoint-presentasjon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Ingunn Elise Myklebust</cp:lastModifiedBy>
  <cp:revision>159</cp:revision>
  <cp:lastPrinted>2014-09-02T13:25:40Z</cp:lastPrinted>
  <dcterms:created xsi:type="dcterms:W3CDTF">2011-05-20T06:21:58Z</dcterms:created>
  <dcterms:modified xsi:type="dcterms:W3CDTF">2014-09-09T10:06:29Z</dcterms:modified>
</cp:coreProperties>
</file>