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theme/theme1.xml" ContentType="application/vnd.openxmlformats-officedocument.theme+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Default Extension="rels" ContentType="application/vnd.openxmlformats-package.relationships+xml"/>
  <Default Extension="xml" ContentType="application/xml"/>
  <Default Extension="png" ContentType="image/png"/>
  <Default Extension="jpeg" ContentType="image/jpeg"/>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4" r:id="rId2"/>
    <p:sldId id="260" r:id="rId3"/>
    <p:sldId id="300" r:id="rId4"/>
    <p:sldId id="259" r:id="rId5"/>
    <p:sldId id="286" r:id="rId6"/>
    <p:sldId id="302" r:id="rId7"/>
    <p:sldId id="303" r:id="rId8"/>
    <p:sldId id="304" r:id="rId9"/>
    <p:sldId id="301" r:id="rId10"/>
    <p:sldId id="296" r:id="rId11"/>
    <p:sldId id="282" r:id="rId12"/>
    <p:sldId id="283" r:id="rId13"/>
    <p:sldId id="284" r:id="rId14"/>
    <p:sldId id="305" r:id="rId15"/>
    <p:sldId id="306" r:id="rId16"/>
    <p:sldId id="285" r:id="rId17"/>
    <p:sldId id="288" r:id="rId18"/>
    <p:sldId id="287" r:id="rId19"/>
    <p:sldId id="292" r:id="rId20"/>
    <p:sldId id="294" r:id="rId21"/>
    <p:sldId id="299" r:id="rId22"/>
    <p:sldId id="295" r:id="rId23"/>
  </p:sldIdLst>
  <p:sldSz cx="10693400" cy="7561263"/>
  <p:notesSz cx="6858000" cy="9144000"/>
  <p:defaultTextStyle>
    <a:defPPr>
      <a:defRPr lang="nb-NO"/>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7DF"/>
    <a:srgbClr val="F5F8F5"/>
    <a:srgbClr val="1F4751"/>
    <a:srgbClr val="EFF3EF"/>
    <a:srgbClr val="C1D2C7"/>
    <a:srgbClr val="627E8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11020767-AEA0-4401-AD14-4E9FA1DB3BB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emastil 1 - aks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1020767-AEA0-4401-AD14-4E9FA1DB3BB2}" styleName="Hjort Tabell">
    <a:tblBg>
      <a:fillRef idx="2">
        <a:schemeClr val="accent2"/>
      </a:fillRef>
    </a:tblBg>
    <a:wholeTbl>
      <a:tcTxStyle>
        <a:fontRef idx="minor">
          <a:scrgbClr r="0" g="0" b="0"/>
        </a:fontRef>
        <a:schemeClr val="dk1"/>
      </a:tcTxStyle>
      <a:tcStyle>
        <a:tcBdr>
          <a:left>
            <a:ln w="50000">
              <a:solidFill>
                <a:scrgbClr r="255" g="255" b="255">
                  <a:tint val="1"/>
                </a:scrgbClr>
              </a:solidFill>
            </a:ln>
          </a:left>
          <a:right>
            <a:ln w="50000">
              <a:solidFill>
                <a:scrgbClr r="255" g="255" b="255">
                  <a:tint val="1"/>
                </a:scrgbClr>
              </a:solidFill>
            </a:ln>
          </a:right>
          <a:top>
            <a:ln w="50000">
              <a:solidFill>
                <a:scrgbClr r="255" g="255" b="255">
                  <a:tint val="1"/>
                </a:scrgbClr>
              </a:solidFill>
            </a:ln>
          </a:top>
          <a:bottom>
            <a:ln w="50000">
              <a:solidFill>
                <a:scrgbClr r="255" g="255" b="255">
                  <a:tint val="1"/>
                </a:scrgbClr>
              </a:solidFill>
            </a:ln>
          </a:bottom>
          <a:insideH>
            <a:ln w="50000">
              <a:solidFill>
                <a:scrgbClr r="255" g="255" b="255">
                  <a:tint val="1"/>
                </a:scrgbClr>
              </a:solidFill>
            </a:ln>
          </a:insideH>
          <a:insideV>
            <a:ln w="50000">
              <a:solidFill>
                <a:scrgbClr r="255" g="255" b="255">
                  <a:tint val="1"/>
                </a:scrgbClr>
              </a:solidFill>
            </a:ln>
          </a:insideV>
        </a:tcBdr>
        <a:fill>
          <a:noFill/>
        </a:fill>
      </a:tcStyle>
    </a:wholeTbl>
    <a:band1H>
      <a:tcStyle>
        <a:tcBdr/>
        <a:fill>
          <a:solidFill>
            <a:schemeClr val="accent2">
              <a:alpha val="40000"/>
            </a:schemeClr>
          </a:solidFill>
        </a:fill>
      </a:tcStyle>
    </a:band1H>
    <a:band2H>
      <a:tcStyle>
        <a:tcBdr/>
      </a:tcStyle>
    </a:band2H>
    <a:band1V>
      <a:tcStyle>
        <a:tcBdr>
          <a:top>
            <a:ln w="50000">
              <a:solidFill>
                <a:scrgbClr r="255" g="255" b="255">
                  <a:tint val="1"/>
                </a:scrgbClr>
              </a:solidFill>
            </a:ln>
          </a:top>
          <a:bottom>
            <a:ln w="50000">
              <a:solidFill>
                <a:scrgbClr r="255" g="255" b="255">
                  <a:tint val="1"/>
                </a:scrgbClr>
              </a:solidFill>
            </a:ln>
          </a:bottom>
        </a:tcBdr>
        <a:fill>
          <a:solidFill>
            <a:schemeClr val="accent2">
              <a:alpha val="40000"/>
            </a:schemeClr>
          </a:solidFill>
        </a:fill>
      </a:tcStyle>
    </a:band1V>
    <a:band2V>
      <a:tcStyle>
        <a:tcBdr/>
      </a:tcStyle>
    </a:band2V>
    <a:lastCol>
      <a:tcTxStyle b="on"/>
      <a:tcStyle>
        <a:tcBdr>
          <a:left>
            <a:ln w="50000">
              <a:solidFill>
                <a:scrgbClr r="255" g="255" b="255">
                  <a:tint val="1"/>
                </a:scrgbClr>
              </a:solidFill>
            </a:ln>
          </a:left>
          <a:right>
            <a:ln w="50000">
              <a:solidFill>
                <a:scrgbClr r="255" g="255" b="255">
                  <a:tint val="1"/>
                </a:scrgbClr>
              </a:solidFill>
            </a:ln>
          </a:right>
          <a:top>
            <a:ln w="50000">
              <a:solidFill>
                <a:scrgbClr r="255" g="255" b="255">
                  <a:tint val="1"/>
                </a:scrgbClr>
              </a:solidFill>
            </a:ln>
          </a:top>
          <a:bottom>
            <a:ln w="50000">
              <a:solidFill>
                <a:scrgbClr r="255" g="255" b="255">
                  <a:tint val="1"/>
                </a:scrgbClr>
              </a:solidFill>
            </a:ln>
          </a:bottom>
          <a:insideH>
            <a:ln w="50000">
              <a:solidFill>
                <a:scrgbClr r="255" g="255" b="255">
                  <a:tint val="1"/>
                </a:scrgbClr>
              </a:solidFill>
            </a:ln>
          </a:insideH>
          <a:insideV>
            <a:ln>
              <a:noFill/>
            </a:ln>
          </a:insideV>
        </a:tcBdr>
      </a:tcStyle>
    </a:lastCol>
    <a:firstCol>
      <a:tcTxStyle b="on"/>
      <a:tcStyle>
        <a:tcBdr>
          <a:left>
            <a:ln w="50000">
              <a:solidFill>
                <a:scrgbClr r="255" g="255" b="255">
                  <a:tint val="1"/>
                </a:scrgbClr>
              </a:solidFill>
            </a:ln>
          </a:left>
          <a:right>
            <a:ln w="50000">
              <a:solidFill>
                <a:scrgbClr r="255" g="255" b="255">
                  <a:tint val="1"/>
                </a:scrgbClr>
              </a:solidFill>
            </a:ln>
          </a:right>
          <a:top>
            <a:ln w="50000">
              <a:solidFill>
                <a:scrgbClr r="255" g="255" b="255">
                  <a:tint val="1"/>
                </a:scrgbClr>
              </a:solidFill>
            </a:ln>
          </a:top>
          <a:bottom>
            <a:ln w="50000">
              <a:solidFill>
                <a:scrgbClr r="255" g="255" b="255">
                  <a:tint val="1"/>
                </a:scrgbClr>
              </a:solidFill>
            </a:ln>
          </a:bottom>
          <a:insideH>
            <a:ln w="50000">
              <a:solidFill>
                <a:scrgbClr r="255" g="255" b="255">
                  <a:tint val="1"/>
                </a:scrgbClr>
              </a:solidFill>
            </a:ln>
          </a:insideH>
          <a:insideV>
            <a:ln w="50000">
              <a:solidFill>
                <a:scrgbClr r="255" g="255" b="255">
                  <a:tint val="1"/>
                </a:scrgbClr>
              </a:solidFill>
            </a:ln>
          </a:insideV>
        </a:tcBdr>
      </a:tcStyle>
    </a:firstCol>
    <a:lastRow>
      <a:tcTxStyle b="on"/>
      <a:tcStyle>
        <a:tcBdr>
          <a:left>
            <a:ln w="50000">
              <a:solidFill>
                <a:scrgbClr r="255" g="255" b="255">
                  <a:tint val="1"/>
                </a:scrgbClr>
              </a:solidFill>
            </a:ln>
          </a:left>
          <a:right>
            <a:ln w="50000">
              <a:solidFill>
                <a:scrgbClr r="255" g="255" b="255">
                  <a:tint val="1"/>
                </a:scrgbClr>
              </a:solidFill>
            </a:ln>
          </a:right>
          <a:top>
            <a:ln w="50000">
              <a:solidFill>
                <a:scrgbClr r="255" g="255" b="255">
                  <a:tint val="1"/>
                </a:scrgbClr>
              </a:solidFill>
            </a:ln>
          </a:top>
          <a:bottom>
            <a:ln w="50000">
              <a:solidFill>
                <a:scrgbClr r="255" g="255" b="255">
                  <a:tint val="1"/>
                </a:scrgbClr>
              </a:solidFill>
            </a:ln>
          </a:bottom>
          <a:insideH>
            <a:ln>
              <a:noFill/>
            </a:ln>
          </a:insideH>
          <a:insideV>
            <a:ln>
              <a:noFill/>
            </a:ln>
          </a:insideV>
        </a:tcBdr>
        <a:fill>
          <a:noFill/>
        </a:fill>
      </a:tcStyle>
    </a:lastRow>
    <a:firstRow>
      <a:tcTxStyle b="on">
        <a:fontRef idx="minor">
          <a:scrgbClr r="0" g="0" b="0"/>
        </a:fontRef>
        <a:schemeClr val="bg1"/>
      </a:tcTxStyle>
      <a:tcStyle>
        <a:tcBdr>
          <a:left>
            <a:ln w="50000">
              <a:solidFill>
                <a:scrgbClr r="255" g="255" b="255">
                  <a:tint val="1"/>
                </a:scrgbClr>
              </a:solidFill>
            </a:ln>
          </a:left>
          <a:right>
            <a:ln w="50000">
              <a:solidFill>
                <a:scrgbClr r="255" g="255" b="255">
                  <a:tint val="1"/>
                </a:scrgbClr>
              </a:solidFill>
            </a:ln>
          </a:right>
          <a:top>
            <a:ln w="50000">
              <a:solidFill>
                <a:scrgbClr r="255" g="255" b="255">
                  <a:tint val="1"/>
                </a:scrgbClr>
              </a:solidFill>
            </a:ln>
          </a:top>
          <a:bottom>
            <a:ln w="50000">
              <a:solidFill>
                <a:scrgbClr r="255" g="255" b="255">
                  <a:tint val="1"/>
                </a:scrgbClr>
              </a:solidFill>
            </a:ln>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40" y="96"/>
      </p:cViewPr>
      <p:guideLst>
        <p:guide orient="horz" pos="2382"/>
        <p:guide pos="3368"/>
      </p:guideLst>
    </p:cSldViewPr>
  </p:slideViewPr>
  <p:notesTextViewPr>
    <p:cViewPr>
      <p:scale>
        <a:sx n="100" d="100"/>
        <a:sy n="100" d="100"/>
      </p:scale>
      <p:origin x="0" y="0"/>
    </p:cViewPr>
  </p:notesTextViewPr>
  <p:gridSpacing cx="73736200" cy="7373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6" Type="http://schemas.openxmlformats.org/officeDocument/2006/relationships/viewProps" Target="viewProps.xml" />
  <Relationship Id="rId25" Type="http://schemas.openxmlformats.org/officeDocument/2006/relationships/presProps" Target="presProps.xml" />
  <Relationship Id="rId1" Type="http://schemas.openxmlformats.org/officeDocument/2006/relationships/slideMaster" Target="slideMasters/slideMaster1.xml" />
  <Relationship Id="rId24" Type="http://schemas.openxmlformats.org/officeDocument/2006/relationships/notesMaster" Target="notesMasters/notesMaster1.xml" />
  <Relationship Id="rId28" Type="http://schemas.openxmlformats.org/officeDocument/2006/relationships/tableStyles" Target="tableStyles.xml" />
  <Relationship Id="rId27"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0AAEF-F9EF-452C-9383-5FDBF663B1B9}" type="datetimeFigureOut">
              <a:rPr lang="nb-NO" smtClean="0"/>
              <a:pPr/>
              <a:t>02.09.2014</a:t>
            </a:fld>
            <a:endParaRPr lang="nb-NO"/>
          </a:p>
        </p:txBody>
      </p:sp>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D2845F-2EDF-4B2C-962B-4B7DC2A3DC91}" type="slidenum">
              <a:rPr lang="nb-NO" smtClean="0"/>
              <a:pPr/>
              <a:t>‹#›</a:t>
            </a:fld>
            <a:endParaRPr lang="nb-NO"/>
          </a:p>
        </p:txBody>
      </p:sp>
    </p:spTree>
    <p:extLst>
      <p:ext uri="{BB962C8B-B14F-4D97-AF65-F5344CB8AC3E}">
        <p14:creationId xmlns="" xmlns:p14="http://schemas.microsoft.com/office/powerpoint/2010/main" val="2747675269"/>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endParaRPr lang="nb-NO"/>
          </a:p>
        </p:txBody>
      </p:sp>
    </p:spTree>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side #1">
    <p:bg>
      <p:bgPr>
        <a:solidFill>
          <a:srgbClr val="1F475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8000" y="484447"/>
            <a:ext cx="9216000" cy="5312408"/>
          </a:xfrm>
        </p:spPr>
        <p:txBody>
          <a:bodyPr>
            <a:normAutofit/>
          </a:bodyPr>
          <a:lstStyle>
            <a:lvl1pPr marL="0" indent="0" algn="l">
              <a:lnSpc>
                <a:spcPct val="75000"/>
              </a:lnSpc>
              <a:spcBef>
                <a:spcPts val="0"/>
              </a:spcBef>
              <a:buNone/>
              <a:defRPr sz="3200" b="1" cap="all" baseline="0">
                <a:solidFill>
                  <a:srgbClr val="627E85"/>
                </a:solidFill>
                <a:latin typeface="+mj-lt"/>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nb-NO" smtClean="0"/>
              <a:t>Klikk for å redigere undertittelstil i malen</a:t>
            </a:r>
            <a:endParaRPr lang="nb-NO" dirty="0"/>
          </a:p>
        </p:txBody>
      </p:sp>
      <p:pic>
        <p:nvPicPr>
          <p:cNvPr id="7" name="Picture 6" descr="PPT-logoHVIT.png"/>
          <p:cNvPicPr>
            <a:picLocks noChangeAspect="1"/>
          </p:cNvPicPr>
          <p:nvPr userDrawn="1"/>
        </p:nvPicPr>
        <p:blipFill>
          <a:blip r:embed="rId2" cstate="print"/>
          <a:stretch>
            <a:fillRect/>
          </a:stretch>
        </p:blipFill>
        <p:spPr>
          <a:xfrm>
            <a:off x="0" y="6171372"/>
            <a:ext cx="3520447" cy="1389891"/>
          </a:xfrm>
          <a:prstGeom prst="rect">
            <a:avLst/>
          </a:prstGeom>
        </p:spPr>
      </p:pic>
      <p:sp>
        <p:nvSpPr>
          <p:cNvPr id="8" name="Rectangle 7"/>
          <p:cNvSpPr/>
          <p:nvPr userDrawn="1"/>
        </p:nvSpPr>
        <p:spPr>
          <a:xfrm>
            <a:off x="720000" y="7045200"/>
            <a:ext cx="9252000" cy="14400"/>
          </a:xfrm>
          <a:prstGeom prst="rect">
            <a:avLst/>
          </a:prstGeom>
          <a:solidFill>
            <a:srgbClr val="C1D2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Klikk for å redigere tittelstil</a:t>
            </a:r>
            <a:endParaRPr lang="nb-NO"/>
          </a:p>
        </p:txBody>
      </p:sp>
      <p:sp>
        <p:nvSpPr>
          <p:cNvPr id="3" name="Text Placeholder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nb-NO" smtClean="0"/>
              <a:t>Klikk for å redigere tekststiler i malen</a:t>
            </a:r>
          </a:p>
        </p:txBody>
      </p:sp>
      <p:sp>
        <p:nvSpPr>
          <p:cNvPr id="4" name="Content Placeholder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Text Placeholder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nb-NO" smtClean="0"/>
              <a:t>Klikk for å redigere tekststiler i malen</a:t>
            </a:r>
          </a:p>
        </p:txBody>
      </p:sp>
      <p:sp>
        <p:nvSpPr>
          <p:cNvPr id="6" name="Content Placeholder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Date Placeholder 6"/>
          <p:cNvSpPr>
            <a:spLocks noGrp="1"/>
          </p:cNvSpPr>
          <p:nvPr>
            <p:ph type="dt" sz="half" idx="10"/>
          </p:nvPr>
        </p:nvSpPr>
        <p:spPr/>
        <p:txBody>
          <a:bodyPr/>
          <a:lstStyle/>
          <a:p>
            <a:fld id="{7B251EEA-AD68-41FC-A884-81A591A3D608}" type="datetime4">
              <a:rPr lang="nb-NO" smtClean="0"/>
              <a:pPr/>
              <a:t>2. september 2014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lvl1pPr algn="r">
              <a:defRPr/>
            </a:lvl1pPr>
          </a:lstStyle>
          <a:p>
            <a:fld id="{A968BE74-4C2D-48D2-820E-8884797C6A43}" type="slidenum">
              <a:rPr lang="nb-NO" smtClean="0"/>
              <a:pPr/>
              <a:t>‹#›</a:t>
            </a:fld>
            <a:endParaRPr lang="nb-N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6" name="Date Placeholder 5"/>
          <p:cNvSpPr>
            <a:spLocks noGrp="1"/>
          </p:cNvSpPr>
          <p:nvPr>
            <p:ph type="dt" sz="half" idx="10"/>
          </p:nvPr>
        </p:nvSpPr>
        <p:spPr/>
        <p:txBody>
          <a:bodyPr/>
          <a:lstStyle/>
          <a:p>
            <a:fld id="{5C403E78-1D8B-4909-A224-9ABB6E7AAC3C}" type="datetime4">
              <a:rPr lang="nb-NO" smtClean="0"/>
              <a:pPr/>
              <a:t>2. september 2014</a:t>
            </a:fld>
            <a:endParaRPr lang="nb-NO" dirty="0"/>
          </a:p>
        </p:txBody>
      </p:sp>
      <p:sp>
        <p:nvSpPr>
          <p:cNvPr id="7" name="Slide Number Placeholder 6"/>
          <p:cNvSpPr>
            <a:spLocks noGrp="1"/>
          </p:cNvSpPr>
          <p:nvPr>
            <p:ph type="sldNum" sz="quarter" idx="11"/>
          </p:nvPr>
        </p:nvSpPr>
        <p:spPr/>
        <p:txBody>
          <a:bodyPr/>
          <a:lstStyle/>
          <a:p>
            <a:pPr algn="r"/>
            <a:fld id="{A968BE74-4C2D-48D2-820E-8884797C6A43}" type="slidenum">
              <a:rPr lang="nb-NO" smtClean="0"/>
              <a:pPr algn="r"/>
              <a:t>‹#›</a:t>
            </a:fld>
            <a:endParaRPr lang="nb-NO" dirty="0"/>
          </a:p>
        </p:txBody>
      </p:sp>
      <p:sp>
        <p:nvSpPr>
          <p:cNvPr id="8" name="Footer Placeholder 7"/>
          <p:cNvSpPr>
            <a:spLocks noGrp="1"/>
          </p:cNvSpPr>
          <p:nvPr>
            <p:ph type="ftr" sz="quarter" idx="12"/>
          </p:nvPr>
        </p:nvSpPr>
        <p:spPr/>
        <p:txBody>
          <a:bodyPr/>
          <a:lstStyle/>
          <a:p>
            <a:endParaRPr lang="nb-NO"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403E78-1D8B-4909-A224-9ABB6E7AAC3C}" type="datetime4">
              <a:rPr lang="nb-NO" smtClean="0"/>
              <a:pPr/>
              <a:t>2. september 2014</a:t>
            </a:fld>
            <a:endParaRPr lang="nb-NO" dirty="0"/>
          </a:p>
        </p:txBody>
      </p:sp>
      <p:sp>
        <p:nvSpPr>
          <p:cNvPr id="6" name="Slide Number Placeholder 5"/>
          <p:cNvSpPr>
            <a:spLocks noGrp="1"/>
          </p:cNvSpPr>
          <p:nvPr>
            <p:ph type="sldNum" sz="quarter" idx="11"/>
          </p:nvPr>
        </p:nvSpPr>
        <p:spPr/>
        <p:txBody>
          <a:bodyPr/>
          <a:lstStyle/>
          <a:p>
            <a:pPr algn="r"/>
            <a:fld id="{A968BE74-4C2D-48D2-820E-8884797C6A43}" type="slidenum">
              <a:rPr lang="nb-NO" smtClean="0"/>
              <a:pPr algn="r"/>
              <a:t>‹#›</a:t>
            </a:fld>
            <a:endParaRPr lang="nb-NO" dirty="0"/>
          </a:p>
        </p:txBody>
      </p:sp>
      <p:sp>
        <p:nvSpPr>
          <p:cNvPr id="7" name="Footer Placeholder 6"/>
          <p:cNvSpPr>
            <a:spLocks noGrp="1"/>
          </p:cNvSpPr>
          <p:nvPr>
            <p:ph type="ftr" sz="quarter" idx="12"/>
          </p:nvPr>
        </p:nvSpPr>
        <p:spPr/>
        <p:txBody>
          <a:bodyPr/>
          <a:lstStyle/>
          <a:p>
            <a:endParaRPr lang="nb-N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side #2">
    <p:bg>
      <p:bgPr>
        <a:solidFill>
          <a:srgbClr val="1F4751"/>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0" hasCustomPrompt="1"/>
          </p:nvPr>
        </p:nvSpPr>
        <p:spPr>
          <a:xfrm>
            <a:off x="0" y="0"/>
            <a:ext cx="10693400" cy="4716000"/>
          </a:xfrm>
          <a:solidFill>
            <a:srgbClr val="C1D2C7"/>
          </a:solidFill>
        </p:spPr>
        <p:txBody>
          <a:bodyPr tIns="1800000"/>
          <a:lstStyle>
            <a:lvl1pPr algn="ctr">
              <a:buNone/>
              <a:defRPr baseline="0"/>
            </a:lvl1pPr>
          </a:lstStyle>
          <a:p>
            <a:r>
              <a:rPr lang="nb-NO" dirty="0" smtClean="0"/>
              <a:t>Sett inn bilde</a:t>
            </a:r>
            <a:endParaRPr lang="nb-NO" dirty="0"/>
          </a:p>
        </p:txBody>
      </p:sp>
      <p:sp>
        <p:nvSpPr>
          <p:cNvPr id="3" name="Subtitle 2"/>
          <p:cNvSpPr>
            <a:spLocks noGrp="1"/>
          </p:cNvSpPr>
          <p:nvPr>
            <p:ph type="subTitle" idx="1"/>
          </p:nvPr>
        </p:nvSpPr>
        <p:spPr>
          <a:xfrm>
            <a:off x="738000" y="604187"/>
            <a:ext cx="4464684" cy="3656224"/>
          </a:xfrm>
        </p:spPr>
        <p:txBody>
          <a:bodyPr>
            <a:normAutofit/>
          </a:bodyPr>
          <a:lstStyle>
            <a:lvl1pPr marL="0" indent="0" algn="l">
              <a:buNone/>
              <a:defRPr sz="3200" b="1" cap="all" baseline="0">
                <a:solidFill>
                  <a:srgbClr val="627E85"/>
                </a:solidFill>
                <a:latin typeface="+mj-lt"/>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nb-NO" smtClean="0"/>
              <a:t>Klikk for å redigere undertittelstil i malen</a:t>
            </a:r>
            <a:endParaRPr lang="nb-NO" dirty="0"/>
          </a:p>
        </p:txBody>
      </p:sp>
      <p:pic>
        <p:nvPicPr>
          <p:cNvPr id="7" name="Picture 6" descr="PPT-logoHVIT.png"/>
          <p:cNvPicPr>
            <a:picLocks noChangeAspect="1"/>
          </p:cNvPicPr>
          <p:nvPr userDrawn="1"/>
        </p:nvPicPr>
        <p:blipFill>
          <a:blip r:embed="rId2" cstate="print"/>
          <a:stretch>
            <a:fillRect/>
          </a:stretch>
        </p:blipFill>
        <p:spPr>
          <a:xfrm>
            <a:off x="0" y="6171372"/>
            <a:ext cx="3520447" cy="1389891"/>
          </a:xfrm>
          <a:prstGeom prst="rect">
            <a:avLst/>
          </a:prstGeom>
        </p:spPr>
      </p:pic>
      <p:sp>
        <p:nvSpPr>
          <p:cNvPr id="8" name="Rectangle 7"/>
          <p:cNvSpPr/>
          <p:nvPr userDrawn="1"/>
        </p:nvSpPr>
        <p:spPr>
          <a:xfrm>
            <a:off x="720000" y="7045200"/>
            <a:ext cx="9252000" cy="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telside #3">
    <p:bg>
      <p:bgPr>
        <a:solidFill>
          <a:srgbClr val="1F4751"/>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0" hasCustomPrompt="1"/>
          </p:nvPr>
        </p:nvSpPr>
        <p:spPr>
          <a:xfrm>
            <a:off x="0" y="630000"/>
            <a:ext cx="3384000" cy="3646800"/>
          </a:xfrm>
          <a:solidFill>
            <a:srgbClr val="C1D2C7"/>
          </a:solidFill>
        </p:spPr>
        <p:txBody>
          <a:bodyPr tIns="1080000"/>
          <a:lstStyle>
            <a:lvl1pPr algn="ctr">
              <a:buNone/>
              <a:defRPr baseline="0"/>
            </a:lvl1pPr>
          </a:lstStyle>
          <a:p>
            <a:r>
              <a:rPr lang="nb-NO" dirty="0" smtClean="0"/>
              <a:t>Sett inn bilde</a:t>
            </a:r>
            <a:endParaRPr lang="nb-NO" dirty="0"/>
          </a:p>
        </p:txBody>
      </p:sp>
      <p:pic>
        <p:nvPicPr>
          <p:cNvPr id="7" name="Picture 6" descr="PPT-logoHVIT.png"/>
          <p:cNvPicPr>
            <a:picLocks noChangeAspect="1"/>
          </p:cNvPicPr>
          <p:nvPr userDrawn="1"/>
        </p:nvPicPr>
        <p:blipFill>
          <a:blip r:embed="rId2" cstate="print"/>
          <a:stretch>
            <a:fillRect/>
          </a:stretch>
        </p:blipFill>
        <p:spPr>
          <a:xfrm>
            <a:off x="0" y="6171372"/>
            <a:ext cx="3520447" cy="1389891"/>
          </a:xfrm>
          <a:prstGeom prst="rect">
            <a:avLst/>
          </a:prstGeom>
        </p:spPr>
      </p:pic>
      <p:sp>
        <p:nvSpPr>
          <p:cNvPr id="8" name="Rectangle 7"/>
          <p:cNvSpPr/>
          <p:nvPr userDrawn="1"/>
        </p:nvSpPr>
        <p:spPr>
          <a:xfrm>
            <a:off x="720000" y="7045200"/>
            <a:ext cx="9252000" cy="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icture Placeholder 9"/>
          <p:cNvSpPr>
            <a:spLocks noGrp="1"/>
          </p:cNvSpPr>
          <p:nvPr>
            <p:ph type="pic" sz="quarter" idx="11" hasCustomPrompt="1"/>
          </p:nvPr>
        </p:nvSpPr>
        <p:spPr>
          <a:xfrm>
            <a:off x="3488400" y="630000"/>
            <a:ext cx="3690000" cy="3646800"/>
          </a:xfrm>
          <a:solidFill>
            <a:srgbClr val="C1D2C7"/>
          </a:solidFill>
        </p:spPr>
        <p:txBody>
          <a:bodyPr tIns="1080000"/>
          <a:lstStyle>
            <a:lvl1pPr algn="ctr">
              <a:buNone/>
              <a:defRPr baseline="0"/>
            </a:lvl1pPr>
          </a:lstStyle>
          <a:p>
            <a:r>
              <a:rPr lang="nb-NO" dirty="0" smtClean="0"/>
              <a:t>Sett inn bilde</a:t>
            </a:r>
            <a:endParaRPr lang="nb-NO" dirty="0"/>
          </a:p>
        </p:txBody>
      </p:sp>
      <p:sp>
        <p:nvSpPr>
          <p:cNvPr id="12" name="Picture Placeholder 9"/>
          <p:cNvSpPr>
            <a:spLocks noGrp="1"/>
          </p:cNvSpPr>
          <p:nvPr>
            <p:ph type="pic" sz="quarter" idx="12" hasCustomPrompt="1"/>
          </p:nvPr>
        </p:nvSpPr>
        <p:spPr>
          <a:xfrm>
            <a:off x="7309400" y="630000"/>
            <a:ext cx="3384000" cy="3646800"/>
          </a:xfrm>
          <a:solidFill>
            <a:srgbClr val="C1D2C7"/>
          </a:solidFill>
        </p:spPr>
        <p:txBody>
          <a:bodyPr tIns="1080000"/>
          <a:lstStyle>
            <a:lvl1pPr algn="ctr">
              <a:buNone/>
              <a:defRPr baseline="0"/>
            </a:lvl1pPr>
          </a:lstStyle>
          <a:p>
            <a:r>
              <a:rPr lang="nb-NO" dirty="0" smtClean="0"/>
              <a:t>Sett inn bilde</a:t>
            </a:r>
            <a:endParaRPr lang="nb-NO" dirty="0"/>
          </a:p>
        </p:txBody>
      </p:sp>
      <p:sp>
        <p:nvSpPr>
          <p:cNvPr id="14" name="Text Placeholder 13"/>
          <p:cNvSpPr>
            <a:spLocks noGrp="1"/>
          </p:cNvSpPr>
          <p:nvPr>
            <p:ph type="body" sz="quarter" idx="13" hasCustomPrompt="1"/>
          </p:nvPr>
        </p:nvSpPr>
        <p:spPr>
          <a:xfrm>
            <a:off x="0" y="0"/>
            <a:ext cx="10693400" cy="892800"/>
          </a:xfrm>
          <a:solidFill>
            <a:schemeClr val="bg1">
              <a:alpha val="60000"/>
            </a:schemeClr>
          </a:solidFill>
        </p:spPr>
        <p:txBody>
          <a:bodyPr/>
          <a:lstStyle>
            <a:lvl1pPr>
              <a:buNone/>
              <a:defRPr baseline="0"/>
            </a:lvl1pPr>
          </a:lstStyle>
          <a:p>
            <a:pPr lvl="0"/>
            <a:r>
              <a:rPr lang="nb-NO" dirty="0" smtClean="0"/>
              <a:t> </a:t>
            </a:r>
            <a:endParaRPr lang="nb-NO" dirty="0"/>
          </a:p>
        </p:txBody>
      </p:sp>
      <p:sp>
        <p:nvSpPr>
          <p:cNvPr id="15" name="Text Placeholder 13"/>
          <p:cNvSpPr>
            <a:spLocks noGrp="1"/>
          </p:cNvSpPr>
          <p:nvPr>
            <p:ph type="body" sz="quarter" idx="14" hasCustomPrompt="1"/>
          </p:nvPr>
        </p:nvSpPr>
        <p:spPr>
          <a:xfrm>
            <a:off x="0" y="3949200"/>
            <a:ext cx="10693400" cy="1054800"/>
          </a:xfrm>
          <a:solidFill>
            <a:schemeClr val="bg1">
              <a:alpha val="60000"/>
            </a:schemeClr>
          </a:solidFill>
        </p:spPr>
        <p:txBody>
          <a:bodyPr/>
          <a:lstStyle>
            <a:lvl1pPr>
              <a:buNone/>
              <a:defRPr baseline="0"/>
            </a:lvl1pPr>
          </a:lstStyle>
          <a:p>
            <a:pPr lvl="0"/>
            <a:r>
              <a:rPr lang="nb-NO" dirty="0" smtClean="0"/>
              <a:t> </a:t>
            </a:r>
            <a:endParaRPr lang="nb-N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Date Placeholder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lvl1pPr algn="r">
              <a:defRPr/>
            </a:lvl1pPr>
          </a:lstStyle>
          <a:p>
            <a:fld id="{A968BE74-4C2D-48D2-820E-8884797C6A43}"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apittelside">
    <p:spTree>
      <p:nvGrpSpPr>
        <p:cNvPr id="1" name=""/>
        <p:cNvGrpSpPr/>
        <p:nvPr/>
      </p:nvGrpSpPr>
      <p:grpSpPr>
        <a:xfrm>
          <a:off x="0" y="0"/>
          <a:ext cx="0" cy="0"/>
          <a:chOff x="0" y="0"/>
          <a:chExt cx="0" cy="0"/>
        </a:xfrm>
      </p:grpSpPr>
      <p:sp>
        <p:nvSpPr>
          <p:cNvPr id="11" name="Rektangel 10"/>
          <p:cNvSpPr/>
          <p:nvPr userDrawn="1"/>
        </p:nvSpPr>
        <p:spPr>
          <a:xfrm>
            <a:off x="0" y="1530000"/>
            <a:ext cx="10693400" cy="3582000"/>
          </a:xfrm>
          <a:prstGeom prst="rect">
            <a:avLst/>
          </a:prstGeom>
          <a:solidFill>
            <a:srgbClr val="DEE7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738188" y="2095872"/>
            <a:ext cx="9217024" cy="1368152"/>
          </a:xfrm>
        </p:spPr>
        <p:txBody>
          <a:bodyPr anchor="t">
            <a:normAutofit/>
          </a:bodyPr>
          <a:lstStyle>
            <a:lvl1pPr>
              <a:defRPr sz="4200"/>
            </a:lvl1pPr>
          </a:lstStyle>
          <a:p>
            <a:r>
              <a:rPr lang="nb-NO" smtClean="0"/>
              <a:t>Klikk for å redigere tittelstil</a:t>
            </a:r>
            <a:endParaRPr lang="nb-NO" dirty="0"/>
          </a:p>
        </p:txBody>
      </p:sp>
      <p:sp>
        <p:nvSpPr>
          <p:cNvPr id="4" name="Date Placeholder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lvl1pPr algn="r">
              <a:defRPr/>
            </a:lvl1pPr>
          </a:lstStyle>
          <a:p>
            <a:fld id="{A968BE74-4C2D-48D2-820E-8884797C6A43}" type="slidenum">
              <a:rPr lang="nb-NO" smtClean="0"/>
              <a:pPr/>
              <a:t>‹#›</a:t>
            </a:fld>
            <a:endParaRPr lang="nb-NO"/>
          </a:p>
        </p:txBody>
      </p:sp>
      <p:sp>
        <p:nvSpPr>
          <p:cNvPr id="7" name="Rectangle 8"/>
          <p:cNvSpPr/>
          <p:nvPr userDrawn="1"/>
        </p:nvSpPr>
        <p:spPr>
          <a:xfrm>
            <a:off x="720000" y="7153200"/>
            <a:ext cx="9252000" cy="7200"/>
          </a:xfrm>
          <a:prstGeom prst="rect">
            <a:avLst/>
          </a:prstGeom>
          <a:solidFill>
            <a:srgbClr val="1F4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Picture 11"/>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6628573"/>
            <a:ext cx="2103124" cy="932690"/>
          </a:xfrm>
          <a:prstGeom prst="rect">
            <a:avLst/>
          </a:prstGeom>
        </p:spPr>
      </p:pic>
      <p:sp>
        <p:nvSpPr>
          <p:cNvPr id="9" name="Rectangle 6"/>
          <p:cNvSpPr/>
          <p:nvPr userDrawn="1"/>
        </p:nvSpPr>
        <p:spPr>
          <a:xfrm>
            <a:off x="0" y="-1"/>
            <a:ext cx="10693400" cy="97200"/>
          </a:xfrm>
          <a:prstGeom prst="rect">
            <a:avLst/>
          </a:prstGeom>
          <a:solidFill>
            <a:srgbClr val="1F4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ktangel 9"/>
          <p:cNvSpPr/>
          <p:nvPr userDrawn="1"/>
        </p:nvSpPr>
        <p:spPr>
          <a:xfrm>
            <a:off x="0" y="98699"/>
            <a:ext cx="10693400" cy="1350000"/>
          </a:xfrm>
          <a:prstGeom prst="rect">
            <a:avLst/>
          </a:prstGeom>
          <a:solidFill>
            <a:srgbClr val="F5F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p:cNvSpPr/>
          <p:nvPr userDrawn="1"/>
        </p:nvSpPr>
        <p:spPr>
          <a:xfrm>
            <a:off x="0" y="5113068"/>
            <a:ext cx="10693400" cy="1008000"/>
          </a:xfrm>
          <a:prstGeom prst="rect">
            <a:avLst/>
          </a:prstGeom>
          <a:solidFill>
            <a:srgbClr val="F5F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a:xfrm>
            <a:off x="738000" y="1890000"/>
            <a:ext cx="4392676" cy="4608624"/>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Date Placeholder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lvl1pPr algn="r">
              <a:defRPr/>
            </a:lvl1pPr>
          </a:lstStyle>
          <a:p>
            <a:fld id="{A968BE74-4C2D-48D2-820E-8884797C6A43}" type="slidenum">
              <a:rPr lang="nb-NO" smtClean="0"/>
              <a:pPr/>
              <a:t>‹#›</a:t>
            </a:fld>
            <a:endParaRPr lang="nb-NO" dirty="0"/>
          </a:p>
        </p:txBody>
      </p:sp>
      <p:sp>
        <p:nvSpPr>
          <p:cNvPr id="8" name="Picture Placeholder 7"/>
          <p:cNvSpPr>
            <a:spLocks noGrp="1"/>
          </p:cNvSpPr>
          <p:nvPr>
            <p:ph type="pic" sz="quarter" idx="13" hasCustomPrompt="1"/>
          </p:nvPr>
        </p:nvSpPr>
        <p:spPr>
          <a:xfrm>
            <a:off x="5494875" y="1947825"/>
            <a:ext cx="4464000" cy="4143600"/>
          </a:xfrm>
          <a:solidFill>
            <a:srgbClr val="C1D2C7"/>
          </a:solidFill>
        </p:spPr>
        <p:txBody>
          <a:bodyPr tIns="1440000"/>
          <a:lstStyle>
            <a:lvl1pPr algn="ctr">
              <a:buNone/>
              <a:defRPr baseline="0"/>
            </a:lvl1pPr>
          </a:lstStyle>
          <a:p>
            <a:r>
              <a:rPr lang="nb-NO" dirty="0" smtClean="0"/>
              <a:t>Sett inn bilde</a:t>
            </a:r>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e bilder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a:xfrm>
            <a:off x="720000" y="4601294"/>
            <a:ext cx="2880000" cy="1699617"/>
          </a:xfrm>
        </p:spPr>
        <p:txBody>
          <a:bodyPr>
            <a:noAutofit/>
          </a:bodyPr>
          <a:lstStyle>
            <a:lvl1pPr>
              <a:defRPr sz="1600"/>
            </a:lvl1pPr>
            <a:lvl2pPr>
              <a:defRPr sz="1600"/>
            </a:lvl2pPr>
            <a:lvl3pPr>
              <a:defRPr sz="1600"/>
            </a:lvl3pPr>
            <a:lvl4pPr>
              <a:defRPr sz="1600"/>
            </a:lvl4pPr>
            <a:lvl5pPr>
              <a:defRPr sz="16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Date Placeholder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lvl1pPr algn="r">
              <a:defRPr/>
            </a:lvl1pPr>
          </a:lstStyle>
          <a:p>
            <a:fld id="{A968BE74-4C2D-48D2-820E-8884797C6A43}" type="slidenum">
              <a:rPr lang="nb-NO" smtClean="0"/>
              <a:pPr/>
              <a:t>‹#›</a:t>
            </a:fld>
            <a:endParaRPr lang="nb-NO"/>
          </a:p>
        </p:txBody>
      </p:sp>
      <p:sp>
        <p:nvSpPr>
          <p:cNvPr id="8" name="Picture Placeholder 7"/>
          <p:cNvSpPr>
            <a:spLocks noGrp="1"/>
          </p:cNvSpPr>
          <p:nvPr>
            <p:ph type="pic" sz="quarter" idx="13" hasCustomPrompt="1"/>
          </p:nvPr>
        </p:nvSpPr>
        <p:spPr>
          <a:xfrm>
            <a:off x="720000" y="1976400"/>
            <a:ext cx="2880000" cy="2433600"/>
          </a:xfrm>
          <a:solidFill>
            <a:srgbClr val="C1D2C7"/>
          </a:solidFill>
        </p:spPr>
        <p:txBody>
          <a:bodyPr tIns="648000"/>
          <a:lstStyle>
            <a:lvl1pPr algn="ctr">
              <a:buNone/>
              <a:defRPr baseline="0"/>
            </a:lvl1pPr>
          </a:lstStyle>
          <a:p>
            <a:r>
              <a:rPr lang="nb-NO" dirty="0" smtClean="0"/>
              <a:t>Sett inn bilde</a:t>
            </a:r>
            <a:endParaRPr lang="nb-NO" dirty="0"/>
          </a:p>
        </p:txBody>
      </p:sp>
      <p:sp>
        <p:nvSpPr>
          <p:cNvPr id="9" name="Picture Placeholder 7"/>
          <p:cNvSpPr>
            <a:spLocks noGrp="1"/>
          </p:cNvSpPr>
          <p:nvPr>
            <p:ph type="pic" sz="quarter" idx="14" hasCustomPrompt="1"/>
          </p:nvPr>
        </p:nvSpPr>
        <p:spPr>
          <a:xfrm>
            <a:off x="3906000" y="1976400"/>
            <a:ext cx="2880000" cy="2433600"/>
          </a:xfrm>
          <a:solidFill>
            <a:srgbClr val="C1D2C7"/>
          </a:solidFill>
        </p:spPr>
        <p:txBody>
          <a:bodyPr tIns="648000"/>
          <a:lstStyle>
            <a:lvl1pPr algn="ctr">
              <a:buNone/>
              <a:defRPr baseline="0"/>
            </a:lvl1pPr>
          </a:lstStyle>
          <a:p>
            <a:r>
              <a:rPr lang="nb-NO" dirty="0" smtClean="0"/>
              <a:t>Sett inn bilde</a:t>
            </a:r>
            <a:endParaRPr lang="nb-NO" dirty="0"/>
          </a:p>
        </p:txBody>
      </p:sp>
      <p:sp>
        <p:nvSpPr>
          <p:cNvPr id="10" name="Picture Placeholder 7"/>
          <p:cNvSpPr>
            <a:spLocks noGrp="1"/>
          </p:cNvSpPr>
          <p:nvPr>
            <p:ph type="pic" sz="quarter" idx="15" hasCustomPrompt="1"/>
          </p:nvPr>
        </p:nvSpPr>
        <p:spPr>
          <a:xfrm>
            <a:off x="7078875" y="1976400"/>
            <a:ext cx="2880000" cy="2433600"/>
          </a:xfrm>
          <a:solidFill>
            <a:srgbClr val="C1D2C7"/>
          </a:solidFill>
        </p:spPr>
        <p:txBody>
          <a:bodyPr tIns="648000"/>
          <a:lstStyle>
            <a:lvl1pPr algn="ctr">
              <a:buNone/>
              <a:defRPr baseline="0"/>
            </a:lvl1pPr>
          </a:lstStyle>
          <a:p>
            <a:r>
              <a:rPr lang="nb-NO" dirty="0" smtClean="0"/>
              <a:t>Sett inn bilde</a:t>
            </a:r>
            <a:endParaRPr lang="nb-NO" dirty="0"/>
          </a:p>
        </p:txBody>
      </p:sp>
      <p:sp>
        <p:nvSpPr>
          <p:cNvPr id="12" name="Content Placeholder 2"/>
          <p:cNvSpPr>
            <a:spLocks noGrp="1"/>
          </p:cNvSpPr>
          <p:nvPr>
            <p:ph idx="16"/>
          </p:nvPr>
        </p:nvSpPr>
        <p:spPr>
          <a:xfrm>
            <a:off x="3906540" y="4601294"/>
            <a:ext cx="2880000" cy="1699617"/>
          </a:xfrm>
        </p:spPr>
        <p:txBody>
          <a:bodyPr>
            <a:noAutofit/>
          </a:bodyPr>
          <a:lstStyle>
            <a:lvl1pPr>
              <a:defRPr sz="1600"/>
            </a:lvl1pPr>
            <a:lvl2pPr>
              <a:defRPr sz="1600"/>
            </a:lvl2pPr>
            <a:lvl3pPr>
              <a:defRPr sz="1600"/>
            </a:lvl3pPr>
            <a:lvl4pPr>
              <a:defRPr sz="1600"/>
            </a:lvl4pPr>
            <a:lvl5pPr>
              <a:defRPr sz="16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3" name="Content Placeholder 2"/>
          <p:cNvSpPr>
            <a:spLocks noGrp="1"/>
          </p:cNvSpPr>
          <p:nvPr>
            <p:ph idx="17"/>
          </p:nvPr>
        </p:nvSpPr>
        <p:spPr>
          <a:xfrm>
            <a:off x="7077600" y="4601294"/>
            <a:ext cx="2880000" cy="1699617"/>
          </a:xfrm>
        </p:spPr>
        <p:txBody>
          <a:bodyPr>
            <a:noAutofit/>
          </a:bodyPr>
          <a:lstStyle>
            <a:lvl1pPr>
              <a:defRPr sz="1600"/>
            </a:lvl1pPr>
            <a:lvl2pPr>
              <a:defRPr sz="1600"/>
            </a:lvl2pPr>
            <a:lvl3pPr>
              <a:defRPr sz="1600"/>
            </a:lvl3pPr>
            <a:lvl4pPr>
              <a:defRPr sz="1600"/>
            </a:lvl4pPr>
            <a:lvl5pPr>
              <a:defRPr sz="16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re bilder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a:xfrm>
            <a:off x="720000" y="4372694"/>
            <a:ext cx="2070000" cy="1928217"/>
          </a:xfrm>
        </p:spPr>
        <p:txBody>
          <a:bodyPr>
            <a:noAutofit/>
          </a:bodyPr>
          <a:lstStyle>
            <a:lvl1pPr>
              <a:defRPr sz="1600"/>
            </a:lvl1pPr>
            <a:lvl2pPr>
              <a:defRPr sz="1600"/>
            </a:lvl2pPr>
            <a:lvl3pPr>
              <a:defRPr sz="1600"/>
            </a:lvl3pPr>
            <a:lvl4pPr>
              <a:defRPr sz="1600"/>
            </a:lvl4pPr>
            <a:lvl5pPr>
              <a:defRPr sz="16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Date Placeholder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lvl1pPr algn="r">
              <a:defRPr/>
            </a:lvl1pPr>
          </a:lstStyle>
          <a:p>
            <a:fld id="{A968BE74-4C2D-48D2-820E-8884797C6A43}" type="slidenum">
              <a:rPr lang="nb-NO" smtClean="0"/>
              <a:pPr/>
              <a:t>‹#›</a:t>
            </a:fld>
            <a:endParaRPr lang="nb-NO"/>
          </a:p>
        </p:txBody>
      </p:sp>
      <p:sp>
        <p:nvSpPr>
          <p:cNvPr id="8" name="Picture Placeholder 7"/>
          <p:cNvSpPr>
            <a:spLocks noGrp="1"/>
          </p:cNvSpPr>
          <p:nvPr>
            <p:ph type="pic" sz="quarter" idx="13" hasCustomPrompt="1"/>
          </p:nvPr>
        </p:nvSpPr>
        <p:spPr>
          <a:xfrm>
            <a:off x="720000" y="1976400"/>
            <a:ext cx="2080800" cy="2163600"/>
          </a:xfrm>
          <a:solidFill>
            <a:srgbClr val="C1D2C7"/>
          </a:solidFill>
        </p:spPr>
        <p:txBody>
          <a:bodyPr tIns="540000"/>
          <a:lstStyle>
            <a:lvl1pPr algn="ctr">
              <a:buNone/>
              <a:defRPr baseline="0"/>
            </a:lvl1pPr>
          </a:lstStyle>
          <a:p>
            <a:r>
              <a:rPr lang="nb-NO" dirty="0" smtClean="0"/>
              <a:t>Sett inn bilde</a:t>
            </a:r>
            <a:endParaRPr lang="nb-NO" dirty="0"/>
          </a:p>
        </p:txBody>
      </p:sp>
      <p:sp>
        <p:nvSpPr>
          <p:cNvPr id="9" name="Picture Placeholder 7"/>
          <p:cNvSpPr>
            <a:spLocks noGrp="1"/>
          </p:cNvSpPr>
          <p:nvPr>
            <p:ph type="pic" sz="quarter" idx="14" hasCustomPrompt="1"/>
          </p:nvPr>
        </p:nvSpPr>
        <p:spPr>
          <a:xfrm>
            <a:off x="3110400" y="1976400"/>
            <a:ext cx="2080800" cy="2163600"/>
          </a:xfrm>
          <a:solidFill>
            <a:srgbClr val="C1D2C7"/>
          </a:solidFill>
        </p:spPr>
        <p:txBody>
          <a:bodyPr tIns="540000"/>
          <a:lstStyle>
            <a:lvl1pPr algn="ctr">
              <a:buNone/>
              <a:defRPr baseline="0"/>
            </a:lvl1pPr>
          </a:lstStyle>
          <a:p>
            <a:r>
              <a:rPr lang="nb-NO" dirty="0" smtClean="0"/>
              <a:t>Sett inn bilde</a:t>
            </a:r>
            <a:endParaRPr lang="nb-NO" dirty="0"/>
          </a:p>
        </p:txBody>
      </p:sp>
      <p:sp>
        <p:nvSpPr>
          <p:cNvPr id="10" name="Picture Placeholder 7"/>
          <p:cNvSpPr>
            <a:spLocks noGrp="1"/>
          </p:cNvSpPr>
          <p:nvPr>
            <p:ph type="pic" sz="quarter" idx="15" hasCustomPrompt="1"/>
          </p:nvPr>
        </p:nvSpPr>
        <p:spPr>
          <a:xfrm>
            <a:off x="7891200" y="1976400"/>
            <a:ext cx="2080800" cy="2163600"/>
          </a:xfrm>
          <a:solidFill>
            <a:srgbClr val="C1D2C7"/>
          </a:solidFill>
        </p:spPr>
        <p:txBody>
          <a:bodyPr tIns="540000"/>
          <a:lstStyle>
            <a:lvl1pPr algn="ctr">
              <a:buNone/>
              <a:defRPr baseline="0"/>
            </a:lvl1pPr>
          </a:lstStyle>
          <a:p>
            <a:r>
              <a:rPr lang="nb-NO" dirty="0" smtClean="0"/>
              <a:t>Sett inn bilde</a:t>
            </a:r>
            <a:endParaRPr lang="nb-NO" dirty="0"/>
          </a:p>
        </p:txBody>
      </p:sp>
      <p:sp>
        <p:nvSpPr>
          <p:cNvPr id="12" name="Content Placeholder 2"/>
          <p:cNvSpPr>
            <a:spLocks noGrp="1"/>
          </p:cNvSpPr>
          <p:nvPr>
            <p:ph idx="16"/>
          </p:nvPr>
        </p:nvSpPr>
        <p:spPr>
          <a:xfrm>
            <a:off x="3110400" y="4372694"/>
            <a:ext cx="2070000" cy="1928217"/>
          </a:xfrm>
        </p:spPr>
        <p:txBody>
          <a:bodyPr>
            <a:noAutofit/>
          </a:bodyPr>
          <a:lstStyle>
            <a:lvl1pPr>
              <a:defRPr sz="1600"/>
            </a:lvl1pPr>
            <a:lvl2pPr>
              <a:defRPr sz="1600"/>
            </a:lvl2pPr>
            <a:lvl3pPr>
              <a:defRPr sz="1600"/>
            </a:lvl3pPr>
            <a:lvl4pPr>
              <a:defRPr sz="1600"/>
            </a:lvl4pPr>
            <a:lvl5pPr>
              <a:defRPr sz="16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3" name="Content Placeholder 2"/>
          <p:cNvSpPr>
            <a:spLocks noGrp="1"/>
          </p:cNvSpPr>
          <p:nvPr>
            <p:ph idx="17"/>
          </p:nvPr>
        </p:nvSpPr>
        <p:spPr>
          <a:xfrm>
            <a:off x="5497200" y="4372694"/>
            <a:ext cx="2070000" cy="1928217"/>
          </a:xfrm>
        </p:spPr>
        <p:txBody>
          <a:bodyPr>
            <a:noAutofit/>
          </a:bodyPr>
          <a:lstStyle>
            <a:lvl1pPr>
              <a:defRPr sz="1600"/>
            </a:lvl1pPr>
            <a:lvl2pPr>
              <a:defRPr sz="1600"/>
            </a:lvl2pPr>
            <a:lvl3pPr>
              <a:defRPr sz="1600"/>
            </a:lvl3pPr>
            <a:lvl4pPr>
              <a:defRPr sz="1600"/>
            </a:lvl4pPr>
            <a:lvl5pPr>
              <a:defRPr sz="16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4" name="Picture Placeholder 7"/>
          <p:cNvSpPr>
            <a:spLocks noGrp="1"/>
          </p:cNvSpPr>
          <p:nvPr>
            <p:ph type="pic" sz="quarter" idx="18" hasCustomPrompt="1"/>
          </p:nvPr>
        </p:nvSpPr>
        <p:spPr>
          <a:xfrm>
            <a:off x="5497200" y="1976400"/>
            <a:ext cx="2080800" cy="2163600"/>
          </a:xfrm>
          <a:solidFill>
            <a:srgbClr val="C1D2C7"/>
          </a:solidFill>
        </p:spPr>
        <p:txBody>
          <a:bodyPr tIns="540000"/>
          <a:lstStyle>
            <a:lvl1pPr algn="ctr">
              <a:buNone/>
              <a:defRPr baseline="0"/>
            </a:lvl1pPr>
          </a:lstStyle>
          <a:p>
            <a:r>
              <a:rPr lang="nb-NO" dirty="0" smtClean="0"/>
              <a:t>Sett inn bilde</a:t>
            </a:r>
            <a:endParaRPr lang="nb-NO" dirty="0"/>
          </a:p>
        </p:txBody>
      </p:sp>
      <p:sp>
        <p:nvSpPr>
          <p:cNvPr id="15" name="Content Placeholder 2"/>
          <p:cNvSpPr>
            <a:spLocks noGrp="1"/>
          </p:cNvSpPr>
          <p:nvPr>
            <p:ph idx="19"/>
          </p:nvPr>
        </p:nvSpPr>
        <p:spPr>
          <a:xfrm>
            <a:off x="7891200" y="4372694"/>
            <a:ext cx="2070000" cy="1928217"/>
          </a:xfrm>
        </p:spPr>
        <p:txBody>
          <a:bodyPr>
            <a:noAutofit/>
          </a:bodyPr>
          <a:lstStyle>
            <a:lvl1pPr>
              <a:defRPr sz="1600"/>
            </a:lvl1pPr>
            <a:lvl2pPr>
              <a:defRPr sz="1600"/>
            </a:lvl2pPr>
            <a:lvl3pPr>
              <a:defRPr sz="1600"/>
            </a:lvl3pPr>
            <a:lvl4pPr>
              <a:defRPr sz="1600"/>
            </a:lvl4pPr>
            <a:lvl5pPr>
              <a:defRPr sz="16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Content Placeholder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Date Placeholder 4"/>
          <p:cNvSpPr>
            <a:spLocks noGrp="1"/>
          </p:cNvSpPr>
          <p:nvPr>
            <p:ph type="dt" sz="half" idx="10"/>
          </p:nvPr>
        </p:nvSpPr>
        <p:spPr/>
        <p:txBody>
          <a:bodyPr/>
          <a:lstStyle/>
          <a:p>
            <a:fld id="{F7E71A61-74E0-46B3-9DD9-BD50DAC132C9}" type="datetime4">
              <a:rPr lang="nb-NO" smtClean="0"/>
              <a:pPr/>
              <a:t>2. september 2014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pPr algn="r"/>
            <a:fld id="{A968BE74-4C2D-48D2-820E-8884797C6A43}" type="slidenum">
              <a:rPr lang="nb-NO" smtClean="0"/>
              <a:pPr algn="r"/>
              <a:t>‹#›</a:t>
            </a:fld>
            <a:endParaRPr lang="nb-NO" dirty="0"/>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image" Target="../media/image1.png"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8188" y="187503"/>
            <a:ext cx="9217024" cy="1173573"/>
          </a:xfrm>
          <a:prstGeom prst="rect">
            <a:avLst/>
          </a:prstGeom>
        </p:spPr>
        <p:txBody>
          <a:bodyPr vert="horz" lIns="0" tIns="0" rIns="0" bIns="0" rtlCol="0" anchor="b">
            <a:normAutofit/>
          </a:bodyPr>
          <a:lstStyle/>
          <a:p>
            <a:r>
              <a:rPr lang="nb-NO" smtClean="0"/>
              <a:t>Klikk for å redigere tittelstil</a:t>
            </a:r>
            <a:endParaRPr lang="nb-NO" dirty="0"/>
          </a:p>
        </p:txBody>
      </p:sp>
      <p:sp>
        <p:nvSpPr>
          <p:cNvPr id="3" name="Text Placeholder 2"/>
          <p:cNvSpPr>
            <a:spLocks noGrp="1"/>
          </p:cNvSpPr>
          <p:nvPr>
            <p:ph type="body" idx="1"/>
          </p:nvPr>
        </p:nvSpPr>
        <p:spPr>
          <a:xfrm>
            <a:off x="738000" y="1888120"/>
            <a:ext cx="9216000" cy="4608624"/>
          </a:xfrm>
          <a:prstGeom prst="rect">
            <a:avLst/>
          </a:prstGeom>
        </p:spPr>
        <p:txBody>
          <a:bodyPr vert="horz" lIns="0" tIns="0" rIns="0" bIns="0" rtlCol="0" anchor="t">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Date Placeholder 3"/>
          <p:cNvSpPr>
            <a:spLocks noGrp="1"/>
          </p:cNvSpPr>
          <p:nvPr>
            <p:ph type="dt" sz="half" idx="2"/>
          </p:nvPr>
        </p:nvSpPr>
        <p:spPr>
          <a:xfrm>
            <a:off x="2178349" y="6850623"/>
            <a:ext cx="1584176" cy="266652"/>
          </a:xfrm>
          <a:prstGeom prst="rect">
            <a:avLst/>
          </a:prstGeom>
        </p:spPr>
        <p:txBody>
          <a:bodyPr vert="horz" lIns="0" tIns="0" rIns="0" bIns="0" rtlCol="0" anchor="t"/>
          <a:lstStyle>
            <a:lvl1pPr algn="l">
              <a:defRPr sz="1150">
                <a:solidFill>
                  <a:srgbClr val="1F4751"/>
                </a:solidFill>
                <a:latin typeface="+mj-lt"/>
              </a:defRPr>
            </a:lvl1pPr>
          </a:lstStyle>
          <a:p>
            <a:fld id="{5C403E78-1D8B-4909-A224-9ABB6E7AAC3C}" type="datetime4">
              <a:rPr lang="nb-NO" smtClean="0"/>
              <a:pPr/>
              <a:t>2. september 2014</a:t>
            </a:fld>
            <a:endParaRPr lang="nb-NO" dirty="0"/>
          </a:p>
        </p:txBody>
      </p:sp>
      <p:sp>
        <p:nvSpPr>
          <p:cNvPr id="5" name="Footer Placeholder 4"/>
          <p:cNvSpPr>
            <a:spLocks noGrp="1"/>
          </p:cNvSpPr>
          <p:nvPr>
            <p:ph type="ftr" sz="quarter" idx="3"/>
          </p:nvPr>
        </p:nvSpPr>
        <p:spPr>
          <a:xfrm>
            <a:off x="3834532" y="6850768"/>
            <a:ext cx="5688632" cy="266400"/>
          </a:xfrm>
          <a:prstGeom prst="rect">
            <a:avLst/>
          </a:prstGeom>
        </p:spPr>
        <p:txBody>
          <a:bodyPr vert="horz" lIns="0" tIns="0" rIns="0" bIns="0" rtlCol="0" anchor="t"/>
          <a:lstStyle>
            <a:lvl1pPr algn="l">
              <a:defRPr sz="1150">
                <a:solidFill>
                  <a:srgbClr val="1F4751"/>
                </a:solidFill>
                <a:latin typeface="+mj-lt"/>
              </a:defRPr>
            </a:lvl1pPr>
          </a:lstStyle>
          <a:p>
            <a:endParaRPr lang="nb-NO" dirty="0"/>
          </a:p>
        </p:txBody>
      </p:sp>
      <p:sp>
        <p:nvSpPr>
          <p:cNvPr id="6" name="Slide Number Placeholder 5"/>
          <p:cNvSpPr>
            <a:spLocks noGrp="1"/>
          </p:cNvSpPr>
          <p:nvPr>
            <p:ph type="sldNum" sz="quarter" idx="4"/>
          </p:nvPr>
        </p:nvSpPr>
        <p:spPr>
          <a:xfrm>
            <a:off x="9595171" y="6850768"/>
            <a:ext cx="360041" cy="266400"/>
          </a:xfrm>
          <a:prstGeom prst="rect">
            <a:avLst/>
          </a:prstGeom>
        </p:spPr>
        <p:txBody>
          <a:bodyPr vert="horz" lIns="0" tIns="0" rIns="0" bIns="0" rtlCol="0" anchor="t"/>
          <a:lstStyle>
            <a:lvl1pPr algn="l">
              <a:defRPr sz="1150">
                <a:solidFill>
                  <a:srgbClr val="1F4751"/>
                </a:solidFill>
                <a:latin typeface="+mj-lt"/>
              </a:defRPr>
            </a:lvl1pPr>
          </a:lstStyle>
          <a:p>
            <a:pPr algn="r"/>
            <a:fld id="{A968BE74-4C2D-48D2-820E-8884797C6A43}" type="slidenum">
              <a:rPr lang="nb-NO" smtClean="0"/>
              <a:pPr algn="r"/>
              <a:t>‹#›</a:t>
            </a:fld>
            <a:endParaRPr lang="nb-NO" dirty="0"/>
          </a:p>
        </p:txBody>
      </p:sp>
      <p:sp>
        <p:nvSpPr>
          <p:cNvPr id="7" name="Rectangle 6"/>
          <p:cNvSpPr/>
          <p:nvPr/>
        </p:nvSpPr>
        <p:spPr>
          <a:xfrm>
            <a:off x="0" y="-1"/>
            <a:ext cx="10693400" cy="97200"/>
          </a:xfrm>
          <a:prstGeom prst="rect">
            <a:avLst/>
          </a:prstGeom>
          <a:solidFill>
            <a:srgbClr val="1F4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ctangle 7"/>
          <p:cNvSpPr/>
          <p:nvPr/>
        </p:nvSpPr>
        <p:spPr>
          <a:xfrm>
            <a:off x="720000" y="1450800"/>
            <a:ext cx="9252000" cy="75600"/>
          </a:xfrm>
          <a:prstGeom prst="rect">
            <a:avLst/>
          </a:prstGeom>
          <a:solidFill>
            <a:srgbClr val="C1D2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Rectangle 8"/>
          <p:cNvSpPr/>
          <p:nvPr/>
        </p:nvSpPr>
        <p:spPr>
          <a:xfrm>
            <a:off x="720000" y="7153200"/>
            <a:ext cx="9252000" cy="7200"/>
          </a:xfrm>
          <a:prstGeom prst="rect">
            <a:avLst/>
          </a:prstGeom>
          <a:solidFill>
            <a:srgbClr val="1F4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2" name="Picture 11"/>
          <p:cNvPicPr>
            <a:picLocks noChangeAspect="1"/>
          </p:cNvPicPr>
          <p:nvPr/>
        </p:nvPicPr>
        <p:blipFill>
          <a:blip r:embed="rId14" cstate="print">
            <a:extLst>
              <a:ext uri="{28A0092B-C50C-407E-A947-70E740481C1C}">
                <a14:useLocalDpi xmlns="" xmlns:a14="http://schemas.microsoft.com/office/drawing/2010/main" val="0"/>
              </a:ext>
            </a:extLst>
          </a:blip>
          <a:stretch>
            <a:fillRect/>
          </a:stretch>
        </p:blipFill>
        <p:spPr>
          <a:xfrm>
            <a:off x="0" y="6628573"/>
            <a:ext cx="2103124" cy="93269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5" r:id="rId5"/>
    <p:sldLayoutId id="2147483662" r:id="rId6"/>
    <p:sldLayoutId id="2147483663" r:id="rId7"/>
    <p:sldLayoutId id="2147483664" r:id="rId8"/>
    <p:sldLayoutId id="2147483652" r:id="rId9"/>
    <p:sldLayoutId id="2147483653" r:id="rId10"/>
    <p:sldLayoutId id="2147483654" r:id="rId11"/>
    <p:sldLayoutId id="2147483655" r:id="rId12"/>
  </p:sldLayoutIdLst>
  <p:hf hdr="0" ftr="0"/>
  <p:txStyles>
    <p:titleStyle>
      <a:lvl1pPr algn="l" defTabSz="1043056" rtl="0" eaLnBrk="1" latinLnBrk="0" hangingPunct="1">
        <a:spcBef>
          <a:spcPct val="0"/>
        </a:spcBef>
        <a:buNone/>
        <a:defRPr sz="3600" b="1" kern="1200">
          <a:solidFill>
            <a:srgbClr val="1F4751"/>
          </a:solidFill>
          <a:latin typeface="+mj-lt"/>
          <a:ea typeface="+mj-ea"/>
          <a:cs typeface="+mj-cs"/>
        </a:defRPr>
      </a:lvl1pPr>
    </p:titleStyle>
    <p:bodyStyle>
      <a:lvl1pPr marL="180000" indent="-180000" algn="l" defTabSz="1043056"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444500" indent="-266700" algn="l" defTabSz="1043056"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622300" indent="-177800" algn="l" defTabSz="1043056"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898525" indent="-276225" algn="l" defTabSz="1043056"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165225" indent="-266700" algn="l" defTabSz="1043056"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nb-NO"/>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5.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4.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4.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4.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4.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5.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4.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4.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4.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4.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4.xml" />
</Relationships>
</file>

<file path=ppt/slides/_rels/slide2.xml.rels>&#65279;<?xml version="1.0" encoding="UTF-8" standalone="yes"?>
<Relationships xmlns="http://schemas.openxmlformats.org/package/2006/relationships">
  <Relationship Id="rId3" Type="http://schemas.openxmlformats.org/officeDocument/2006/relationships/hyperlink" Target="http://www.google.no/url?sa=i&amp;rct=j&amp;q=&amp;esrc=s&amp;source=images&amp;cd=&amp;cad=rja&amp;uact=8&amp;docid=SgqKAV_G1XVLuM&amp;tbnid=Me-aoB1zTuP53M:&amp;ved=0CAUQjRw&amp;url=http://helserett.wordpress.com/2014/06/10/stortinget-og-grunnloven/&amp;ei=9CD_U_SAE-744QTK2oDoDw&amp;bvm=bv.74035653,d.bGE&amp;psig=AFQjCNGWgxTeUno0Sq0AIa3Ie7Vc6i9m8w&amp;ust=1409315423918739" TargetMode="External" />
  <Relationship Id="rId2" Type="http://schemas.openxmlformats.org/officeDocument/2006/relationships/notesSlide" Target="../notesSlides/notesSlide2.xml" />
  <Relationship Id="rId1" Type="http://schemas.openxmlformats.org/officeDocument/2006/relationships/slideLayout" Target="../slideLayouts/slideLayout6.xml" />
  <Relationship Id="rId4" Type="http://schemas.openxmlformats.org/officeDocument/2006/relationships/image" Target="../media/image3.jpeg"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4.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4.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5.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5.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4.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4.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4.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4.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4.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5.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10196" y="2628503"/>
            <a:ext cx="9217024" cy="1368152"/>
          </a:xfrm>
        </p:spPr>
        <p:txBody>
          <a:bodyPr>
            <a:normAutofit fontScale="90000"/>
          </a:bodyPr>
          <a:lstStyle/>
          <a:p>
            <a:pPr algn="ctr"/>
            <a:r>
              <a:rPr lang="nb-NO" sz="4900" dirty="0" smtClean="0"/>
              <a:t>Nytt fra forvaltningsretten</a:t>
            </a:r>
            <a:r>
              <a:rPr lang="nb-NO" dirty="0" smtClean="0"/>
              <a:t/>
            </a:r>
            <a:br>
              <a:rPr lang="nb-NO" dirty="0" smtClean="0"/>
            </a:br>
            <a:r>
              <a:rPr lang="nb-NO" dirty="0" smtClean="0"/>
              <a:t/>
            </a:r>
            <a:br>
              <a:rPr lang="nb-NO" dirty="0" smtClean="0"/>
            </a:br>
            <a:r>
              <a:rPr lang="nb-NO" sz="3100" dirty="0" smtClean="0"/>
              <a:t>Landskonferansen i plan- og bygningsrett</a:t>
            </a:r>
            <a:br>
              <a:rPr lang="nb-NO" sz="3100" dirty="0" smtClean="0"/>
            </a:br>
            <a:r>
              <a:rPr lang="nb-NO" sz="3100" dirty="0" smtClean="0"/>
              <a:t>Hamar 03.09.2014</a:t>
            </a:r>
            <a:br>
              <a:rPr lang="nb-NO" sz="3100" dirty="0" smtClean="0"/>
            </a:br>
            <a:r>
              <a:rPr lang="nb-NO" sz="3100" dirty="0" smtClean="0"/>
              <a:t/>
            </a:r>
            <a:br>
              <a:rPr lang="nb-NO" sz="3100" dirty="0" smtClean="0"/>
            </a:br>
            <a:r>
              <a:rPr lang="nb-NO" sz="3100" dirty="0" smtClean="0"/>
              <a:t/>
            </a:r>
            <a:br>
              <a:rPr lang="nb-NO" sz="3100" dirty="0" smtClean="0"/>
            </a:br>
            <a:r>
              <a:rPr lang="nb-NO" sz="3100" dirty="0" smtClean="0"/>
              <a:t>Advokat Frode A. Innjord</a:t>
            </a:r>
            <a:r>
              <a:rPr lang="nb-NO" dirty="0" smtClean="0"/>
              <a:t/>
            </a:r>
            <a:br>
              <a:rPr lang="nb-NO" dirty="0" smtClean="0"/>
            </a:br>
            <a:endParaRPr lang="nb-NO" dirty="0"/>
          </a:p>
        </p:txBody>
      </p:sp>
      <p:sp>
        <p:nvSpPr>
          <p:cNvPr id="3" name="Plassholder for dato 2"/>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4" name="Plassholder for lysbildenummer 3"/>
          <p:cNvSpPr>
            <a:spLocks noGrp="1"/>
          </p:cNvSpPr>
          <p:nvPr>
            <p:ph type="sldNum" sz="quarter" idx="12"/>
          </p:nvPr>
        </p:nvSpPr>
        <p:spPr/>
        <p:txBody>
          <a:bodyPr/>
          <a:lstStyle/>
          <a:p>
            <a:fld id="{A968BE74-4C2D-48D2-820E-8884797C6A43}" type="slidenum">
              <a:rPr lang="nb-NO" smtClean="0"/>
              <a:pPr/>
              <a:t>1</a:t>
            </a:fld>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pPr algn="ctr"/>
            <a:r>
              <a:rPr lang="nb-NO" sz="4400" dirty="0" smtClean="0"/>
              <a:t>Forvaltningslovkomiteens innstilling av 1958</a:t>
            </a:r>
            <a:endParaRPr lang="nb-NO" dirty="0"/>
          </a:p>
        </p:txBody>
      </p:sp>
      <p:sp>
        <p:nvSpPr>
          <p:cNvPr id="3" name="Plassholder for innhold 2"/>
          <p:cNvSpPr>
            <a:spLocks noGrp="1"/>
          </p:cNvSpPr>
          <p:nvPr>
            <p:ph idx="1"/>
          </p:nvPr>
        </p:nvSpPr>
        <p:spPr/>
        <p:txBody>
          <a:bodyPr>
            <a:normAutofit/>
          </a:bodyPr>
          <a:lstStyle/>
          <a:p>
            <a:pPr>
              <a:lnSpc>
                <a:spcPct val="80000"/>
              </a:lnSpc>
            </a:pPr>
            <a:r>
              <a:rPr lang="nb-NO" sz="2300" b="1" dirty="0" smtClean="0"/>
              <a:t>Gir en omfattende redegjørelse for domstolskontrollen med forvaltningen i kapittel 15</a:t>
            </a:r>
          </a:p>
          <a:p>
            <a:pPr lvl="1">
              <a:lnSpc>
                <a:spcPct val="80000"/>
              </a:lnSpc>
            </a:pPr>
            <a:endParaRPr lang="nb-NO" sz="1900" dirty="0" smtClean="0"/>
          </a:p>
          <a:p>
            <a:pPr lvl="1">
              <a:lnSpc>
                <a:spcPct val="80000"/>
              </a:lnSpc>
            </a:pPr>
            <a:r>
              <a:rPr lang="nb-NO" sz="1900" dirty="0" smtClean="0"/>
              <a:t>Fremstiller den tradisjonelle prøvingsretten slik den var utviklet av Høyesterett frem til midten av 1950-tallet</a:t>
            </a:r>
          </a:p>
          <a:p>
            <a:pPr lvl="1">
              <a:lnSpc>
                <a:spcPct val="80000"/>
              </a:lnSpc>
              <a:buNone/>
            </a:pPr>
            <a:endParaRPr lang="nb-NO" sz="1900" dirty="0" smtClean="0"/>
          </a:p>
          <a:p>
            <a:pPr>
              <a:lnSpc>
                <a:spcPct val="80000"/>
              </a:lnSpc>
            </a:pPr>
            <a:r>
              <a:rPr lang="nb-NO" sz="2300" b="1" dirty="0" smtClean="0"/>
              <a:t>De grunnleggende prinsippene ligger fortsatt fast</a:t>
            </a:r>
          </a:p>
          <a:p>
            <a:pPr lvl="1">
              <a:lnSpc>
                <a:spcPct val="80000"/>
              </a:lnSpc>
            </a:pPr>
            <a:endParaRPr lang="nb-NO" sz="1900" dirty="0" smtClean="0"/>
          </a:p>
          <a:p>
            <a:pPr>
              <a:lnSpc>
                <a:spcPct val="80000"/>
              </a:lnSpc>
            </a:pPr>
            <a:r>
              <a:rPr lang="nb-NO" sz="2300" b="1" dirty="0" smtClean="0"/>
              <a:t>Hvilke generelle utviklingstrekk kan vi likevel se?</a:t>
            </a:r>
            <a:endParaRPr lang="nb-NO" b="1" dirty="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10</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4400" dirty="0" smtClean="0"/>
              <a:t>Generelle utviklingstrekk 1</a:t>
            </a:r>
            <a:endParaRPr lang="nb-NO" sz="4400" dirty="0"/>
          </a:p>
        </p:txBody>
      </p:sp>
      <p:sp>
        <p:nvSpPr>
          <p:cNvPr id="3" name="Plassholder for innhold 2"/>
          <p:cNvSpPr>
            <a:spLocks noGrp="1"/>
          </p:cNvSpPr>
          <p:nvPr>
            <p:ph idx="1"/>
          </p:nvPr>
        </p:nvSpPr>
        <p:spPr>
          <a:xfrm>
            <a:off x="666180" y="1888120"/>
            <a:ext cx="9577064" cy="4608624"/>
          </a:xfrm>
        </p:spPr>
        <p:txBody>
          <a:bodyPr>
            <a:normAutofit/>
          </a:bodyPr>
          <a:lstStyle/>
          <a:p>
            <a:r>
              <a:rPr lang="nb-NO" sz="2300" b="1" dirty="0" smtClean="0"/>
              <a:t>Utvikling av metoder for indirekte kontroll med forvaltningens skjønnsutøvelse – domstolenes svar på utvidet fullmaktslovgivning</a:t>
            </a:r>
          </a:p>
          <a:p>
            <a:pPr>
              <a:buNone/>
            </a:pPr>
            <a:endParaRPr lang="nb-NO" b="1" dirty="0" smtClean="0"/>
          </a:p>
          <a:p>
            <a:pPr lvl="1"/>
            <a:r>
              <a:rPr lang="nb-NO" dirty="0" smtClean="0"/>
              <a:t>Strenge krav til dokumentasjon for forsvarlig skjønnsutøvelse ved </a:t>
            </a:r>
            <a:r>
              <a:rPr lang="nb-NO" u="sng" dirty="0" smtClean="0"/>
              <a:t>særlig inngripende</a:t>
            </a:r>
            <a:r>
              <a:rPr lang="nb-NO" dirty="0" smtClean="0"/>
              <a:t> vedtak – det må fremgå av vedtaket at alle relevante forhold har vært vurdert, jf. Rt. 1981 s. 745 (Isene)</a:t>
            </a:r>
          </a:p>
          <a:p>
            <a:pPr lvl="2">
              <a:buNone/>
            </a:pPr>
            <a:endParaRPr lang="nb-NO" dirty="0" smtClean="0"/>
          </a:p>
          <a:p>
            <a:pPr lvl="1" algn="just"/>
            <a:r>
              <a:rPr lang="nb-NO" u="sng" dirty="0" smtClean="0"/>
              <a:t>Generelt krav</a:t>
            </a:r>
            <a:r>
              <a:rPr lang="nb-NO" dirty="0" smtClean="0"/>
              <a:t> om at begrunnelsen må tilpasses vedtakets karakter – kan ikke uten videre nøye seg med å etterleve de beskjedne begrunnelseskrav som direkte følger av forvaltningsloven § 25, jf. Rt. 2000 s. 1056, Rt. 2000 s. 1066 og Rt. 2011 s. 111</a:t>
            </a:r>
          </a:p>
          <a:p>
            <a:pPr lvl="2">
              <a:buNone/>
            </a:pPr>
            <a:endParaRPr lang="nb-NO" dirty="0" smtClean="0"/>
          </a:p>
          <a:p>
            <a:pPr lvl="2">
              <a:buNone/>
            </a:pPr>
            <a:endParaRPr lang="nb-NO" dirty="0" smtClean="0"/>
          </a:p>
          <a:p>
            <a:pPr lvl="2">
              <a:buNone/>
            </a:pPr>
            <a:endParaRPr lang="nb-NO" dirty="0" smtClean="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11</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4400" dirty="0" smtClean="0"/>
              <a:t>Generelle utviklingstrekk 2</a:t>
            </a:r>
            <a:endParaRPr lang="nb-NO" sz="4400" dirty="0"/>
          </a:p>
        </p:txBody>
      </p:sp>
      <p:sp>
        <p:nvSpPr>
          <p:cNvPr id="3" name="Plassholder for innhold 2"/>
          <p:cNvSpPr>
            <a:spLocks noGrp="1"/>
          </p:cNvSpPr>
          <p:nvPr>
            <p:ph idx="1"/>
          </p:nvPr>
        </p:nvSpPr>
        <p:spPr/>
        <p:txBody>
          <a:bodyPr>
            <a:normAutofit fontScale="92500" lnSpcReduction="10000"/>
          </a:bodyPr>
          <a:lstStyle/>
          <a:p>
            <a:r>
              <a:rPr lang="nb-NO" b="1" dirty="0" smtClean="0"/>
              <a:t>Økt rettsvern for ideelle interesser gjennom utvidet </a:t>
            </a:r>
            <a:r>
              <a:rPr lang="nb-NO" b="1" dirty="0" err="1" smtClean="0"/>
              <a:t>søksmåls-adgang</a:t>
            </a:r>
            <a:r>
              <a:rPr lang="nb-NO" b="1" dirty="0" smtClean="0"/>
              <a:t> for organisasjoner</a:t>
            </a:r>
          </a:p>
          <a:p>
            <a:pPr lvl="1"/>
            <a:endParaRPr lang="nb-NO" dirty="0" smtClean="0"/>
          </a:p>
          <a:p>
            <a:pPr lvl="1"/>
            <a:r>
              <a:rPr lang="nb-NO" u="sng" dirty="0" smtClean="0"/>
              <a:t>Rt. 1980 s. 569 (Alta-kjennelsen)</a:t>
            </a:r>
            <a:r>
              <a:rPr lang="nb-NO" dirty="0" smtClean="0"/>
              <a:t>: </a:t>
            </a:r>
            <a:r>
              <a:rPr lang="nb-NO" i="1" dirty="0" smtClean="0"/>
              <a:t>”Det er etter hvert blitt anerkjent at en saksøker kan ha rettslig interesse av å reise søksmål selv om utfallet av saken ikke har direkte betydning for hans egen rettsstilling. Også en interesseorganisasjon kan etter omstendighetene ha den nødvendige rettslige interesse selv om utfallet av saken ikke har direkte betydning for organisasjonens eller medlemmenes rettigheter. </a:t>
            </a:r>
            <a:r>
              <a:rPr lang="nb-NO" i="1" dirty="0" smtClean="0">
                <a:solidFill>
                  <a:srgbClr val="FF0000"/>
                </a:solidFill>
              </a:rPr>
              <a:t>Behovet for rettslig kontroll med den offentlige forvaltning kan her være avgjørende</a:t>
            </a:r>
            <a:r>
              <a:rPr lang="nb-NO" i="1" dirty="0" smtClean="0"/>
              <a:t>.”</a:t>
            </a:r>
          </a:p>
          <a:p>
            <a:pPr lvl="1"/>
            <a:endParaRPr lang="nb-NO" dirty="0" smtClean="0"/>
          </a:p>
          <a:p>
            <a:pPr lvl="1"/>
            <a:r>
              <a:rPr lang="nb-NO" u="sng" dirty="0" smtClean="0"/>
              <a:t>Rt. 2003 s. 833 (”Stopp Regionfelt Østlandet”)</a:t>
            </a:r>
            <a:r>
              <a:rPr lang="nb-NO" dirty="0" smtClean="0"/>
              <a:t>: </a:t>
            </a:r>
            <a:r>
              <a:rPr lang="nb-NO" i="1" dirty="0" smtClean="0"/>
              <a:t>”Som redegjort for i </a:t>
            </a:r>
            <a:r>
              <a:rPr lang="nb-NO" i="1" dirty="0" err="1" smtClean="0"/>
              <a:t>NOU</a:t>
            </a:r>
            <a:r>
              <a:rPr lang="nb-NO" i="1" dirty="0" smtClean="0"/>
              <a:t> 2001: 32 Rett på sak bind A med henvisning til rettspraksis, har det vært en </a:t>
            </a:r>
            <a:r>
              <a:rPr lang="nb-NO" i="1" dirty="0" smtClean="0">
                <a:solidFill>
                  <a:srgbClr val="FF0000"/>
                </a:solidFill>
              </a:rPr>
              <a:t>betydelig rettsutvikling de seneste tiår </a:t>
            </a:r>
            <a:r>
              <a:rPr lang="nb-NO" i="1" dirty="0" smtClean="0"/>
              <a:t>når det gjelder organisasjoners adgang til å anlegge søksmål med krav som ikke direkte gjelder organisasjonens egne rettigheter og plikter.”</a:t>
            </a:r>
          </a:p>
          <a:p>
            <a:pPr lvl="2">
              <a:buNone/>
            </a:pPr>
            <a:endParaRPr lang="nb-NO" dirty="0" smtClean="0"/>
          </a:p>
          <a:p>
            <a:pPr lvl="1"/>
            <a:endParaRPr lang="nb-NO" dirty="0" smtClean="0"/>
          </a:p>
          <a:p>
            <a:pPr lvl="2">
              <a:buNone/>
            </a:pPr>
            <a:endParaRPr lang="nb-NO" dirty="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12</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4400" dirty="0" smtClean="0"/>
              <a:t>Generelle utviklingstrekk 3</a:t>
            </a:r>
            <a:endParaRPr lang="nb-NO" sz="4400" dirty="0"/>
          </a:p>
        </p:txBody>
      </p:sp>
      <p:sp>
        <p:nvSpPr>
          <p:cNvPr id="3" name="Plassholder for innhold 2"/>
          <p:cNvSpPr>
            <a:spLocks noGrp="1"/>
          </p:cNvSpPr>
          <p:nvPr>
            <p:ph idx="1"/>
          </p:nvPr>
        </p:nvSpPr>
        <p:spPr>
          <a:xfrm>
            <a:off x="738000" y="1764407"/>
            <a:ext cx="9216000" cy="5040560"/>
          </a:xfrm>
        </p:spPr>
        <p:txBody>
          <a:bodyPr>
            <a:normAutofit lnSpcReduction="10000"/>
          </a:bodyPr>
          <a:lstStyle/>
          <a:p>
            <a:r>
              <a:rPr lang="nb-NO" b="1" dirty="0" smtClean="0"/>
              <a:t>Økt innslag av internasjonale rettskilder – en utfordring for den tradisjonelle skillelinjen mellom forvaltning og rettspleie</a:t>
            </a:r>
          </a:p>
          <a:p>
            <a:pPr lvl="1">
              <a:buNone/>
            </a:pPr>
            <a:endParaRPr lang="nb-NO" dirty="0" smtClean="0"/>
          </a:p>
          <a:p>
            <a:pPr lvl="1"/>
            <a:r>
              <a:rPr lang="nb-NO" dirty="0" smtClean="0"/>
              <a:t>Den europeiske menneskerettskonvensjon (</a:t>
            </a:r>
            <a:r>
              <a:rPr lang="nb-NO" dirty="0" err="1" smtClean="0"/>
              <a:t>EMK</a:t>
            </a:r>
            <a:r>
              <a:rPr lang="nb-NO" dirty="0" smtClean="0"/>
              <a:t>) </a:t>
            </a:r>
          </a:p>
          <a:p>
            <a:pPr lvl="2"/>
            <a:r>
              <a:rPr lang="nb-NO" dirty="0" smtClean="0"/>
              <a:t>Implementert som en del av norsk rett gjennom menneskerettsloven av 1999</a:t>
            </a:r>
          </a:p>
          <a:p>
            <a:pPr lvl="2"/>
            <a:r>
              <a:rPr lang="nb-NO" dirty="0" smtClean="0"/>
              <a:t>Inneholder gjennomgående et krav til </a:t>
            </a:r>
            <a:r>
              <a:rPr lang="nb-NO" u="sng" dirty="0" smtClean="0"/>
              <a:t>proporsjonalitet</a:t>
            </a:r>
            <a:r>
              <a:rPr lang="nb-NO" dirty="0" smtClean="0"/>
              <a:t> mellom mål og middel som vilkår for inngrep i det som defineres som beskyttede rettigheter</a:t>
            </a:r>
          </a:p>
          <a:p>
            <a:pPr lvl="2"/>
            <a:r>
              <a:rPr lang="nb-NO" dirty="0" smtClean="0"/>
              <a:t>Medfører at domstolene </a:t>
            </a:r>
            <a:r>
              <a:rPr lang="nb-NO" u="sng" dirty="0" smtClean="0"/>
              <a:t>i forhold til </a:t>
            </a:r>
            <a:r>
              <a:rPr lang="nb-NO" u="sng" dirty="0" err="1" smtClean="0"/>
              <a:t>EMK</a:t>
            </a:r>
            <a:r>
              <a:rPr lang="nb-NO" u="sng" dirty="0" smtClean="0"/>
              <a:t> </a:t>
            </a:r>
            <a:r>
              <a:rPr lang="nb-NO" dirty="0" smtClean="0"/>
              <a:t>må prøve forholdsmessigheten av forvaltningens vedtak</a:t>
            </a:r>
          </a:p>
          <a:p>
            <a:pPr lvl="1">
              <a:buNone/>
            </a:pPr>
            <a:endParaRPr lang="nb-NO" dirty="0" smtClean="0"/>
          </a:p>
          <a:p>
            <a:pPr lvl="1"/>
            <a:r>
              <a:rPr lang="nb-NO" dirty="0" smtClean="0"/>
              <a:t>Betydning for den alminnelige prøvingsretten etter intern norsk rett?</a:t>
            </a:r>
          </a:p>
          <a:p>
            <a:pPr lvl="2"/>
            <a:r>
              <a:rPr lang="nb-NO" u="sng" dirty="0" smtClean="0"/>
              <a:t>Rt. 1995 s. 72</a:t>
            </a:r>
            <a:r>
              <a:rPr lang="nb-NO" dirty="0" smtClean="0"/>
              <a:t> – Ingen betydning for prøvingen etter intern norsk rett</a:t>
            </a:r>
          </a:p>
          <a:p>
            <a:pPr lvl="2"/>
            <a:r>
              <a:rPr lang="nb-NO" u="sng" dirty="0" smtClean="0"/>
              <a:t>Rt. 1998 s. 1795 </a:t>
            </a:r>
            <a:r>
              <a:rPr lang="nb-NO" dirty="0" smtClean="0"/>
              <a:t>– Tilsier at domstolene også kan prøve om </a:t>
            </a:r>
            <a:r>
              <a:rPr lang="nb-NO" u="sng" dirty="0" smtClean="0"/>
              <a:t>lovfestede</a:t>
            </a:r>
            <a:r>
              <a:rPr lang="nb-NO" dirty="0" smtClean="0"/>
              <a:t> krav til forholdsmessighet etter intern norsk rett er oppfylt</a:t>
            </a:r>
          </a:p>
          <a:p>
            <a:pPr lvl="2"/>
            <a:r>
              <a:rPr lang="nb-NO" u="sng" dirty="0" smtClean="0"/>
              <a:t>Rt. 2008 s. 560 </a:t>
            </a:r>
            <a:r>
              <a:rPr lang="nb-NO" dirty="0" smtClean="0"/>
              <a:t>– Ingen </a:t>
            </a:r>
            <a:r>
              <a:rPr lang="nb-NO" u="sng" dirty="0" smtClean="0"/>
              <a:t>alminnelig adgang</a:t>
            </a:r>
            <a:r>
              <a:rPr lang="nb-NO" dirty="0" smtClean="0"/>
              <a:t> for domstolene til å prøve forholdsmessigheten av forvaltningens vedtak</a:t>
            </a:r>
            <a:endParaRPr lang="nb-NO" dirty="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13</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pPr algn="ctr"/>
            <a:r>
              <a:rPr lang="nb-NO" dirty="0" smtClean="0"/>
              <a:t>Noen sentrale avgjørelse fra de senere år</a:t>
            </a:r>
            <a:endParaRPr lang="nb-NO" dirty="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14</a:t>
            </a:fld>
            <a:endParaRPr lang="nb-NO"/>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pPr algn="ctr"/>
            <a:r>
              <a:rPr lang="nb-NO" dirty="0" smtClean="0"/>
              <a:t>Rt. 2000 s. 1056</a:t>
            </a:r>
            <a:endParaRPr lang="nb-NO" dirty="0"/>
          </a:p>
        </p:txBody>
      </p:sp>
      <p:sp>
        <p:nvSpPr>
          <p:cNvPr id="6" name="Plassholder for innhold 5"/>
          <p:cNvSpPr>
            <a:spLocks noGrp="1"/>
          </p:cNvSpPr>
          <p:nvPr>
            <p:ph idx="1"/>
          </p:nvPr>
        </p:nvSpPr>
        <p:spPr/>
        <p:txBody>
          <a:bodyPr>
            <a:normAutofit fontScale="92500" lnSpcReduction="20000"/>
          </a:bodyPr>
          <a:lstStyle/>
          <a:p>
            <a:r>
              <a:rPr lang="nb-NO" b="1" dirty="0" smtClean="0"/>
              <a:t>Fastslår som et generelt krav at begrunnelsen må tilpasses vedtakets karakter – gir domstolene en viss </a:t>
            </a:r>
            <a:r>
              <a:rPr lang="nb-NO" b="1" u="sng" dirty="0" smtClean="0"/>
              <a:t>indirekte</a:t>
            </a:r>
            <a:r>
              <a:rPr lang="nb-NO" b="1" dirty="0" smtClean="0"/>
              <a:t> adgang til å ”overprøve” forvaltningens skjønnsutøvelse</a:t>
            </a:r>
          </a:p>
          <a:p>
            <a:pPr lvl="1">
              <a:buNone/>
            </a:pPr>
            <a:endParaRPr lang="nb-NO" b="1" dirty="0" smtClean="0"/>
          </a:p>
          <a:p>
            <a:pPr lvl="1" algn="just"/>
            <a:r>
              <a:rPr lang="nb-NO" i="1" dirty="0" smtClean="0"/>
              <a:t>”Det sentrale spørsmålet er om departementet har gitt en tilstrekkelig begrunnelse for vedtaket. I denne sammenheng er det naturlig å ta utgangspunkt i forvaltningsloven § 25 tredje ledd 1. punktum som fastsetter at «De hovedhensyn som har vært avgjørende ved utøving av forvaltningsmessig skjønn, bør nevnes». Hvor detaljerte krav som skal stilles, må etter min mening bero på vedtakets karakter. </a:t>
            </a:r>
            <a:r>
              <a:rPr lang="nb-NO" i="1" dirty="0" smtClean="0">
                <a:solidFill>
                  <a:srgbClr val="FF0000"/>
                </a:solidFill>
              </a:rPr>
              <a:t>Det kan ikke, slik staten anfører, bare oppstilles to kategorier vedtak slik at det alltid er tilstrekkelig å etterleve hva som følger direkte av ordlyden i forvaltningsloven § 25 tredje ledd med mindre vedtaket er så inngripende at det skjerpete begrunnelseskravet som særlig er fastslått i Isene-dommen, Rt-1981-745, kommer til anvendelse</a:t>
            </a:r>
            <a:r>
              <a:rPr lang="nb-NO" i="1" dirty="0" smtClean="0"/>
              <a:t>. Kravet må avpasses etter hvor inngripende vedtaket er.”</a:t>
            </a:r>
          </a:p>
          <a:p>
            <a:pPr lvl="1">
              <a:buNone/>
            </a:pPr>
            <a:endParaRPr lang="nb-NO" i="1" dirty="0" smtClean="0"/>
          </a:p>
          <a:p>
            <a:r>
              <a:rPr lang="nb-NO" b="1" dirty="0" smtClean="0"/>
              <a:t>Fulgt opp i Rt. 2000 s. 1966 og Rt. 2011 s. 111</a:t>
            </a:r>
          </a:p>
          <a:p>
            <a:pPr lvl="1"/>
            <a:endParaRPr lang="nb-NO" b="1" dirty="0"/>
          </a:p>
        </p:txBody>
      </p:sp>
      <p:sp>
        <p:nvSpPr>
          <p:cNvPr id="3" name="Plassholder for dato 2"/>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4" name="Plassholder for lysbildenummer 3"/>
          <p:cNvSpPr>
            <a:spLocks noGrp="1"/>
          </p:cNvSpPr>
          <p:nvPr>
            <p:ph type="sldNum" sz="quarter" idx="12"/>
          </p:nvPr>
        </p:nvSpPr>
        <p:spPr/>
        <p:txBody>
          <a:bodyPr/>
          <a:lstStyle/>
          <a:p>
            <a:fld id="{A968BE74-4C2D-48D2-820E-8884797C6A43}" type="slidenum">
              <a:rPr lang="nb-NO" smtClean="0"/>
              <a:pPr/>
              <a:t>15</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dirty="0" smtClean="0"/>
              <a:t>Rt. 2001 s. 995</a:t>
            </a:r>
            <a:endParaRPr lang="nb-NO" dirty="0"/>
          </a:p>
        </p:txBody>
      </p:sp>
      <p:sp>
        <p:nvSpPr>
          <p:cNvPr id="3" name="Plassholder for innhold 2"/>
          <p:cNvSpPr>
            <a:spLocks noGrp="1"/>
          </p:cNvSpPr>
          <p:nvPr>
            <p:ph idx="1"/>
          </p:nvPr>
        </p:nvSpPr>
        <p:spPr>
          <a:xfrm>
            <a:off x="738000" y="1980431"/>
            <a:ext cx="9216000" cy="4608512"/>
          </a:xfrm>
        </p:spPr>
        <p:txBody>
          <a:bodyPr>
            <a:normAutofit lnSpcReduction="10000"/>
          </a:bodyPr>
          <a:lstStyle/>
          <a:p>
            <a:r>
              <a:rPr lang="nb-NO" b="1" dirty="0" smtClean="0"/>
              <a:t>Fastslår at domstolene, selv ved overprøving av ”strengt lovbundne” vedtak, som hovedregel ikke kan avsi dom for hva vedtaket skal gå ut på</a:t>
            </a:r>
          </a:p>
          <a:p>
            <a:pPr lvl="2">
              <a:buNone/>
            </a:pPr>
            <a:endParaRPr lang="nb-NO" dirty="0" smtClean="0"/>
          </a:p>
          <a:p>
            <a:pPr lvl="1"/>
            <a:r>
              <a:rPr lang="nb-NO" i="1" dirty="0" smtClean="0"/>
              <a:t>”Etter min mening er det ikke grunnlag i tradisjonell norsk rett for en generell regel om at domstolene ved lovbundne forvaltningsvedtak kan gi dom for realiteten. Jeg vil ikke utelukke at domstolene bør ha adgang til å gi realitetsdom i særlige tilfeller, for eksempel der noe annet vil være unødig formalisme eller hvis et forvaltningsorgan mot formodning ikke innretter seg lojalt etter en domstolsavgjørelse. </a:t>
            </a:r>
            <a:r>
              <a:rPr lang="nb-NO" i="1" dirty="0" smtClean="0">
                <a:solidFill>
                  <a:srgbClr val="FF0000"/>
                </a:solidFill>
              </a:rPr>
              <a:t>Men den klare hovedregelen er den motsatte: domstolenes kontroll med forvaltningen er innskrenket til en legalitetskontroll. Dom på positivt vedtak krever særskilt hjemmel, </a:t>
            </a:r>
            <a:r>
              <a:rPr lang="nb-NO" i="1" dirty="0" smtClean="0"/>
              <a:t>…”</a:t>
            </a:r>
          </a:p>
          <a:p>
            <a:pPr lvl="2">
              <a:buNone/>
            </a:pPr>
            <a:endParaRPr lang="nb-NO" dirty="0" smtClean="0"/>
          </a:p>
          <a:p>
            <a:r>
              <a:rPr lang="nb-NO" b="1" dirty="0" smtClean="0"/>
              <a:t>Fulgt opp i Rt. 2009 s. 170 og Rt. 2009 s. 560</a:t>
            </a:r>
          </a:p>
          <a:p>
            <a:pPr lvl="1"/>
            <a:endParaRPr lang="nb-NO" dirty="0" smtClean="0"/>
          </a:p>
          <a:p>
            <a:pPr lvl="1"/>
            <a:endParaRPr lang="nb-NO" dirty="0" smtClean="0"/>
          </a:p>
          <a:p>
            <a:pPr lvl="1">
              <a:buNone/>
            </a:pPr>
            <a:endParaRPr lang="nb-NO" dirty="0" smtClean="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16</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Rt. 2008 s. 560</a:t>
            </a:r>
            <a:endParaRPr lang="nb-NO" dirty="0"/>
          </a:p>
        </p:txBody>
      </p:sp>
      <p:sp>
        <p:nvSpPr>
          <p:cNvPr id="3" name="Plassholder for innhold 2"/>
          <p:cNvSpPr>
            <a:spLocks noGrp="1"/>
          </p:cNvSpPr>
          <p:nvPr>
            <p:ph idx="1"/>
          </p:nvPr>
        </p:nvSpPr>
        <p:spPr>
          <a:xfrm>
            <a:off x="738000" y="1836415"/>
            <a:ext cx="9216000" cy="4896544"/>
          </a:xfrm>
        </p:spPr>
        <p:txBody>
          <a:bodyPr>
            <a:normAutofit fontScale="92500" lnSpcReduction="20000"/>
          </a:bodyPr>
          <a:lstStyle/>
          <a:p>
            <a:r>
              <a:rPr lang="nb-NO" b="1" dirty="0" smtClean="0"/>
              <a:t>Fastholder det tradisjonelle utgangspunktet for prøving av ”diskresjonære” forvaltningsvedtak – domstolene prøver ikke (uten særskilt hjemmel) </a:t>
            </a:r>
            <a:r>
              <a:rPr lang="nb-NO" b="1" u="sng" dirty="0" smtClean="0"/>
              <a:t>forholdsmessigheten</a:t>
            </a:r>
            <a:r>
              <a:rPr lang="nb-NO" b="1" dirty="0" smtClean="0"/>
              <a:t> av forvaltningens vedtak</a:t>
            </a:r>
          </a:p>
          <a:p>
            <a:pPr lvl="1" algn="just">
              <a:buNone/>
            </a:pPr>
            <a:endParaRPr lang="nb-NO" u="sng" dirty="0" smtClean="0"/>
          </a:p>
          <a:p>
            <a:pPr lvl="1" algn="just"/>
            <a:r>
              <a:rPr lang="nb-NO" i="1" dirty="0" smtClean="0"/>
              <a:t>”(47) A har anført at det Utlendingsnemnda vurderer ved vedtak etter § 29 fjerde ledd tredje punktum, er om det vil være uforholdsmessig å opprettholde innreiseforbudet, og at dette er en type vurdering som ligger til rette for overprøving ved domstolene. Jeg finner ikke grunn til å gå inn på Utlendingsnemndas praksis. Som lagmannsretten bemerker, kan den omstendighet at forvaltningen har innført visse retningslinjer for utøvelse av forvaltningsskjønn, ikke i seg selv flytte grensene for domstolenes prøvingskompetanse. …</a:t>
            </a:r>
          </a:p>
          <a:p>
            <a:pPr lvl="1" algn="just">
              <a:buNone/>
            </a:pPr>
            <a:r>
              <a:rPr lang="nb-NO" i="1" dirty="0" smtClean="0"/>
              <a:t>	(48) På denne bakgrunn mener jeg at vedtak av utlendingsforvaltningen etter utlendingsloven   § 29 fjerde ledd tredje punktum ikke kan prøves av domstolene i større utstrekning enn det som følger av den alminnelige </a:t>
            </a:r>
            <a:r>
              <a:rPr lang="nb-NO" i="1" dirty="0" err="1" smtClean="0"/>
              <a:t>myndighetsmisbruks-lære</a:t>
            </a:r>
            <a:r>
              <a:rPr lang="nb-NO" i="1" dirty="0" smtClean="0"/>
              <a:t>. </a:t>
            </a:r>
            <a:r>
              <a:rPr lang="nb-NO" i="1" dirty="0" smtClean="0">
                <a:solidFill>
                  <a:srgbClr val="FF0000"/>
                </a:solidFill>
              </a:rPr>
              <a:t>Etter denne gjelder det ikke noen generell forholdsmessighetsbegrensning.”</a:t>
            </a:r>
          </a:p>
          <a:p>
            <a:pPr lvl="1" algn="just"/>
            <a:endParaRPr lang="nb-NO" u="sng" dirty="0" smtClean="0"/>
          </a:p>
          <a:p>
            <a:pPr algn="just"/>
            <a:r>
              <a:rPr lang="nb-NO" b="1" dirty="0" smtClean="0"/>
              <a:t>Fulgt opp i Rt. 2011 s. 304</a:t>
            </a:r>
            <a:endParaRPr lang="nb-NO" b="1" i="1" dirty="0">
              <a:solidFill>
                <a:srgbClr val="FF0000"/>
              </a:solidFill>
            </a:endParaRPr>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17</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dirty="0" smtClean="0"/>
              <a:t>Rt. 2009 s. 354</a:t>
            </a:r>
            <a:endParaRPr lang="nb-NO" dirty="0"/>
          </a:p>
        </p:txBody>
      </p:sp>
      <p:sp>
        <p:nvSpPr>
          <p:cNvPr id="3" name="Plassholder for innhold 2"/>
          <p:cNvSpPr>
            <a:spLocks noGrp="1"/>
          </p:cNvSpPr>
          <p:nvPr>
            <p:ph idx="1"/>
          </p:nvPr>
        </p:nvSpPr>
        <p:spPr>
          <a:xfrm>
            <a:off x="738000" y="1836415"/>
            <a:ext cx="9216000" cy="4752528"/>
          </a:xfrm>
        </p:spPr>
        <p:txBody>
          <a:bodyPr>
            <a:normAutofit fontScale="92500" lnSpcReduction="20000"/>
          </a:bodyPr>
          <a:lstStyle/>
          <a:p>
            <a:r>
              <a:rPr lang="nb-NO" b="1" dirty="0" smtClean="0"/>
              <a:t>Fastslår at prøvingsintensiteten, også ved lovbundne vedtak, må tilpasses domstolenes reelle forutsetninger til å overprøve forvaltningens vurderinger</a:t>
            </a:r>
          </a:p>
          <a:p>
            <a:pPr lvl="2">
              <a:buNone/>
            </a:pPr>
            <a:endParaRPr lang="nb-NO" dirty="0" smtClean="0"/>
          </a:p>
          <a:p>
            <a:pPr lvl="1"/>
            <a:r>
              <a:rPr lang="nb-NO" i="1" dirty="0" smtClean="0"/>
              <a:t>”(47) </a:t>
            </a:r>
            <a:r>
              <a:rPr lang="nb-NO" i="1" dirty="0" smtClean="0">
                <a:solidFill>
                  <a:srgbClr val="FF0000"/>
                </a:solidFill>
              </a:rPr>
              <a:t>Hvorvidt tiltaket må anses som et større bygge- og anleggsarbeid er i utgangspunktet et rettsanvendelsesskjønn</a:t>
            </a:r>
            <a:r>
              <a:rPr lang="nb-NO" i="1" dirty="0" smtClean="0"/>
              <a:t>. Plikten til å utarbeide reguleringsplan retter seg mot den enkelte kommune og skal avgjøres ut fra de samlede virkninger og konsekvenser av hele tiltaket. Det hører under plan- og bygningsmyndighetene å vurdere forholdene i den enkelte kommune for å ta stilling til om reguleringsplan må utarbeides. Lokalisering, dagens bruk, bestående miljø, virkningen av tiltaket, bygningstekniske vurderinger og en rekke andre forhold må trekkes inn. Reguleringsplan er et redskap i den offentlige arealplanlegging. </a:t>
            </a:r>
            <a:r>
              <a:rPr lang="nb-NO" i="1" dirty="0" smtClean="0">
                <a:solidFill>
                  <a:srgbClr val="FF0000"/>
                </a:solidFill>
              </a:rPr>
              <a:t>Domstolene må vise betydelig tilbakeholdenhet med å overprøve planmyndighetenes faglige vurdering av når tiltak medfører at reguleringsplan er nødvendig etter plan- og bygningsloven § 23 nr. 1</a:t>
            </a:r>
            <a:r>
              <a:rPr lang="nb-NO" i="1" dirty="0" smtClean="0"/>
              <a:t>.”</a:t>
            </a:r>
          </a:p>
          <a:p>
            <a:pPr lvl="1">
              <a:buNone/>
            </a:pPr>
            <a:endParaRPr lang="nb-NO" i="1" dirty="0" smtClean="0"/>
          </a:p>
          <a:p>
            <a:r>
              <a:rPr lang="nb-NO" b="1" dirty="0" smtClean="0"/>
              <a:t>Viderefører  Rt. 1975 s. 603 (”</a:t>
            </a:r>
            <a:r>
              <a:rPr lang="nb-NO" b="1" dirty="0" err="1" smtClean="0"/>
              <a:t>Swingball</a:t>
            </a:r>
            <a:r>
              <a:rPr lang="nb-NO" b="1" dirty="0" smtClean="0"/>
              <a:t>”)</a:t>
            </a:r>
            <a:r>
              <a:rPr lang="nb-NO" dirty="0" smtClean="0"/>
              <a:t> </a:t>
            </a:r>
          </a:p>
          <a:p>
            <a:pPr lvl="2">
              <a:buNone/>
            </a:pPr>
            <a:endParaRPr lang="nb-NO" dirty="0" smtClean="0"/>
          </a:p>
          <a:p>
            <a:pPr lvl="1"/>
            <a:endParaRPr lang="nb-NO" dirty="0" smtClean="0"/>
          </a:p>
          <a:p>
            <a:pPr lvl="1"/>
            <a:endParaRPr lang="nb-NO" dirty="0" smtClean="0"/>
          </a:p>
          <a:p>
            <a:pPr lvl="1">
              <a:buNone/>
            </a:pPr>
            <a:endParaRPr lang="nb-NO" dirty="0" smtClean="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18</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Rt. 2012 s. 1985 (plenum)</a:t>
            </a:r>
            <a:endParaRPr lang="nb-NO" dirty="0"/>
          </a:p>
        </p:txBody>
      </p:sp>
      <p:sp>
        <p:nvSpPr>
          <p:cNvPr id="3" name="Plassholder for innhold 2"/>
          <p:cNvSpPr>
            <a:spLocks noGrp="1"/>
          </p:cNvSpPr>
          <p:nvPr>
            <p:ph idx="1"/>
          </p:nvPr>
        </p:nvSpPr>
        <p:spPr>
          <a:xfrm>
            <a:off x="738000" y="1888120"/>
            <a:ext cx="9216000" cy="4628815"/>
          </a:xfrm>
        </p:spPr>
        <p:txBody>
          <a:bodyPr>
            <a:normAutofit fontScale="85000" lnSpcReduction="10000"/>
          </a:bodyPr>
          <a:lstStyle/>
          <a:p>
            <a:r>
              <a:rPr lang="nb-NO" b="1" dirty="0" smtClean="0"/>
              <a:t>Fastslår at kontrollen med det faktiske grunnlaget for forvaltningens vedtak, må knytte seg til faktum på vedtakstidspunktet, </a:t>
            </a:r>
            <a:r>
              <a:rPr lang="nb-NO" b="1" dirty="0" err="1" smtClean="0"/>
              <a:t>kf</a:t>
            </a:r>
            <a:r>
              <a:rPr lang="nb-NO" b="1" dirty="0" smtClean="0"/>
              <a:t>. Rt. 2012 s. 667</a:t>
            </a:r>
          </a:p>
          <a:p>
            <a:pPr lvl="1" algn="just">
              <a:buNone/>
            </a:pPr>
            <a:endParaRPr lang="nb-NO" u="sng" dirty="0" smtClean="0"/>
          </a:p>
          <a:p>
            <a:pPr lvl="1" algn="just"/>
            <a:r>
              <a:rPr lang="nb-NO" i="1" dirty="0" smtClean="0"/>
              <a:t>”(81) </a:t>
            </a:r>
            <a:r>
              <a:rPr lang="nb-NO" i="1" dirty="0" smtClean="0">
                <a:solidFill>
                  <a:srgbClr val="FF0000"/>
                </a:solidFill>
              </a:rPr>
              <a:t>Oppsummeringsvis viser kildene at det generelle utgangspunktet frem til Rt-2012-667 har vært at vedtakstidspunktets faktum har blitt lagt til grunn for domstolenes prøving av vedtakets gyldighet, men at det som utgangspunkt er adgang til å fremlegge nye bevis som kaster lys over situasjonen på vedtakstidspunktet.</a:t>
            </a:r>
            <a:r>
              <a:rPr lang="nb-NO" i="1" dirty="0" smtClean="0"/>
              <a:t> Jeg kan ikke slutte meg til </a:t>
            </a:r>
            <a:r>
              <a:rPr lang="nb-NO" i="1" dirty="0" err="1" smtClean="0"/>
              <a:t>tredjevoterende</a:t>
            </a:r>
            <a:r>
              <a:rPr lang="nb-NO" i="1" dirty="0" smtClean="0"/>
              <a:t> i Rt-2012-667 avsnitt 56 når han uttaler at rettspraksis om vårt spørsmål er ubegrunnet og preget av «usikkerhet og mangel på avklaring». Etter mitt syn er rettskildebildet for så vidt gjelder den generelle problemstillingen klart, og jeg kan ikke se at det er fremført grunner som tilsier at løsningen - selv ved en plenumsbehandling - bør fravikes. …</a:t>
            </a:r>
          </a:p>
          <a:p>
            <a:pPr lvl="1" algn="just">
              <a:buNone/>
            </a:pPr>
            <a:r>
              <a:rPr lang="nb-NO" i="1" dirty="0" smtClean="0"/>
              <a:t>”(98) </a:t>
            </a:r>
            <a:r>
              <a:rPr lang="nb-NO" i="1" dirty="0" smtClean="0">
                <a:solidFill>
                  <a:srgbClr val="FF0000"/>
                </a:solidFill>
              </a:rPr>
              <a:t>Mitt syn er at hovedregelen har de beste grunner for seg også når det er påberopt brudd på Norges menneskerettslige forpliktelser</a:t>
            </a:r>
            <a:r>
              <a:rPr lang="nb-NO" i="1" dirty="0" smtClean="0"/>
              <a:t>. På denne bakgrunn finner jeg ikke grunnlag for å fravike det utgangspunktet som har fulgt av praksis frem til avgjørelsen i Rt-2012-667. Konklusjonen er dermed at domstolenes prøving av et forvaltningsvedtaks gyldighet også i saker som berører menneskerettigheter, herunder </a:t>
            </a:r>
            <a:r>
              <a:rPr lang="nb-NO" i="1" dirty="0" err="1" smtClean="0"/>
              <a:t>utlendingssakene</a:t>
            </a:r>
            <a:r>
              <a:rPr lang="nb-NO" i="1" dirty="0" smtClean="0"/>
              <a:t>, må knytte seg til faktum på vedtakstidspunktet.”</a:t>
            </a:r>
            <a:endParaRPr lang="nb-NO" i="1" dirty="0" smtClean="0">
              <a:solidFill>
                <a:srgbClr val="FF0000"/>
              </a:solidFill>
            </a:endParaRPr>
          </a:p>
          <a:p>
            <a:pPr lvl="1" algn="just"/>
            <a:endParaRPr lang="nb-NO" dirty="0" smtClean="0"/>
          </a:p>
          <a:p>
            <a:pPr lvl="1" algn="just">
              <a:buNone/>
            </a:pPr>
            <a:endParaRPr lang="nb-NO" i="1" dirty="0">
              <a:solidFill>
                <a:srgbClr val="FF0000"/>
              </a:solidFill>
            </a:endParaRPr>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19</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b-NO" sz="4400" dirty="0" smtClean="0"/>
              <a:t>Hva skal det handle om?</a:t>
            </a:r>
            <a:endParaRPr lang="nb-NO" sz="4400" dirty="0"/>
          </a:p>
        </p:txBody>
      </p:sp>
      <p:sp>
        <p:nvSpPr>
          <p:cNvPr id="3" name="Content Placeholder 2"/>
          <p:cNvSpPr>
            <a:spLocks noGrp="1"/>
          </p:cNvSpPr>
          <p:nvPr>
            <p:ph idx="1"/>
          </p:nvPr>
        </p:nvSpPr>
        <p:spPr/>
        <p:txBody>
          <a:bodyPr>
            <a:normAutofit/>
          </a:bodyPr>
          <a:lstStyle/>
          <a:p>
            <a:pPr>
              <a:lnSpc>
                <a:spcPct val="80000"/>
              </a:lnSpc>
            </a:pPr>
            <a:endParaRPr lang="nb-NO" sz="2000" b="1" dirty="0" smtClean="0"/>
          </a:p>
          <a:p>
            <a:pPr>
              <a:lnSpc>
                <a:spcPct val="80000"/>
              </a:lnSpc>
            </a:pPr>
            <a:r>
              <a:rPr lang="nb-NO" b="1" dirty="0" smtClean="0"/>
              <a:t>Generell forvaltningsrett</a:t>
            </a:r>
          </a:p>
          <a:p>
            <a:pPr>
              <a:lnSpc>
                <a:spcPct val="80000"/>
              </a:lnSpc>
              <a:buNone/>
            </a:pPr>
            <a:r>
              <a:rPr lang="nb-NO" sz="2000" b="1" dirty="0" smtClean="0"/>
              <a:t> </a:t>
            </a:r>
          </a:p>
          <a:p>
            <a:pPr>
              <a:lnSpc>
                <a:spcPct val="80000"/>
              </a:lnSpc>
            </a:pPr>
            <a:r>
              <a:rPr lang="nb-NO" b="1" dirty="0" smtClean="0"/>
              <a:t>Fokus på domstolskontroll med forvaltningsvedtak</a:t>
            </a:r>
          </a:p>
          <a:p>
            <a:pPr>
              <a:lnSpc>
                <a:spcPct val="80000"/>
              </a:lnSpc>
            </a:pPr>
            <a:endParaRPr lang="nb-NO" sz="2000" b="1" dirty="0" smtClean="0"/>
          </a:p>
          <a:p>
            <a:pPr>
              <a:lnSpc>
                <a:spcPct val="80000"/>
              </a:lnSpc>
            </a:pPr>
            <a:r>
              <a:rPr lang="nb-NO" b="1" dirty="0" smtClean="0"/>
              <a:t>Tre hovedtemaer</a:t>
            </a:r>
          </a:p>
          <a:p>
            <a:pPr>
              <a:lnSpc>
                <a:spcPct val="80000"/>
              </a:lnSpc>
            </a:pPr>
            <a:endParaRPr lang="nb-NO" sz="2000" b="1" dirty="0" smtClean="0"/>
          </a:p>
          <a:p>
            <a:pPr lvl="1">
              <a:lnSpc>
                <a:spcPct val="80000"/>
              </a:lnSpc>
            </a:pPr>
            <a:r>
              <a:rPr lang="nb-NO" dirty="0" smtClean="0"/>
              <a:t>Grunnleggende utgangspunkter</a:t>
            </a:r>
          </a:p>
          <a:p>
            <a:pPr lvl="1">
              <a:lnSpc>
                <a:spcPct val="80000"/>
              </a:lnSpc>
              <a:buNone/>
            </a:pPr>
            <a:endParaRPr lang="nb-NO" dirty="0" smtClean="0"/>
          </a:p>
          <a:p>
            <a:pPr lvl="1">
              <a:lnSpc>
                <a:spcPct val="80000"/>
              </a:lnSpc>
            </a:pPr>
            <a:r>
              <a:rPr lang="nb-NO" dirty="0" smtClean="0"/>
              <a:t>Generelle utviklingstrekk </a:t>
            </a:r>
          </a:p>
          <a:p>
            <a:pPr lvl="1">
              <a:lnSpc>
                <a:spcPct val="80000"/>
              </a:lnSpc>
              <a:buNone/>
            </a:pPr>
            <a:endParaRPr lang="nb-NO" dirty="0" smtClean="0"/>
          </a:p>
          <a:p>
            <a:pPr lvl="1">
              <a:lnSpc>
                <a:spcPct val="80000"/>
              </a:lnSpc>
            </a:pPr>
            <a:r>
              <a:rPr lang="nb-NO" dirty="0" smtClean="0"/>
              <a:t>Noen sentrale avgjørelser fra de senere år</a:t>
            </a:r>
          </a:p>
        </p:txBody>
      </p:sp>
      <p:sp>
        <p:nvSpPr>
          <p:cNvPr id="4" name="Date Placeholder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Slide Number Placeholder 4"/>
          <p:cNvSpPr>
            <a:spLocks noGrp="1"/>
          </p:cNvSpPr>
          <p:nvPr>
            <p:ph type="sldNum" sz="quarter" idx="12"/>
          </p:nvPr>
        </p:nvSpPr>
        <p:spPr/>
        <p:txBody>
          <a:bodyPr/>
          <a:lstStyle/>
          <a:p>
            <a:fld id="{A968BE74-4C2D-48D2-820E-8884797C6A43}" type="slidenum">
              <a:rPr lang="nb-NO" smtClean="0"/>
              <a:pPr/>
              <a:t>2</a:t>
            </a:fld>
            <a:endParaRPr lang="nb-NO" dirty="0"/>
          </a:p>
        </p:txBody>
      </p:sp>
      <p:sp>
        <p:nvSpPr>
          <p:cNvPr id="6" name="Picture Placeholder 5"/>
          <p:cNvSpPr>
            <a:spLocks noGrp="1"/>
          </p:cNvSpPr>
          <p:nvPr>
            <p:ph type="pic" sz="quarter" idx="13"/>
          </p:nvPr>
        </p:nvSpPr>
        <p:spPr>
          <a:xfrm>
            <a:off x="5490717" y="3852639"/>
            <a:ext cx="4608512" cy="2520280"/>
          </a:xfrm>
        </p:spPr>
      </p:sp>
      <p:sp>
        <p:nvSpPr>
          <p:cNvPr id="17410" name="AutoShape 2" descr="data:image/jpeg;base64,/9j/4AAQSkZJRgABAQAAAQABAAD/2wCEAAkGBxQTEhQUExQUFhQXGBwaFxgYFx0cFxoZHRkYFxgcHRcaHCggGB0lHB0cJDEiJSotLi4uHCA0ODMsNygtLiwBCgoKDg0OGxAQGy0lICQsLCwsLCwsLCwsLCwtLCwsLCwsLywsLCwsLCwsLCwsLCwsLCwsLCwsLCwsLCwsLCwsLP/AABEIAJIA3AMBIgACEQEDEQH/xAAbAAACAgMBAAAAAAAAAAAAAAAFBgMEAAIHAf/EAEAQAAIBAgQDBQYDBgUEAwEAAAECEQADBBIhMQVBUQYTImFxMoGRobHBI9HwBxRCUmJyM4KisuEVksLxJENTFv/EABoBAAMBAQEBAAAAAAAAAAAAAAIDBAEFAAb/xAArEQACAgEDAgUEAgMAAAAAAAAAAQIRAxIhMQRREyIyQYEUQmGhBdEzcZH/2gAMAwEAAhEDEQA/AETB8FxivntYi07sIJLSxGmnjFTXf+pC7autYDm1myxEEMADMGaPcIcWodlaFM6DzFMuD47ZuC4AzgtqNI/hjWK7M8FbJsCzmvFeLXcRirBvWDZYBlg5oaZOgYaR796vLb0Q9GHzB/Kr37RL4zYRwxOW4d/PLOvur25a0byIPuDR9DXA/kouObd2UYncSC3bgejfn+VFOB4F1DrmDIrSFI2zFjAmQI9OlVCngf1/8WNNfAsGCbn+Uj/XU/T8tBS4IrOGuTogI5Qfyj6Vb79ghzZwI8S5p+IIEj30RTCKOevnUlzCHKx0Ig+8RVm/AsUcLjO+S4wELEJIjwgwNOVVuJ9m1usGQm3dMkMOsiJAifWivD7Gh/uI+YNXcEssvpPxLflXMcnrbQ6thQ4XjLzKBms3WBIKG4BcUgkHcgyfQ1bxXF3slVbCMGYEqCxMhYn+EbT1qHhHAsBfw95r10LeElQWgE5ZAysIOtXMF2YTCX8M1u93i3lPhgRbORS0ZTGufoPZq+eDG8blp3ruKU3fJs+Gxl/S6RZtnkhliNOfvpx7G4cJc7uTCkROundkDX31Vu25S2T0H2/KrPBcb3d24RlzhoMzsBp9ajwSbmHJbD7fuqVOUgxJ0PQGlHEWluIquoOWIMajrB5UTHHVYEOimRBKsJ+dUs6ExIB6HQ/A1c5dhKQLucDw5IOTbUeNtNj18hXjcGslpZc0aeIlgeQ3PKPnRG8hFV1eSfWaDUgidAEWFAAHICB8K8wt0m9a0MZuWvUVDdxKjc69BqfgKpPxE54QlSdBABbz1nw/Wt1nqHq/iu7AFwpbUcy0sQOixXK+MYm137HPmBJMgczrt1M7VZv2bjkkwNf4iWJ+n0FD8dw45lm4widF0HLQRtQ5GpI1Iiv8QgaIF03cwf8AsGtCL2Ke5sXfyQZU97bn5Uct4G0o0QsfPUfMfaq+Ox62/ae3b9SJ+GpPyrTwFTht07Bbfnuf176rXeF2xqzFzzPL4/ma04h2pw67F7h8hp/qNDsL2pZrgVbA1/qJaOskRW0zCbFWBEIkD9cgNfjQa9hWnl+vjTle1G1Cr1jXatPBzBYEZWOggdIiieGQTAcHTmdfnNWu+S4oIRQFgZdZcDUz0miH7ooch8MQG8QCuIAYGPMDyr6N5a5QmhC/aPhyMPbJMfidP6W6elX91JH8dskf9oP1ol+0jC2zgVYMZzCAYJJggAdNDud5qlwMhrFhvIKfjl+9cD+U3mpD8JNYsSrjqD/tX86aeApv5qv3oFw5dQOqD4+L7AUzcBXQf2D7VD0z84yfBrhuKW87rJ8Bg+/bYVdwt9bltipkaj00rS7hrechiA3rlmeYMjNsfTWrmGwgW2QsazqBuYGvvqpWhYs2l3H9X10+1S4NIk9LYP8AvrZU/wBw+v8AzXtzS3fPS0fkhI+tcz7/AJHvgK9nOAYdsNh+9tWy3dJLZQG1UE6iCdaWu0fArGFx2FfDqF71WDATEg2o3OntNT1wxItWhOyL6eyKS/2jXMuIwbDLobpkabGya+gniTg1+CSMnqCxSUUdD/5flRHhNkzdGkSv+2qkRI/qP5/er2AfKt5oJygGBuYDaVxOnaUymfBOcKOajzyx89qCthREJc05AgMPpRvC4xWIVZBKyREdI1oG1pSBIG3SmZ8mmmgIxsq3LVxfZyn+1iD8Kqh7zEgiP7n0/wBIE1avWRyLD3/ah+FDFnDM3hMCPSp/qUHoLncKBD3P8q6A+7c1YwZUMAiZZ/iI+x3qG3aA2AFWsEPGPf8ASthncpJGONEly0JMgt1OkfCqGMsLmXQbdKlxjXi1xEypBOU5dB6x79vKanxKSy+n5VanYso3RXK+2PCEt3xkVVVlzGAd5M6Tqeldcu2um9c77cXlbEKFOqLGaNFeSwEHflRt0FFWLeP7OXrFoXbmULzUGDGk6gQa27LYMHEH+yfmKtcR4xfvqtt1Vbc+IIdXgAe1yGlbcLxAsYgtcYN+EfIeQGhk6V5yTexmlpbjTdw+lD7tjXap8P2jw9weJ1RpiGIHn8NYnyq06g6jai4ML2ECj2iNommPDMp2v22HLM21IGG7X4OIZ2HQd2auYftTgJE3QP8AKfyrvSnjl9wmmWP2nWwuBkMhIdPZYEzMHSqfZgH93dTujsfcRnHzFVO2PGcJfwj27N1C0g5diYIJ1I6Ve7Nsqd4+YMjLb1BB8ar4gOvP4Vyuux+Jaju9hkZxxq57IM4cRcSP6h8Ij60y8JSGI/p+4pWwl9JSWy5Y1IOvXYenwNNnB7yOxyMp0O3qK5+Hp8mN+aNHl1OLJtGSbCX7urasAZ0MipbdoKuUba/OKy1t8frUgPKqTRVOzf3D5xVfiF7JYvMRIy7ddlj51YYe2P6k/wB0VV4w8INJm9aEdfxJP0FcyEby1+Sh+kceH2Stu2jalVVT6hQDSX+1K3FzCERqzj4i3+VPBc6x1pL7fEvcwIYD/HC/EAV9HPZWRwvUEsPckI382U/FaJ8E1V46J9DQLhLHurQPtDQ+qnKfmKO8DOjD+lPuK+fwbZGiqfBcwg8TeAoSPjr1HQn50D5D0plLUtDYelZ1m1fJmLchcVRwaeK7/d9hRFhVPBr4rv8Ad9hXOHE2WpcGvjHv+leZanwS+MfrlTsPrQEia/acu0Fcs7RM++RHwqC+IZf7fhRM6zQ++vjX+z712KEnPu13G8XbOUqLK5vC6FnzwNtEEbzGm1J2PxOIuOznOzEySLeXWI/iNdN7eJFlGkgC4JgDmrAbj9TXJLnH7rGBbHxYn5RQu26Q2NJWzf8AdLp3B/zXAPkomPfUV7An+j/UfrWjXsQf4R8PvNQi7eUywkDlAryT7ox12Zf4LwZsTdKMyxbgkQBuYp9tcOCgKNhS9+zxM9y+5AkBB7pf8hTuyUYtor4JEYlciNv/AAjp5+cVd4TYt3xdVLNmbTFXLWmBzRMidxSlje0Jsw+H7m6WY5hnBy6AiAG1Ezr5DrQzs3x+/hrjslu2Td/xM5BEyTIhwV1Jru5suJOrQpQbHPtNw5Tg72S2ouhCPCgzZvKBNZwjC2BasNeDq1xQJCjRgCSWmIqLE43C+J/w2vFP/wBdA8chOwP051rb4tYuYVM1xEux3kZpAfeOfpFLnKDm0tnXs0IlhlkWnJFOPyM3/R7Gb23Cgag2xtrJzh8ukba/OrXDOBW7d5biM50bQiPLYUv4fEC82GI/+y28+q5Qfr9KMf8A9bh7N7umLZlEnwyBPnNchdbkbcZvgNfx3TxkpQhue47tjbsuEdcs7Zm8RknkNvSmHB4pbih0MqenlvXOsfg7WJPh/FYoRnJnJrMmfZ6xyq/2Y4/hcJh1tLe70qSWZAWWSZMEnUDyoVO9/YuyYtNJBi4sOf8AL/umgPay5CYZNTnvrMdMyodf8xoxwzidvEl2t5gFYA5ljWBtPKl/thiE72yhdVNq5bYgmJXPmOp9KkxQvMe3qmNY7I2RoLuKHpiG+5NBu1fAhZOFy3cUxe+ifiXMxXMGMr4dCCBWWe2VsXszXwbc6LnTSfOdYrO1faaxiBh8txSbd9Lh6ZVmSNd9a6+dY0rsVDXqp8FzB2e6e5akt3dwwzEFyHXMCYA5hqO8H9q56L9XpdscasYjFE2mkugBBWCSpOWOuhIre/2rtYa/dtslxiAhJVZGuYxM/UVzHFRzth05Rocc2opdU6D0FV7/AGyVLdu61m4EfRTlk6dQGlffS/d7UhHRbqvbDLmBKAgKR4SSHMDrPypXUrXSiHCDjyNE1FhE8V3+77ClrA8cZ77JbYXHKy0BjbDIWlQN0ZpAAk7eVRYPtYFuCzDm+8FkyklXIErrroeUHSp5dLkXKD5HFYOxmN46xPuqTA3FN2AQSu45iQY+9L/DMGuHw+JxSiGLF7iLrmjbcaMZ25zrtSjwDtpjBiA93DXDbcQ+S024mCCRoNdtafj6WSlYqUvY681xREkamNTEnyNVry+Mf2feuXdre2uIS+c1u2Ett+FmBIJEHNm0z7DYaGelS8V/aW6sGS0B+ENHE+MmdWUjQDlGvWr3FoWxx7Zqv7q7MJClWIjkCNtK4ZiZQ3yAAVuR6anSnjB/tBOJsmxfTxkg59IIBBPhA302pK4g2bv8oJzXtI3Mkmlfe/gYvRf+yBGvuJBrzDpcLLJB8QGu2pHSmTC8Iu2V/GtPbJUEB1gnU9eflvWcDFgd6b2uQLAAYmSd/CRBEfOhWS5NUH4eybYwfs8Gb94cLlBKADyAf561pxLtvYtXXt5LjFSQSIiRoYk9aWuF9prtibOFCu1xhDMNegGWdPU0Q4pwO2brG5jbKOSSQSAZJk6TpqTVOODaESe+ws4fFHmSOmh/OrdnFGBJ33hdPdINU7Vpyf8ABbb+Q/lV7JdKjwqOqkqp+ZFInZRCia22YwCTrEQOfuquWXbYRzA/4NNXYrwXQLrm1nJCOjWmynSNGzbnSY0060QxnCrT3GW53xuwSxW4ikiYUwbJAkamhjGXIT5Bn7Or7d9lIBVc5XWDLWzI+CAx69a87XiOIMQYDW1J9d5099GOG8LW01k2zcHfXHnvCp/+lojKqyNTV3iFmxh7pvYkBkS2ttTcEeMtJK5gFJAJ0k6Chitc9gPSId7HvbttaDOoux3ojVkGoWYmJmh1rjTW7moUovIaHTeCPKp+MYpLmJvXLQHdlhkAGmUt0G1Lt7c+Zq5R0w0sTOdytHcOwzgW8Qy5f8cAEnTKbaETrr/xtSpxO5cu33YyskkScpC7gEHTn1rbhXGgnc90crALci5PdOcuUloEkx5xoKZr/bouv42ERlU6FSLiGYk9B8ahUIvy3TKqd6q/YltbykgttvJO40PORU961ltgl4JAYKc0ld5BJj4042GweLvrGCaHGtwo6qCOcgheuoMzSJxfEYpC+EUQodlt6y5tgtkXNMRG5nmaKGDU3b2Mlmrahk4JwRlFnFlmOW6AURSCATBJJJB0MxFF+InD95i2LEl1yXFUf/mWylZU+IA8p31oFhOFZEe2mJugNpBCtlJ9uDoNdtvSrljheJRCMNfdggzOCwQakhQJfXYzr8K9iyYb23MlCfLFfi1+6q4Ww2bKVLvaZNUnUDLAI0+9e9ouIi+1q06lTbUWw7KS2b+LfcCNo050w4a9xC0GujDsWKrmW0oeWGh1Us2k1R4wXuXVbEYbEO9tTlLd4EXTZjAgmNetWTyxVtQp/wBC6fcu8CK8OsreZtb7NDBdYQEbdIPzaimKs2cPiLWPa8rpdtFhpu6gZYIGo8R1I0oJhO1lq7hntXFyWrKEaiWuTKhVOUZWP33oJ/1V8Wtiyzd21q2yoEXwmcswM0kgKNaXLJOXmn7Ueen0x3Hfsg918HfSyQLi3iWOXMhzBWJI1GUyf1oB/FOL27V0qBKm2HzKs25Pt5SOQIIit+xVxMJYuLcusbjNIVVYO4C80YEtEnUafdd7RcONy+bVkrIt62w6hwxiFI0AMCctLlkuTceGHGOhbgrtZj/3i4CrN3SgQhBjOFliV5aGqWOsW7ua7mggaJl/lALa8tCD76ZrHZTMCHfKxYDKIZvxMqHQEnwqoafOtsP2Ka6ufvFVSSPGrK2oVfZIGsKPiaT4y7nnjYkfuX4iBZOuoJ/lMHlRns+AMQbh0t274J66ZssDckGD7qs8V4Fdw91iVL5BOkBSGaPMzPKhtxgiQ2e2wzPGXRiSI1IEjTfTSn4/O9xcvJwFuP8AahsRmySbaAsC8mTtuTvE0P7GY5raYrLElUYyeSlgToJIGaqnHMHaJtrhrrYhmkkARBGsBB5Tz91C0u5LbrBDswBkbKAZHvMVqxxS2AeSWq2e2703swISWGuwUTvpt1oxxLEJaushBQg+zrI9/P1peKlTqCOcEb+48qasD+ODddELOxJ8BPw8qZo1bGQyOPArW28hVxXzL6VDh7Bylo26kfCJq8bKqok2hJ5NJ94E6UqTGY06C3Z7EFsyy2qjQnSJO3Teui8J4tcv2GUMq3UUK5YaFf4H6wYPv9RXMMJiEt30KsGWCGyggQdxqN4pzvBrf41sjOFYaiVOkMrLOoO9ZHI47Ico2h0OAXJY797JezsAF18GXX8QSSORB9K9uLhbiuXvWFQQXDKuTWY8RbT/AJG1cQ4heJUPct2Cdsve3C/TVe8MUS7McXxNpv8A4+GUhyFbRmkLOi94xAIk6Dyr0FKAhyGLtJ2fsFXfC47Bnci1mRR1hSH39a5rftspyspU+f2PMU4P21vkse7ttqdQpAPnlnT0qpxHtY11O7vWbRX01B8jOhrVlyN04/syUI1dgnBcUuI1qHbKIEcgNiNabu/tOVJUBuqSj/8AcDB99c/Z9F8v+KfexRzYhTE5czxyIAMfM0rqI7qSHdLK/KWcVYd3DLc8AjcqHEGebb/1RRodprr2Tau27K2gmU5rnesV2IJUA7c53innD8TIRlZLbiIAKiZOiggaEbcqU+0nCFF5Hw2Gs21bN31xJWVnRcmaCTvMae+shCTg3B2Ny+TJomjXgnZe/cd7y2VAcgqc0MwB0kFyAPQDnvRfE8Cxrg5Es2WbIGW4/wDCouTlKSJkqftXvZbittrNi2z2++CtKZvEADJldxp1qhiO3GES6D3jNlzTlUkz4CImOhpsenhBKTfb9CHlnJtUHFOKwtpEuYfvAp3tXlJg6yVfKTGu00jcW4jaxmOsO7sMMtuHUllJIzECFJ3JFXOL/tJttnyWHJYRLNHLLsJM70J4BgRjFuslhkCZRCXA3tAna4ATtyNBmzzvVHcKGJSVSHbhXZ7AXBmsWsPc0CuyjNLQCwMkx+VJfa3s/bsXzewpFs2x4bdpSczAGSSJA6R/S3uv9nbzYZ3fD37JDRnt3FOuUmIKnRtxvrVftJasMcwuX7QdySgQHcMSBrJ1J3nc0H1epJM99PuzndjjF23dNws/eCQNSGUnefOfmKi/fnBL55diWLE+LMTMnTUzTfguxV7EIz2r1oqCZVgFuLqcpZTtOpqhxXsTfSS9+w0aGHE6fKq9Sr8EzhIxOMKyXHE5ygYmT7Q6a7TyM1WwnGbt1WL3WAVl1Bjn1HnHwqPC4YWZDXLLAc18ajfceH5VV4hfUiE7uTuLass7HVTt60jw1vSHub2tjRxDjtzDoty3dZ9x7ZO5XmDPKhmJ7TXcRbOZVPIZiW5qP4t96qXVFxAGzhR/KuaDJ3G4ofirQtowVp1G6kMNZ5jTasx49Ma9z2SVytcBkXksFXe2gy6rC8zOsSP5fOpMd2gS+S5RC4GjBADtuYEct96EYlXu2kiWICyf+7f41Sw4KBwwgwfpH3o4rbd7gSe+y2CS8QD28rohJk946y0sR/HOschFD/3FeTr8vzry1f8ADqNo+o/KqE0aTFuthl7J4e0wfvEDEHSZkCPKnbA4XCkDLZXron3NJ/Y3hrlmZjlXTc89fOugYa249kqen6NLnFt2ivBWmmhb7Y8MOa1dQZUURGWDJO+nLajiP3tlW5ssH19n6/WiPEcD3lp1Mk5TsNJjT5igPZo5u8tHZQGAnqPF66QaVO07HRSVruLyph7JKthxfuMzFycxhJkZAphZG53FXuz/AAqyLWe7iu6tuTkVXBaNPaBO/lHKl/tBhLwxFzU+uaBHTfbnVnhuEtpYzPeKnP4ggDHXTQAzFGlau7JJPdqiZ+zkFzbuC5aWYcKwVgBPPnFLXEreoKzlI3pmsdy/+Hh8TdYN4CLcggBYnkNZ5HSjWD7Pu9si/hO5UmZZ0QKNJ0YydhyFG6h5uQfXsJnZzg37yWWSMsHQDnPXbamzh2FfAriCXTOUUWyILGSxY5T0C7+dXuztrCYFrmbE2LgO2VS9yOQZllTVbjnEcBcd7hF+4zRzVEAAjQDX51PknKUnXA7FHSk/cBYjtLiXEG+8dAYHlsOVULuId987+pLfWiLcRtA/hYa2OmYsx+ZFbLxDENpbUqP6QFHxA+9YpNcKvkJq3uzOB4bFqxa3aZZRlLNCjKwg+1GsVu/Cdzcv2FPQNnP+nnWhwl9/bM+pzfnU1vg/N3MfAUuWVd18BqH4IjYwy+091z5AL9ZolwjtOcMGXC2VBYglnZnOk7KCoG/nVY28Oojwk+Uk/HavBitAFt+kmPpQRydr+dgtNFnE8exzT4haB3yqtufcBmNAsE99yys+mbNLSSTt+pq7icQ50LKvko1+J1NCMPabPcGdtIO++tOhunwLkqaJ+J3btohUvGGEtAC6jQULd8xGZy58yTWuOw7ZzEkeZ/M1rhcM4YEAe8r+dVwj5USTn5uDbMAphQQSfa223EEQdepqxYvWABK3UaPaRwZ9VYCPcahxWDuKchGwG2xDbRr5Gqly0QY91GmAwq4SPDiRH9aMG9xE61PhrJjNeTv7Y2i5MGDqShPzNAWkaVKlzxCvSt8s1Ne6Gqz2gw4AAtm30hZ+e9bXOI2HEZlM9R+dLC8QfL3ehXkCAY+NRWSkQyyeoYg/CCDU76WLdpsas8uKGa5wyyyeHL55SKGNw1fOhBaPZJH1rb97f+ZvjRLFNcSMlki+UdK7NW0gQNvLT3044QxED4Ckrs5jMomm2xij05UySopg7QRxd3TY6DWkKzeSxirmYEJlubc9AdPdTs7kiZMHkNKT+1GHU37RJGVgV8pMLr8RQNbmv0iAqNfdznZtZ13idPlRBMDdww79VV8v8wJiecAiaG8Fxgt3wT7DSD1Cnn7qf8DYlLlptZGnn+hQZZShNdhOKKnH8ie/anG3NO+uR0SEHwQCoxYuvq515F2k/Mk1FjrJsXChk818xWJjm/hUCeutFJt8Ax2dMIWsCOb/AAH6+lS/u1sDX/U32EUON24faeB5aCpLBtzvmPM/+6S4y7/8Gpr2QWwmJtKIALH+lZ+dTHGOfZtx5sY+lARxAgwFj31u+KuMNW9wpUsO+/7YzxUF7tx+d0AD+Ufc1Ta+h5s3xP1qPAey0mSSa8w8SdOdZpUbN1NkoxJkBVAExr+XKt71s5okx/6qK7cEj+4fQ1J33i/XUV590eT7nr2gsGqeBM3bv9o+tTY3ECBVDhN38S4T/LTIRbg2wJyWpIh4xZLXiBG3MxzNDYH6FW+JNmuH9czVW2gO5j5n3RV0Noohyepjt2Nvd/dZXRIWyqDLp7LaTJMneYo1jezlnkCrfKa5ol422lZDDnOoPXTauncJ40Xto7blRPrz3+1c/rIyg9S9ynp5KXlYp8X7MsviBWOugpcfDsp1B0rrpuIw0j0bb5/Y0s9q8Oi2XIAB/wCR1rMHVttRZuXCqbEMrXhOlMvEuGJkJAJIGnmdKD3OH6Spny5iroZoyVk0sbTKM15W9y2RuIrSmi+DoHAWBEHam/CuIH51zbhWKiAGB6xTTh8Yun3r1WWqaS2Gu7fWB/yaVO0+oB/lYMOvLp5waOXL4ynal/juIzAqD7QIIn4TpQSjQSlq2Od4q1kaJ5Aj3610Ts9jQ6pG4Gnn5Vz7HvLe4fIRRXs1xAowHIH5E6/n8ayauIjFLTJobu1nCO8th0HiGqn/AHL765137eldzThy37RW06NmEgBhoRy99ci7ScPyPnAgMSGHRxv8fzpPT+8X8B5l9yAxYnfWrWCeCapZq3tPFPlG0JUty732vxqTvqHG5Xve0Lxhawvg7+h/XIViYmOdCUvkTW6sOetA8KbYXiF3EYwaeteJfJ1GnWaovfnSAP11rzvY5xRrGgXkLOJuDmZNQYe/GbzFaojMYUE+gqfDYS4GjIZPWt2iqBttlfdteZqGit3g1yZMGeYOnxqW1wXqZ9OVe8aCXJnhyYJtWWYwBNdF4VYAtIAdhz/X0oHwzg0GUfflI199MtjD7K0LHKuf1eZZKiinDjcd2Qs8HxH9etVeLW1u28mw6++atYi8q+zBPU6n50Nu3D6VJjTTTXI97qmR3Fnffz2odibYnXf9dKs4i560Hv3jrrVuKLYibRFiTuDQ8ip7rdarzXQgqRLJlzAnU+6mXBHasrKbEOAfxDaGheMGvwrKyvZOB0ORQxg/FPqfqac+y+EtltUQ+qj8qysqTL6ULx+oYeNHIDk8P9un0pB7QXCQ2p5c/MV7WVNh/wAg/J6WLVbCsrK6JCeVJZFe1lePIjrJrKysNZ6a1NZWVoI3YBQF0EelT3xoaysrlT9RavSSYPcjlFbWD+JFZWUn3D9je3piGA0E8tKODVHnqaysrJ8hIC4rlVO/XtZXomsHodTQjFnU1lZXQxck0yka8rKyrCZn/9k=">
            <a:hlinkClick r:id="rId3"/>
          </p:cNvPr>
          <p:cNvSpPr>
            <a:spLocks noChangeAspect="1" noChangeArrowheads="1"/>
          </p:cNvSpPr>
          <p:nvPr/>
        </p:nvSpPr>
        <p:spPr bwMode="auto">
          <a:xfrm>
            <a:off x="508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nb-NO"/>
          </a:p>
        </p:txBody>
      </p:sp>
      <p:sp>
        <p:nvSpPr>
          <p:cNvPr id="17412" name="AutoShape 4" descr="data:image/jpeg;base64,/9j/4AAQSkZJRgABAQAAAQABAAD/2wCEAAkGBxQTEhQUExQUFhQXGBwaFxgYFx0cFxoZHRkYFxgcHRcaHCggGB0lHB0cJDEiJSotLi4uHCA0ODMsNygtLiwBCgoKDg0OGxAQGy0lICQsLCwsLCwsLCwsLCwtLCwsLCwsLywsLCwsLCwsLCwsLCwsLCwsLCwsLCwsLCwsLCwsLP/AABEIAJIA3AMBIgACEQEDEQH/xAAbAAACAgMBAAAAAAAAAAAAAAAFBgMEAAIHAf/EAEAQAAIBAgQDBQYDBgUEAwEAAAECEQADBBIhMQVBUQYTImFxMoGRobHBI9HwBxRCUmJyM4KisuEVksLxJENTFv/EABoBAAMBAQEBAAAAAAAAAAAAAAIDBAEFAAb/xAArEQACAgEDAgUEAgMAAAAAAAAAAQIRAxIhMQRREyIyQYEUQmGhBdEzcZH/2gAMAwEAAhEDEQA/AETB8FxivntYi07sIJLSxGmnjFTXf+pC7autYDm1myxEEMADMGaPcIcWodlaFM6DzFMuD47ZuC4AzgtqNI/hjWK7M8FbJsCzmvFeLXcRirBvWDZYBlg5oaZOgYaR796vLb0Q9GHzB/Kr37RL4zYRwxOW4d/PLOvur25a0byIPuDR9DXA/kouObd2UYncSC3bgejfn+VFOB4F1DrmDIrSFI2zFjAmQI9OlVCngf1/8WNNfAsGCbn+Uj/XU/T8tBS4IrOGuTogI5Qfyj6Vb79ghzZwI8S5p+IIEj30RTCKOevnUlzCHKx0Ig+8RVm/AsUcLjO+S4wELEJIjwgwNOVVuJ9m1usGQm3dMkMOsiJAifWivD7Gh/uI+YNXcEssvpPxLflXMcnrbQ6thQ4XjLzKBms3WBIKG4BcUgkHcgyfQ1bxXF3slVbCMGYEqCxMhYn+EbT1qHhHAsBfw95r10LeElQWgE5ZAysIOtXMF2YTCX8M1u93i3lPhgRbORS0ZTGufoPZq+eDG8blp3ruKU3fJs+Gxl/S6RZtnkhliNOfvpx7G4cJc7uTCkROundkDX31Vu25S2T0H2/KrPBcb3d24RlzhoMzsBp9ajwSbmHJbD7fuqVOUgxJ0PQGlHEWluIquoOWIMajrB5UTHHVYEOimRBKsJ+dUs6ExIB6HQ/A1c5dhKQLucDw5IOTbUeNtNj18hXjcGslpZc0aeIlgeQ3PKPnRG8hFV1eSfWaDUgidAEWFAAHICB8K8wt0m9a0MZuWvUVDdxKjc69BqfgKpPxE54QlSdBABbz1nw/Wt1nqHq/iu7AFwpbUcy0sQOixXK+MYm137HPmBJMgczrt1M7VZv2bjkkwNf4iWJ+n0FD8dw45lm4widF0HLQRtQ5GpI1Iiv8QgaIF03cwf8AsGtCL2Ke5sXfyQZU97bn5Uct4G0o0QsfPUfMfaq+Ox62/ae3b9SJ+GpPyrTwFTht07Bbfnuf176rXeF2xqzFzzPL4/ma04h2pw67F7h8hp/qNDsL2pZrgVbA1/qJaOskRW0zCbFWBEIkD9cgNfjQa9hWnl+vjTle1G1Cr1jXatPBzBYEZWOggdIiieGQTAcHTmdfnNWu+S4oIRQFgZdZcDUz0miH7ooch8MQG8QCuIAYGPMDyr6N5a5QmhC/aPhyMPbJMfidP6W6elX91JH8dskf9oP1ol+0jC2zgVYMZzCAYJJggAdNDud5qlwMhrFhvIKfjl+9cD+U3mpD8JNYsSrjqD/tX86aeApv5qv3oFw5dQOqD4+L7AUzcBXQf2D7VD0z84yfBrhuKW87rJ8Bg+/bYVdwt9bltipkaj00rS7hrechiA3rlmeYMjNsfTWrmGwgW2QsazqBuYGvvqpWhYs2l3H9X10+1S4NIk9LYP8AvrZU/wBw+v8AzXtzS3fPS0fkhI+tcz7/AJHvgK9nOAYdsNh+9tWy3dJLZQG1UE6iCdaWu0fArGFx2FfDqF71WDATEg2o3OntNT1wxItWhOyL6eyKS/2jXMuIwbDLobpkabGya+gniTg1+CSMnqCxSUUdD/5flRHhNkzdGkSv+2qkRI/qP5/er2AfKt5oJygGBuYDaVxOnaUymfBOcKOajzyx89qCthREJc05AgMPpRvC4xWIVZBKyREdI1oG1pSBIG3SmZ8mmmgIxsq3LVxfZyn+1iD8Kqh7zEgiP7n0/wBIE1avWRyLD3/ah+FDFnDM3hMCPSp/qUHoLncKBD3P8q6A+7c1YwZUMAiZZ/iI+x3qG3aA2AFWsEPGPf8ASthncpJGONEly0JMgt1OkfCqGMsLmXQbdKlxjXi1xEypBOU5dB6x79vKanxKSy+n5VanYso3RXK+2PCEt3xkVVVlzGAd5M6Tqeldcu2um9c77cXlbEKFOqLGaNFeSwEHflRt0FFWLeP7OXrFoXbmULzUGDGk6gQa27LYMHEH+yfmKtcR4xfvqtt1Vbc+IIdXgAe1yGlbcLxAsYgtcYN+EfIeQGhk6V5yTexmlpbjTdw+lD7tjXap8P2jw9weJ1RpiGIHn8NYnyq06g6jai4ML2ECj2iNommPDMp2v22HLM21IGG7X4OIZ2HQd2auYftTgJE3QP8AKfyrvSnjl9wmmWP2nWwuBkMhIdPZYEzMHSqfZgH93dTujsfcRnHzFVO2PGcJfwj27N1C0g5diYIJ1I6Ve7Nsqd4+YMjLb1BB8ar4gOvP4Vyuux+Jaju9hkZxxq57IM4cRcSP6h8Ij60y8JSGI/p+4pWwl9JSWy5Y1IOvXYenwNNnB7yOxyMp0O3qK5+Hp8mN+aNHl1OLJtGSbCX7urasAZ0MipbdoKuUba/OKy1t8frUgPKqTRVOzf3D5xVfiF7JYvMRIy7ddlj51YYe2P6k/wB0VV4w8INJm9aEdfxJP0FcyEby1+Sh+kceH2Stu2jalVVT6hQDSX+1K3FzCERqzj4i3+VPBc6x1pL7fEvcwIYD/HC/EAV9HPZWRwvUEsPckI382U/FaJ8E1V46J9DQLhLHurQPtDQ+qnKfmKO8DOjD+lPuK+fwbZGiqfBcwg8TeAoSPjr1HQn50D5D0plLUtDYelZ1m1fJmLchcVRwaeK7/d9hRFhVPBr4rv8Ad9hXOHE2WpcGvjHv+leZanwS+MfrlTsPrQEia/acu0Fcs7RM++RHwqC+IZf7fhRM6zQ++vjX+z712KEnPu13G8XbOUqLK5vC6FnzwNtEEbzGm1J2PxOIuOznOzEySLeXWI/iNdN7eJFlGkgC4JgDmrAbj9TXJLnH7rGBbHxYn5RQu26Q2NJWzf8AdLp3B/zXAPkomPfUV7An+j/UfrWjXsQf4R8PvNQi7eUywkDlAryT7ox12Zf4LwZsTdKMyxbgkQBuYp9tcOCgKNhS9+zxM9y+5AkBB7pf8hTuyUYtor4JEYlciNv/AAjp5+cVd4TYt3xdVLNmbTFXLWmBzRMidxSlje0Jsw+H7m6WY5hnBy6AiAG1Ezr5DrQzs3x+/hrjslu2Td/xM5BEyTIhwV1Jru5suJOrQpQbHPtNw5Tg72S2ouhCPCgzZvKBNZwjC2BasNeDq1xQJCjRgCSWmIqLE43C+J/w2vFP/wBdA8chOwP051rb4tYuYVM1xEux3kZpAfeOfpFLnKDm0tnXs0IlhlkWnJFOPyM3/R7Gb23Cgag2xtrJzh8ukba/OrXDOBW7d5biM50bQiPLYUv4fEC82GI/+y28+q5Qfr9KMf8A9bh7N7umLZlEnwyBPnNchdbkbcZvgNfx3TxkpQhue47tjbsuEdcs7Zm8RknkNvSmHB4pbih0MqenlvXOsfg7WJPh/FYoRnJnJrMmfZ6xyq/2Y4/hcJh1tLe70qSWZAWWSZMEnUDyoVO9/YuyYtNJBi4sOf8AL/umgPay5CYZNTnvrMdMyodf8xoxwzidvEl2t5gFYA5ljWBtPKl/thiE72yhdVNq5bYgmJXPmOp9KkxQvMe3qmNY7I2RoLuKHpiG+5NBu1fAhZOFy3cUxe+ifiXMxXMGMr4dCCBWWe2VsXszXwbc6LnTSfOdYrO1faaxiBh8txSbd9Lh6ZVmSNd9a6+dY0rsVDXqp8FzB2e6e5akt3dwwzEFyHXMCYA5hqO8H9q56L9XpdscasYjFE2mkugBBWCSpOWOuhIre/2rtYa/dtslxiAhJVZGuYxM/UVzHFRzth05Rocc2opdU6D0FV7/AGyVLdu61m4EfRTlk6dQGlffS/d7UhHRbqvbDLmBKAgKR4SSHMDrPypXUrXSiHCDjyNE1FhE8V3+77ClrA8cZ77JbYXHKy0BjbDIWlQN0ZpAAk7eVRYPtYFuCzDm+8FkyklXIErrroeUHSp5dLkXKD5HFYOxmN46xPuqTA3FN2AQSu45iQY+9L/DMGuHw+JxSiGLF7iLrmjbcaMZ25zrtSjwDtpjBiA93DXDbcQ+S024mCCRoNdtafj6WSlYqUvY681xREkamNTEnyNVry+Mf2feuXdre2uIS+c1u2Ett+FmBIJEHNm0z7DYaGelS8V/aW6sGS0B+ENHE+MmdWUjQDlGvWr3FoWxx7Zqv7q7MJClWIjkCNtK4ZiZQ3yAAVuR6anSnjB/tBOJsmxfTxkg59IIBBPhA302pK4g2bv8oJzXtI3Mkmlfe/gYvRf+yBGvuJBrzDpcLLJB8QGu2pHSmTC8Iu2V/GtPbJUEB1gnU9eflvWcDFgd6b2uQLAAYmSd/CRBEfOhWS5NUH4eybYwfs8Gb94cLlBKADyAf561pxLtvYtXXt5LjFSQSIiRoYk9aWuF9prtibOFCu1xhDMNegGWdPU0Q4pwO2brG5jbKOSSQSAZJk6TpqTVOODaESe+ws4fFHmSOmh/OrdnFGBJ33hdPdINU7Vpyf8ABbb+Q/lV7JdKjwqOqkqp+ZFInZRCia22YwCTrEQOfuquWXbYRzA/4NNXYrwXQLrm1nJCOjWmynSNGzbnSY0060QxnCrT3GW53xuwSxW4ikiYUwbJAkamhjGXIT5Bn7Or7d9lIBVc5XWDLWzI+CAx69a87XiOIMQYDW1J9d5099GOG8LW01k2zcHfXHnvCp/+lojKqyNTV3iFmxh7pvYkBkS2ttTcEeMtJK5gFJAJ0k6Chitc9gPSId7HvbttaDOoux3ojVkGoWYmJmh1rjTW7moUovIaHTeCPKp+MYpLmJvXLQHdlhkAGmUt0G1Lt7c+Zq5R0w0sTOdytHcOwzgW8Qy5f8cAEnTKbaETrr/xtSpxO5cu33YyskkScpC7gEHTn1rbhXGgnc90crALci5PdOcuUloEkx5xoKZr/bouv42ERlU6FSLiGYk9B8ahUIvy3TKqd6q/YltbykgttvJO40PORU961ltgl4JAYKc0ld5BJj4042GweLvrGCaHGtwo6qCOcgheuoMzSJxfEYpC+EUQodlt6y5tgtkXNMRG5nmaKGDU3b2Mlmrahk4JwRlFnFlmOW6AURSCATBJJJB0MxFF+InD95i2LEl1yXFUf/mWylZU+IA8p31oFhOFZEe2mJugNpBCtlJ9uDoNdtvSrljheJRCMNfdggzOCwQakhQJfXYzr8K9iyYb23MlCfLFfi1+6q4Ww2bKVLvaZNUnUDLAI0+9e9ouIi+1q06lTbUWw7KS2b+LfcCNo050w4a9xC0GujDsWKrmW0oeWGh1Us2k1R4wXuXVbEYbEO9tTlLd4EXTZjAgmNetWTyxVtQp/wBC6fcu8CK8OsreZtb7NDBdYQEbdIPzaimKs2cPiLWPa8rpdtFhpu6gZYIGo8R1I0oJhO1lq7hntXFyWrKEaiWuTKhVOUZWP33oJ/1V8Wtiyzd21q2yoEXwmcswM0kgKNaXLJOXmn7Ueen0x3Hfsg918HfSyQLi3iWOXMhzBWJI1GUyf1oB/FOL27V0qBKm2HzKs25Pt5SOQIIit+xVxMJYuLcusbjNIVVYO4C80YEtEnUafdd7RcONy+bVkrIt62w6hwxiFI0AMCctLlkuTceGHGOhbgrtZj/3i4CrN3SgQhBjOFliV5aGqWOsW7ua7mggaJl/lALa8tCD76ZrHZTMCHfKxYDKIZvxMqHQEnwqoafOtsP2Ka6ufvFVSSPGrK2oVfZIGsKPiaT4y7nnjYkfuX4iBZOuoJ/lMHlRns+AMQbh0t274J66ZssDckGD7qs8V4Fdw91iVL5BOkBSGaPMzPKhtxgiQ2e2wzPGXRiSI1IEjTfTSn4/O9xcvJwFuP8AahsRmySbaAsC8mTtuTvE0P7GY5raYrLElUYyeSlgToJIGaqnHMHaJtrhrrYhmkkARBGsBB5Tz91C0u5LbrBDswBkbKAZHvMVqxxS2AeSWq2e2703swISWGuwUTvpt1oxxLEJaushBQg+zrI9/P1peKlTqCOcEb+48qasD+ODddELOxJ8BPw8qZo1bGQyOPArW28hVxXzL6VDh7Bylo26kfCJq8bKqok2hJ5NJ94E6UqTGY06C3Z7EFsyy2qjQnSJO3Teui8J4tcv2GUMq3UUK5YaFf4H6wYPv9RXMMJiEt30KsGWCGyggQdxqN4pzvBrf41sjOFYaiVOkMrLOoO9ZHI47Ico2h0OAXJY797JezsAF18GXX8QSSORB9K9uLhbiuXvWFQQXDKuTWY8RbT/AJG1cQ4heJUPct2Cdsve3C/TVe8MUS7McXxNpv8A4+GUhyFbRmkLOi94xAIk6Dyr0FKAhyGLtJ2fsFXfC47Bnci1mRR1hSH39a5rftspyspU+f2PMU4P21vkse7ttqdQpAPnlnT0qpxHtY11O7vWbRX01B8jOhrVlyN04/syUI1dgnBcUuI1qHbKIEcgNiNabu/tOVJUBuqSj/8AcDB99c/Z9F8v+KfexRzYhTE5czxyIAMfM0rqI7qSHdLK/KWcVYd3DLc8AjcqHEGebb/1RRodprr2Tau27K2gmU5rnesV2IJUA7c53innD8TIRlZLbiIAKiZOiggaEbcqU+0nCFF5Hw2Gs21bN31xJWVnRcmaCTvMae+shCTg3B2Ny+TJomjXgnZe/cd7y2VAcgqc0MwB0kFyAPQDnvRfE8Cxrg5Es2WbIGW4/wDCouTlKSJkqftXvZbittrNi2z2++CtKZvEADJldxp1qhiO3GES6D3jNlzTlUkz4CImOhpsenhBKTfb9CHlnJtUHFOKwtpEuYfvAp3tXlJg6yVfKTGu00jcW4jaxmOsO7sMMtuHUllJIzECFJ3JFXOL/tJttnyWHJYRLNHLLsJM70J4BgRjFuslhkCZRCXA3tAna4ATtyNBmzzvVHcKGJSVSHbhXZ7AXBmsWsPc0CuyjNLQCwMkx+VJfa3s/bsXzewpFs2x4bdpSczAGSSJA6R/S3uv9nbzYZ3fD37JDRnt3FOuUmIKnRtxvrVftJasMcwuX7QdySgQHcMSBrJ1J3nc0H1epJM99PuzndjjF23dNws/eCQNSGUnefOfmKi/fnBL55diWLE+LMTMnTUzTfguxV7EIz2r1oqCZVgFuLqcpZTtOpqhxXsTfSS9+w0aGHE6fKq9Sr8EzhIxOMKyXHE5ygYmT7Q6a7TyM1WwnGbt1WL3WAVl1Bjn1HnHwqPC4YWZDXLLAc18ajfceH5VV4hfUiE7uTuLass7HVTt60jw1vSHub2tjRxDjtzDoty3dZ9x7ZO5XmDPKhmJ7TXcRbOZVPIZiW5qP4t96qXVFxAGzhR/KuaDJ3G4ofirQtowVp1G6kMNZ5jTasx49Ma9z2SVytcBkXksFXe2gy6rC8zOsSP5fOpMd2gS+S5RC4GjBADtuYEct96EYlXu2kiWICyf+7f41Sw4KBwwgwfpH3o4rbd7gSe+y2CS8QD28rohJk946y0sR/HOschFD/3FeTr8vzry1f8ADqNo+o/KqE0aTFuthl7J4e0wfvEDEHSZkCPKnbA4XCkDLZXron3NJ/Y3hrlmZjlXTc89fOugYa249kqen6NLnFt2ivBWmmhb7Y8MOa1dQZUURGWDJO+nLajiP3tlW5ssH19n6/WiPEcD3lp1Mk5TsNJjT5igPZo5u8tHZQGAnqPF66QaVO07HRSVruLyph7JKthxfuMzFycxhJkZAphZG53FXuz/AAqyLWe7iu6tuTkVXBaNPaBO/lHKl/tBhLwxFzU+uaBHTfbnVnhuEtpYzPeKnP4ggDHXTQAzFGlau7JJPdqiZ+zkFzbuC5aWYcKwVgBPPnFLXEreoKzlI3pmsdy/+Hh8TdYN4CLcggBYnkNZ5HSjWD7Pu9si/hO5UmZZ0QKNJ0YydhyFG6h5uQfXsJnZzg37yWWSMsHQDnPXbamzh2FfAriCXTOUUWyILGSxY5T0C7+dXuztrCYFrmbE2LgO2VS9yOQZllTVbjnEcBcd7hF+4zRzVEAAjQDX51PknKUnXA7FHSk/cBYjtLiXEG+8dAYHlsOVULuId987+pLfWiLcRtA/hYa2OmYsx+ZFbLxDENpbUqP6QFHxA+9YpNcKvkJq3uzOB4bFqxa3aZZRlLNCjKwg+1GsVu/Cdzcv2FPQNnP+nnWhwl9/bM+pzfnU1vg/N3MfAUuWVd18BqH4IjYwy+091z5AL9ZolwjtOcMGXC2VBYglnZnOk7KCoG/nVY28Oojwk+Uk/HavBitAFt+kmPpQRydr+dgtNFnE8exzT4haB3yqtufcBmNAsE99yys+mbNLSSTt+pq7icQ50LKvko1+J1NCMPabPcGdtIO++tOhunwLkqaJ+J3btohUvGGEtAC6jQULd8xGZy58yTWuOw7ZzEkeZ/M1rhcM4YEAe8r+dVwj5USTn5uDbMAphQQSfa223EEQdepqxYvWABK3UaPaRwZ9VYCPcahxWDuKchGwG2xDbRr5Gqly0QY91GmAwq4SPDiRH9aMG9xE61PhrJjNeTv7Y2i5MGDqShPzNAWkaVKlzxCvSt8s1Ne6Gqz2gw4AAtm30hZ+e9bXOI2HEZlM9R+dLC8QfL3ehXkCAY+NRWSkQyyeoYg/CCDU76WLdpsas8uKGa5wyyyeHL55SKGNw1fOhBaPZJH1rb97f+ZvjRLFNcSMlki+UdK7NW0gQNvLT3044QxED4Ckrs5jMomm2xij05UySopg7QRxd3TY6DWkKzeSxirmYEJlubc9AdPdTs7kiZMHkNKT+1GHU37RJGVgV8pMLr8RQNbmv0iAqNfdznZtZ13idPlRBMDdww79VV8v8wJiecAiaG8Fxgt3wT7DSD1Cnn7qf8DYlLlptZGnn+hQZZShNdhOKKnH8ie/anG3NO+uR0SEHwQCoxYuvq515F2k/Mk1FjrJsXChk818xWJjm/hUCeutFJt8Ax2dMIWsCOb/AAH6+lS/u1sDX/U32EUON24faeB5aCpLBtzvmPM/+6S4y7/8Gpr2QWwmJtKIALH+lZ+dTHGOfZtx5sY+lARxAgwFj31u+KuMNW9wpUsO+/7YzxUF7tx+d0AD+Ufc1Ta+h5s3xP1qPAey0mSSa8w8SdOdZpUbN1NkoxJkBVAExr+XKt71s5okx/6qK7cEj+4fQ1J33i/XUV590eT7nr2gsGqeBM3bv9o+tTY3ECBVDhN38S4T/LTIRbg2wJyWpIh4xZLXiBG3MxzNDYH6FW+JNmuH9czVW2gO5j5n3RV0Noohyepjt2Nvd/dZXRIWyqDLp7LaTJMneYo1jezlnkCrfKa5ol422lZDDnOoPXTauncJ40Xto7blRPrz3+1c/rIyg9S9ynp5KXlYp8X7MsviBWOugpcfDsp1B0rrpuIw0j0bb5/Y0s9q8Oi2XIAB/wCR1rMHVttRZuXCqbEMrXhOlMvEuGJkJAJIGnmdKD3OH6Spny5iroZoyVk0sbTKM15W9y2RuIrSmi+DoHAWBEHam/CuIH51zbhWKiAGB6xTTh8Yun3r1WWqaS2Gu7fWB/yaVO0+oB/lYMOvLp5waOXL4ynal/juIzAqD7QIIn4TpQSjQSlq2Od4q1kaJ5Aj3610Ts9jQ6pG4Gnn5Vz7HvLe4fIRRXs1xAowHIH5E6/n8ayauIjFLTJobu1nCO8th0HiGqn/AHL765137eldzThy37RW06NmEgBhoRy99ci7ScPyPnAgMSGHRxv8fzpPT+8X8B5l9yAxYnfWrWCeCapZq3tPFPlG0JUty732vxqTvqHG5Xve0Lxhawvg7+h/XIViYmOdCUvkTW6sOetA8KbYXiF3EYwaeteJfJ1GnWaovfnSAP11rzvY5xRrGgXkLOJuDmZNQYe/GbzFaojMYUE+gqfDYS4GjIZPWt2iqBttlfdteZqGit3g1yZMGeYOnxqW1wXqZ9OVe8aCXJnhyYJtWWYwBNdF4VYAtIAdhz/X0oHwzg0GUfflI199MtjD7K0LHKuf1eZZKiinDjcd2Qs8HxH9etVeLW1u28mw6++atYi8q+zBPU6n50Nu3D6VJjTTTXI97qmR3Fnffz2odibYnXf9dKs4i560Hv3jrrVuKLYibRFiTuDQ8ip7rdarzXQgqRLJlzAnU+6mXBHasrKbEOAfxDaGheMGvwrKyvZOB0ORQxg/FPqfqac+y+EtltUQ+qj8qysqTL6ULx+oYeNHIDk8P9un0pB7QXCQ2p5c/MV7WVNh/wAg/J6WLVbCsrK6JCeVJZFe1lePIjrJrKysNZ6a1NZWVoI3YBQF0EelT3xoaysrlT9RavSSYPcjlFbWD+JFZWUn3D9je3piGA0E8tKODVHnqaysrJ8hIC4rlVO/XtZXomsHodTQjFnU1lZXQxck0yka8rKyrCZn/9k=">
            <a:hlinkClick r:id="rId3"/>
          </p:cNvPr>
          <p:cNvSpPr>
            <a:spLocks noChangeAspect="1" noChangeArrowheads="1"/>
          </p:cNvSpPr>
          <p:nvPr/>
        </p:nvSpPr>
        <p:spPr bwMode="auto">
          <a:xfrm>
            <a:off x="508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nb-NO"/>
          </a:p>
        </p:txBody>
      </p:sp>
      <p:pic>
        <p:nvPicPr>
          <p:cNvPr id="11" name="3b7NboDd1h8BWM0u0li-mQ1409229238941" descr="Øygard-saken i Høyesterett - Høyesterett avgjør lengden på straffen til Rune Øygard i dag. - Foto: Helge Carlsen / NRK"/>
          <p:cNvPicPr/>
          <p:nvPr/>
        </p:nvPicPr>
        <p:blipFill>
          <a:blip r:embed="rId4" cstate="print"/>
          <a:srcRect/>
          <a:stretch>
            <a:fillRect/>
          </a:stretch>
        </p:blipFill>
        <p:spPr bwMode="auto">
          <a:xfrm>
            <a:off x="5490716" y="3852639"/>
            <a:ext cx="4752528" cy="259713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Rt. 2013 s. 1187</a:t>
            </a:r>
            <a:endParaRPr lang="nb-NO" dirty="0"/>
          </a:p>
        </p:txBody>
      </p:sp>
      <p:sp>
        <p:nvSpPr>
          <p:cNvPr id="3" name="Plassholder for innhold 2"/>
          <p:cNvSpPr>
            <a:spLocks noGrp="1"/>
          </p:cNvSpPr>
          <p:nvPr>
            <p:ph idx="1"/>
          </p:nvPr>
        </p:nvSpPr>
        <p:spPr>
          <a:xfrm>
            <a:off x="738000" y="1888120"/>
            <a:ext cx="9216000" cy="4628815"/>
          </a:xfrm>
        </p:spPr>
        <p:txBody>
          <a:bodyPr>
            <a:normAutofit fontScale="92500" lnSpcReduction="20000"/>
          </a:bodyPr>
          <a:lstStyle/>
          <a:p>
            <a:r>
              <a:rPr lang="nb-NO" b="1" dirty="0" smtClean="0"/>
              <a:t>Åpner adgang for forvaltningen til å ”fryse” beslutningsgrunnlaget der dette vil være i samsvar med lovens formål</a:t>
            </a:r>
          </a:p>
          <a:p>
            <a:pPr lvl="1" algn="just">
              <a:buNone/>
            </a:pPr>
            <a:endParaRPr lang="nb-NO" u="sng" dirty="0" smtClean="0"/>
          </a:p>
          <a:p>
            <a:pPr lvl="1" algn="just"/>
            <a:r>
              <a:rPr lang="nb-NO" i="1" dirty="0" smtClean="0"/>
              <a:t>”(36) Et vilkår for å kunne se bort fra opplysningene som kom inn etter søknadsfristens utløp, er under enhver omstendighet at akvakulturloven tillater en slik «fastfrysing» av beslutningsgrunnlaget …</a:t>
            </a:r>
          </a:p>
          <a:p>
            <a:pPr lvl="1" algn="just">
              <a:buNone/>
            </a:pPr>
            <a:r>
              <a:rPr lang="nb-NO" i="1" dirty="0" smtClean="0"/>
              <a:t>	(39) Det følger av dette at man fra lovgiverhold har vært opptatt av å forenkle tildelingsarbeidet, uten at dette - naturlig nok - skulle gå på bekostning av likebehandlingsprinsippet. </a:t>
            </a:r>
            <a:r>
              <a:rPr lang="nb-NO" i="1" dirty="0" smtClean="0">
                <a:solidFill>
                  <a:srgbClr val="FF0000"/>
                </a:solidFill>
              </a:rPr>
              <a:t>En søkerkonkurranse basert på en fastfrysing av beslutningsgrunnlaget innebærer nettopp en slik forenkling som samtidig sikrer likebehandling.</a:t>
            </a:r>
          </a:p>
          <a:p>
            <a:pPr lvl="1" algn="just">
              <a:buNone/>
            </a:pPr>
            <a:r>
              <a:rPr lang="nb-NO" i="1" dirty="0" smtClean="0"/>
              <a:t>	(40) Akvakulturloven kan dermed ikke være til hinder for det søknadsregimet som her er valgt. …</a:t>
            </a:r>
          </a:p>
          <a:p>
            <a:pPr lvl="1" algn="just">
              <a:buNone/>
            </a:pPr>
            <a:r>
              <a:rPr lang="nb-NO" i="1" dirty="0" smtClean="0"/>
              <a:t>	(56) </a:t>
            </a:r>
            <a:r>
              <a:rPr lang="nb-NO" i="1" dirty="0" smtClean="0">
                <a:solidFill>
                  <a:srgbClr val="FF0000"/>
                </a:solidFill>
              </a:rPr>
              <a:t>Dette er et søknadsregime som har gode grunner for seg når et begrenset gode skal fordeles til de best kvalifiserte blant søkerne</a:t>
            </a:r>
            <a:r>
              <a:rPr lang="nb-NO" i="1" dirty="0" smtClean="0"/>
              <a:t>: Det kombinerer hensynet til likebehandling av søkerne med behovet for en rasjonell og hurtig saksbehandling.”</a:t>
            </a:r>
            <a:endParaRPr lang="nb-NO" i="1" dirty="0" smtClean="0">
              <a:solidFill>
                <a:srgbClr val="FF0000"/>
              </a:solidFill>
            </a:endParaRPr>
          </a:p>
          <a:p>
            <a:pPr lvl="1" algn="just"/>
            <a:endParaRPr lang="nb-NO" dirty="0" smtClean="0"/>
          </a:p>
          <a:p>
            <a:pPr lvl="1" algn="just">
              <a:buNone/>
            </a:pPr>
            <a:endParaRPr lang="nb-NO" i="1" dirty="0">
              <a:solidFill>
                <a:srgbClr val="FF0000"/>
              </a:solidFill>
            </a:endParaRPr>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20</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Oppsummering</a:t>
            </a:r>
            <a:endParaRPr lang="nb-NO" dirty="0"/>
          </a:p>
        </p:txBody>
      </p:sp>
      <p:sp>
        <p:nvSpPr>
          <p:cNvPr id="3" name="Plassholder for innhold 2"/>
          <p:cNvSpPr>
            <a:spLocks noGrp="1"/>
          </p:cNvSpPr>
          <p:nvPr>
            <p:ph idx="1"/>
          </p:nvPr>
        </p:nvSpPr>
        <p:spPr/>
        <p:txBody>
          <a:bodyPr>
            <a:normAutofit fontScale="92500"/>
          </a:bodyPr>
          <a:lstStyle/>
          <a:p>
            <a:r>
              <a:rPr lang="nb-NO" b="1" dirty="0" smtClean="0"/>
              <a:t>Høyesterett har utviklet metoder for å tilpasse prøvingsintensiteten både ved lovbundne og diskresjonære forvaltningsvedtak</a:t>
            </a:r>
          </a:p>
          <a:p>
            <a:pPr lvl="1"/>
            <a:r>
              <a:rPr lang="nb-NO" dirty="0" smtClean="0"/>
              <a:t>Ved lovbundne vedtak tilpasses kontrollen domstolenes reelle muligheter til å overprøve forvaltningens vurderinger, jf. Rt. 2009 s. 354</a:t>
            </a:r>
          </a:p>
          <a:p>
            <a:pPr lvl="1"/>
            <a:r>
              <a:rPr lang="nb-NO" dirty="0" smtClean="0"/>
              <a:t>Ved inngripende vedtak fører domstolene en viss indirekte kontroll med forvaltningens skjønnsutøvelse gjennom å stille varierende krav til begrunnelse, jf. Rt. 1981 s. 745 og Rt. 2000 s. 1056 m.v.</a:t>
            </a:r>
          </a:p>
          <a:p>
            <a:r>
              <a:rPr lang="nb-NO" b="1" dirty="0" smtClean="0"/>
              <a:t>Demarkasjonslinjen mellom den utøvende og den dømmende makt står fast  - domstolskontrollen er en etterfølgende legalitetskontroll</a:t>
            </a:r>
          </a:p>
          <a:p>
            <a:pPr lvl="1"/>
            <a:r>
              <a:rPr lang="nb-NO" dirty="0" smtClean="0"/>
              <a:t>Domstolene kan ikke selv treffe vedtak i saken, jf. Rt. 2001 s. 995</a:t>
            </a:r>
          </a:p>
          <a:p>
            <a:pPr lvl="1"/>
            <a:r>
              <a:rPr lang="nb-NO" dirty="0" smtClean="0"/>
              <a:t>Domstolene prøver ikke uten særskilt hjemmel forholdsmessigheten av forvaltningens vedtak, jf. Rt. 2008 s. 560</a:t>
            </a:r>
          </a:p>
          <a:p>
            <a:pPr lvl="1"/>
            <a:r>
              <a:rPr lang="nb-NO" dirty="0" smtClean="0"/>
              <a:t>Kontrollen baserer seg på det faktum som forelå på vedtakstidspunktet, jf. Rt. 2012 s. 1985</a:t>
            </a:r>
          </a:p>
          <a:p>
            <a:endParaRPr lang="nb-NO" dirty="0" smtClean="0"/>
          </a:p>
          <a:p>
            <a:endParaRPr lang="nb-NO" dirty="0" smtClean="0"/>
          </a:p>
          <a:p>
            <a:endParaRPr lang="nb-NO" dirty="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21</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pPr algn="ctr"/>
            <a:r>
              <a:rPr lang="nb-NO" dirty="0" smtClean="0"/>
              <a:t>Slutt</a:t>
            </a:r>
            <a:endParaRPr lang="nb-NO" dirty="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22</a:t>
            </a:fld>
            <a:endParaRPr lang="nb-NO"/>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title"/>
          </p:nvPr>
        </p:nvSpPr>
        <p:spPr/>
        <p:txBody>
          <a:bodyPr/>
          <a:lstStyle/>
          <a:p>
            <a:pPr algn="ctr"/>
            <a:r>
              <a:rPr lang="nb-NO" dirty="0" smtClean="0"/>
              <a:t>Grunnleggende utgangspunkter</a:t>
            </a:r>
            <a:endParaRPr lang="nb-NO" dirty="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3</a:t>
            </a:fld>
            <a:endParaRPr lang="nb-N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b-NO" sz="4400" dirty="0" smtClean="0"/>
              <a:t>Grunnlaget for prøvingsretten</a:t>
            </a:r>
            <a:endParaRPr lang="nb-NO" sz="4400" dirty="0"/>
          </a:p>
        </p:txBody>
      </p:sp>
      <p:sp>
        <p:nvSpPr>
          <p:cNvPr id="3" name="Content Placeholder 2"/>
          <p:cNvSpPr>
            <a:spLocks noGrp="1"/>
          </p:cNvSpPr>
          <p:nvPr>
            <p:ph idx="1"/>
          </p:nvPr>
        </p:nvSpPr>
        <p:spPr>
          <a:xfrm>
            <a:off x="738000" y="1888119"/>
            <a:ext cx="9216000" cy="4772831"/>
          </a:xfrm>
        </p:spPr>
        <p:txBody>
          <a:bodyPr>
            <a:normAutofit/>
          </a:bodyPr>
          <a:lstStyle/>
          <a:p>
            <a:pPr>
              <a:lnSpc>
                <a:spcPct val="80000"/>
              </a:lnSpc>
            </a:pPr>
            <a:r>
              <a:rPr lang="nb-NO" b="1" dirty="0" smtClean="0"/>
              <a:t>Høyesteretts praksis siden 1818 – konstitusjonell sedvanerett</a:t>
            </a:r>
          </a:p>
          <a:p>
            <a:pPr lvl="2">
              <a:lnSpc>
                <a:spcPct val="80000"/>
              </a:lnSpc>
              <a:buNone/>
            </a:pPr>
            <a:endParaRPr lang="nb-NO" dirty="0" smtClean="0"/>
          </a:p>
          <a:p>
            <a:pPr lvl="1">
              <a:lnSpc>
                <a:spcPct val="80000"/>
              </a:lnSpc>
            </a:pPr>
            <a:r>
              <a:rPr lang="nb-NO" u="sng" dirty="0" smtClean="0"/>
              <a:t>Rt. 2001 s. 995</a:t>
            </a:r>
            <a:r>
              <a:rPr lang="nb-NO" dirty="0" smtClean="0"/>
              <a:t>: </a:t>
            </a:r>
            <a:r>
              <a:rPr lang="nb-NO" i="1" dirty="0" smtClean="0"/>
              <a:t>”</a:t>
            </a:r>
            <a:r>
              <a:rPr lang="nb-NO" i="1" dirty="0" err="1" smtClean="0"/>
              <a:t>Domstolkontrollen</a:t>
            </a:r>
            <a:r>
              <a:rPr lang="nb-NO" i="1" dirty="0" smtClean="0"/>
              <a:t> med forvaltningen har utviklet seg gjennom meget langvarig </a:t>
            </a:r>
            <a:r>
              <a:rPr lang="nb-NO" i="1" dirty="0" err="1" smtClean="0"/>
              <a:t>domstolpraksis</a:t>
            </a:r>
            <a:r>
              <a:rPr lang="nb-NO" i="1" dirty="0" smtClean="0"/>
              <a:t>, og er i dag sikker sedvanerett, dels av konstitusjonell karakter. </a:t>
            </a:r>
            <a:r>
              <a:rPr lang="nb-NO" i="1" dirty="0" err="1" smtClean="0">
                <a:solidFill>
                  <a:srgbClr val="FF0000"/>
                </a:solidFill>
              </a:rPr>
              <a:t>Domstolpraksis</a:t>
            </a:r>
            <a:r>
              <a:rPr lang="nb-NO" i="1" dirty="0" smtClean="0">
                <a:solidFill>
                  <a:srgbClr val="FF0000"/>
                </a:solidFill>
              </a:rPr>
              <a:t> er således avgjørende både som hjemmel for domstolenes kontroll med forvaltningen og når det gjelder kontrollens omfang</a:t>
            </a:r>
            <a:r>
              <a:rPr lang="nb-NO" i="1" dirty="0" smtClean="0"/>
              <a:t>.”</a:t>
            </a:r>
            <a:r>
              <a:rPr lang="nb-NO" dirty="0" smtClean="0"/>
              <a:t>  </a:t>
            </a:r>
          </a:p>
          <a:p>
            <a:pPr lvl="1">
              <a:lnSpc>
                <a:spcPct val="80000"/>
              </a:lnSpc>
              <a:buNone/>
            </a:pPr>
            <a:endParaRPr lang="nb-NO" dirty="0" smtClean="0"/>
          </a:p>
          <a:p>
            <a:pPr>
              <a:lnSpc>
                <a:spcPct val="80000"/>
              </a:lnSpc>
            </a:pPr>
            <a:r>
              <a:rPr lang="nb-NO" b="1" dirty="0" smtClean="0"/>
              <a:t>Grunnloven §§ 95 og 113 (tilføyd ved </a:t>
            </a:r>
            <a:r>
              <a:rPr lang="nb-NO" b="1" dirty="0" err="1" smtClean="0"/>
              <a:t>grl.besl</a:t>
            </a:r>
            <a:r>
              <a:rPr lang="nb-NO" b="1" dirty="0" smtClean="0"/>
              <a:t>. 13.05.2014)</a:t>
            </a:r>
          </a:p>
          <a:p>
            <a:pPr lvl="1">
              <a:lnSpc>
                <a:spcPct val="80000"/>
              </a:lnSpc>
              <a:buNone/>
            </a:pPr>
            <a:endParaRPr lang="nb-NO" sz="1900" dirty="0" smtClean="0"/>
          </a:p>
          <a:p>
            <a:pPr lvl="1">
              <a:lnSpc>
                <a:spcPct val="80000"/>
              </a:lnSpc>
            </a:pPr>
            <a:r>
              <a:rPr lang="nb-NO" u="sng" dirty="0" smtClean="0"/>
              <a:t>Grl. § 113</a:t>
            </a:r>
            <a:r>
              <a:rPr lang="nb-NO" dirty="0" smtClean="0"/>
              <a:t>:</a:t>
            </a:r>
            <a:r>
              <a:rPr lang="nb-NO" i="1" dirty="0" smtClean="0"/>
              <a:t> ”Myndighetenes inngrep overfor den enkelte må ha grunnlag i lov”</a:t>
            </a:r>
          </a:p>
          <a:p>
            <a:pPr lvl="1">
              <a:lnSpc>
                <a:spcPct val="80000"/>
              </a:lnSpc>
              <a:buNone/>
            </a:pPr>
            <a:endParaRPr lang="nb-NO" dirty="0" smtClean="0"/>
          </a:p>
          <a:p>
            <a:pPr lvl="1">
              <a:lnSpc>
                <a:spcPct val="80000"/>
              </a:lnSpc>
            </a:pPr>
            <a:r>
              <a:rPr lang="nb-NO" u="sng" dirty="0" smtClean="0"/>
              <a:t>Grl. § 95</a:t>
            </a:r>
            <a:r>
              <a:rPr lang="nb-NO" dirty="0" smtClean="0"/>
              <a:t>: </a:t>
            </a:r>
            <a:r>
              <a:rPr lang="nb-NO" i="1" dirty="0" smtClean="0"/>
              <a:t>”Enhver har rett til å få sin sak avgjort av en uavhengig og upartisk domstol innen rimelig tid.</a:t>
            </a:r>
            <a:r>
              <a:rPr lang="nb-NO" dirty="0" smtClean="0"/>
              <a:t>”</a:t>
            </a:r>
          </a:p>
          <a:p>
            <a:pPr lvl="2">
              <a:lnSpc>
                <a:spcPct val="80000"/>
              </a:lnSpc>
              <a:buNone/>
            </a:pPr>
            <a:endParaRPr lang="nb-NO" dirty="0" smtClean="0"/>
          </a:p>
          <a:p>
            <a:pPr>
              <a:buNone/>
            </a:pPr>
            <a:endParaRPr lang="nb-NO" dirty="0"/>
          </a:p>
        </p:txBody>
      </p:sp>
      <p:sp>
        <p:nvSpPr>
          <p:cNvPr id="4" name="Date Placeholder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Slide Number Placeholder 4"/>
          <p:cNvSpPr>
            <a:spLocks noGrp="1"/>
          </p:cNvSpPr>
          <p:nvPr>
            <p:ph type="sldNum" sz="quarter" idx="12"/>
          </p:nvPr>
        </p:nvSpPr>
        <p:spPr/>
        <p:txBody>
          <a:bodyPr/>
          <a:lstStyle/>
          <a:p>
            <a:fld id="{A968BE74-4C2D-48D2-820E-8884797C6A43}" type="slidenum">
              <a:rPr lang="nb-NO" smtClean="0"/>
              <a:pPr/>
              <a:t>4</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sz="4400" dirty="0" smtClean="0"/>
              <a:t>Omfanget av prøvingsretten</a:t>
            </a:r>
            <a:endParaRPr lang="nb-NO" dirty="0"/>
          </a:p>
        </p:txBody>
      </p:sp>
      <p:sp>
        <p:nvSpPr>
          <p:cNvPr id="3" name="Plassholder for innhold 2"/>
          <p:cNvSpPr>
            <a:spLocks noGrp="1"/>
          </p:cNvSpPr>
          <p:nvPr>
            <p:ph idx="1"/>
          </p:nvPr>
        </p:nvSpPr>
        <p:spPr/>
        <p:txBody>
          <a:bodyPr>
            <a:normAutofit fontScale="92500" lnSpcReduction="10000"/>
          </a:bodyPr>
          <a:lstStyle/>
          <a:p>
            <a:pPr>
              <a:lnSpc>
                <a:spcPct val="80000"/>
              </a:lnSpc>
            </a:pPr>
            <a:r>
              <a:rPr lang="nb-NO" sz="2300" b="1" dirty="0" smtClean="0"/>
              <a:t>Domstolene prøver ”lovligheten” av forvaltningens vedtak</a:t>
            </a:r>
          </a:p>
          <a:p>
            <a:pPr lvl="1">
              <a:lnSpc>
                <a:spcPct val="80000"/>
              </a:lnSpc>
              <a:buNone/>
            </a:pPr>
            <a:endParaRPr lang="nb-NO" sz="1900" dirty="0" smtClean="0"/>
          </a:p>
          <a:p>
            <a:pPr lvl="1">
              <a:lnSpc>
                <a:spcPct val="80000"/>
              </a:lnSpc>
            </a:pPr>
            <a:r>
              <a:rPr lang="nb-NO" sz="1900" dirty="0" smtClean="0"/>
              <a:t>Rettsanvendelse – hjemmel og andre rettslige rammer</a:t>
            </a:r>
          </a:p>
          <a:p>
            <a:pPr lvl="1">
              <a:lnSpc>
                <a:spcPct val="80000"/>
              </a:lnSpc>
              <a:buNone/>
            </a:pPr>
            <a:endParaRPr lang="nb-NO" sz="1900" dirty="0" smtClean="0"/>
          </a:p>
          <a:p>
            <a:pPr lvl="1">
              <a:lnSpc>
                <a:spcPct val="80000"/>
              </a:lnSpc>
            </a:pPr>
            <a:r>
              <a:rPr lang="nb-NO" sz="1900" dirty="0" smtClean="0"/>
              <a:t>Bevisbedømmelse – om vedtaket er basert på et riktig faktisk grunnlag</a:t>
            </a:r>
          </a:p>
          <a:p>
            <a:pPr lvl="1">
              <a:lnSpc>
                <a:spcPct val="80000"/>
              </a:lnSpc>
              <a:buNone/>
            </a:pPr>
            <a:endParaRPr lang="nb-NO" sz="1900" dirty="0" smtClean="0"/>
          </a:p>
          <a:p>
            <a:pPr lvl="1">
              <a:lnSpc>
                <a:spcPct val="80000"/>
              </a:lnSpc>
            </a:pPr>
            <a:r>
              <a:rPr lang="nb-NO" sz="1900" dirty="0" smtClean="0"/>
              <a:t>Saksbehandling – om lovfestede og ulovfestede krav til saksbehandlingen er oppfylt</a:t>
            </a:r>
          </a:p>
          <a:p>
            <a:pPr lvl="2">
              <a:lnSpc>
                <a:spcPct val="80000"/>
              </a:lnSpc>
              <a:buNone/>
            </a:pPr>
            <a:endParaRPr lang="nb-NO" sz="1700" dirty="0" smtClean="0"/>
          </a:p>
          <a:p>
            <a:pPr>
              <a:lnSpc>
                <a:spcPct val="80000"/>
              </a:lnSpc>
            </a:pPr>
            <a:r>
              <a:rPr lang="nb-NO" sz="2300" b="1" dirty="0" smtClean="0"/>
              <a:t>Domstolene prøver ikke ”hensiktsmessigheten” av vedtaket</a:t>
            </a:r>
          </a:p>
          <a:p>
            <a:pPr>
              <a:lnSpc>
                <a:spcPct val="80000"/>
              </a:lnSpc>
              <a:buNone/>
            </a:pPr>
            <a:endParaRPr lang="nb-NO" sz="2300" b="1" dirty="0" smtClean="0"/>
          </a:p>
          <a:p>
            <a:pPr lvl="1">
              <a:lnSpc>
                <a:spcPct val="80000"/>
              </a:lnSpc>
            </a:pPr>
            <a:r>
              <a:rPr lang="nb-NO" sz="1900" dirty="0" smtClean="0"/>
              <a:t>Får kun betydning når loven overlater (deler av) avgjørelsen til forvaltningens skjønn</a:t>
            </a:r>
          </a:p>
          <a:p>
            <a:pPr lvl="1">
              <a:lnSpc>
                <a:spcPct val="80000"/>
              </a:lnSpc>
              <a:buNone/>
            </a:pPr>
            <a:endParaRPr lang="nb-NO" sz="1900" dirty="0" smtClean="0"/>
          </a:p>
          <a:p>
            <a:pPr lvl="1">
              <a:lnSpc>
                <a:spcPct val="80000"/>
              </a:lnSpc>
            </a:pPr>
            <a:r>
              <a:rPr lang="nb-NO" sz="1900" u="sng" dirty="0" smtClean="0"/>
              <a:t>Rt. 1979 s. 1179</a:t>
            </a:r>
            <a:r>
              <a:rPr lang="nb-NO" sz="1900" dirty="0" smtClean="0"/>
              <a:t>: </a:t>
            </a:r>
            <a:r>
              <a:rPr lang="nb-NO" sz="1900" i="1" dirty="0" smtClean="0"/>
              <a:t>”Domstolene kan ikke sette seg i administrasjonens sted og erstatte dennes avveining av de ulike hensyn med sin egen.”</a:t>
            </a:r>
          </a:p>
          <a:p>
            <a:pPr lvl="1">
              <a:lnSpc>
                <a:spcPct val="80000"/>
              </a:lnSpc>
              <a:buNone/>
            </a:pPr>
            <a:endParaRPr lang="nb-NO" sz="1900" i="1" dirty="0" smtClean="0"/>
          </a:p>
          <a:p>
            <a:pPr>
              <a:lnSpc>
                <a:spcPct val="80000"/>
              </a:lnSpc>
            </a:pPr>
            <a:r>
              <a:rPr lang="nb-NO" sz="2300" b="1" dirty="0" smtClean="0"/>
              <a:t>Bygger på et grunnleggende skille mellom forvaltning og rettspleie, jf. maktfordelingsprinsippet</a:t>
            </a:r>
          </a:p>
          <a:p>
            <a:pPr algn="ctr"/>
            <a:endParaRPr lang="nb-NO" dirty="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5</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”Strengt lovbundne” vedtak</a:t>
            </a:r>
            <a:endParaRPr lang="nb-NO" dirty="0"/>
          </a:p>
        </p:txBody>
      </p:sp>
      <p:sp>
        <p:nvSpPr>
          <p:cNvPr id="3" name="Plassholder for innhold 2"/>
          <p:cNvSpPr>
            <a:spLocks noGrp="1"/>
          </p:cNvSpPr>
          <p:nvPr>
            <p:ph idx="1"/>
          </p:nvPr>
        </p:nvSpPr>
        <p:spPr/>
        <p:txBody>
          <a:bodyPr>
            <a:normAutofit fontScale="92500" lnSpcReduction="10000"/>
          </a:bodyPr>
          <a:lstStyle/>
          <a:p>
            <a:r>
              <a:rPr lang="nb-NO" b="1" dirty="0" smtClean="0"/>
              <a:t>Domstolene prøver forvaltningens vedtak fullt ut</a:t>
            </a:r>
          </a:p>
          <a:p>
            <a:pPr lvl="1"/>
            <a:r>
              <a:rPr lang="nb-NO" dirty="0" smtClean="0"/>
              <a:t>Rettsanvendelse</a:t>
            </a:r>
          </a:p>
          <a:p>
            <a:pPr lvl="2"/>
            <a:r>
              <a:rPr lang="nb-NO" dirty="0" smtClean="0"/>
              <a:t>Generell tolkning</a:t>
            </a:r>
          </a:p>
          <a:p>
            <a:pPr lvl="2"/>
            <a:r>
              <a:rPr lang="nb-NO" dirty="0" smtClean="0"/>
              <a:t>Subsumsjon</a:t>
            </a:r>
          </a:p>
          <a:p>
            <a:pPr lvl="1"/>
            <a:r>
              <a:rPr lang="nb-NO" dirty="0" smtClean="0"/>
              <a:t>Bevisbedømmelse  (rettsfakta)</a:t>
            </a:r>
          </a:p>
          <a:p>
            <a:pPr lvl="1">
              <a:buNone/>
            </a:pPr>
            <a:endParaRPr lang="nb-NO" dirty="0" smtClean="0"/>
          </a:p>
          <a:p>
            <a:r>
              <a:rPr lang="nb-NO" b="1" dirty="0" smtClean="0"/>
              <a:t>Forvaltningens saksbehandling av underordnet betydning</a:t>
            </a:r>
          </a:p>
          <a:p>
            <a:pPr lvl="1" algn="just"/>
            <a:r>
              <a:rPr lang="nb-NO" u="sng" dirty="0" smtClean="0"/>
              <a:t>Rt. 1969 s. 1053</a:t>
            </a:r>
            <a:r>
              <a:rPr lang="nb-NO" i="1" dirty="0" smtClean="0"/>
              <a:t>: ”Til den subsidiære anførsel fra </a:t>
            </a:r>
            <a:r>
              <a:rPr lang="nb-NO" i="1" dirty="0" err="1" smtClean="0"/>
              <a:t>A's</a:t>
            </a:r>
            <a:r>
              <a:rPr lang="nb-NO" i="1" dirty="0" smtClean="0"/>
              <a:t> side skal jeg alene bemerke at avgjørelsen av </a:t>
            </a:r>
            <a:r>
              <a:rPr lang="nb-NO" i="1" dirty="0" err="1" smtClean="0"/>
              <a:t>A's</a:t>
            </a:r>
            <a:r>
              <a:rPr lang="nb-NO" i="1" dirty="0" smtClean="0"/>
              <a:t> krav på krigspensjon ikke for noen del ligger innenfor rammen at et skjønn som tilligger forvaltningen alene. Spørsmålet hører i sin helhet under domstolene som må avgjøre det på grunnlag av det materiale som forelegges for retten. </a:t>
            </a:r>
            <a:r>
              <a:rPr lang="nb-NO" i="1" dirty="0" smtClean="0">
                <a:solidFill>
                  <a:srgbClr val="FF0000"/>
                </a:solidFill>
              </a:rPr>
              <a:t>Det blir da ikke plass for noen opphevelse av Rikstrygdeverkets avgjørelse på grunn av mulige feil i saksbehandlingen</a:t>
            </a:r>
            <a:r>
              <a:rPr lang="nb-NO" i="1" dirty="0" smtClean="0"/>
              <a:t> når domstolene både har den fulle kompetanse og, som i denne sak, også det tilstrekkelige materiale til å avgjøre det krav Rikstrygdeverket måtte ha avslått.”</a:t>
            </a:r>
          </a:p>
          <a:p>
            <a:pPr lvl="2"/>
            <a:endParaRPr lang="nb-NO" dirty="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6</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”Diskresjonære” forvaltningsvedtak</a:t>
            </a:r>
            <a:endParaRPr lang="nb-NO" dirty="0"/>
          </a:p>
        </p:txBody>
      </p:sp>
      <p:sp>
        <p:nvSpPr>
          <p:cNvPr id="3" name="Plassholder for innhold 2"/>
          <p:cNvSpPr>
            <a:spLocks noGrp="1"/>
          </p:cNvSpPr>
          <p:nvPr>
            <p:ph idx="1"/>
          </p:nvPr>
        </p:nvSpPr>
        <p:spPr/>
        <p:txBody>
          <a:bodyPr/>
          <a:lstStyle/>
          <a:p>
            <a:r>
              <a:rPr lang="nb-NO" b="1" dirty="0" smtClean="0"/>
              <a:t>Begrenset domstolskontroll med de deler av avgjørelsen som er tillagt forvaltningens skjønn</a:t>
            </a:r>
          </a:p>
          <a:p>
            <a:pPr lvl="1">
              <a:buNone/>
            </a:pPr>
            <a:endParaRPr lang="nb-NO" b="1" dirty="0" smtClean="0"/>
          </a:p>
          <a:p>
            <a:pPr lvl="1"/>
            <a:r>
              <a:rPr lang="nb-NO" u="sng" dirty="0" smtClean="0"/>
              <a:t>Rt. 1979 s. 1197</a:t>
            </a:r>
            <a:r>
              <a:rPr lang="nb-NO" dirty="0" smtClean="0"/>
              <a:t>: </a:t>
            </a:r>
            <a:r>
              <a:rPr lang="nb-NO" i="1" dirty="0" smtClean="0"/>
              <a:t>”Med en slik fullmakt blir domstolenes kontrollmulighet nødvendigvis begrenset. Foruten å prøve saksbehandlingen må de kunne prøve det faktiske grunnlag for administrasjonens skjønn, og de må kunne prøve om det er tatt usaklige hensyn. Videre må det kunne prøves om likhetsprinsippet er krenket og om det er utøvet et forsvarlig skjønn. </a:t>
            </a:r>
            <a:r>
              <a:rPr lang="nb-NO" i="1" dirty="0" smtClean="0">
                <a:solidFill>
                  <a:srgbClr val="FF0000"/>
                </a:solidFill>
              </a:rPr>
              <a:t>Men domstolene kan ikke sette seg i administrasjonens sted og erstatte dennes avveining av de ulike hensyn med sin egen</a:t>
            </a:r>
            <a:r>
              <a:rPr lang="nb-NO" i="1" dirty="0" smtClean="0"/>
              <a:t>.”</a:t>
            </a:r>
            <a:r>
              <a:rPr lang="nb-NO" dirty="0" smtClean="0"/>
              <a:t>	</a:t>
            </a:r>
          </a:p>
          <a:p>
            <a:pPr>
              <a:buNone/>
            </a:pPr>
            <a:endParaRPr lang="nb-NO" b="1" dirty="0" smtClean="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7</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Grensen mellom rettsanvendelse og skjønn</a:t>
            </a:r>
            <a:endParaRPr lang="nb-NO" dirty="0"/>
          </a:p>
        </p:txBody>
      </p:sp>
      <p:sp>
        <p:nvSpPr>
          <p:cNvPr id="3" name="Plassholder for innhold 2"/>
          <p:cNvSpPr>
            <a:spLocks noGrp="1"/>
          </p:cNvSpPr>
          <p:nvPr>
            <p:ph idx="1"/>
          </p:nvPr>
        </p:nvSpPr>
        <p:spPr>
          <a:xfrm>
            <a:off x="738000" y="1888119"/>
            <a:ext cx="9216000" cy="4844840"/>
          </a:xfrm>
        </p:spPr>
        <p:txBody>
          <a:bodyPr>
            <a:normAutofit fontScale="85000" lnSpcReduction="20000"/>
          </a:bodyPr>
          <a:lstStyle/>
          <a:p>
            <a:r>
              <a:rPr lang="nb-NO" b="1" dirty="0" smtClean="0"/>
              <a:t>Spørsmålet oppstår når loven gir anvisning på vage og skjønnsmessige kriterier</a:t>
            </a:r>
          </a:p>
          <a:p>
            <a:pPr lvl="1"/>
            <a:r>
              <a:rPr lang="nb-NO" dirty="0" smtClean="0"/>
              <a:t>Den generelle tolkningen av loven prøves alltid av domstolene</a:t>
            </a:r>
          </a:p>
          <a:p>
            <a:pPr lvl="1"/>
            <a:r>
              <a:rPr lang="nb-NO" dirty="0" smtClean="0"/>
              <a:t>Hva med den konkrete subsumsjonen?</a:t>
            </a:r>
          </a:p>
          <a:p>
            <a:r>
              <a:rPr lang="nb-NO" b="1" dirty="0" smtClean="0"/>
              <a:t>Vage kriterier (eks. ”spesiell naturtype”)</a:t>
            </a:r>
          </a:p>
          <a:p>
            <a:pPr lvl="1" algn="just"/>
            <a:r>
              <a:rPr lang="nb-NO" u="sng" dirty="0" smtClean="0"/>
              <a:t>Rt. 1995 s. 1427</a:t>
            </a:r>
            <a:r>
              <a:rPr lang="nb-NO" i="1" dirty="0" smtClean="0"/>
              <a:t>: ”Slik § 8 1. punktum er utformet, kan jeg ikke se at det er holdepunkter for å forestå bestemmelsen slik at den bare angir retningslinjer for forvaltningens skjønn. Den må, slik jeg ser det, leses slik at det som angis er vilkår for at et område kan gjøres til gjenstand for et fredningsvedtak. </a:t>
            </a:r>
            <a:r>
              <a:rPr lang="nb-NO" i="1" dirty="0" smtClean="0">
                <a:solidFill>
                  <a:srgbClr val="FF0000"/>
                </a:solidFill>
              </a:rPr>
              <a:t>Om de lovbestemte vilkår for en forvaltningsavgjørelse er til stede, må domstolene kunne prøve fullt ut, dersom det ikke er sikre holdepunkter for noe annet.</a:t>
            </a:r>
            <a:r>
              <a:rPr lang="nb-NO" dirty="0" smtClean="0">
                <a:solidFill>
                  <a:srgbClr val="FF0000"/>
                </a:solidFill>
              </a:rPr>
              <a:t>”</a:t>
            </a:r>
            <a:endParaRPr lang="nb-NO" i="1" dirty="0" smtClean="0">
              <a:solidFill>
                <a:srgbClr val="FF0000"/>
              </a:solidFill>
            </a:endParaRPr>
          </a:p>
          <a:p>
            <a:r>
              <a:rPr lang="nb-NO" b="1" dirty="0" smtClean="0"/>
              <a:t>Kriterier som gir anvisning på en ren vurderingsnorm (eks. ”særlige grunner”)</a:t>
            </a:r>
          </a:p>
          <a:p>
            <a:pPr lvl="1" algn="just"/>
            <a:r>
              <a:rPr lang="nb-NO" u="sng" dirty="0" smtClean="0"/>
              <a:t>Rt. 2007 s. 257</a:t>
            </a:r>
            <a:r>
              <a:rPr lang="nb-NO" dirty="0" smtClean="0"/>
              <a:t>: </a:t>
            </a:r>
            <a:r>
              <a:rPr lang="nb-NO" i="1" dirty="0" smtClean="0"/>
              <a:t>”(42) Første avsnitt i det siterte peker på at «særlige grunner» må vurderes i forhold til de hensyn som ligger bak planen. Vurderingen vil altså være planrelatert og ofte politisk på samme vis som utarbeidelsen av planene er av faglig og politisk karakter. </a:t>
            </a:r>
            <a:r>
              <a:rPr lang="nb-NO" i="1" dirty="0" smtClean="0">
                <a:solidFill>
                  <a:srgbClr val="FF0000"/>
                </a:solidFill>
              </a:rPr>
              <a:t>Kombinert med at uttrykket «særlige grunner» er svært skjønnsmessig, trekker dette nokså bestemt i retning av at det i liten grad dreier seg om rettslige rammer</a:t>
            </a:r>
            <a:r>
              <a:rPr lang="nb-NO" i="1" dirty="0" smtClean="0"/>
              <a:t>, men har langt større tilknytning til en planfaglig forvaltningsoppgave med islett av politikk.</a:t>
            </a:r>
            <a:r>
              <a:rPr lang="nb-NO" dirty="0" smtClean="0"/>
              <a:t>”</a:t>
            </a:r>
            <a:r>
              <a:rPr lang="nb-NO" i="1" dirty="0" smtClean="0"/>
              <a:t> </a:t>
            </a:r>
          </a:p>
          <a:p>
            <a:pPr lvl="1"/>
            <a:endParaRPr lang="nb-NO" dirty="0" smtClean="0"/>
          </a:p>
          <a:p>
            <a:pPr lvl="1"/>
            <a:endParaRPr lang="nb-NO" dirty="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8</a:t>
            </a:fld>
            <a:endParaRPr lang="nb-N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pPr algn="ctr"/>
            <a:r>
              <a:rPr lang="nb-NO" dirty="0" smtClean="0"/>
              <a:t>Generelle utviklingstrekk</a:t>
            </a:r>
            <a:endParaRPr lang="nb-NO" dirty="0"/>
          </a:p>
        </p:txBody>
      </p:sp>
      <p:sp>
        <p:nvSpPr>
          <p:cNvPr id="4" name="Plassholder for dato 3"/>
          <p:cNvSpPr>
            <a:spLocks noGrp="1"/>
          </p:cNvSpPr>
          <p:nvPr>
            <p:ph type="dt" sz="half" idx="10"/>
          </p:nvPr>
        </p:nvSpPr>
        <p:spPr/>
        <p:txBody>
          <a:bodyPr/>
          <a:lstStyle/>
          <a:p>
            <a:fld id="{A7490281-2A00-46AB-B436-5848BA365EC5}" type="datetime4">
              <a:rPr lang="nb-NO" smtClean="0"/>
              <a:pPr/>
              <a:t>2. september 2014</a:t>
            </a:fld>
            <a:endParaRPr lang="nb-NO"/>
          </a:p>
        </p:txBody>
      </p:sp>
      <p:sp>
        <p:nvSpPr>
          <p:cNvPr id="5" name="Plassholder for lysbildenummer 4"/>
          <p:cNvSpPr>
            <a:spLocks noGrp="1"/>
          </p:cNvSpPr>
          <p:nvPr>
            <p:ph type="sldNum" sz="quarter" idx="12"/>
          </p:nvPr>
        </p:nvSpPr>
        <p:spPr/>
        <p:txBody>
          <a:bodyPr/>
          <a:lstStyle/>
          <a:p>
            <a:fld id="{A968BE74-4C2D-48D2-820E-8884797C6A43}" type="slidenum">
              <a:rPr lang="nb-NO" smtClean="0"/>
              <a:pPr/>
              <a:t>9</a:t>
            </a:fld>
            <a:endParaRPr lang="nb-NO"/>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jort_PPT">
  <a:themeElements>
    <a:clrScheme name="Hjort">
      <a:dk1>
        <a:sysClr val="windowText" lastClr="000000"/>
      </a:dk1>
      <a:lt1>
        <a:sysClr val="window" lastClr="FFFFFF"/>
      </a:lt1>
      <a:dk2>
        <a:srgbClr val="1F4751"/>
      </a:dk2>
      <a:lt2>
        <a:srgbClr val="DBD5CD"/>
      </a:lt2>
      <a:accent1>
        <a:srgbClr val="1F4751"/>
      </a:accent1>
      <a:accent2>
        <a:srgbClr val="C1D2C7"/>
      </a:accent2>
      <a:accent3>
        <a:srgbClr val="DBD5CD"/>
      </a:accent3>
      <a:accent4>
        <a:srgbClr val="52A7BC"/>
      </a:accent4>
      <a:accent5>
        <a:srgbClr val="86A792"/>
      </a:accent5>
      <a:accent6>
        <a:srgbClr val="3D362C"/>
      </a:accent6>
      <a:hlink>
        <a:srgbClr val="0000FF"/>
      </a:hlink>
      <a:folHlink>
        <a:srgbClr val="800080"/>
      </a:folHlink>
    </a:clrScheme>
    <a:fontScheme name="Hjort">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2265</Words>
  <Application>Microsoft Office PowerPoint</Application>
  <PresentationFormat>Egendefinert</PresentationFormat>
  <Paragraphs>192</Paragraphs>
  <Slides>22</Slides>
  <Notes>22</Notes>
  <HiddenSlides>0</HiddenSlides>
  <MMClips>0</MMClips>
  <ScaleCrop>false</ScaleCrop>
  <HeadingPairs>
    <vt:vector size="4" baseType="variant">
      <vt:variant>
        <vt:lpstr>Tema</vt:lpstr>
      </vt:variant>
      <vt:variant>
        <vt:i4>1</vt:i4>
      </vt:variant>
      <vt:variant>
        <vt:lpstr>Lysbildetitler</vt:lpstr>
      </vt:variant>
      <vt:variant>
        <vt:i4>22</vt:i4>
      </vt:variant>
    </vt:vector>
  </HeadingPairs>
  <TitlesOfParts>
    <vt:vector size="23" baseType="lpstr">
      <vt:lpstr>Hjort_PPT</vt:lpstr>
      <vt:lpstr>Nytt fra forvaltningsretten  Landskonferansen i plan- og bygningsrett Hamar 03.09.2014   Advokat Frode A. Innjord </vt:lpstr>
      <vt:lpstr>Hva skal det handle om?</vt:lpstr>
      <vt:lpstr>Grunnleggende utgangspunkter</vt:lpstr>
      <vt:lpstr>Grunnlaget for prøvingsretten</vt:lpstr>
      <vt:lpstr>Omfanget av prøvingsretten</vt:lpstr>
      <vt:lpstr>”Strengt lovbundne” vedtak</vt:lpstr>
      <vt:lpstr>”Diskresjonære” forvaltningsvedtak</vt:lpstr>
      <vt:lpstr>Grensen mellom rettsanvendelse og skjønn</vt:lpstr>
      <vt:lpstr>Generelle utviklingstrekk</vt:lpstr>
      <vt:lpstr>Forvaltningslovkomiteens innstilling av 1958</vt:lpstr>
      <vt:lpstr>Generelle utviklingstrekk 1</vt:lpstr>
      <vt:lpstr>Generelle utviklingstrekk 2</vt:lpstr>
      <vt:lpstr>Generelle utviklingstrekk 3</vt:lpstr>
      <vt:lpstr>Noen sentrale avgjørelse fra de senere år</vt:lpstr>
      <vt:lpstr>Rt. 2000 s. 1056</vt:lpstr>
      <vt:lpstr>Rt. 2001 s. 995</vt:lpstr>
      <vt:lpstr>Rt. 2008 s. 560</vt:lpstr>
      <vt:lpstr>Rt. 2009 s. 354</vt:lpstr>
      <vt:lpstr>Rt. 2012 s. 1985 (plenum)</vt:lpstr>
      <vt:lpstr>Rt. 2013 s. 1187</vt:lpstr>
      <vt:lpstr>Oppsummering</vt:lpstr>
      <vt:lpstr>Slutt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