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5" r:id="rId2"/>
    <p:sldMasterId id="2147484006" r:id="rId3"/>
    <p:sldMasterId id="2147484021" r:id="rId4"/>
  </p:sldMasterIdLst>
  <p:notesMasterIdLst>
    <p:notesMasterId r:id="rId31"/>
  </p:notesMasterIdLst>
  <p:handoutMasterIdLst>
    <p:handoutMasterId r:id="rId32"/>
  </p:handoutMasterIdLst>
  <p:sldIdLst>
    <p:sldId id="296" r:id="rId5"/>
    <p:sldId id="260" r:id="rId6"/>
    <p:sldId id="297" r:id="rId7"/>
    <p:sldId id="277" r:id="rId8"/>
    <p:sldId id="276" r:id="rId9"/>
    <p:sldId id="302" r:id="rId10"/>
    <p:sldId id="275" r:id="rId11"/>
    <p:sldId id="262" r:id="rId12"/>
    <p:sldId id="304" r:id="rId13"/>
    <p:sldId id="305" r:id="rId14"/>
    <p:sldId id="288" r:id="rId15"/>
    <p:sldId id="290" r:id="rId16"/>
    <p:sldId id="291" r:id="rId17"/>
    <p:sldId id="292" r:id="rId18"/>
    <p:sldId id="299" r:id="rId19"/>
    <p:sldId id="300" r:id="rId20"/>
    <p:sldId id="283" r:id="rId21"/>
    <p:sldId id="284" r:id="rId22"/>
    <p:sldId id="280" r:id="rId23"/>
    <p:sldId id="281" r:id="rId24"/>
    <p:sldId id="303" r:id="rId25"/>
    <p:sldId id="282" r:id="rId26"/>
    <p:sldId id="289" r:id="rId27"/>
    <p:sldId id="293" r:id="rId28"/>
    <p:sldId id="294" r:id="rId29"/>
    <p:sldId id="298" r:id="rId30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D73"/>
    <a:srgbClr val="5E555F"/>
    <a:srgbClr val="3080B6"/>
    <a:srgbClr val="2059AE"/>
    <a:srgbClr val="BB051B"/>
    <a:srgbClr val="B20519"/>
    <a:srgbClr val="B2071B"/>
    <a:srgbClr val="831E23"/>
    <a:srgbClr val="007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5663" autoAdjust="0"/>
  </p:normalViewPr>
  <p:slideViewPr>
    <p:cSldViewPr showGuides="1">
      <p:cViewPr>
        <p:scale>
          <a:sx n="80" d="100"/>
          <a:sy n="80" d="100"/>
        </p:scale>
        <p:origin x="-1074" y="-72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MD40683\Desktop\InnsigelserMyndigheterKp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MD40683\Desktop\InnsigelserBegrunnelserKp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MD40683\Desktop\InnsigelserMyndigheterRP201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MD40683\Desktop\InnsigelserBegrunnelserRp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22651807147921957"/>
          <c:y val="0.15768559047285854"/>
          <c:w val="0.53952562358859613"/>
          <c:h val="0.82451119769956072"/>
        </c:manualLayout>
      </c:layout>
      <c:pieChart>
        <c:varyColors val="1"/>
        <c:ser>
          <c:idx val="0"/>
          <c:order val="0"/>
          <c:cat>
            <c:strRef>
              <c:f>'0505-1'!$A$21:$A$34</c:f>
              <c:strCache>
                <c:ptCount val="14"/>
                <c:pt idx="0">
                  <c:v>Fylkesmannen</c:v>
                </c:pt>
                <c:pt idx="1">
                  <c:v>Fylkeskommunen</c:v>
                </c:pt>
                <c:pt idx="2">
                  <c:v>Riksantikvaren</c:v>
                </c:pt>
                <c:pt idx="3">
                  <c:v>Statens vegvesen</c:v>
                </c:pt>
                <c:pt idx="4">
                  <c:v>Jernbaneverket</c:v>
                </c:pt>
                <c:pt idx="5">
                  <c:v>Kystverket</c:v>
                </c:pt>
                <c:pt idx="6">
                  <c:v>NVE</c:v>
                </c:pt>
                <c:pt idx="7">
                  <c:v>Forsvarsbygg</c:v>
                </c:pt>
                <c:pt idx="8">
                  <c:v>Fiskerisjefen</c:v>
                </c:pt>
                <c:pt idx="9">
                  <c:v>Bergvesenet</c:v>
                </c:pt>
                <c:pt idx="10">
                  <c:v>Områdestyret for reindrift</c:v>
                </c:pt>
                <c:pt idx="11">
                  <c:v>Sametinget</c:v>
                </c:pt>
                <c:pt idx="12">
                  <c:v>Nabokommune</c:v>
                </c:pt>
                <c:pt idx="13">
                  <c:v>Andre myndigheter</c:v>
                </c:pt>
              </c:strCache>
            </c:strRef>
          </c:cat>
          <c:val>
            <c:numRef>
              <c:f>'0505-1'!$B$21:$B$34</c:f>
              <c:numCache>
                <c:formatCode>General</c:formatCode>
                <c:ptCount val="14"/>
                <c:pt idx="0">
                  <c:v>49</c:v>
                </c:pt>
                <c:pt idx="1">
                  <c:v>25</c:v>
                </c:pt>
                <c:pt idx="2">
                  <c:v>2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  <c:pt idx="6">
                  <c:v>8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20830460772891188"/>
          <c:y val="2.9847111004760302E-2"/>
          <c:w val="0.5767336953338289"/>
          <c:h val="0.94030577799047965"/>
        </c:manualLayout>
      </c:layout>
      <c:pieChart>
        <c:varyColors val="1"/>
        <c:ser>
          <c:idx val="0"/>
          <c:order val="0"/>
          <c:cat>
            <c:strRef>
              <c:f>Kp!$A$26:$A$42</c:f>
              <c:strCache>
                <c:ptCount val="17"/>
                <c:pt idx="0">
                  <c:v>Utbyggingsmønster inkl. RPR areal and transport</c:v>
                </c:pt>
                <c:pt idx="1">
                  <c:v>Regional/kommunal planavklaring, plankvalitet</c:v>
                </c:pt>
                <c:pt idx="2">
                  <c:v>Transport (vei, bane, sjø, luft)</c:v>
                </c:pt>
                <c:pt idx="3">
                  <c:v>Kraftutbygging, ledninger</c:v>
                </c:pt>
                <c:pt idx="4">
                  <c:v>Universell utforming</c:v>
                </c:pt>
                <c:pt idx="5">
                  <c:v>Barn og unges oppvekstforhold</c:v>
                </c:pt>
                <c:pt idx="6">
                  <c:v>Vann og vassdrag inkl. RPR vernede vassdrag</c:v>
                </c:pt>
                <c:pt idx="7">
                  <c:v>Strandsone, inkl RPR Oslofjorden og SPR strandsone</c:v>
                </c:pt>
                <c:pt idx="8">
                  <c:v>Naturmangfold, friluftsliv, landskap, grønnstruktur</c:v>
                </c:pt>
                <c:pt idx="9">
                  <c:v>Forurensing, støy</c:v>
                </c:pt>
                <c:pt idx="10">
                  <c:v>Kulturminner, kulturmiljø, kulturlandskap</c:v>
                </c:pt>
                <c:pt idx="11">
                  <c:v>Jord- og skogbruk</c:v>
                </c:pt>
                <c:pt idx="12">
                  <c:v>Reindrift</c:v>
                </c:pt>
                <c:pt idx="13">
                  <c:v>Fiskeri</c:v>
                </c:pt>
                <c:pt idx="14">
                  <c:v>Massetak, andre næringsinteresser</c:v>
                </c:pt>
                <c:pt idx="15">
                  <c:v>Folkehelse</c:v>
                </c:pt>
                <c:pt idx="16">
                  <c:v>Annet</c:v>
                </c:pt>
              </c:strCache>
            </c:strRef>
          </c:cat>
          <c:val>
            <c:numRef>
              <c:f>Kp!$B$26:$B$42</c:f>
              <c:numCache>
                <c:formatCode>General</c:formatCode>
                <c:ptCount val="17"/>
                <c:pt idx="0">
                  <c:v>21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13</c:v>
                </c:pt>
                <c:pt idx="9">
                  <c:v>4</c:v>
                </c:pt>
                <c:pt idx="10">
                  <c:v>10</c:v>
                </c:pt>
                <c:pt idx="11">
                  <c:v>12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7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pieChart>
        <c:varyColors val="1"/>
        <c:ser>
          <c:idx val="0"/>
          <c:order val="0"/>
          <c:cat>
            <c:strRef>
              <c:f>'Rp myndighet'!$A$23:$A$36</c:f>
              <c:strCache>
                <c:ptCount val="14"/>
                <c:pt idx="0">
                  <c:v>Fylkesmannen</c:v>
                </c:pt>
                <c:pt idx="1">
                  <c:v>Fylkeskommunen</c:v>
                </c:pt>
                <c:pt idx="2">
                  <c:v>Riksantikvaren</c:v>
                </c:pt>
                <c:pt idx="3">
                  <c:v>Statens vegvesen</c:v>
                </c:pt>
                <c:pt idx="4">
                  <c:v>Jernbaneverket</c:v>
                </c:pt>
                <c:pt idx="5">
                  <c:v>Kystverket</c:v>
                </c:pt>
                <c:pt idx="6">
                  <c:v>NVE</c:v>
                </c:pt>
                <c:pt idx="7">
                  <c:v>Forsvarsbygg</c:v>
                </c:pt>
                <c:pt idx="8">
                  <c:v>Fiskerisjefen</c:v>
                </c:pt>
                <c:pt idx="9">
                  <c:v>Bergvesenet</c:v>
                </c:pt>
                <c:pt idx="10">
                  <c:v>Områdestyret for reindrift</c:v>
                </c:pt>
                <c:pt idx="11">
                  <c:v>Sametinget</c:v>
                </c:pt>
                <c:pt idx="12">
                  <c:v>Nabokommune</c:v>
                </c:pt>
                <c:pt idx="13">
                  <c:v>Andre myndigheter</c:v>
                </c:pt>
              </c:strCache>
            </c:strRef>
          </c:cat>
          <c:val>
            <c:numRef>
              <c:f>'Rp myndighet'!$B$23:$B$36</c:f>
              <c:numCache>
                <c:formatCode>General</c:formatCode>
                <c:ptCount val="14"/>
                <c:pt idx="0">
                  <c:v>43</c:v>
                </c:pt>
                <c:pt idx="1">
                  <c:v>20</c:v>
                </c:pt>
                <c:pt idx="2">
                  <c:v>2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  <c:pt idx="6">
                  <c:v>10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pieChart>
        <c:varyColors val="1"/>
        <c:ser>
          <c:idx val="0"/>
          <c:order val="0"/>
          <c:cat>
            <c:strRef>
              <c:f>Rp!$A$25:$A$41</c:f>
              <c:strCache>
                <c:ptCount val="17"/>
                <c:pt idx="0">
                  <c:v>Utbyggingsmønster inkl. RPR areal and transport</c:v>
                </c:pt>
                <c:pt idx="1">
                  <c:v>Regional/kommunal planavklaring, plankvalitet</c:v>
                </c:pt>
                <c:pt idx="2">
                  <c:v>Transport (vei, bane, sjø, luft)</c:v>
                </c:pt>
                <c:pt idx="3">
                  <c:v>Kraftutbygging, ledninger</c:v>
                </c:pt>
                <c:pt idx="4">
                  <c:v>Universell utforming</c:v>
                </c:pt>
                <c:pt idx="5">
                  <c:v>Barn og unges oppvekstforhold</c:v>
                </c:pt>
                <c:pt idx="6">
                  <c:v>Vann og vassdrag inkl. RPR vernede vassdrag</c:v>
                </c:pt>
                <c:pt idx="7">
                  <c:v>Strandsone, inkl RPR Oslofjorden og SPR strandsone</c:v>
                </c:pt>
                <c:pt idx="8">
                  <c:v>Naturmangfold, friluftsliv, landskap, grønnstruktur</c:v>
                </c:pt>
                <c:pt idx="9">
                  <c:v>Forurensing, støy</c:v>
                </c:pt>
                <c:pt idx="10">
                  <c:v>Kulturminner, kulturmiljø, kulturlandskap</c:v>
                </c:pt>
                <c:pt idx="11">
                  <c:v>Jord- og skogbruk</c:v>
                </c:pt>
                <c:pt idx="12">
                  <c:v>Reindrift</c:v>
                </c:pt>
                <c:pt idx="13">
                  <c:v>Fiskeri</c:v>
                </c:pt>
                <c:pt idx="14">
                  <c:v>Massetak, andre næringsinteresser</c:v>
                </c:pt>
                <c:pt idx="15">
                  <c:v>Folkehelse</c:v>
                </c:pt>
                <c:pt idx="16">
                  <c:v>Annet</c:v>
                </c:pt>
              </c:strCache>
            </c:strRef>
          </c:cat>
          <c:val>
            <c:numRef>
              <c:f>Rp!$B$25:$B$41</c:f>
              <c:numCache>
                <c:formatCode>General</c:formatCode>
                <c:ptCount val="17"/>
                <c:pt idx="0">
                  <c:v>9</c:v>
                </c:pt>
                <c:pt idx="1">
                  <c:v>6</c:v>
                </c:pt>
                <c:pt idx="2">
                  <c:v>12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10</c:v>
                </c:pt>
                <c:pt idx="10">
                  <c:v>13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13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EB205-A0A9-48DE-8389-84A6958516ED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31854EF0-4E2F-4DBC-A54B-0007AC293032}">
      <dgm:prSet phldrT="[Tekst]" custT="1"/>
      <dgm:spPr/>
      <dgm:t>
        <a:bodyPr/>
        <a:lstStyle/>
        <a:p>
          <a:pPr algn="ctr"/>
          <a:r>
            <a:rPr lang="nb-NO" sz="2000" b="1" dirty="0" smtClean="0"/>
            <a:t>Ekspedisjonssjef</a:t>
          </a:r>
        </a:p>
        <a:p>
          <a:pPr algn="ctr"/>
          <a:r>
            <a:rPr lang="nb-NO" sz="2000" b="1" dirty="0" smtClean="0"/>
            <a:t>Jarle Jensen</a:t>
          </a:r>
          <a:endParaRPr lang="nb-NO" sz="2000" b="1" dirty="0"/>
        </a:p>
      </dgm:t>
    </dgm:pt>
    <dgm:pt modelId="{488D3FB9-19C4-4A42-915C-537DE274A451}" type="parTrans" cxnId="{A54C0E3F-B12D-4D9C-98C0-BB81B248B369}">
      <dgm:prSet/>
      <dgm:spPr/>
      <dgm:t>
        <a:bodyPr/>
        <a:lstStyle/>
        <a:p>
          <a:pPr algn="ctr"/>
          <a:endParaRPr lang="nb-NO"/>
        </a:p>
      </dgm:t>
    </dgm:pt>
    <dgm:pt modelId="{A23E7B92-059D-4C14-89D4-689E285322EE}" type="sibTrans" cxnId="{A54C0E3F-B12D-4D9C-98C0-BB81B248B369}">
      <dgm:prSet/>
      <dgm:spPr/>
      <dgm:t>
        <a:bodyPr/>
        <a:lstStyle/>
        <a:p>
          <a:pPr algn="ctr"/>
          <a:endParaRPr lang="nb-NO"/>
        </a:p>
      </dgm:t>
    </dgm:pt>
    <dgm:pt modelId="{958E35CE-5D98-40FE-B8CE-4BE229381C4F}">
      <dgm:prSet phldrT="[Tekst]" custT="1"/>
      <dgm:spPr/>
      <dgm:t>
        <a:bodyPr anchor="t" anchorCtr="0"/>
        <a:lstStyle/>
        <a:p>
          <a:pPr algn="ctr"/>
          <a:endParaRPr lang="nb-NO" sz="800" b="1" dirty="0"/>
        </a:p>
        <a:p>
          <a:pPr algn="ctr"/>
          <a:r>
            <a:rPr lang="nb-NO" sz="1800" b="1" dirty="0" smtClean="0"/>
            <a:t>Byutviklings- seksjonen</a:t>
          </a:r>
          <a:endParaRPr lang="nb-NO" sz="1800" b="1" dirty="0"/>
        </a:p>
        <a:p>
          <a:pPr algn="ctr"/>
          <a:endParaRPr lang="nb-NO" sz="800" dirty="0"/>
        </a:p>
        <a:p>
          <a:pPr algn="ctr"/>
          <a:r>
            <a:rPr lang="nb-NO" sz="1800" b="1" dirty="0"/>
            <a:t>Avdelingsdirektør </a:t>
          </a:r>
          <a:br>
            <a:rPr lang="nb-NO" sz="1800" b="1" dirty="0"/>
          </a:br>
          <a:r>
            <a:rPr lang="nb-NO" sz="1800" b="1" dirty="0" smtClean="0"/>
            <a:t>Berit Skarholt</a:t>
          </a:r>
        </a:p>
        <a:p>
          <a:pPr algn="ctr"/>
          <a:r>
            <a:rPr lang="nb-NO" sz="800" dirty="0" smtClean="0"/>
            <a:t/>
          </a:r>
          <a:br>
            <a:rPr lang="nb-NO" sz="800" dirty="0" smtClean="0"/>
          </a:br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 smtClean="0"/>
        </a:p>
        <a:p>
          <a:pPr algn="ctr"/>
          <a:endParaRPr lang="nb-NO" sz="600" dirty="0"/>
        </a:p>
      </dgm:t>
    </dgm:pt>
    <dgm:pt modelId="{9486ABF6-CD00-4BBE-A06C-F5BEDD5D37EB}" type="parTrans" cxnId="{F015A125-7DE4-4519-82E4-3D6785C4027E}">
      <dgm:prSet/>
      <dgm:spPr/>
      <dgm:t>
        <a:bodyPr/>
        <a:lstStyle/>
        <a:p>
          <a:pPr algn="ctr"/>
          <a:endParaRPr lang="nb-NO"/>
        </a:p>
      </dgm:t>
    </dgm:pt>
    <dgm:pt modelId="{2AD11A46-D1BF-409C-BDA1-0957C8A5B852}" type="sibTrans" cxnId="{F015A125-7DE4-4519-82E4-3D6785C4027E}">
      <dgm:prSet/>
      <dgm:spPr/>
      <dgm:t>
        <a:bodyPr/>
        <a:lstStyle/>
        <a:p>
          <a:pPr algn="ctr"/>
          <a:endParaRPr lang="nb-NO"/>
        </a:p>
      </dgm:t>
    </dgm:pt>
    <dgm:pt modelId="{89C8090C-CEFA-46F1-BFCC-E4012E38653A}">
      <dgm:prSet phldrT="[Tekst]" custT="1"/>
      <dgm:spPr/>
      <dgm:t>
        <a:bodyPr anchor="t" anchorCtr="0"/>
        <a:lstStyle/>
        <a:p>
          <a:pPr algn="ctr"/>
          <a:endParaRPr lang="nb-NO" sz="800" b="1" dirty="0"/>
        </a:p>
        <a:p>
          <a:pPr algn="ctr"/>
          <a:r>
            <a:rPr lang="nb-NO" sz="1800" b="1" dirty="0" smtClean="0"/>
            <a:t>Kommunal- og arealseksjonen</a:t>
          </a:r>
          <a:br>
            <a:rPr lang="nb-NO" sz="1800" b="1" dirty="0" smtClean="0"/>
          </a:br>
          <a:endParaRPr lang="nb-NO" sz="800" b="1" dirty="0" smtClean="0"/>
        </a:p>
        <a:p>
          <a:pPr algn="ctr"/>
          <a:r>
            <a:rPr lang="nb-NO" sz="1800" b="1" dirty="0" smtClean="0"/>
            <a:t>Avdelingsdirektør </a:t>
          </a:r>
          <a:r>
            <a:rPr lang="nb-NO" sz="1800" b="1" dirty="0"/>
            <a:t/>
          </a:r>
          <a:br>
            <a:rPr lang="nb-NO" sz="1800" b="1" dirty="0"/>
          </a:br>
          <a:r>
            <a:rPr lang="nb-NO" sz="1800" b="1" dirty="0" smtClean="0"/>
            <a:t>Bjørn Casper Horgen</a:t>
          </a:r>
          <a:endParaRPr lang="nb-NO" sz="1800" b="1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</dgm:t>
    </dgm:pt>
    <dgm:pt modelId="{1A178512-F1F0-4511-8A6C-EB347010BA4E}" type="parTrans" cxnId="{75BC6E3A-5553-4B7B-87CA-159629B3F2AF}">
      <dgm:prSet/>
      <dgm:spPr/>
      <dgm:t>
        <a:bodyPr/>
        <a:lstStyle/>
        <a:p>
          <a:pPr algn="ctr"/>
          <a:endParaRPr lang="nb-NO"/>
        </a:p>
      </dgm:t>
    </dgm:pt>
    <dgm:pt modelId="{88DF021E-C1FB-402C-8B0F-4FFC53EA96C7}" type="sibTrans" cxnId="{75BC6E3A-5553-4B7B-87CA-159629B3F2AF}">
      <dgm:prSet/>
      <dgm:spPr/>
      <dgm:t>
        <a:bodyPr/>
        <a:lstStyle/>
        <a:p>
          <a:pPr algn="ctr"/>
          <a:endParaRPr lang="nb-NO"/>
        </a:p>
      </dgm:t>
    </dgm:pt>
    <dgm:pt modelId="{3B5020B2-DBA3-4F96-9D98-2052C2026B28}">
      <dgm:prSet custT="1"/>
      <dgm:spPr/>
      <dgm:t>
        <a:bodyPr anchor="t" anchorCtr="0"/>
        <a:lstStyle/>
        <a:p>
          <a:pPr algn="ctr"/>
          <a:r>
            <a:rPr lang="nb-NO" sz="1800" b="1" dirty="0" smtClean="0"/>
            <a:t>Kart-  og </a:t>
          </a:r>
          <a:r>
            <a:rPr lang="nb-NO" sz="1800" b="1" dirty="0" err="1" smtClean="0"/>
            <a:t>planlov-</a:t>
          </a:r>
          <a:r>
            <a:rPr lang="nb-NO" sz="1800" b="1" dirty="0"/>
            <a:t/>
          </a:r>
          <a:br>
            <a:rPr lang="nb-NO" sz="1800" b="1" dirty="0"/>
          </a:br>
          <a:r>
            <a:rPr lang="nb-NO" sz="1800" b="1" dirty="0"/>
            <a:t>seksjonen</a:t>
          </a:r>
        </a:p>
        <a:p>
          <a:pPr algn="ctr"/>
          <a:endParaRPr lang="nb-NO" sz="800" b="1" dirty="0"/>
        </a:p>
        <a:p>
          <a:pPr algn="ctr"/>
          <a:r>
            <a:rPr lang="nb-NO" sz="1800" b="1" dirty="0"/>
            <a:t>Avdelingsdirektør</a:t>
          </a:r>
          <a:br>
            <a:rPr lang="nb-NO" sz="1800" b="1" dirty="0"/>
          </a:br>
          <a:r>
            <a:rPr lang="nb-NO" sz="1800" b="1" dirty="0" smtClean="0"/>
            <a:t>Kari Strande</a:t>
          </a:r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</dgm:t>
    </dgm:pt>
    <dgm:pt modelId="{B6D3A618-CCA6-4501-AAC7-5D21B3C5EC37}" type="parTrans" cxnId="{C155B1FF-991A-4876-ADDF-953254C87424}">
      <dgm:prSet/>
      <dgm:spPr/>
      <dgm:t>
        <a:bodyPr/>
        <a:lstStyle/>
        <a:p>
          <a:pPr algn="ctr"/>
          <a:endParaRPr lang="nb-NO"/>
        </a:p>
      </dgm:t>
    </dgm:pt>
    <dgm:pt modelId="{4B457E24-ABAA-4B8E-B55D-B9CF1A76D040}" type="sibTrans" cxnId="{C155B1FF-991A-4876-ADDF-953254C87424}">
      <dgm:prSet/>
      <dgm:spPr/>
      <dgm:t>
        <a:bodyPr/>
        <a:lstStyle/>
        <a:p>
          <a:pPr algn="ctr"/>
          <a:endParaRPr lang="nb-NO"/>
        </a:p>
      </dgm:t>
    </dgm:pt>
    <dgm:pt modelId="{F6EB8E9D-9B77-4391-ABF0-26EA6374B779}">
      <dgm:prSet phldrT="[Tekst]" custT="1"/>
      <dgm:spPr/>
      <dgm:t>
        <a:bodyPr anchor="t" anchorCtr="0"/>
        <a:lstStyle/>
        <a:p>
          <a:pPr algn="ctr"/>
          <a:r>
            <a:rPr lang="nb-NO" sz="1800" b="1" dirty="0" smtClean="0"/>
            <a:t>Miljø- og samfunnsseksjonen</a:t>
          </a:r>
          <a:endParaRPr lang="nb-NO" sz="1800" b="0" dirty="0"/>
        </a:p>
        <a:p>
          <a:pPr algn="ctr"/>
          <a:r>
            <a:rPr lang="nb-NO" sz="1800" b="1" dirty="0" smtClean="0"/>
            <a:t>Avdelingsdirektør</a:t>
          </a:r>
        </a:p>
        <a:p>
          <a:pPr algn="ctr"/>
          <a:r>
            <a:rPr lang="nb-NO" sz="1800" b="1" dirty="0" smtClean="0"/>
            <a:t>Erik Vieth Pedersen</a:t>
          </a:r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  <a:p>
          <a:pPr algn="ctr"/>
          <a:endParaRPr lang="nb-NO" sz="500" dirty="0"/>
        </a:p>
      </dgm:t>
    </dgm:pt>
    <dgm:pt modelId="{70F5A334-A7CF-4818-B88B-E2C7B153A8F6}" type="sibTrans" cxnId="{AFA0A97B-BB8F-4E6B-9C1E-FA53329C5F7E}">
      <dgm:prSet/>
      <dgm:spPr/>
      <dgm:t>
        <a:bodyPr/>
        <a:lstStyle/>
        <a:p>
          <a:pPr algn="ctr"/>
          <a:endParaRPr lang="nb-NO"/>
        </a:p>
      </dgm:t>
    </dgm:pt>
    <dgm:pt modelId="{609874F2-642F-4351-8FEA-E40A61DB8E21}" type="parTrans" cxnId="{AFA0A97B-BB8F-4E6B-9C1E-FA53329C5F7E}">
      <dgm:prSet/>
      <dgm:spPr/>
      <dgm:t>
        <a:bodyPr/>
        <a:lstStyle/>
        <a:p>
          <a:pPr algn="ctr"/>
          <a:endParaRPr lang="nb-NO"/>
        </a:p>
      </dgm:t>
    </dgm:pt>
    <dgm:pt modelId="{8CE99D53-B487-454C-8362-51BA70DB6DC5}">
      <dgm:prSet phldrT="[Tekst]" custT="1"/>
      <dgm:spPr/>
      <dgm:t>
        <a:bodyPr/>
        <a:lstStyle/>
        <a:p>
          <a:pPr algn="ctr"/>
          <a:r>
            <a:rPr lang="nb-NO" sz="2000" b="1" dirty="0" smtClean="0"/>
            <a:t>Avdelings- sekretariat</a:t>
          </a:r>
          <a:r>
            <a:rPr lang="nb-NO" sz="2000" b="1" dirty="0"/>
            <a:t/>
          </a:r>
          <a:br>
            <a:rPr lang="nb-NO" sz="2000" b="1" dirty="0"/>
          </a:br>
          <a:r>
            <a:rPr lang="nb-NO" sz="1800" b="1" dirty="0" smtClean="0"/>
            <a:t> </a:t>
          </a:r>
          <a:br>
            <a:rPr lang="nb-NO" sz="1800" b="1" dirty="0" smtClean="0"/>
          </a:br>
          <a:r>
            <a:rPr lang="nb-NO" sz="1800" b="1" dirty="0" smtClean="0"/>
            <a:t>Ivar Tvede</a:t>
          </a:r>
        </a:p>
      </dgm:t>
    </dgm:pt>
    <dgm:pt modelId="{CC1B4371-D5DC-4231-B8E3-0A89F9C7767C}" type="parTrans" cxnId="{45BBBD18-3D2E-4346-A74E-D179FB8CE3B0}">
      <dgm:prSet/>
      <dgm:spPr/>
      <dgm:t>
        <a:bodyPr/>
        <a:lstStyle/>
        <a:p>
          <a:pPr algn="ctr"/>
          <a:endParaRPr lang="nb-NO"/>
        </a:p>
      </dgm:t>
    </dgm:pt>
    <dgm:pt modelId="{5FC323B1-1085-45E9-923D-22930A22B437}" type="sibTrans" cxnId="{45BBBD18-3D2E-4346-A74E-D179FB8CE3B0}">
      <dgm:prSet/>
      <dgm:spPr/>
      <dgm:t>
        <a:bodyPr/>
        <a:lstStyle/>
        <a:p>
          <a:pPr algn="ctr"/>
          <a:endParaRPr lang="nb-NO"/>
        </a:p>
      </dgm:t>
    </dgm:pt>
    <dgm:pt modelId="{11EF4191-C020-4AC7-A015-6EF62CC14F9B}" type="pres">
      <dgm:prSet presAssocID="{3DDEB205-A0A9-48DE-8389-84A6958516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4ED23EA0-47F0-4FCE-ADE5-01714218ECA9}" type="pres">
      <dgm:prSet presAssocID="{31854EF0-4E2F-4DBC-A54B-0007AC293032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AE23409B-C351-4B73-B017-0360D1EAB0F3}" type="pres">
      <dgm:prSet presAssocID="{31854EF0-4E2F-4DBC-A54B-0007AC293032}" presName="rootComposite1" presStyleCnt="0"/>
      <dgm:spPr/>
      <dgm:t>
        <a:bodyPr/>
        <a:lstStyle/>
        <a:p>
          <a:endParaRPr lang="nb-NO"/>
        </a:p>
      </dgm:t>
    </dgm:pt>
    <dgm:pt modelId="{25BE42CF-9A2F-4883-B1F1-68F62F4B74BB}" type="pres">
      <dgm:prSet presAssocID="{31854EF0-4E2F-4DBC-A54B-0007AC293032}" presName="rootText1" presStyleLbl="node0" presStyleIdx="0" presStyleCnt="2" custScaleX="374188" custScaleY="420546" custLinFactNeighborX="3907" custLinFactNeighborY="-6120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23EACB2-53A1-43FA-98FE-465786402FC6}" type="pres">
      <dgm:prSet presAssocID="{31854EF0-4E2F-4DBC-A54B-0007AC29303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25677BA4-423A-42F7-B3C5-1DBF4EEB16DA}" type="pres">
      <dgm:prSet presAssocID="{31854EF0-4E2F-4DBC-A54B-0007AC293032}" presName="hierChild2" presStyleCnt="0"/>
      <dgm:spPr/>
      <dgm:t>
        <a:bodyPr/>
        <a:lstStyle/>
        <a:p>
          <a:endParaRPr lang="nb-NO"/>
        </a:p>
      </dgm:t>
    </dgm:pt>
    <dgm:pt modelId="{5AF19294-9897-487A-BAC2-C44F35D22DC5}" type="pres">
      <dgm:prSet presAssocID="{9486ABF6-CD00-4BBE-A06C-F5BEDD5D37EB}" presName="Name37" presStyleLbl="parChTrans1D2" presStyleIdx="0" presStyleCnt="4"/>
      <dgm:spPr/>
      <dgm:t>
        <a:bodyPr/>
        <a:lstStyle/>
        <a:p>
          <a:endParaRPr lang="nb-NO"/>
        </a:p>
      </dgm:t>
    </dgm:pt>
    <dgm:pt modelId="{3932903D-D6F0-4AAE-9967-14FE5287298B}" type="pres">
      <dgm:prSet presAssocID="{958E35CE-5D98-40FE-B8CE-4BE229381C4F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C5F9940-850D-4E6D-A687-2362264893BA}" type="pres">
      <dgm:prSet presAssocID="{958E35CE-5D98-40FE-B8CE-4BE229381C4F}" presName="rootComposite" presStyleCnt="0"/>
      <dgm:spPr/>
      <dgm:t>
        <a:bodyPr/>
        <a:lstStyle/>
        <a:p>
          <a:endParaRPr lang="nb-NO"/>
        </a:p>
      </dgm:t>
    </dgm:pt>
    <dgm:pt modelId="{3B94821B-ADF1-4347-B251-930E85A00417}" type="pres">
      <dgm:prSet presAssocID="{958E35CE-5D98-40FE-B8CE-4BE229381C4F}" presName="rootText" presStyleLbl="node2" presStyleIdx="0" presStyleCnt="4" custScaleX="304655" custScaleY="512917" custLinFactY="191958" custLinFactNeighborX="-480" custLinFactNeighborY="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D2C16ED-C3E6-403B-9195-C0325E6485ED}" type="pres">
      <dgm:prSet presAssocID="{958E35CE-5D98-40FE-B8CE-4BE229381C4F}" presName="rootConnector" presStyleLbl="node2" presStyleIdx="0" presStyleCnt="4"/>
      <dgm:spPr/>
      <dgm:t>
        <a:bodyPr/>
        <a:lstStyle/>
        <a:p>
          <a:endParaRPr lang="nb-NO"/>
        </a:p>
      </dgm:t>
    </dgm:pt>
    <dgm:pt modelId="{EB32FAFB-9075-4F1E-AAA0-28CFAB8E73DD}" type="pres">
      <dgm:prSet presAssocID="{958E35CE-5D98-40FE-B8CE-4BE229381C4F}" presName="hierChild4" presStyleCnt="0"/>
      <dgm:spPr/>
      <dgm:t>
        <a:bodyPr/>
        <a:lstStyle/>
        <a:p>
          <a:endParaRPr lang="nb-NO"/>
        </a:p>
      </dgm:t>
    </dgm:pt>
    <dgm:pt modelId="{994E1216-CA02-404A-8445-A9187A442309}" type="pres">
      <dgm:prSet presAssocID="{958E35CE-5D98-40FE-B8CE-4BE229381C4F}" presName="hierChild5" presStyleCnt="0"/>
      <dgm:spPr/>
      <dgm:t>
        <a:bodyPr/>
        <a:lstStyle/>
        <a:p>
          <a:endParaRPr lang="nb-NO"/>
        </a:p>
      </dgm:t>
    </dgm:pt>
    <dgm:pt modelId="{F7E4C31A-980D-4DB1-9BCB-E791F87F2121}" type="pres">
      <dgm:prSet presAssocID="{1A178512-F1F0-4511-8A6C-EB347010BA4E}" presName="Name37" presStyleLbl="parChTrans1D2" presStyleIdx="1" presStyleCnt="4"/>
      <dgm:spPr/>
      <dgm:t>
        <a:bodyPr/>
        <a:lstStyle/>
        <a:p>
          <a:endParaRPr lang="nb-NO"/>
        </a:p>
      </dgm:t>
    </dgm:pt>
    <dgm:pt modelId="{955B6FF4-68A7-4434-AB6F-A5572086B4BE}" type="pres">
      <dgm:prSet presAssocID="{89C8090C-CEFA-46F1-BFCC-E4012E38653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B54B27F-DB51-474F-97DB-7BFC70D1FEAB}" type="pres">
      <dgm:prSet presAssocID="{89C8090C-CEFA-46F1-BFCC-E4012E38653A}" presName="rootComposite" presStyleCnt="0"/>
      <dgm:spPr/>
      <dgm:t>
        <a:bodyPr/>
        <a:lstStyle/>
        <a:p>
          <a:endParaRPr lang="nb-NO"/>
        </a:p>
      </dgm:t>
    </dgm:pt>
    <dgm:pt modelId="{4EBD682E-3847-4CFB-95F2-09B27C8300BA}" type="pres">
      <dgm:prSet presAssocID="{89C8090C-CEFA-46F1-BFCC-E4012E38653A}" presName="rootText" presStyleLbl="node2" presStyleIdx="1" presStyleCnt="4" custAng="0" custScaleX="271296" custScaleY="501965" custLinFactY="191958" custLinFactNeighborX="4019" custLinFactNeighborY="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673579D-72BF-4F24-8606-361A92DE37A1}" type="pres">
      <dgm:prSet presAssocID="{89C8090C-CEFA-46F1-BFCC-E4012E38653A}" presName="rootConnector" presStyleLbl="node2" presStyleIdx="1" presStyleCnt="4"/>
      <dgm:spPr/>
      <dgm:t>
        <a:bodyPr/>
        <a:lstStyle/>
        <a:p>
          <a:endParaRPr lang="nb-NO"/>
        </a:p>
      </dgm:t>
    </dgm:pt>
    <dgm:pt modelId="{4A7FC312-158F-4B34-9A70-424A10830E91}" type="pres">
      <dgm:prSet presAssocID="{89C8090C-CEFA-46F1-BFCC-E4012E38653A}" presName="hierChild4" presStyleCnt="0"/>
      <dgm:spPr/>
      <dgm:t>
        <a:bodyPr/>
        <a:lstStyle/>
        <a:p>
          <a:endParaRPr lang="nb-NO"/>
        </a:p>
      </dgm:t>
    </dgm:pt>
    <dgm:pt modelId="{D8FD44DF-5600-4FB7-B99C-8725BFFE6F37}" type="pres">
      <dgm:prSet presAssocID="{89C8090C-CEFA-46F1-BFCC-E4012E38653A}" presName="hierChild5" presStyleCnt="0"/>
      <dgm:spPr/>
      <dgm:t>
        <a:bodyPr/>
        <a:lstStyle/>
        <a:p>
          <a:endParaRPr lang="nb-NO"/>
        </a:p>
      </dgm:t>
    </dgm:pt>
    <dgm:pt modelId="{F53CEF58-7EBE-4892-BA2E-BACCCF13BDDF}" type="pres">
      <dgm:prSet presAssocID="{609874F2-642F-4351-8FEA-E40A61DB8E21}" presName="Name37" presStyleLbl="parChTrans1D2" presStyleIdx="2" presStyleCnt="4"/>
      <dgm:spPr/>
      <dgm:t>
        <a:bodyPr/>
        <a:lstStyle/>
        <a:p>
          <a:endParaRPr lang="nb-NO"/>
        </a:p>
      </dgm:t>
    </dgm:pt>
    <dgm:pt modelId="{AE4F7CB8-0A0B-4B93-8FDC-7A5E1632FF1B}" type="pres">
      <dgm:prSet presAssocID="{F6EB8E9D-9B77-4391-ABF0-26EA6374B77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C21F05E5-5426-4803-B2C3-D74294E1C298}" type="pres">
      <dgm:prSet presAssocID="{F6EB8E9D-9B77-4391-ABF0-26EA6374B779}" presName="rootComposite" presStyleCnt="0"/>
      <dgm:spPr/>
      <dgm:t>
        <a:bodyPr/>
        <a:lstStyle/>
        <a:p>
          <a:endParaRPr lang="nb-NO"/>
        </a:p>
      </dgm:t>
    </dgm:pt>
    <dgm:pt modelId="{B4F2409F-A189-423B-8C52-974F8C969F34}" type="pres">
      <dgm:prSet presAssocID="{F6EB8E9D-9B77-4391-ABF0-26EA6374B779}" presName="rootText" presStyleLbl="node2" presStyleIdx="2" presStyleCnt="4" custScaleX="281865" custScaleY="499133" custLinFactY="191958" custLinFactNeighborX="8862" custLinFactNeighborY="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360954E-68E9-40FD-98C2-4F9D94F11507}" type="pres">
      <dgm:prSet presAssocID="{F6EB8E9D-9B77-4391-ABF0-26EA6374B779}" presName="rootConnector" presStyleLbl="node2" presStyleIdx="2" presStyleCnt="4"/>
      <dgm:spPr/>
      <dgm:t>
        <a:bodyPr/>
        <a:lstStyle/>
        <a:p>
          <a:endParaRPr lang="nb-NO"/>
        </a:p>
      </dgm:t>
    </dgm:pt>
    <dgm:pt modelId="{B8BBF161-04FA-4A22-ACD5-6CE21F6E87DF}" type="pres">
      <dgm:prSet presAssocID="{F6EB8E9D-9B77-4391-ABF0-26EA6374B779}" presName="hierChild4" presStyleCnt="0"/>
      <dgm:spPr/>
      <dgm:t>
        <a:bodyPr/>
        <a:lstStyle/>
        <a:p>
          <a:endParaRPr lang="nb-NO"/>
        </a:p>
      </dgm:t>
    </dgm:pt>
    <dgm:pt modelId="{FB7BB8A0-05BC-4843-9691-BD6807F89276}" type="pres">
      <dgm:prSet presAssocID="{F6EB8E9D-9B77-4391-ABF0-26EA6374B779}" presName="hierChild5" presStyleCnt="0"/>
      <dgm:spPr/>
      <dgm:t>
        <a:bodyPr/>
        <a:lstStyle/>
        <a:p>
          <a:endParaRPr lang="nb-NO"/>
        </a:p>
      </dgm:t>
    </dgm:pt>
    <dgm:pt modelId="{C827A3E3-EC4E-4449-8661-888F3441D55E}" type="pres">
      <dgm:prSet presAssocID="{B6D3A618-CCA6-4501-AAC7-5D21B3C5EC37}" presName="Name37" presStyleLbl="parChTrans1D2" presStyleIdx="3" presStyleCnt="4"/>
      <dgm:spPr/>
      <dgm:t>
        <a:bodyPr/>
        <a:lstStyle/>
        <a:p>
          <a:endParaRPr lang="nb-NO"/>
        </a:p>
      </dgm:t>
    </dgm:pt>
    <dgm:pt modelId="{826A6C69-EE56-4D7C-B890-AF655DFE841B}" type="pres">
      <dgm:prSet presAssocID="{3B5020B2-DBA3-4F96-9D98-2052C2026B28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A287CB40-E2A6-45E0-A90E-1ADDF38ABDC6}" type="pres">
      <dgm:prSet presAssocID="{3B5020B2-DBA3-4F96-9D98-2052C2026B28}" presName="rootComposite" presStyleCnt="0"/>
      <dgm:spPr/>
      <dgm:t>
        <a:bodyPr/>
        <a:lstStyle/>
        <a:p>
          <a:endParaRPr lang="nb-NO"/>
        </a:p>
      </dgm:t>
    </dgm:pt>
    <dgm:pt modelId="{5ECF207C-789D-445B-BCDC-F57C41746C14}" type="pres">
      <dgm:prSet presAssocID="{3B5020B2-DBA3-4F96-9D98-2052C2026B28}" presName="rootText" presStyleLbl="node2" presStyleIdx="3" presStyleCnt="4" custScaleX="314500" custScaleY="495284" custLinFactY="190677" custLinFactNeighborX="1063" custLinFactNeighborY="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C21D69-D527-4947-BCF9-CAA3E046CB34}" type="pres">
      <dgm:prSet presAssocID="{3B5020B2-DBA3-4F96-9D98-2052C2026B28}" presName="rootConnector" presStyleLbl="node2" presStyleIdx="3" presStyleCnt="4"/>
      <dgm:spPr/>
      <dgm:t>
        <a:bodyPr/>
        <a:lstStyle/>
        <a:p>
          <a:endParaRPr lang="nb-NO"/>
        </a:p>
      </dgm:t>
    </dgm:pt>
    <dgm:pt modelId="{D843936A-D715-49B9-B413-1F29A664D690}" type="pres">
      <dgm:prSet presAssocID="{3B5020B2-DBA3-4F96-9D98-2052C2026B28}" presName="hierChild4" presStyleCnt="0"/>
      <dgm:spPr/>
      <dgm:t>
        <a:bodyPr/>
        <a:lstStyle/>
        <a:p>
          <a:endParaRPr lang="nb-NO"/>
        </a:p>
      </dgm:t>
    </dgm:pt>
    <dgm:pt modelId="{06578969-6AC7-4A79-9440-7BE62DDB3DA0}" type="pres">
      <dgm:prSet presAssocID="{3B5020B2-DBA3-4F96-9D98-2052C2026B28}" presName="hierChild5" presStyleCnt="0"/>
      <dgm:spPr/>
      <dgm:t>
        <a:bodyPr/>
        <a:lstStyle/>
        <a:p>
          <a:endParaRPr lang="nb-NO"/>
        </a:p>
      </dgm:t>
    </dgm:pt>
    <dgm:pt modelId="{70E1BF08-23B0-4C57-81DB-F6A684D06CC8}" type="pres">
      <dgm:prSet presAssocID="{31854EF0-4E2F-4DBC-A54B-0007AC293032}" presName="hierChild3" presStyleCnt="0"/>
      <dgm:spPr/>
      <dgm:t>
        <a:bodyPr/>
        <a:lstStyle/>
        <a:p>
          <a:endParaRPr lang="nb-NO"/>
        </a:p>
      </dgm:t>
    </dgm:pt>
    <dgm:pt modelId="{69347112-A18F-4E80-BC51-D8659CCA5F0D}" type="pres">
      <dgm:prSet presAssocID="{8CE99D53-B487-454C-8362-51BA70DB6DC5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3A1E031-5534-4882-8D27-065F95E09079}" type="pres">
      <dgm:prSet presAssocID="{8CE99D53-B487-454C-8362-51BA70DB6DC5}" presName="rootComposite1" presStyleCnt="0"/>
      <dgm:spPr/>
      <dgm:t>
        <a:bodyPr/>
        <a:lstStyle/>
        <a:p>
          <a:endParaRPr lang="nb-NO"/>
        </a:p>
      </dgm:t>
    </dgm:pt>
    <dgm:pt modelId="{E1DF66DA-3C79-4405-86E4-12C910D0BC83}" type="pres">
      <dgm:prSet presAssocID="{8CE99D53-B487-454C-8362-51BA70DB6DC5}" presName="rootText1" presStyleLbl="node0" presStyleIdx="1" presStyleCnt="2" custScaleX="246838" custScaleY="354008" custLinFactY="196392" custLinFactNeighborX="-50787" custLinFactNeighborY="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7BA11E5-64ED-4545-B3A1-62E374BCC51F}" type="pres">
      <dgm:prSet presAssocID="{8CE99D53-B487-454C-8362-51BA70DB6DC5}" presName="rootConnector1" presStyleLbl="node1" presStyleIdx="0" presStyleCnt="0"/>
      <dgm:spPr/>
      <dgm:t>
        <a:bodyPr/>
        <a:lstStyle/>
        <a:p>
          <a:endParaRPr lang="nb-NO"/>
        </a:p>
      </dgm:t>
    </dgm:pt>
    <dgm:pt modelId="{A4D7F8AB-999B-4759-82E9-46FDC2A5C277}" type="pres">
      <dgm:prSet presAssocID="{8CE99D53-B487-454C-8362-51BA70DB6DC5}" presName="hierChild2" presStyleCnt="0"/>
      <dgm:spPr/>
      <dgm:t>
        <a:bodyPr/>
        <a:lstStyle/>
        <a:p>
          <a:endParaRPr lang="nb-NO"/>
        </a:p>
      </dgm:t>
    </dgm:pt>
    <dgm:pt modelId="{2C9B60A5-33B8-4CF2-AA5D-640AC5F29B8C}" type="pres">
      <dgm:prSet presAssocID="{8CE99D53-B487-454C-8362-51BA70DB6DC5}" presName="hierChild3" presStyleCnt="0"/>
      <dgm:spPr/>
      <dgm:t>
        <a:bodyPr/>
        <a:lstStyle/>
        <a:p>
          <a:endParaRPr lang="nb-NO"/>
        </a:p>
      </dgm:t>
    </dgm:pt>
  </dgm:ptLst>
  <dgm:cxnLst>
    <dgm:cxn modelId="{C155B1FF-991A-4876-ADDF-953254C87424}" srcId="{31854EF0-4E2F-4DBC-A54B-0007AC293032}" destId="{3B5020B2-DBA3-4F96-9D98-2052C2026B28}" srcOrd="3" destOrd="0" parTransId="{B6D3A618-CCA6-4501-AAC7-5D21B3C5EC37}" sibTransId="{4B457E24-ABAA-4B8E-B55D-B9CF1A76D040}"/>
    <dgm:cxn modelId="{499FB4A6-82DE-49A8-A3F8-7F0ECE775D90}" type="presOf" srcId="{958E35CE-5D98-40FE-B8CE-4BE229381C4F}" destId="{1D2C16ED-C3E6-403B-9195-C0325E6485ED}" srcOrd="1" destOrd="0" presId="urn:microsoft.com/office/officeart/2005/8/layout/orgChart1"/>
    <dgm:cxn modelId="{34277007-FC5F-4F64-859E-E87C26C30202}" type="presOf" srcId="{958E35CE-5D98-40FE-B8CE-4BE229381C4F}" destId="{3B94821B-ADF1-4347-B251-930E85A00417}" srcOrd="0" destOrd="0" presId="urn:microsoft.com/office/officeart/2005/8/layout/orgChart1"/>
    <dgm:cxn modelId="{45BBBD18-3D2E-4346-A74E-D179FB8CE3B0}" srcId="{3DDEB205-A0A9-48DE-8389-84A6958516ED}" destId="{8CE99D53-B487-454C-8362-51BA70DB6DC5}" srcOrd="1" destOrd="0" parTransId="{CC1B4371-D5DC-4231-B8E3-0A89F9C7767C}" sibTransId="{5FC323B1-1085-45E9-923D-22930A22B437}"/>
    <dgm:cxn modelId="{35A54322-9E16-4F67-825F-DE56B07D67EE}" type="presOf" srcId="{89C8090C-CEFA-46F1-BFCC-E4012E38653A}" destId="{4EBD682E-3847-4CFB-95F2-09B27C8300BA}" srcOrd="0" destOrd="0" presId="urn:microsoft.com/office/officeart/2005/8/layout/orgChart1"/>
    <dgm:cxn modelId="{A4EE56EB-DB5B-4F83-95BF-CE59EE1A8F73}" type="presOf" srcId="{89C8090C-CEFA-46F1-BFCC-E4012E38653A}" destId="{5673579D-72BF-4F24-8606-361A92DE37A1}" srcOrd="1" destOrd="0" presId="urn:microsoft.com/office/officeart/2005/8/layout/orgChart1"/>
    <dgm:cxn modelId="{3ECA93DC-1857-4EB6-BB58-6796255CB03A}" type="presOf" srcId="{31854EF0-4E2F-4DBC-A54B-0007AC293032}" destId="{25BE42CF-9A2F-4883-B1F1-68F62F4B74BB}" srcOrd="0" destOrd="0" presId="urn:microsoft.com/office/officeart/2005/8/layout/orgChart1"/>
    <dgm:cxn modelId="{A54C0E3F-B12D-4D9C-98C0-BB81B248B369}" srcId="{3DDEB205-A0A9-48DE-8389-84A6958516ED}" destId="{31854EF0-4E2F-4DBC-A54B-0007AC293032}" srcOrd="0" destOrd="0" parTransId="{488D3FB9-19C4-4A42-915C-537DE274A451}" sibTransId="{A23E7B92-059D-4C14-89D4-689E285322EE}"/>
    <dgm:cxn modelId="{5072C693-5161-45BA-90DF-78F9E93F0C96}" type="presOf" srcId="{31854EF0-4E2F-4DBC-A54B-0007AC293032}" destId="{423EACB2-53A1-43FA-98FE-465786402FC6}" srcOrd="1" destOrd="0" presId="urn:microsoft.com/office/officeart/2005/8/layout/orgChart1"/>
    <dgm:cxn modelId="{E1F6C3A6-E249-4EEE-B7C8-2E6621EC8742}" type="presOf" srcId="{B6D3A618-CCA6-4501-AAC7-5D21B3C5EC37}" destId="{C827A3E3-EC4E-4449-8661-888F3441D55E}" srcOrd="0" destOrd="0" presId="urn:microsoft.com/office/officeart/2005/8/layout/orgChart1"/>
    <dgm:cxn modelId="{AFA0A97B-BB8F-4E6B-9C1E-FA53329C5F7E}" srcId="{31854EF0-4E2F-4DBC-A54B-0007AC293032}" destId="{F6EB8E9D-9B77-4391-ABF0-26EA6374B779}" srcOrd="2" destOrd="0" parTransId="{609874F2-642F-4351-8FEA-E40A61DB8E21}" sibTransId="{70F5A334-A7CF-4818-B88B-E2C7B153A8F6}"/>
    <dgm:cxn modelId="{E306FA56-C70E-4160-A88A-B8D77B6859E8}" type="presOf" srcId="{1A178512-F1F0-4511-8A6C-EB347010BA4E}" destId="{F7E4C31A-980D-4DB1-9BCB-E791F87F2121}" srcOrd="0" destOrd="0" presId="urn:microsoft.com/office/officeart/2005/8/layout/orgChart1"/>
    <dgm:cxn modelId="{87DBDF00-413E-4FF9-85AA-2012B3ADFA31}" type="presOf" srcId="{3B5020B2-DBA3-4F96-9D98-2052C2026B28}" destId="{5ECF207C-789D-445B-BCDC-F57C41746C14}" srcOrd="0" destOrd="0" presId="urn:microsoft.com/office/officeart/2005/8/layout/orgChart1"/>
    <dgm:cxn modelId="{AE66D5EC-8A9B-48B5-9CD7-ECD86F9BCAC9}" type="presOf" srcId="{8CE99D53-B487-454C-8362-51BA70DB6DC5}" destId="{17BA11E5-64ED-4545-B3A1-62E374BCC51F}" srcOrd="1" destOrd="0" presId="urn:microsoft.com/office/officeart/2005/8/layout/orgChart1"/>
    <dgm:cxn modelId="{75BC6E3A-5553-4B7B-87CA-159629B3F2AF}" srcId="{31854EF0-4E2F-4DBC-A54B-0007AC293032}" destId="{89C8090C-CEFA-46F1-BFCC-E4012E38653A}" srcOrd="1" destOrd="0" parTransId="{1A178512-F1F0-4511-8A6C-EB347010BA4E}" sibTransId="{88DF021E-C1FB-402C-8B0F-4FFC53EA96C7}"/>
    <dgm:cxn modelId="{CDC16DD7-7A79-4F0D-8FD7-D2191C11F2F3}" type="presOf" srcId="{609874F2-642F-4351-8FEA-E40A61DB8E21}" destId="{F53CEF58-7EBE-4892-BA2E-BACCCF13BDDF}" srcOrd="0" destOrd="0" presId="urn:microsoft.com/office/officeart/2005/8/layout/orgChart1"/>
    <dgm:cxn modelId="{F015A125-7DE4-4519-82E4-3D6785C4027E}" srcId="{31854EF0-4E2F-4DBC-A54B-0007AC293032}" destId="{958E35CE-5D98-40FE-B8CE-4BE229381C4F}" srcOrd="0" destOrd="0" parTransId="{9486ABF6-CD00-4BBE-A06C-F5BEDD5D37EB}" sibTransId="{2AD11A46-D1BF-409C-BDA1-0957C8A5B852}"/>
    <dgm:cxn modelId="{47F13E10-3995-4814-A114-8FF3FEBF2106}" type="presOf" srcId="{3B5020B2-DBA3-4F96-9D98-2052C2026B28}" destId="{7DC21D69-D527-4947-BCF9-CAA3E046CB34}" srcOrd="1" destOrd="0" presId="urn:microsoft.com/office/officeart/2005/8/layout/orgChart1"/>
    <dgm:cxn modelId="{F13A8A66-C6C9-4329-A5CF-C306A45D69D8}" type="presOf" srcId="{8CE99D53-B487-454C-8362-51BA70DB6DC5}" destId="{E1DF66DA-3C79-4405-86E4-12C910D0BC83}" srcOrd="0" destOrd="0" presId="urn:microsoft.com/office/officeart/2005/8/layout/orgChart1"/>
    <dgm:cxn modelId="{4CA4B56B-674C-47E5-8758-7EB29BB17578}" type="presOf" srcId="{F6EB8E9D-9B77-4391-ABF0-26EA6374B779}" destId="{B4F2409F-A189-423B-8C52-974F8C969F34}" srcOrd="0" destOrd="0" presId="urn:microsoft.com/office/officeart/2005/8/layout/orgChart1"/>
    <dgm:cxn modelId="{E41BC7EF-C272-4E0E-B8C0-AEA088512C01}" type="presOf" srcId="{F6EB8E9D-9B77-4391-ABF0-26EA6374B779}" destId="{B360954E-68E9-40FD-98C2-4F9D94F11507}" srcOrd="1" destOrd="0" presId="urn:microsoft.com/office/officeart/2005/8/layout/orgChart1"/>
    <dgm:cxn modelId="{ABD47027-BE74-4AD8-B97C-A9F26E4F9B00}" type="presOf" srcId="{9486ABF6-CD00-4BBE-A06C-F5BEDD5D37EB}" destId="{5AF19294-9897-487A-BAC2-C44F35D22DC5}" srcOrd="0" destOrd="0" presId="urn:microsoft.com/office/officeart/2005/8/layout/orgChart1"/>
    <dgm:cxn modelId="{0D6A1366-CDA7-4BD8-BCDA-0E17458DA42F}" type="presOf" srcId="{3DDEB205-A0A9-48DE-8389-84A6958516ED}" destId="{11EF4191-C020-4AC7-A015-6EF62CC14F9B}" srcOrd="0" destOrd="0" presId="urn:microsoft.com/office/officeart/2005/8/layout/orgChart1"/>
    <dgm:cxn modelId="{8ED3F508-D3F7-4674-9306-EA0F902E19DC}" type="presParOf" srcId="{11EF4191-C020-4AC7-A015-6EF62CC14F9B}" destId="{4ED23EA0-47F0-4FCE-ADE5-01714218ECA9}" srcOrd="0" destOrd="0" presId="urn:microsoft.com/office/officeart/2005/8/layout/orgChart1"/>
    <dgm:cxn modelId="{DC11DC7E-B2C5-4AB0-97C3-1EEA44696D0B}" type="presParOf" srcId="{4ED23EA0-47F0-4FCE-ADE5-01714218ECA9}" destId="{AE23409B-C351-4B73-B017-0360D1EAB0F3}" srcOrd="0" destOrd="0" presId="urn:microsoft.com/office/officeart/2005/8/layout/orgChart1"/>
    <dgm:cxn modelId="{E1CC0ED4-92B4-45C2-8D1C-C0DAE7419C69}" type="presParOf" srcId="{AE23409B-C351-4B73-B017-0360D1EAB0F3}" destId="{25BE42CF-9A2F-4883-B1F1-68F62F4B74BB}" srcOrd="0" destOrd="0" presId="urn:microsoft.com/office/officeart/2005/8/layout/orgChart1"/>
    <dgm:cxn modelId="{B4E0A736-2529-4BDE-A241-DCD47FA418A8}" type="presParOf" srcId="{AE23409B-C351-4B73-B017-0360D1EAB0F3}" destId="{423EACB2-53A1-43FA-98FE-465786402FC6}" srcOrd="1" destOrd="0" presId="urn:microsoft.com/office/officeart/2005/8/layout/orgChart1"/>
    <dgm:cxn modelId="{7A4C3B71-2D77-4200-A730-18B73D6F860E}" type="presParOf" srcId="{4ED23EA0-47F0-4FCE-ADE5-01714218ECA9}" destId="{25677BA4-423A-42F7-B3C5-1DBF4EEB16DA}" srcOrd="1" destOrd="0" presId="urn:microsoft.com/office/officeart/2005/8/layout/orgChart1"/>
    <dgm:cxn modelId="{15BA9D70-7CE1-439B-8D53-50DED44CA29E}" type="presParOf" srcId="{25677BA4-423A-42F7-B3C5-1DBF4EEB16DA}" destId="{5AF19294-9897-487A-BAC2-C44F35D22DC5}" srcOrd="0" destOrd="0" presId="urn:microsoft.com/office/officeart/2005/8/layout/orgChart1"/>
    <dgm:cxn modelId="{07BA46EB-8998-4058-9633-86BB45F09D1D}" type="presParOf" srcId="{25677BA4-423A-42F7-B3C5-1DBF4EEB16DA}" destId="{3932903D-D6F0-4AAE-9967-14FE5287298B}" srcOrd="1" destOrd="0" presId="urn:microsoft.com/office/officeart/2005/8/layout/orgChart1"/>
    <dgm:cxn modelId="{0C8C5ABD-B39F-4BAD-B777-40FC160A152D}" type="presParOf" srcId="{3932903D-D6F0-4AAE-9967-14FE5287298B}" destId="{DC5F9940-850D-4E6D-A687-2362264893BA}" srcOrd="0" destOrd="0" presId="urn:microsoft.com/office/officeart/2005/8/layout/orgChart1"/>
    <dgm:cxn modelId="{C1B89521-ACA9-4978-B140-B0FE112B22BA}" type="presParOf" srcId="{DC5F9940-850D-4E6D-A687-2362264893BA}" destId="{3B94821B-ADF1-4347-B251-930E85A00417}" srcOrd="0" destOrd="0" presId="urn:microsoft.com/office/officeart/2005/8/layout/orgChart1"/>
    <dgm:cxn modelId="{FFAB6DC7-960E-4417-AAAE-132EC7ED8AD1}" type="presParOf" srcId="{DC5F9940-850D-4E6D-A687-2362264893BA}" destId="{1D2C16ED-C3E6-403B-9195-C0325E6485ED}" srcOrd="1" destOrd="0" presId="urn:microsoft.com/office/officeart/2005/8/layout/orgChart1"/>
    <dgm:cxn modelId="{CA1CBDBF-9C29-42F9-8865-F0D848FE4860}" type="presParOf" srcId="{3932903D-D6F0-4AAE-9967-14FE5287298B}" destId="{EB32FAFB-9075-4F1E-AAA0-28CFAB8E73DD}" srcOrd="1" destOrd="0" presId="urn:microsoft.com/office/officeart/2005/8/layout/orgChart1"/>
    <dgm:cxn modelId="{583FA049-E6F2-4215-B1BF-94543D039E6C}" type="presParOf" srcId="{3932903D-D6F0-4AAE-9967-14FE5287298B}" destId="{994E1216-CA02-404A-8445-A9187A442309}" srcOrd="2" destOrd="0" presId="urn:microsoft.com/office/officeart/2005/8/layout/orgChart1"/>
    <dgm:cxn modelId="{6AFD4BAE-53D8-4C37-B48B-03D95D223A0D}" type="presParOf" srcId="{25677BA4-423A-42F7-B3C5-1DBF4EEB16DA}" destId="{F7E4C31A-980D-4DB1-9BCB-E791F87F2121}" srcOrd="2" destOrd="0" presId="urn:microsoft.com/office/officeart/2005/8/layout/orgChart1"/>
    <dgm:cxn modelId="{D430A0CD-83CC-476C-BB50-6DE6236CD139}" type="presParOf" srcId="{25677BA4-423A-42F7-B3C5-1DBF4EEB16DA}" destId="{955B6FF4-68A7-4434-AB6F-A5572086B4BE}" srcOrd="3" destOrd="0" presId="urn:microsoft.com/office/officeart/2005/8/layout/orgChart1"/>
    <dgm:cxn modelId="{A7BF59EA-F2CA-440D-B639-2673BF061A32}" type="presParOf" srcId="{955B6FF4-68A7-4434-AB6F-A5572086B4BE}" destId="{8B54B27F-DB51-474F-97DB-7BFC70D1FEAB}" srcOrd="0" destOrd="0" presId="urn:microsoft.com/office/officeart/2005/8/layout/orgChart1"/>
    <dgm:cxn modelId="{8994ABD5-80B5-4944-B82B-2127BC674403}" type="presParOf" srcId="{8B54B27F-DB51-474F-97DB-7BFC70D1FEAB}" destId="{4EBD682E-3847-4CFB-95F2-09B27C8300BA}" srcOrd="0" destOrd="0" presId="urn:microsoft.com/office/officeart/2005/8/layout/orgChart1"/>
    <dgm:cxn modelId="{02256BAF-3E29-4CD9-84BE-DBAFFA4C93BA}" type="presParOf" srcId="{8B54B27F-DB51-474F-97DB-7BFC70D1FEAB}" destId="{5673579D-72BF-4F24-8606-361A92DE37A1}" srcOrd="1" destOrd="0" presId="urn:microsoft.com/office/officeart/2005/8/layout/orgChart1"/>
    <dgm:cxn modelId="{249F08A7-45E6-4D72-8068-2568184AB87E}" type="presParOf" srcId="{955B6FF4-68A7-4434-AB6F-A5572086B4BE}" destId="{4A7FC312-158F-4B34-9A70-424A10830E91}" srcOrd="1" destOrd="0" presId="urn:microsoft.com/office/officeart/2005/8/layout/orgChart1"/>
    <dgm:cxn modelId="{6CC6B69E-AE23-436D-87E6-A5AD358461B5}" type="presParOf" srcId="{955B6FF4-68A7-4434-AB6F-A5572086B4BE}" destId="{D8FD44DF-5600-4FB7-B99C-8725BFFE6F37}" srcOrd="2" destOrd="0" presId="urn:microsoft.com/office/officeart/2005/8/layout/orgChart1"/>
    <dgm:cxn modelId="{71A479B4-5344-45EB-B9B6-DEE6B49B8742}" type="presParOf" srcId="{25677BA4-423A-42F7-B3C5-1DBF4EEB16DA}" destId="{F53CEF58-7EBE-4892-BA2E-BACCCF13BDDF}" srcOrd="4" destOrd="0" presId="urn:microsoft.com/office/officeart/2005/8/layout/orgChart1"/>
    <dgm:cxn modelId="{11256A57-E4E1-41F5-AFAE-71A3A05EDE63}" type="presParOf" srcId="{25677BA4-423A-42F7-B3C5-1DBF4EEB16DA}" destId="{AE4F7CB8-0A0B-4B93-8FDC-7A5E1632FF1B}" srcOrd="5" destOrd="0" presId="urn:microsoft.com/office/officeart/2005/8/layout/orgChart1"/>
    <dgm:cxn modelId="{517787B3-DCCF-4F97-A61D-4A0AE133CAD3}" type="presParOf" srcId="{AE4F7CB8-0A0B-4B93-8FDC-7A5E1632FF1B}" destId="{C21F05E5-5426-4803-B2C3-D74294E1C298}" srcOrd="0" destOrd="0" presId="urn:microsoft.com/office/officeart/2005/8/layout/orgChart1"/>
    <dgm:cxn modelId="{FE471542-E3ED-4A0B-8A06-01FF5A47EAD1}" type="presParOf" srcId="{C21F05E5-5426-4803-B2C3-D74294E1C298}" destId="{B4F2409F-A189-423B-8C52-974F8C969F34}" srcOrd="0" destOrd="0" presId="urn:microsoft.com/office/officeart/2005/8/layout/orgChart1"/>
    <dgm:cxn modelId="{967671C4-97BE-4BAE-9571-53BD708F6C86}" type="presParOf" srcId="{C21F05E5-5426-4803-B2C3-D74294E1C298}" destId="{B360954E-68E9-40FD-98C2-4F9D94F11507}" srcOrd="1" destOrd="0" presId="urn:microsoft.com/office/officeart/2005/8/layout/orgChart1"/>
    <dgm:cxn modelId="{E227E01E-D7D6-479F-A70F-8E3AC699A43B}" type="presParOf" srcId="{AE4F7CB8-0A0B-4B93-8FDC-7A5E1632FF1B}" destId="{B8BBF161-04FA-4A22-ACD5-6CE21F6E87DF}" srcOrd="1" destOrd="0" presId="urn:microsoft.com/office/officeart/2005/8/layout/orgChart1"/>
    <dgm:cxn modelId="{29A67D8C-5956-408A-ABC2-01B1671FC52B}" type="presParOf" srcId="{AE4F7CB8-0A0B-4B93-8FDC-7A5E1632FF1B}" destId="{FB7BB8A0-05BC-4843-9691-BD6807F89276}" srcOrd="2" destOrd="0" presId="urn:microsoft.com/office/officeart/2005/8/layout/orgChart1"/>
    <dgm:cxn modelId="{6F070AD5-978D-4569-8E84-83E219B50707}" type="presParOf" srcId="{25677BA4-423A-42F7-B3C5-1DBF4EEB16DA}" destId="{C827A3E3-EC4E-4449-8661-888F3441D55E}" srcOrd="6" destOrd="0" presId="urn:microsoft.com/office/officeart/2005/8/layout/orgChart1"/>
    <dgm:cxn modelId="{FE2AAA3E-6388-4549-9258-82E532E7E499}" type="presParOf" srcId="{25677BA4-423A-42F7-B3C5-1DBF4EEB16DA}" destId="{826A6C69-EE56-4D7C-B890-AF655DFE841B}" srcOrd="7" destOrd="0" presId="urn:microsoft.com/office/officeart/2005/8/layout/orgChart1"/>
    <dgm:cxn modelId="{4A8A8B61-6491-425B-B0B8-4FDCBD9AED8F}" type="presParOf" srcId="{826A6C69-EE56-4D7C-B890-AF655DFE841B}" destId="{A287CB40-E2A6-45E0-A90E-1ADDF38ABDC6}" srcOrd="0" destOrd="0" presId="urn:microsoft.com/office/officeart/2005/8/layout/orgChart1"/>
    <dgm:cxn modelId="{0553C16E-F671-4A43-9DA4-2290AB6E7A6A}" type="presParOf" srcId="{A287CB40-E2A6-45E0-A90E-1ADDF38ABDC6}" destId="{5ECF207C-789D-445B-BCDC-F57C41746C14}" srcOrd="0" destOrd="0" presId="urn:microsoft.com/office/officeart/2005/8/layout/orgChart1"/>
    <dgm:cxn modelId="{7E5E2EE7-CE96-4395-8C5E-12E24294CEF1}" type="presParOf" srcId="{A287CB40-E2A6-45E0-A90E-1ADDF38ABDC6}" destId="{7DC21D69-D527-4947-BCF9-CAA3E046CB34}" srcOrd="1" destOrd="0" presId="urn:microsoft.com/office/officeart/2005/8/layout/orgChart1"/>
    <dgm:cxn modelId="{404817A9-D9DB-4DC2-A41D-A4F4F7756BA0}" type="presParOf" srcId="{826A6C69-EE56-4D7C-B890-AF655DFE841B}" destId="{D843936A-D715-49B9-B413-1F29A664D690}" srcOrd="1" destOrd="0" presId="urn:microsoft.com/office/officeart/2005/8/layout/orgChart1"/>
    <dgm:cxn modelId="{CF359BA9-E01B-4352-A0DF-90C401130DCE}" type="presParOf" srcId="{826A6C69-EE56-4D7C-B890-AF655DFE841B}" destId="{06578969-6AC7-4A79-9440-7BE62DDB3DA0}" srcOrd="2" destOrd="0" presId="urn:microsoft.com/office/officeart/2005/8/layout/orgChart1"/>
    <dgm:cxn modelId="{7EECE948-5E27-4A94-AE6A-3A922E9B4495}" type="presParOf" srcId="{4ED23EA0-47F0-4FCE-ADE5-01714218ECA9}" destId="{70E1BF08-23B0-4C57-81DB-F6A684D06CC8}" srcOrd="2" destOrd="0" presId="urn:microsoft.com/office/officeart/2005/8/layout/orgChart1"/>
    <dgm:cxn modelId="{8167AC90-4455-4319-A6B5-4DCB88CCC6A9}" type="presParOf" srcId="{11EF4191-C020-4AC7-A015-6EF62CC14F9B}" destId="{69347112-A18F-4E80-BC51-D8659CCA5F0D}" srcOrd="1" destOrd="0" presId="urn:microsoft.com/office/officeart/2005/8/layout/orgChart1"/>
    <dgm:cxn modelId="{50D23D65-D9EB-464B-BF66-7A72079BD3D8}" type="presParOf" srcId="{69347112-A18F-4E80-BC51-D8659CCA5F0D}" destId="{D3A1E031-5534-4882-8D27-065F95E09079}" srcOrd="0" destOrd="0" presId="urn:microsoft.com/office/officeart/2005/8/layout/orgChart1"/>
    <dgm:cxn modelId="{64C37F52-F8BA-4B72-A9B9-2D726C3DC365}" type="presParOf" srcId="{D3A1E031-5534-4882-8D27-065F95E09079}" destId="{E1DF66DA-3C79-4405-86E4-12C910D0BC83}" srcOrd="0" destOrd="0" presId="urn:microsoft.com/office/officeart/2005/8/layout/orgChart1"/>
    <dgm:cxn modelId="{CD2BD954-527A-460C-AAC0-5575DBAA7546}" type="presParOf" srcId="{D3A1E031-5534-4882-8D27-065F95E09079}" destId="{17BA11E5-64ED-4545-B3A1-62E374BCC51F}" srcOrd="1" destOrd="0" presId="urn:microsoft.com/office/officeart/2005/8/layout/orgChart1"/>
    <dgm:cxn modelId="{3E1CF166-0D91-4A15-9078-B0FA7922AD98}" type="presParOf" srcId="{69347112-A18F-4E80-BC51-D8659CCA5F0D}" destId="{A4D7F8AB-999B-4759-82E9-46FDC2A5C277}" srcOrd="1" destOrd="0" presId="urn:microsoft.com/office/officeart/2005/8/layout/orgChart1"/>
    <dgm:cxn modelId="{6F757F92-46EB-4611-8C37-6E8D0FF9E734}" type="presParOf" srcId="{69347112-A18F-4E80-BC51-D8659CCA5F0D}" destId="{2C9B60A5-33B8-4CF2-AA5D-640AC5F29B8C}" srcOrd="2" destOrd="0" presId="urn:microsoft.com/office/officeart/2005/8/layout/orgChart1"/>
  </dgm:cxnLst>
  <dgm:bg>
    <a:effectLst/>
  </dgm:bg>
  <dgm:whole>
    <a:ln w="3175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7A3E3-EC4E-4449-8661-888F3441D55E}">
      <dsp:nvSpPr>
        <dsp:cNvPr id="0" name=""/>
        <dsp:cNvSpPr/>
      </dsp:nvSpPr>
      <dsp:spPr>
        <a:xfrm>
          <a:off x="4420245" y="2568250"/>
          <a:ext cx="3247540" cy="1721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438"/>
              </a:lnTo>
              <a:lnTo>
                <a:pt x="3247540" y="1646438"/>
              </a:lnTo>
              <a:lnTo>
                <a:pt x="3247540" y="17210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CEF58-7EBE-4892-BA2E-BACCCF13BDDF}">
      <dsp:nvSpPr>
        <dsp:cNvPr id="0" name=""/>
        <dsp:cNvSpPr/>
      </dsp:nvSpPr>
      <dsp:spPr>
        <a:xfrm>
          <a:off x="4420245" y="2568250"/>
          <a:ext cx="1038546" cy="170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766"/>
              </a:lnTo>
              <a:lnTo>
                <a:pt x="1038546" y="1632766"/>
              </a:lnTo>
              <a:lnTo>
                <a:pt x="1038546" y="17073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C31A-980D-4DB1-9BCB-E791F87F2121}">
      <dsp:nvSpPr>
        <dsp:cNvPr id="0" name=""/>
        <dsp:cNvSpPr/>
      </dsp:nvSpPr>
      <dsp:spPr>
        <a:xfrm>
          <a:off x="3310209" y="2568250"/>
          <a:ext cx="1110036" cy="1697303"/>
        </a:xfrm>
        <a:custGeom>
          <a:avLst/>
          <a:gdLst/>
          <a:ahLst/>
          <a:cxnLst/>
          <a:rect l="0" t="0" r="0" b="0"/>
          <a:pathLst>
            <a:path>
              <a:moveTo>
                <a:pt x="1110036" y="0"/>
              </a:moveTo>
              <a:lnTo>
                <a:pt x="1110036" y="1622706"/>
              </a:lnTo>
              <a:lnTo>
                <a:pt x="0" y="1622706"/>
              </a:lnTo>
              <a:lnTo>
                <a:pt x="0" y="16973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19294-9897-487A-BAC2-C44F35D22DC5}">
      <dsp:nvSpPr>
        <dsp:cNvPr id="0" name=""/>
        <dsp:cNvSpPr/>
      </dsp:nvSpPr>
      <dsp:spPr>
        <a:xfrm>
          <a:off x="1083114" y="2568250"/>
          <a:ext cx="3337131" cy="1658399"/>
        </a:xfrm>
        <a:custGeom>
          <a:avLst/>
          <a:gdLst/>
          <a:ahLst/>
          <a:cxnLst/>
          <a:rect l="0" t="0" r="0" b="0"/>
          <a:pathLst>
            <a:path>
              <a:moveTo>
                <a:pt x="3337131" y="0"/>
              </a:moveTo>
              <a:lnTo>
                <a:pt x="3337131" y="1583801"/>
              </a:lnTo>
              <a:lnTo>
                <a:pt x="0" y="1583801"/>
              </a:lnTo>
              <a:lnTo>
                <a:pt x="0" y="16583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E42CF-9A2F-4883-B1F1-68F62F4B74BB}">
      <dsp:nvSpPr>
        <dsp:cNvPr id="0" name=""/>
        <dsp:cNvSpPr/>
      </dsp:nvSpPr>
      <dsp:spPr>
        <a:xfrm>
          <a:off x="3091026" y="1074355"/>
          <a:ext cx="2658437" cy="1493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Ekspedisjonssjef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Jarle Jensen</a:t>
          </a:r>
          <a:endParaRPr lang="nb-NO" sz="2000" b="1" kern="1200" dirty="0"/>
        </a:p>
      </dsp:txBody>
      <dsp:txXfrm>
        <a:off x="3091026" y="1074355"/>
        <a:ext cx="2658437" cy="1493894"/>
      </dsp:txXfrm>
    </dsp:sp>
    <dsp:sp modelId="{3B94821B-ADF1-4347-B251-930E85A00417}">
      <dsp:nvSpPr>
        <dsp:cNvPr id="0" name=""/>
        <dsp:cNvSpPr/>
      </dsp:nvSpPr>
      <dsp:spPr>
        <a:xfrm>
          <a:off x="896" y="4226650"/>
          <a:ext cx="2164436" cy="1822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Byutviklings- seksjonen</a:t>
          </a:r>
          <a:endParaRPr lang="nb-NO" sz="1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/>
            <a:t>Avdelingsdirektør </a:t>
          </a:r>
          <a:br>
            <a:rPr lang="nb-NO" sz="1800" b="1" kern="1200" dirty="0"/>
          </a:br>
          <a:r>
            <a:rPr lang="nb-NO" sz="1800" b="1" kern="1200" dirty="0" smtClean="0"/>
            <a:t>Berit Skarholt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/>
          </a:r>
          <a:br>
            <a:rPr lang="nb-NO" sz="800" kern="1200" dirty="0" smtClean="0"/>
          </a:b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/>
        </a:p>
      </dsp:txBody>
      <dsp:txXfrm>
        <a:off x="896" y="4226650"/>
        <a:ext cx="2164436" cy="1822021"/>
      </dsp:txXfrm>
    </dsp:sp>
    <dsp:sp modelId="{4EBD682E-3847-4CFB-95F2-09B27C8300BA}">
      <dsp:nvSpPr>
        <dsp:cNvPr id="0" name=""/>
        <dsp:cNvSpPr/>
      </dsp:nvSpPr>
      <dsp:spPr>
        <a:xfrm>
          <a:off x="2346491" y="4265554"/>
          <a:ext cx="1927435" cy="17831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Kommunal- og arealseksjonen</a:t>
          </a:r>
          <a:br>
            <a:rPr lang="nb-NO" sz="1800" b="1" kern="1200" dirty="0" smtClean="0"/>
          </a:br>
          <a:endParaRPr lang="nb-NO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Avdelingsdirektør </a:t>
          </a:r>
          <a:r>
            <a:rPr lang="nb-NO" sz="1800" b="1" kern="1200" dirty="0"/>
            <a:t/>
          </a:r>
          <a:br>
            <a:rPr lang="nb-NO" sz="1800" b="1" kern="1200" dirty="0"/>
          </a:br>
          <a:r>
            <a:rPr lang="nb-NO" sz="1800" b="1" kern="1200" dirty="0" smtClean="0"/>
            <a:t>Bjørn Casper Horgen</a:t>
          </a:r>
          <a:endParaRPr lang="nb-NO" sz="1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</dsp:txBody>
      <dsp:txXfrm>
        <a:off x="2346491" y="4265554"/>
        <a:ext cx="1927435" cy="1783117"/>
      </dsp:txXfrm>
    </dsp:sp>
    <dsp:sp modelId="{B4F2409F-A189-423B-8C52-974F8C969F34}">
      <dsp:nvSpPr>
        <dsp:cNvPr id="0" name=""/>
        <dsp:cNvSpPr/>
      </dsp:nvSpPr>
      <dsp:spPr>
        <a:xfrm>
          <a:off x="4457530" y="4275614"/>
          <a:ext cx="2002523" cy="1773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Miljø- og samfunnsseksjonen</a:t>
          </a:r>
          <a:endParaRPr lang="nb-NO" sz="1800" b="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Avdelingsdirektør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Erik Vieth Pedersen</a:t>
          </a: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</dsp:txBody>
      <dsp:txXfrm>
        <a:off x="4457530" y="4275614"/>
        <a:ext cx="2002523" cy="1773057"/>
      </dsp:txXfrm>
    </dsp:sp>
    <dsp:sp modelId="{5ECF207C-789D-445B-BCDC-F57C41746C14}">
      <dsp:nvSpPr>
        <dsp:cNvPr id="0" name=""/>
        <dsp:cNvSpPr/>
      </dsp:nvSpPr>
      <dsp:spPr>
        <a:xfrm>
          <a:off x="6550595" y="4289287"/>
          <a:ext cx="2234380" cy="17593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Kart-  og </a:t>
          </a:r>
          <a:r>
            <a:rPr lang="nb-NO" sz="1800" b="1" kern="1200" dirty="0" err="1" smtClean="0"/>
            <a:t>planlov-</a:t>
          </a:r>
          <a:r>
            <a:rPr lang="nb-NO" sz="1800" b="1" kern="1200" dirty="0"/>
            <a:t/>
          </a:r>
          <a:br>
            <a:rPr lang="nb-NO" sz="1800" b="1" kern="1200" dirty="0"/>
          </a:br>
          <a:r>
            <a:rPr lang="nb-NO" sz="1800" b="1" kern="1200" dirty="0"/>
            <a:t>seksjonen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/>
            <a:t>Avdelingsdirektør</a:t>
          </a:r>
          <a:br>
            <a:rPr lang="nb-NO" sz="1800" b="1" kern="1200" dirty="0"/>
          </a:br>
          <a:r>
            <a:rPr lang="nb-NO" sz="1800" b="1" kern="1200" dirty="0" smtClean="0"/>
            <a:t>Kari Strande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 dirty="0"/>
        </a:p>
      </dsp:txBody>
      <dsp:txXfrm>
        <a:off x="6550595" y="4289287"/>
        <a:ext cx="2234380" cy="1759384"/>
      </dsp:txXfrm>
    </dsp:sp>
    <dsp:sp modelId="{E1DF66DA-3C79-4405-86E4-12C910D0BC83}">
      <dsp:nvSpPr>
        <dsp:cNvPr id="0" name=""/>
        <dsp:cNvSpPr/>
      </dsp:nvSpPr>
      <dsp:spPr>
        <a:xfrm>
          <a:off x="5510083" y="2699873"/>
          <a:ext cx="1753672" cy="12575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Avdelings- sekretariat</a:t>
          </a:r>
          <a:r>
            <a:rPr lang="nb-NO" sz="2000" b="1" kern="1200" dirty="0"/>
            <a:t/>
          </a:r>
          <a:br>
            <a:rPr lang="nb-NO" sz="2000" b="1" kern="1200" dirty="0"/>
          </a:br>
          <a:r>
            <a:rPr lang="nb-NO" sz="1800" b="1" kern="1200" dirty="0" smtClean="0"/>
            <a:t> </a:t>
          </a:r>
          <a:br>
            <a:rPr lang="nb-NO" sz="1800" b="1" kern="1200" dirty="0" smtClean="0"/>
          </a:br>
          <a:r>
            <a:rPr lang="nb-NO" sz="1800" b="1" kern="1200" dirty="0" smtClean="0"/>
            <a:t>Ivar Tvede</a:t>
          </a:r>
        </a:p>
      </dsp:txBody>
      <dsp:txXfrm>
        <a:off x="5510083" y="2699873"/>
        <a:ext cx="1753672" cy="1257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0.09436</cdr:x>
      <cdr:y>0.80754</cdr:y>
    </cdr:from>
    <cdr:to>
      <cdr:x>0.21419</cdr:x>
      <cdr:y>0.88709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720080" y="4032448"/>
          <a:ext cx="914400" cy="39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Fylkeskommunen 25%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0.05662</cdr:x>
      <cdr:y>0.60566</cdr:y>
    </cdr:from>
    <cdr:to>
      <cdr:x>0.20759</cdr:x>
      <cdr:y>0.65339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32048" y="3024336"/>
          <a:ext cx="1152128" cy="23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Riksantikvaren2%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0.04718</cdr:x>
      <cdr:y>0.41819</cdr:y>
    </cdr:from>
    <cdr:to>
      <cdr:x>0.2219</cdr:x>
      <cdr:y>0.46238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360040" y="2088232"/>
          <a:ext cx="1333301" cy="220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Statens vegvesen 11%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0.12267</cdr:x>
      <cdr:y>0.28841</cdr:y>
    </cdr:from>
    <cdr:to>
      <cdr:x>0.27365</cdr:x>
      <cdr:y>0.33614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936104" y="1440160"/>
          <a:ext cx="1152128" cy="23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Jernbaneverket 2%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0.17929</cdr:x>
      <cdr:y>0.24515</cdr:y>
    </cdr:from>
    <cdr:to>
      <cdr:x>0.29911</cdr:x>
      <cdr:y>0.29288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1368152" y="1224136"/>
          <a:ext cx="914400" cy="238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Kystverket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0.28308</cdr:x>
      <cdr:y>0.17304</cdr:y>
    </cdr:from>
    <cdr:to>
      <cdr:x>0.35857</cdr:x>
      <cdr:y>0.23668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2160240" y="864096"/>
          <a:ext cx="576064" cy="317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NVE 8%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0.27821</cdr:x>
      <cdr:y>0</cdr:y>
    </cdr:from>
    <cdr:to>
      <cdr:x>0.39804</cdr:x>
      <cdr:y>0.18312</cdr:y>
    </cdr:to>
    <cdr:sp macro="" textlink="">
      <cdr:nvSpPr>
        <cdr:cNvPr id="8" name="TekstSylinder 7"/>
        <cdr:cNvSpPr txBox="1"/>
      </cdr:nvSpPr>
      <cdr:spPr>
        <a:xfrm xmlns:a="http://schemas.openxmlformats.org/drawingml/2006/main">
          <a:off x="2123083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Forsvarsbygg 1%</a:t>
          </a:r>
        </a:p>
        <a:p xmlns:a="http://schemas.openxmlformats.org/drawingml/2006/main">
          <a:r>
            <a:rPr lang="nb-NO" sz="1000" dirty="0" smtClean="0"/>
            <a:t>Fiskerisjefen 1%</a:t>
          </a:r>
        </a:p>
        <a:p xmlns:a="http://schemas.openxmlformats.org/drawingml/2006/main">
          <a:r>
            <a:rPr lang="nb-NO" sz="1000" dirty="0" smtClean="0"/>
            <a:t>Områdestyret for reindrift 1% </a:t>
          </a:r>
        </a:p>
        <a:p xmlns:a="http://schemas.openxmlformats.org/drawingml/2006/main">
          <a:r>
            <a:rPr lang="nb-NO" sz="1000" dirty="0" smtClean="0"/>
            <a:t>Sametinget 1%</a:t>
          </a:r>
        </a:p>
        <a:p xmlns:a="http://schemas.openxmlformats.org/drawingml/2006/main">
          <a:r>
            <a:rPr lang="nb-NO" sz="1000" dirty="0" smtClean="0"/>
            <a:t>Andre myndigheter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0.00944</cdr:x>
      <cdr:y>0.9084</cdr:y>
    </cdr:from>
    <cdr:to>
      <cdr:x>0.16985</cdr:x>
      <cdr:y>1</cdr:y>
    </cdr:to>
    <cdr:sp macro="" textlink="">
      <cdr:nvSpPr>
        <cdr:cNvPr id="9" name="TekstSylinder 8"/>
        <cdr:cNvSpPr txBox="1"/>
      </cdr:nvSpPr>
      <cdr:spPr>
        <a:xfrm xmlns:a="http://schemas.openxmlformats.org/drawingml/2006/main">
          <a:off x="72008" y="4536504"/>
          <a:ext cx="1224136" cy="457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Bergvesenet 0%</a:t>
          </a:r>
        </a:p>
        <a:p xmlns:a="http://schemas.openxmlformats.org/drawingml/2006/main">
          <a:r>
            <a:rPr lang="nb-NO" sz="1000" dirty="0" smtClean="0"/>
            <a:t>Nabokommuner 0%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0.86812</cdr:x>
      <cdr:y>0.93733</cdr:y>
    </cdr:from>
    <cdr:to>
      <cdr:x>0.98795</cdr:x>
      <cdr:y>0.98567</cdr:y>
    </cdr:to>
    <cdr:sp macro="" textlink="">
      <cdr:nvSpPr>
        <cdr:cNvPr id="10" name="TekstSylinder 9"/>
        <cdr:cNvSpPr txBox="1"/>
      </cdr:nvSpPr>
      <cdr:spPr>
        <a:xfrm xmlns:a="http://schemas.openxmlformats.org/drawingml/2006/main">
          <a:off x="6624736" y="4680520"/>
          <a:ext cx="914400" cy="241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i="1" dirty="0" smtClean="0"/>
            <a:t>Kilde: </a:t>
          </a:r>
          <a:r>
            <a:rPr lang="nb-NO" sz="1000" i="1" dirty="0" err="1" smtClean="0"/>
            <a:t>Kostra</a:t>
          </a:r>
          <a:r>
            <a:rPr lang="nb-NO" sz="1000" i="1" dirty="0" smtClean="0"/>
            <a:t>, SSB</a:t>
          </a:r>
          <a:endParaRPr lang="nb-NO" sz="10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0.65109</cdr:x>
      <cdr:y>0.01538</cdr:y>
    </cdr:from>
    <cdr:to>
      <cdr:x>0.88699</cdr:x>
      <cdr:y>0.11084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968552" y="72008"/>
          <a:ext cx="1800200" cy="446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Utbyggingsmønster, </a:t>
          </a:r>
        </a:p>
        <a:p xmlns:a="http://schemas.openxmlformats.org/drawingml/2006/main">
          <a:r>
            <a:rPr lang="nb-NO" dirty="0" smtClean="0"/>
            <a:t>Inkl RPR areal og transport</a:t>
          </a:r>
          <a:r>
            <a:rPr lang="nb-NO" sz="1100" dirty="0" smtClean="0"/>
            <a:t> 21%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0.7832</cdr:x>
      <cdr:y>0.41538</cdr:y>
    </cdr:from>
    <cdr:to>
      <cdr:x>0.90302</cdr:x>
      <cdr:y>0.51084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5976664" y="1944216"/>
          <a:ext cx="914400" cy="446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Regional/kommunal planavklaring,</a:t>
          </a:r>
        </a:p>
        <a:p xmlns:a="http://schemas.openxmlformats.org/drawingml/2006/main">
          <a:r>
            <a:rPr lang="nb-NO" sz="1100" dirty="0" smtClean="0"/>
            <a:t> plankvalitet 8%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0.76432</cdr:x>
      <cdr:y>0.64615</cdr:y>
    </cdr:from>
    <cdr:to>
      <cdr:x>0.92474</cdr:x>
      <cdr:y>0.74161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5832648" y="3024336"/>
          <a:ext cx="1224136" cy="446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Transport 5%</a:t>
          </a:r>
        </a:p>
        <a:p xmlns:a="http://schemas.openxmlformats.org/drawingml/2006/main">
          <a:r>
            <a:rPr lang="nb-NO" dirty="0"/>
            <a:t>(</a:t>
          </a:r>
          <a:r>
            <a:rPr lang="nb-NO" sz="1100" dirty="0" smtClean="0"/>
            <a:t>vei, bane, sjø, luft)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0.71714</cdr:x>
      <cdr:y>0.7955</cdr:y>
    </cdr:from>
    <cdr:to>
      <cdr:x>0.83697</cdr:x>
      <cdr:y>0.85667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5472608" y="3600400"/>
          <a:ext cx="914400" cy="276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Barn og unges oppvekstforhold 3%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0.66996</cdr:x>
      <cdr:y>0.86154</cdr:y>
    </cdr:from>
    <cdr:to>
      <cdr:x>0.78979</cdr:x>
      <cdr:y>0.90769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5112568" y="4032448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Vann og vassdrag 5% 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0.65109</cdr:x>
      <cdr:y>0.92308</cdr:y>
    </cdr:from>
    <cdr:to>
      <cdr:x>0.77092</cdr:x>
      <cdr:y>1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4968552" y="432048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0.59447</cdr:x>
      <cdr:y>0.93846</cdr:y>
    </cdr:from>
    <cdr:to>
      <cdr:x>0.7143</cdr:x>
      <cdr:y>0.98462</cdr:y>
    </cdr:to>
    <cdr:sp macro="" textlink="">
      <cdr:nvSpPr>
        <cdr:cNvPr id="8" name="TekstSylinder 7"/>
        <cdr:cNvSpPr txBox="1"/>
      </cdr:nvSpPr>
      <cdr:spPr>
        <a:xfrm xmlns:a="http://schemas.openxmlformats.org/drawingml/2006/main">
          <a:off x="4536504" y="4392488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dirty="0" smtClean="0"/>
            <a:t>Strandsone 5%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0.16041</cdr:x>
      <cdr:y>0.89231</cdr:y>
    </cdr:from>
    <cdr:to>
      <cdr:x>0.28024</cdr:x>
      <cdr:y>1</cdr:y>
    </cdr:to>
    <cdr:sp macro="" textlink="">
      <cdr:nvSpPr>
        <cdr:cNvPr id="9" name="TekstSylinder 8"/>
        <cdr:cNvSpPr txBox="1"/>
      </cdr:nvSpPr>
      <cdr:spPr>
        <a:xfrm xmlns:a="http://schemas.openxmlformats.org/drawingml/2006/main">
          <a:off x="1224136" y="4176464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Naturmangfold, friluftsliv, </a:t>
          </a:r>
        </a:p>
        <a:p xmlns:a="http://schemas.openxmlformats.org/drawingml/2006/main">
          <a:r>
            <a:rPr lang="nb-NO" sz="1100" dirty="0" smtClean="0"/>
            <a:t>landskap, grønnstruktur 13%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0.1038</cdr:x>
      <cdr:y>0.8</cdr:y>
    </cdr:from>
    <cdr:to>
      <cdr:x>0.22362</cdr:x>
      <cdr:y>0.86154</cdr:y>
    </cdr:to>
    <cdr:sp macro="" textlink="">
      <cdr:nvSpPr>
        <cdr:cNvPr id="10" name="TekstSylinder 9"/>
        <cdr:cNvSpPr txBox="1"/>
      </cdr:nvSpPr>
      <cdr:spPr>
        <a:xfrm xmlns:a="http://schemas.openxmlformats.org/drawingml/2006/main">
          <a:off x="792088" y="374441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Forurensning, støy 4%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0.00944</cdr:x>
      <cdr:y>0.50769</cdr:y>
    </cdr:from>
    <cdr:to>
      <cdr:x>0.12926</cdr:x>
      <cdr:y>0.61538</cdr:y>
    </cdr:to>
    <cdr:sp macro="" textlink="">
      <cdr:nvSpPr>
        <cdr:cNvPr id="11" name="TekstSylinder 10"/>
        <cdr:cNvSpPr txBox="1"/>
      </cdr:nvSpPr>
      <cdr:spPr>
        <a:xfrm xmlns:a="http://schemas.openxmlformats.org/drawingml/2006/main">
          <a:off x="72008" y="2376264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Kulturminner, kulturmiljø, </a:t>
          </a:r>
        </a:p>
        <a:p xmlns:a="http://schemas.openxmlformats.org/drawingml/2006/main">
          <a:r>
            <a:rPr lang="nb-NO" sz="1100" dirty="0" smtClean="0"/>
            <a:t>kulturlandskap 10%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0.05662</cdr:x>
      <cdr:y>0.26154</cdr:y>
    </cdr:from>
    <cdr:to>
      <cdr:x>0.17644</cdr:x>
      <cdr:y>0.33846</cdr:y>
    </cdr:to>
    <cdr:sp macro="" textlink="">
      <cdr:nvSpPr>
        <cdr:cNvPr id="12" name="TekstSylinder 11"/>
        <cdr:cNvSpPr txBox="1"/>
      </cdr:nvSpPr>
      <cdr:spPr>
        <a:xfrm xmlns:a="http://schemas.openxmlformats.org/drawingml/2006/main">
          <a:off x="432048" y="1224136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Jord- og skogbruk 12%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0.15098</cdr:x>
      <cdr:y>0.10769</cdr:y>
    </cdr:from>
    <cdr:to>
      <cdr:x>0.2708</cdr:x>
      <cdr:y>0.16923</cdr:y>
    </cdr:to>
    <cdr:sp macro="" textlink="">
      <cdr:nvSpPr>
        <cdr:cNvPr id="13" name="TekstSylinder 12"/>
        <cdr:cNvSpPr txBox="1"/>
      </cdr:nvSpPr>
      <cdr:spPr>
        <a:xfrm xmlns:a="http://schemas.openxmlformats.org/drawingml/2006/main">
          <a:off x="1152128" y="50405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Reindrift 2 %</a:t>
          </a:r>
        </a:p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0.18872</cdr:x>
      <cdr:y>0.07692</cdr:y>
    </cdr:from>
    <cdr:to>
      <cdr:x>0.30855</cdr:x>
      <cdr:y>0.12308</cdr:y>
    </cdr:to>
    <cdr:sp macro="" textlink="">
      <cdr:nvSpPr>
        <cdr:cNvPr id="14" name="TekstSylinder 13"/>
        <cdr:cNvSpPr txBox="1"/>
      </cdr:nvSpPr>
      <cdr:spPr>
        <a:xfrm xmlns:a="http://schemas.openxmlformats.org/drawingml/2006/main">
          <a:off x="1440160" y="36004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Fiskeri 1 %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0.06605</cdr:x>
      <cdr:y>0.04615</cdr:y>
    </cdr:from>
    <cdr:to>
      <cdr:x>0.18588</cdr:x>
      <cdr:y>0.09231</cdr:y>
    </cdr:to>
    <cdr:sp macro="" textlink="">
      <cdr:nvSpPr>
        <cdr:cNvPr id="15" name="TekstSylinder 14"/>
        <cdr:cNvSpPr txBox="1"/>
      </cdr:nvSpPr>
      <cdr:spPr>
        <a:xfrm xmlns:a="http://schemas.openxmlformats.org/drawingml/2006/main">
          <a:off x="504056" y="21602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err="1" smtClean="0"/>
            <a:t>Massetak</a:t>
          </a:r>
          <a:r>
            <a:rPr lang="nb-NO" sz="1000" dirty="0" smtClean="0"/>
            <a:t>, andre næringsinteresser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0.33026</cdr:x>
      <cdr:y>0</cdr:y>
    </cdr:from>
    <cdr:to>
      <cdr:x>0.45009</cdr:x>
      <cdr:y>0.04615</cdr:y>
    </cdr:to>
    <cdr:sp macro="" textlink="">
      <cdr:nvSpPr>
        <cdr:cNvPr id="16" name="TekstSylinder 15"/>
        <cdr:cNvSpPr txBox="1"/>
      </cdr:nvSpPr>
      <cdr:spPr>
        <a:xfrm xmlns:a="http://schemas.openxmlformats.org/drawingml/2006/main">
          <a:off x="2520280" y="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Annet 7%</a:t>
          </a:r>
          <a:endParaRPr lang="nb-NO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0.07081</cdr:x>
      <cdr:y>0.29373</cdr:y>
    </cdr:from>
    <cdr:to>
      <cdr:x>0.23119</cdr:x>
      <cdr:y>0.35722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540494" y="1332681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Jernbaneverket 2%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0.12742</cdr:x>
      <cdr:y>0.23025</cdr:y>
    </cdr:from>
    <cdr:to>
      <cdr:x>0.24722</cdr:x>
      <cdr:y>0.29373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972542" y="104464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Kystverket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0.20289</cdr:x>
      <cdr:y>0.08741</cdr:y>
    </cdr:from>
    <cdr:to>
      <cdr:x>0.32269</cdr:x>
      <cdr:y>0.15089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1548606" y="396577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NVE 10%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0.8802</cdr:x>
      <cdr:y>0.94444</cdr:y>
    </cdr:from>
    <cdr:to>
      <cdr:x>1</cdr:x>
      <cdr:y>1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6718300" y="4285009"/>
          <a:ext cx="914400" cy="252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i="1" dirty="0" smtClean="0"/>
            <a:t>Kilde: </a:t>
          </a:r>
          <a:r>
            <a:rPr lang="nb-NO" sz="1000" i="1" dirty="0" err="1" smtClean="0"/>
            <a:t>Kostra,SSB</a:t>
          </a:r>
          <a:endParaRPr lang="nb-NO" sz="1000" i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0.87272</cdr:x>
      <cdr:y>0.92857</cdr:y>
    </cdr:from>
    <cdr:to>
      <cdr:x>0.99252</cdr:x>
      <cdr:y>0.9952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6661174" y="4213001"/>
          <a:ext cx="914400" cy="302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i="1" dirty="0" smtClean="0"/>
            <a:t>Kilde: </a:t>
          </a:r>
          <a:r>
            <a:rPr lang="nb-NO" sz="1100" i="1" dirty="0" err="1" smtClean="0"/>
            <a:t>Kostra</a:t>
          </a:r>
          <a:r>
            <a:rPr lang="nb-NO" sz="1100" i="1" dirty="0" smtClean="0"/>
            <a:t>, SSB</a:t>
          </a:r>
          <a:endParaRPr lang="nb-NO" sz="1100" i="1" dirty="0"/>
        </a:p>
      </cdr:txBody>
    </cdr:sp>
  </cdr:relSizeAnchor>
  <cdr:relSizeAnchor xmlns:cdr="http://schemas.openxmlformats.org/drawingml/2006/chartDrawing">
    <cdr:from>
      <cdr:x>0.58026</cdr:x>
      <cdr:y>0.00805</cdr:y>
    </cdr:from>
    <cdr:to>
      <cdr:x>0.70006</cdr:x>
      <cdr:y>0.08741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28926" y="36537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Utbyggingsmønster inkl RPR areal og transport 9%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0.68403</cdr:x>
      <cdr:y>0.07154</cdr:y>
    </cdr:from>
    <cdr:to>
      <cdr:x>0.80383</cdr:x>
      <cdr:y>0.27308</cdr:y>
    </cdr:to>
    <cdr:sp macro="" textlink="">
      <cdr:nvSpPr>
        <cdr:cNvPr id="4" name="TekstSylinder 3"/>
        <cdr:cNvSpPr txBox="1"/>
      </cdr:nvSpPr>
      <cdr:spPr>
        <a:xfrm xmlns:a="http://schemas.openxmlformats.org/drawingml/2006/main">
          <a:off x="5221014" y="3245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Regional/kommunal planavklaring, </a:t>
          </a:r>
        </a:p>
        <a:p xmlns:a="http://schemas.openxmlformats.org/drawingml/2006/main">
          <a:r>
            <a:rPr lang="nb-NO" dirty="0"/>
            <a:t>p</a:t>
          </a:r>
          <a:r>
            <a:rPr lang="nb-NO" dirty="0" smtClean="0"/>
            <a:t>lankvalitet 6%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0.76894</cdr:x>
      <cdr:y>0.27786</cdr:y>
    </cdr:from>
    <cdr:to>
      <cdr:x>0.88874</cdr:x>
      <cdr:y>0.37309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5869086" y="1260673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Transport 12%</a:t>
          </a:r>
        </a:p>
        <a:p xmlns:a="http://schemas.openxmlformats.org/drawingml/2006/main">
          <a:r>
            <a:rPr lang="nb-NO" dirty="0" smtClean="0"/>
            <a:t>(vei, bane, sjø, luft)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0.7736</cdr:x>
      <cdr:y>0.53961</cdr:y>
    </cdr:from>
    <cdr:to>
      <cdr:x>0.8934</cdr:x>
      <cdr:y>0.6031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5904656" y="244827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Universell utforming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0.75473</cdr:x>
      <cdr:y>0.66658</cdr:y>
    </cdr:from>
    <cdr:to>
      <cdr:x>0.87453</cdr:x>
      <cdr:y>0.73007</cdr:y>
    </cdr:to>
    <cdr:sp macro="" textlink="">
      <cdr:nvSpPr>
        <cdr:cNvPr id="7" name="TekstSylinder 6"/>
        <cdr:cNvSpPr txBox="1"/>
      </cdr:nvSpPr>
      <cdr:spPr>
        <a:xfrm xmlns:a="http://schemas.openxmlformats.org/drawingml/2006/main">
          <a:off x="5760640" y="302433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Barn og unges oppvekstforhold 7%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0.70756</cdr:x>
      <cdr:y>0.79846</cdr:y>
    </cdr:from>
    <cdr:to>
      <cdr:x>0.82736</cdr:x>
      <cdr:y>1</cdr:y>
    </cdr:to>
    <cdr:sp macro="" textlink="">
      <cdr:nvSpPr>
        <cdr:cNvPr id="8" name="TekstSylinder 7"/>
        <cdr:cNvSpPr txBox="1"/>
      </cdr:nvSpPr>
      <cdr:spPr>
        <a:xfrm xmlns:a="http://schemas.openxmlformats.org/drawingml/2006/main">
          <a:off x="5400600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Vann og vassdrag 6%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0.60379</cdr:x>
      <cdr:y>0.92052</cdr:y>
    </cdr:from>
    <cdr:to>
      <cdr:x>0.72359</cdr:x>
      <cdr:y>1</cdr:y>
    </cdr:to>
    <cdr:sp macro="" textlink="">
      <cdr:nvSpPr>
        <cdr:cNvPr id="9" name="TekstSylinder 8"/>
        <cdr:cNvSpPr txBox="1"/>
      </cdr:nvSpPr>
      <cdr:spPr>
        <a:xfrm xmlns:a="http://schemas.openxmlformats.org/drawingml/2006/main">
          <a:off x="4608512" y="4176464"/>
          <a:ext cx="914400" cy="360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Strandsone 6%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0.09434</cdr:x>
      <cdr:y>0.95226</cdr:y>
    </cdr:from>
    <cdr:to>
      <cdr:x>0.21414</cdr:x>
      <cdr:y>1</cdr:y>
    </cdr:to>
    <cdr:sp macro="" textlink="">
      <cdr:nvSpPr>
        <cdr:cNvPr id="10" name="TekstSylinder 9"/>
        <cdr:cNvSpPr txBox="1"/>
      </cdr:nvSpPr>
      <cdr:spPr>
        <a:xfrm xmlns:a="http://schemas.openxmlformats.org/drawingml/2006/main">
          <a:off x="720080" y="4320480"/>
          <a:ext cx="914400" cy="216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Naturmangfold, friluftsliv, landskap, grønnstruktur 11%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0.10378</cdr:x>
      <cdr:y>0.79355</cdr:y>
    </cdr:from>
    <cdr:to>
      <cdr:x>0.22358</cdr:x>
      <cdr:y>0.88399</cdr:y>
    </cdr:to>
    <cdr:sp macro="" textlink="">
      <cdr:nvSpPr>
        <cdr:cNvPr id="11" name="TekstSylinder 10"/>
        <cdr:cNvSpPr txBox="1"/>
      </cdr:nvSpPr>
      <cdr:spPr>
        <a:xfrm xmlns:a="http://schemas.openxmlformats.org/drawingml/2006/main">
          <a:off x="792088" y="3600400"/>
          <a:ext cx="914400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Forurensing, støy 10%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0.01887</cdr:x>
      <cdr:y>0.42852</cdr:y>
    </cdr:from>
    <cdr:to>
      <cdr:x>0.13867</cdr:x>
      <cdr:y>0.53961</cdr:y>
    </cdr:to>
    <cdr:sp macro="" textlink="">
      <cdr:nvSpPr>
        <cdr:cNvPr id="12" name="TekstSylinder 11"/>
        <cdr:cNvSpPr txBox="1"/>
      </cdr:nvSpPr>
      <cdr:spPr>
        <a:xfrm xmlns:a="http://schemas.openxmlformats.org/drawingml/2006/main">
          <a:off x="144016" y="1944216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Kulturminner, kulturmiljø,</a:t>
          </a:r>
        </a:p>
        <a:p xmlns:a="http://schemas.openxmlformats.org/drawingml/2006/main">
          <a:r>
            <a:rPr lang="nb-NO" sz="1100" dirty="0" smtClean="0"/>
            <a:t>kulturlandskap 13%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0.06604</cdr:x>
      <cdr:y>0.25394</cdr:y>
    </cdr:from>
    <cdr:to>
      <cdr:x>0.18584</cdr:x>
      <cdr:y>0.33329</cdr:y>
    </cdr:to>
    <cdr:sp macro="" textlink="">
      <cdr:nvSpPr>
        <cdr:cNvPr id="13" name="TekstSylinder 12"/>
        <cdr:cNvSpPr txBox="1"/>
      </cdr:nvSpPr>
      <cdr:spPr>
        <a:xfrm xmlns:a="http://schemas.openxmlformats.org/drawingml/2006/main">
          <a:off x="504056" y="11521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Jord- og skogbruk 4%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0.0566</cdr:x>
      <cdr:y>0.17458</cdr:y>
    </cdr:from>
    <cdr:to>
      <cdr:x>0.17641</cdr:x>
      <cdr:y>0.37612</cdr:y>
    </cdr:to>
    <cdr:sp macro="" textlink="">
      <cdr:nvSpPr>
        <cdr:cNvPr id="14" name="TekstSylinder 13"/>
        <cdr:cNvSpPr txBox="1"/>
      </cdr:nvSpPr>
      <cdr:spPr>
        <a:xfrm xmlns:a="http://schemas.openxmlformats.org/drawingml/2006/main">
          <a:off x="4320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0.13208</cdr:x>
      <cdr:y>0.1111</cdr:y>
    </cdr:from>
    <cdr:to>
      <cdr:x>0.25188</cdr:x>
      <cdr:y>0.23807</cdr:y>
    </cdr:to>
    <cdr:sp macro="" textlink="">
      <cdr:nvSpPr>
        <cdr:cNvPr id="15" name="TekstSylinder 14"/>
        <cdr:cNvSpPr txBox="1"/>
      </cdr:nvSpPr>
      <cdr:spPr>
        <a:xfrm xmlns:a="http://schemas.openxmlformats.org/drawingml/2006/main">
          <a:off x="1008112" y="504056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Reindrift 1%</a:t>
          </a:r>
        </a:p>
        <a:p xmlns:a="http://schemas.openxmlformats.org/drawingml/2006/main">
          <a:r>
            <a:rPr lang="nb-NO" sz="1000" dirty="0" smtClean="0"/>
            <a:t>Fiskeri 1%</a:t>
          </a:r>
        </a:p>
        <a:p xmlns:a="http://schemas.openxmlformats.org/drawingml/2006/main">
          <a:r>
            <a:rPr lang="nb-NO" sz="1000" dirty="0" smtClean="0"/>
            <a:t>Folkehelse 1%</a:t>
          </a:r>
          <a:endParaRPr lang="nb-NO" sz="1000" dirty="0"/>
        </a:p>
      </cdr:txBody>
    </cdr:sp>
  </cdr:relSizeAnchor>
  <cdr:relSizeAnchor xmlns:cdr="http://schemas.openxmlformats.org/drawingml/2006/chartDrawing">
    <cdr:from>
      <cdr:x>0.27359</cdr:x>
      <cdr:y>0.01587</cdr:y>
    </cdr:from>
    <cdr:to>
      <cdr:x>0.39339</cdr:x>
      <cdr:y>0.06348</cdr:y>
    </cdr:to>
    <cdr:sp macro="" textlink="">
      <cdr:nvSpPr>
        <cdr:cNvPr id="16" name="TekstSylinder 15"/>
        <cdr:cNvSpPr txBox="1"/>
      </cdr:nvSpPr>
      <cdr:spPr>
        <a:xfrm xmlns:a="http://schemas.openxmlformats.org/drawingml/2006/main">
          <a:off x="2088232" y="72008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dirty="0" smtClean="0"/>
            <a:t>Annet 13%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</cdr:x>
      <cdr:y>0.63484</cdr:y>
    </cdr:from>
    <cdr:to>
      <cdr:x>0.1198</cdr:x>
      <cdr:y>0.82529</cdr:y>
    </cdr:to>
    <cdr:sp macro="" textlink="">
      <cdr:nvSpPr>
        <cdr:cNvPr id="17" name="TekstSylinder 16"/>
        <cdr:cNvSpPr txBox="1"/>
      </cdr:nvSpPr>
      <cdr:spPr>
        <a:xfrm xmlns:a="http://schemas.openxmlformats.org/drawingml/2006/main">
          <a:off x="0" y="2880320"/>
          <a:ext cx="91440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00" dirty="0" smtClean="0"/>
            <a:t>Kraftutbygging,</a:t>
          </a:r>
        </a:p>
        <a:p xmlns:a="http://schemas.openxmlformats.org/drawingml/2006/main">
          <a:r>
            <a:rPr lang="nb-NO" sz="1000" dirty="0" smtClean="0"/>
            <a:t> ledninger 0%</a:t>
          </a:r>
        </a:p>
        <a:p xmlns:a="http://schemas.openxmlformats.org/drawingml/2006/main">
          <a:r>
            <a:rPr lang="nb-NO" sz="1000" dirty="0" err="1" smtClean="0"/>
            <a:t>Massetak</a:t>
          </a:r>
          <a:r>
            <a:rPr lang="nb-NO" sz="1000" dirty="0" smtClean="0"/>
            <a:t>, </a:t>
          </a:r>
        </a:p>
        <a:p xmlns:a="http://schemas.openxmlformats.org/drawingml/2006/main">
          <a:r>
            <a:rPr lang="nb-NO" sz="1000" dirty="0" smtClean="0"/>
            <a:t>andre næringsinteresser 0% </a:t>
          </a:r>
          <a:endParaRPr lang="nb-NO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D249-4016-43EB-9F41-48CFBA1AC987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7DE-087F-4F78-8387-337E5558B4B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17.09.2014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46509" y="4715153"/>
            <a:ext cx="5976663" cy="4784670"/>
          </a:xfrm>
        </p:spPr>
        <p:txBody>
          <a:bodyPr>
            <a:noAutofit/>
          </a:bodyPr>
          <a:lstStyle/>
          <a:p>
            <a:endParaRPr lang="nb-NO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" y="4531271"/>
            <a:ext cx="6797674" cy="5760640"/>
          </a:xfrm>
        </p:spPr>
        <p:txBody>
          <a:bodyPr>
            <a:normAutofit fontScale="25000" lnSpcReduction="20000"/>
          </a:bodyPr>
          <a:lstStyle/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18517" y="4715152"/>
            <a:ext cx="6279158" cy="5211485"/>
          </a:xfrm>
        </p:spPr>
        <p:txBody>
          <a:bodyPr>
            <a:normAutofit fontScale="55000" lnSpcReduction="20000"/>
          </a:bodyPr>
          <a:lstStyle/>
          <a:p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46509" y="4715153"/>
            <a:ext cx="6351165" cy="4856678"/>
          </a:xfrm>
        </p:spPr>
        <p:txBody>
          <a:bodyPr>
            <a:normAutofit fontScale="6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230485" y="4715153"/>
            <a:ext cx="6336703" cy="5211485"/>
          </a:xfrm>
        </p:spPr>
        <p:txBody>
          <a:bodyPr>
            <a:normAutofit fontScale="47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30E93-B180-42DD-9510-267F0FD9333F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30E93-B180-42DD-9510-267F0FD9333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9" name="TekstSylinder 18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4" name="Bilde 13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620688"/>
            <a:ext cx="2938278" cy="99365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mal</a:t>
            </a:r>
            <a:r>
              <a:rPr lang="nb-NO" sz="1200" dirty="0"/>
              <a:t>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i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3" name="Bilde 12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Bilde 10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0042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og moderniseringsdepartementet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85" r:id="rId2"/>
    <p:sldLayoutId id="2147483962" r:id="rId3"/>
    <p:sldLayoutId id="2147483963" r:id="rId4"/>
    <p:sldLayoutId id="2147483964" r:id="rId5"/>
    <p:sldLayoutId id="2147483965" r:id="rId6"/>
    <p:sldLayoutId id="2147483983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7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382545"/>
            <a:ext cx="288107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856D73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rgbClr val="856D73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rgbClr val="856D73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and </a:t>
            </a:r>
            <a:r>
              <a:rPr lang="nb-NO" sz="1000" baseline="0" dirty="0" err="1" smtClean="0">
                <a:solidFill>
                  <a:srgbClr val="856D73"/>
                </a:solidFill>
                <a:latin typeface="Verdana" pitchFamily="34" charset="0"/>
              </a:rPr>
              <a:t>Modernisation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86" r:id="rId2"/>
    <p:sldLayoutId id="2147483973" r:id="rId3"/>
    <p:sldLayoutId id="2147483974" r:id="rId4"/>
    <p:sldLayoutId id="2147483975" r:id="rId5"/>
    <p:sldLayoutId id="2147483976" r:id="rId6"/>
    <p:sldLayoutId id="2147483984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9" r:id="rId13"/>
    <p:sldLayoutId id="2147483993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59490"/>
            <a:ext cx="288107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Gielda-</a:t>
            </a:r>
            <a:r>
              <a:rPr lang="nn-NO" sz="1000" kern="1200" dirty="0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ja </a:t>
            </a: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ođasmahttindepartemeanta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EAA8-7208-4943-913A-A6B9D958326E}" type="datetimeFigureOut">
              <a:rPr lang="nb-NO" smtClean="0"/>
              <a:pPr/>
              <a:t>17.09.2014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Nytt fra planavdelingen </a:t>
            </a:r>
            <a:br>
              <a:rPr lang="nb-NO" dirty="0" smtClean="0"/>
            </a:br>
            <a:endParaRPr lang="nb-NO" sz="20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632700" cy="370892"/>
          </a:xfrm>
        </p:spPr>
        <p:txBody>
          <a:bodyPr>
            <a:noAutofit/>
          </a:bodyPr>
          <a:lstStyle/>
          <a:p>
            <a:r>
              <a:rPr lang="nb-NO" dirty="0" smtClean="0"/>
              <a:t>Ekspedisjonssjef Jarle Jensen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12996936" y="3501008"/>
            <a:ext cx="184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53581"/>
            <a:ext cx="8208912" cy="56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612068"/>
          </a:xfrm>
        </p:spPr>
        <p:txBody>
          <a:bodyPr/>
          <a:lstStyle/>
          <a:p>
            <a:r>
              <a:rPr lang="nb-NO" sz="1600" b="1" dirty="0" smtClean="0">
                <a:latin typeface="+mn-lt"/>
              </a:rPr>
              <a:t>Kommuneplanens arealdel 2013 – Innsigelser etter myndighet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1113" cy="499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660232" y="3284984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Fylkesmannen 49%</a:t>
            </a:r>
            <a:endParaRPr lang="nb-N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684076"/>
          </a:xfrm>
        </p:spPr>
        <p:txBody>
          <a:bodyPr/>
          <a:lstStyle/>
          <a:p>
            <a:r>
              <a:rPr lang="nb-NO" sz="1600" b="1" dirty="0" smtClean="0">
                <a:latin typeface="+mn-lt"/>
              </a:rPr>
              <a:t>Kommuneplanens arealdel 2013 – hvor ofte begrunnelsen er brukt i innsigelse</a:t>
            </a:r>
            <a:endParaRPr lang="nb-NO" sz="1600" b="1" dirty="0">
              <a:latin typeface="+mn-lt"/>
            </a:endParaRP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763111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79512" y="5805264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+mn-lt"/>
              </a:rPr>
              <a:t>Kraftutbygging, ledninger 0%</a:t>
            </a:r>
          </a:p>
          <a:p>
            <a:r>
              <a:rPr lang="nb-NO" sz="1000" dirty="0" smtClean="0">
                <a:latin typeface="+mn-lt"/>
              </a:rPr>
              <a:t>Universell utforming 0%</a:t>
            </a:r>
          </a:p>
          <a:p>
            <a:r>
              <a:rPr lang="nb-NO" sz="1000" dirty="0" smtClean="0">
                <a:latin typeface="+mn-lt"/>
              </a:rPr>
              <a:t>Folkehelse 0%</a:t>
            </a:r>
            <a:endParaRPr lang="nb-NO" sz="1000" dirty="0">
              <a:latin typeface="+mn-lt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884368" y="6021288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 smtClean="0">
                <a:latin typeface="+mn-lt"/>
              </a:rPr>
              <a:t>Kilde: </a:t>
            </a:r>
            <a:r>
              <a:rPr lang="nb-NO" sz="1000" i="1" dirty="0" err="1" smtClean="0">
                <a:latin typeface="+mn-lt"/>
              </a:rPr>
              <a:t>Kostra</a:t>
            </a:r>
            <a:r>
              <a:rPr lang="nb-NO" sz="1000" i="1" dirty="0" smtClean="0">
                <a:latin typeface="+mn-lt"/>
              </a:rPr>
              <a:t>, SSB</a:t>
            </a:r>
            <a:endParaRPr lang="nb-NO" sz="1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611857"/>
          </a:xfrm>
        </p:spPr>
        <p:txBody>
          <a:bodyPr/>
          <a:lstStyle/>
          <a:p>
            <a:r>
              <a:rPr lang="nb-NO" sz="1600" b="1" dirty="0" smtClean="0">
                <a:latin typeface="+mn-lt"/>
              </a:rPr>
              <a:t>Reguleringsplan 2013 – Innsigelser etter myndighet</a:t>
            </a:r>
            <a:endParaRPr lang="nb-NO" sz="1600" b="1" dirty="0">
              <a:latin typeface="+mn-lt"/>
            </a:endParaRPr>
          </a:p>
        </p:txBody>
      </p:sp>
      <p:graphicFrame>
        <p:nvGraphicFramePr>
          <p:cNvPr id="5" name="Plassholder for diagram 4"/>
          <p:cNvGraphicFramePr>
            <a:graphicFrameLocks noGrp="1"/>
          </p:cNvGraphicFramePr>
          <p:nvPr>
            <p:ph type="chart" sz="quarter" idx="13"/>
          </p:nvPr>
        </p:nvGraphicFramePr>
        <p:xfrm>
          <a:off x="719138" y="1592263"/>
          <a:ext cx="76327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9AE2501-1319-4C69-A0F8-6822D9B27330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084168" y="2060848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latin typeface="+mn-lt"/>
              </a:rPr>
              <a:t>Fylkesmannen 43%</a:t>
            </a:r>
            <a:endParaRPr lang="nb-NO" sz="1100" dirty="0">
              <a:latin typeface="+mn-lt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03848" y="6021288"/>
            <a:ext cx="146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latin typeface="+mn-lt"/>
              </a:rPr>
              <a:t>Fylkeskommunen 20%</a:t>
            </a:r>
            <a:endParaRPr lang="nb-NO" sz="1100" dirty="0">
              <a:latin typeface="+mn-lt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475656" y="5157192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latin typeface="+mn-lt"/>
              </a:rPr>
              <a:t>Riksantikvaren 2%</a:t>
            </a:r>
            <a:endParaRPr lang="nb-NO" sz="1100" dirty="0">
              <a:latin typeface="+mn-lt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83568" y="3573016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latin typeface="+mn-lt"/>
              </a:rPr>
              <a:t>Statens vegvesen 15%</a:t>
            </a:r>
            <a:endParaRPr lang="nb-NO" sz="1100" dirty="0">
              <a:latin typeface="+mn-lt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123728" y="1340768"/>
            <a:ext cx="1734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+mn-lt"/>
              </a:rPr>
              <a:t>Forsvarsbygg 1% </a:t>
            </a:r>
          </a:p>
          <a:p>
            <a:r>
              <a:rPr lang="nb-NO" sz="1000" dirty="0" smtClean="0">
                <a:latin typeface="+mn-lt"/>
              </a:rPr>
              <a:t>Fiskerisjefen 1%</a:t>
            </a:r>
          </a:p>
          <a:p>
            <a:r>
              <a:rPr lang="nb-NO" sz="1000" dirty="0" smtClean="0">
                <a:latin typeface="+mn-lt"/>
              </a:rPr>
              <a:t>Områdestyret for reindrift 1%</a:t>
            </a:r>
            <a:endParaRPr lang="nb-NO" sz="1000" dirty="0">
              <a:latin typeface="+mn-lt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851920" y="1412776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latin typeface="+mn-lt"/>
              </a:rPr>
              <a:t>Andre myndigheter 3%</a:t>
            </a:r>
            <a:endParaRPr lang="nb-NO" sz="1100" dirty="0"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79512" y="5589240"/>
            <a:ext cx="12234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>
                <a:latin typeface="+mn-lt"/>
              </a:rPr>
              <a:t>Bergvesenet 0%</a:t>
            </a:r>
          </a:p>
          <a:p>
            <a:r>
              <a:rPr lang="nb-NO" sz="1000" dirty="0" smtClean="0">
                <a:latin typeface="+mn-lt"/>
              </a:rPr>
              <a:t>Sametinget 0%</a:t>
            </a:r>
          </a:p>
          <a:p>
            <a:r>
              <a:rPr lang="nb-NO" sz="1000" dirty="0" smtClean="0">
                <a:latin typeface="+mn-lt"/>
              </a:rPr>
              <a:t>Nabokommuner 0%</a:t>
            </a:r>
            <a:endParaRPr lang="nb-NO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683865"/>
          </a:xfrm>
        </p:spPr>
        <p:txBody>
          <a:bodyPr/>
          <a:lstStyle/>
          <a:p>
            <a:r>
              <a:rPr lang="nb-NO" sz="1600" b="1" dirty="0" smtClean="0">
                <a:latin typeface="+mn-lt"/>
              </a:rPr>
              <a:t>Reguleringsplan 2013 – hvor ofte en begrunnelsen er brukt i innsigelse</a:t>
            </a:r>
            <a:endParaRPr lang="nb-NO" sz="1600" b="1" dirty="0">
              <a:latin typeface="+mn-lt"/>
            </a:endParaRPr>
          </a:p>
        </p:txBody>
      </p:sp>
      <p:graphicFrame>
        <p:nvGraphicFramePr>
          <p:cNvPr id="5" name="Plassholder for tabell 4"/>
          <p:cNvGraphicFramePr>
            <a:graphicFrameLocks noGrp="1"/>
          </p:cNvGraphicFramePr>
          <p:nvPr>
            <p:ph type="tbl" sz="quarter" idx="13"/>
          </p:nvPr>
        </p:nvGraphicFramePr>
        <p:xfrm>
          <a:off x="755576" y="1628800"/>
          <a:ext cx="76327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F84F35-D8CF-40CF-864C-EAFBFBC172A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 l="20099" r="1634"/>
          <a:stretch>
            <a:fillRect/>
          </a:stretch>
        </p:blipFill>
        <p:spPr bwMode="auto">
          <a:xfrm>
            <a:off x="4639829" y="2888800"/>
            <a:ext cx="2704959" cy="33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1800" y="1676400"/>
            <a:ext cx="1143000" cy="1981200"/>
          </a:xfrm>
        </p:spPr>
        <p:txBody>
          <a:bodyPr/>
          <a:lstStyle/>
          <a:p>
            <a:endParaRPr lang="nb-NO" sz="2400" dirty="0"/>
          </a:p>
        </p:txBody>
      </p:sp>
      <p:sp>
        <p:nvSpPr>
          <p:cNvPr id="3" name="Plassholder for innhold 2"/>
          <p:cNvSpPr>
            <a:spLocks noGrp="1" noChangeAspect="1"/>
          </p:cNvSpPr>
          <p:nvPr>
            <p:ph idx="1"/>
          </p:nvPr>
        </p:nvSpPr>
        <p:spPr>
          <a:xfrm>
            <a:off x="251520" y="620688"/>
            <a:ext cx="6400800" cy="5688632"/>
          </a:xfrm>
        </p:spPr>
        <p:txBody>
          <a:bodyPr/>
          <a:lstStyle/>
          <a:p>
            <a:pPr>
              <a:buNone/>
            </a:pPr>
            <a:endParaRPr lang="nb-NO" sz="1800" dirty="0" smtClean="0"/>
          </a:p>
          <a:p>
            <a:pPr>
              <a:buNone/>
            </a:pPr>
            <a:r>
              <a:rPr lang="nb-NO" sz="1800" dirty="0" smtClean="0"/>
              <a:t>Innsigelse til 5 boligområder ut fra: </a:t>
            </a:r>
          </a:p>
          <a:p>
            <a:pPr>
              <a:buFontTx/>
              <a:buChar char="-"/>
            </a:pPr>
            <a:r>
              <a:rPr lang="nb-NO" sz="1800" dirty="0" smtClean="0"/>
              <a:t>Jordvern – ca 900 daa kornareal</a:t>
            </a:r>
          </a:p>
          <a:p>
            <a:pPr>
              <a:buFontTx/>
              <a:buChar char="-"/>
            </a:pPr>
            <a:r>
              <a:rPr lang="nb-NO" sz="1800" dirty="0" smtClean="0"/>
              <a:t>Nasjonale kulturminneinteresser knyttet til allé</a:t>
            </a:r>
          </a:p>
          <a:p>
            <a:pPr>
              <a:buFontTx/>
              <a:buChar char="-"/>
            </a:pPr>
            <a:r>
              <a:rPr lang="nb-NO" sz="1800" dirty="0" smtClean="0"/>
              <a:t>Mangelfull kollektivdekning – ATP</a:t>
            </a:r>
          </a:p>
          <a:p>
            <a:pPr>
              <a:buFontTx/>
              <a:buChar char="-"/>
            </a:pPr>
            <a:r>
              <a:rPr lang="nb-NO" sz="1800" dirty="0" smtClean="0"/>
              <a:t>Interkommunal arealplan for Trondheimsregionen</a:t>
            </a:r>
          </a:p>
          <a:p>
            <a:pPr>
              <a:buNone/>
            </a:pPr>
            <a:endParaRPr lang="nb-NO" sz="1800" dirty="0" smtClean="0"/>
          </a:p>
          <a:p>
            <a:pPr>
              <a:buNone/>
            </a:pPr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pic>
        <p:nvPicPr>
          <p:cNvPr id="9" name="Picture 2" descr="C:\Users\MD40715\Desktop\Befaring050813\IMG_081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rcRect l="2147" r="2147"/>
          <a:stretch>
            <a:fillRect/>
          </a:stretch>
        </p:blipFill>
        <p:spPr bwMode="auto">
          <a:xfrm>
            <a:off x="6948264" y="0"/>
            <a:ext cx="2195736" cy="1752600"/>
          </a:xfrm>
          <a:prstGeom prst="rect">
            <a:avLst/>
          </a:prstGeom>
          <a:noFill/>
        </p:spPr>
      </p:pic>
      <p:sp>
        <p:nvSpPr>
          <p:cNvPr id="10" name="TekstSylinder 9"/>
          <p:cNvSpPr txBox="1"/>
          <p:nvPr/>
        </p:nvSpPr>
        <p:spPr>
          <a:xfrm>
            <a:off x="683568" y="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Kommuneplan for Trondheim 2012-2024</a:t>
            </a:r>
            <a:endParaRPr lang="nn-NO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 cstate="print"/>
          <a:srcRect l="-13857" r="-13857"/>
          <a:stretch>
            <a:fillRect/>
          </a:stretch>
        </p:blipFill>
        <p:spPr bwMode="auto">
          <a:xfrm>
            <a:off x="7199312" y="1844824"/>
            <a:ext cx="19446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 cstate="print"/>
          <a:srcRect l="-23916" r="-23916"/>
          <a:stretch>
            <a:fillRect/>
          </a:stretch>
        </p:blipFill>
        <p:spPr bwMode="auto">
          <a:xfrm>
            <a:off x="7020272" y="4149080"/>
            <a:ext cx="228180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7884368" y="2348880"/>
            <a:ext cx="720080" cy="13681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7524328" y="4725144"/>
            <a:ext cx="100811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8388424" y="2204864"/>
            <a:ext cx="288032" cy="1440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innhold 2"/>
          <p:cNvSpPr txBox="1">
            <a:spLocks/>
          </p:cNvSpPr>
          <p:nvPr/>
        </p:nvSpPr>
        <p:spPr bwMode="auto">
          <a:xfrm>
            <a:off x="251520" y="2852936"/>
            <a:ext cx="4320480" cy="52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nb-NO" dirty="0" smtClean="0"/>
              <a:t>Avgjørelse 20.12.2013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Områdene ble godkjent</a:t>
            </a:r>
            <a:r>
              <a:rPr kumimoji="0" lang="nb-NO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unntatt </a:t>
            </a:r>
            <a:endParaRPr kumimoji="0" lang="nb-NO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mindre</a:t>
            </a:r>
            <a:r>
              <a:rPr kumimoji="0" lang="nb-NO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område</a:t>
            </a:r>
            <a:r>
              <a:rPr kumimoji="0" lang="nb-NO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inntil allé.</a:t>
            </a:r>
            <a:endParaRPr lang="nb-NO" dirty="0" smtClean="0">
              <a:latin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Departementet</a:t>
            </a:r>
            <a:r>
              <a:rPr kumimoji="0" lang="nb-NO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nb-N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vektla: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Områdene ligger mellom og inntil eksisterende boligområder og har kollektivdekning.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Sterk befolkningsvekst gir stort boligbehov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Lokalpolitisk enighet om områdene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2376264" cy="33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0"/>
            <a:ext cx="5976664" cy="1412776"/>
          </a:xfrm>
        </p:spPr>
        <p:txBody>
          <a:bodyPr/>
          <a:lstStyle/>
          <a:p>
            <a:r>
              <a:rPr lang="nb-NO" sz="2800" b="1" dirty="0" smtClean="0"/>
              <a:t>IKEA i Vestby -     kommunedelplan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3789040"/>
            <a:ext cx="4716096" cy="2376264"/>
          </a:xfrm>
        </p:spPr>
        <p:txBody>
          <a:bodyPr/>
          <a:lstStyle/>
          <a:p>
            <a:pPr marL="0" indent="0"/>
            <a:r>
              <a:rPr lang="nb-NO" sz="1600" dirty="0" smtClean="0"/>
              <a:t>Avgjørelse 20.12.2013 </a:t>
            </a:r>
            <a:r>
              <a:rPr lang="nb-NO" sz="1800" dirty="0" smtClean="0"/>
              <a:t>:</a:t>
            </a:r>
          </a:p>
          <a:p>
            <a:pPr marL="0" indent="0"/>
            <a:endParaRPr lang="nb-NO" sz="1200" dirty="0" smtClean="0"/>
          </a:p>
          <a:p>
            <a:pPr marL="0" indent="0"/>
            <a:r>
              <a:rPr lang="nb-NO" sz="1200" dirty="0" smtClean="0"/>
              <a:t>Ja til utbygging</a:t>
            </a:r>
          </a:p>
          <a:p>
            <a:pPr marL="0" indent="0"/>
            <a:r>
              <a:rPr lang="nb-NO" sz="1200" dirty="0" smtClean="0"/>
              <a:t>Kommunal og moderniseringsministeren vektla:</a:t>
            </a:r>
          </a:p>
          <a:p>
            <a:pPr marL="0" indent="0">
              <a:buFont typeface="Arial" pitchFamily="34" charset="0"/>
              <a:buChar char="•"/>
            </a:pPr>
            <a:r>
              <a:rPr lang="nb-NO" sz="1200" dirty="0" smtClean="0"/>
              <a:t>Lokalt selvstyre - Bred politisk oppslutning </a:t>
            </a:r>
          </a:p>
          <a:p>
            <a:pPr marL="0" indent="0">
              <a:buFont typeface="Arial" pitchFamily="34" charset="0"/>
              <a:buChar char="•"/>
            </a:pPr>
            <a:r>
              <a:rPr lang="nb-NO" sz="1200" dirty="0" smtClean="0"/>
              <a:t>Kommunen har stilt krav om halvering av arealet fra 140 dekar til 70 dekar</a:t>
            </a:r>
          </a:p>
          <a:p>
            <a:pPr marL="0" indent="0">
              <a:buFont typeface="Arial" pitchFamily="34" charset="0"/>
              <a:buChar char="•"/>
            </a:pPr>
            <a:r>
              <a:rPr lang="nb-NO" sz="1200" dirty="0" smtClean="0"/>
              <a:t>Kollektivnært - 600 meter fra jernbanestasjon </a:t>
            </a:r>
          </a:p>
          <a:p>
            <a:pPr marL="0" indent="0">
              <a:buFont typeface="Arial" pitchFamily="34" charset="0"/>
              <a:buChar char="•"/>
            </a:pPr>
            <a:r>
              <a:rPr lang="nb-NO" sz="1200" dirty="0" smtClean="0"/>
              <a:t>Krav om bedre trafikkanalyse</a:t>
            </a:r>
          </a:p>
          <a:p>
            <a:pPr marL="85725" indent="-85725"/>
            <a:r>
              <a:rPr lang="nb-NO" sz="1200" dirty="0" smtClean="0"/>
              <a:t> </a:t>
            </a: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pic>
        <p:nvPicPr>
          <p:cNvPr id="6" name="Bilde 5" descr="IMG_3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92896"/>
            <a:ext cx="2448272" cy="1800200"/>
          </a:xfrm>
          <a:prstGeom prst="rect">
            <a:avLst/>
          </a:prstGeom>
        </p:spPr>
      </p:pic>
      <p:pic>
        <p:nvPicPr>
          <p:cNvPr id="7" name="Bilde 6" descr="IMG_3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48680"/>
            <a:ext cx="2448272" cy="1782198"/>
          </a:xfrm>
          <a:prstGeom prst="rect">
            <a:avLst/>
          </a:prstGeom>
        </p:spPr>
      </p:pic>
      <p:pic>
        <p:nvPicPr>
          <p:cNvPr id="5" name="Bilde 4" descr="IMG_4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509120"/>
            <a:ext cx="2376264" cy="178219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11560" y="1556792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Innsigelser:</a:t>
            </a:r>
          </a:p>
          <a:p>
            <a:pPr marL="0" indent="0"/>
            <a:endParaRPr lang="nb-NO" sz="1600" dirty="0" smtClean="0"/>
          </a:p>
          <a:p>
            <a:pPr marL="0" indent="0"/>
            <a:r>
              <a:rPr lang="nb-NO" sz="1600" dirty="0" smtClean="0"/>
              <a:t>RPB for kjøpesentre/ </a:t>
            </a:r>
            <a:r>
              <a:rPr lang="nb-NO" sz="1600" dirty="0" err="1" smtClean="0"/>
              <a:t>fylkesdelplan</a:t>
            </a:r>
            <a:r>
              <a:rPr lang="nb-NO" sz="1600" dirty="0" smtClean="0"/>
              <a:t> for handel – ikke avsatt til regional handel</a:t>
            </a:r>
          </a:p>
          <a:p>
            <a:pPr marL="0" indent="0"/>
            <a:r>
              <a:rPr lang="nb-NO" sz="1600" dirty="0" smtClean="0"/>
              <a:t>Jordvern – 70 dekar matjord</a:t>
            </a:r>
          </a:p>
        </p:txBody>
      </p:sp>
      <p:sp>
        <p:nvSpPr>
          <p:cNvPr id="10" name="Ellipse 9"/>
          <p:cNvSpPr/>
          <p:nvPr/>
        </p:nvSpPr>
        <p:spPr>
          <a:xfrm>
            <a:off x="3995936" y="3429000"/>
            <a:ext cx="504056" cy="2880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5220152" cy="4536504"/>
          </a:xfrm>
        </p:spPr>
        <p:txBody>
          <a:bodyPr/>
          <a:lstStyle/>
          <a:p>
            <a:r>
              <a:rPr lang="nb-NO" sz="2000" dirty="0" smtClean="0"/>
              <a:t>Reguleringsplan for </a:t>
            </a:r>
            <a:r>
              <a:rPr lang="nb-NO" sz="2000" dirty="0" err="1" smtClean="0"/>
              <a:t>Nussir</a:t>
            </a:r>
            <a:r>
              <a:rPr lang="nb-NO" sz="2000" dirty="0" smtClean="0"/>
              <a:t> og Ulveryggen ble godkjent 20.mars 2014 av KMD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Innsigelse fra Sametinget pga. konflikt med reindriften i området</a:t>
            </a:r>
            <a:endParaRPr lang="nb-NO" sz="2800" dirty="0" smtClean="0"/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Avgjørende: Betydning for lokalsamfunnet, og gode mineralforekomster i området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Uavklart: Miljødirektoratet må gi grønt lys på søknaden om utslippstillatelse etter forurensningsloven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55576" y="0"/>
            <a:ext cx="8208912" cy="1484784"/>
          </a:xfrm>
        </p:spPr>
        <p:txBody>
          <a:bodyPr/>
          <a:lstStyle/>
          <a:p>
            <a:r>
              <a:rPr lang="nb-NO" b="1" dirty="0" err="1" smtClean="0">
                <a:ea typeface="Verdana" pitchFamily="34" charset="0"/>
                <a:cs typeface="Verdana" pitchFamily="34" charset="0"/>
              </a:rPr>
              <a:t>Nussir-gruven</a:t>
            </a:r>
            <a:r>
              <a:rPr lang="nb-NO" b="1" dirty="0" smtClean="0">
                <a:ea typeface="Verdana" pitchFamily="34" charset="0"/>
                <a:cs typeface="Verdana" pitchFamily="34" charset="0"/>
              </a:rPr>
              <a:t> i Kvalsund kommune (Finnmark)</a:t>
            </a:r>
            <a:endParaRPr lang="nb-NO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http://gfx.nrk.no/PWCQHKkUkhWn5RQtUKqfuAx4ONc8VomN8KgMwm2tnJ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145"/>
            <a:ext cx="3096344" cy="1507242"/>
          </a:xfrm>
          <a:prstGeom prst="rect">
            <a:avLst/>
          </a:prstGeom>
          <a:noFill/>
        </p:spPr>
      </p:pic>
      <p:pic>
        <p:nvPicPr>
          <p:cNvPr id="22530" name="Picture 2" descr="http://gfx.nrk.no/_I7HccLFI56xUp9oUIHPtgeQjvRiZF6x563Q-DsObB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09373"/>
            <a:ext cx="3096344" cy="1746338"/>
          </a:xfrm>
          <a:prstGeom prst="rect">
            <a:avLst/>
          </a:prstGeom>
          <a:noFill/>
        </p:spPr>
      </p:pic>
      <p:pic>
        <p:nvPicPr>
          <p:cNvPr id="22532" name="Picture 4" descr="Utsikt fra Nussir i Kvalsund - Her ønsker gruveselskapet Nussir utvinne kobber. Regjeringen sier nå ja til det omstridte prosjektet. - Foto: Jan Harald Tomassen / NRK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20770"/>
            <a:ext cx="3096344" cy="170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04856" cy="962980"/>
          </a:xfrm>
        </p:spPr>
        <p:txBody>
          <a:bodyPr/>
          <a:lstStyle/>
          <a:p>
            <a:r>
              <a:rPr lang="nb-NO" sz="2800" b="1" dirty="0" smtClean="0"/>
              <a:t>Effektivisering av planprosessene - samferdsel</a:t>
            </a:r>
            <a:endParaRPr lang="nb-NO" sz="28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pic>
        <p:nvPicPr>
          <p:cNvPr id="5" name="Plassholder for innhold 4" descr="E 16 VG 2.2.201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6000"/>
          </a:blip>
          <a:srcRect l="1712" r="1712" b="795"/>
          <a:stretch>
            <a:fillRect/>
          </a:stretch>
        </p:blipFill>
        <p:spPr>
          <a:xfrm>
            <a:off x="1043608" y="1610096"/>
            <a:ext cx="6696744" cy="4490296"/>
          </a:xfrm>
        </p:spPr>
      </p:pic>
      <p:sp>
        <p:nvSpPr>
          <p:cNvPr id="7" name="TekstSylinder 6"/>
          <p:cNvSpPr txBox="1"/>
          <p:nvPr/>
        </p:nvSpPr>
        <p:spPr>
          <a:xfrm rot="10800000" flipV="1">
            <a:off x="7740352" y="5356383"/>
            <a:ext cx="1403648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nb-NO" dirty="0" smtClean="0"/>
              <a:t>E 16 ved Tyrifjorden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8172400" cy="1584176"/>
          </a:xfrm>
        </p:spPr>
        <p:txBody>
          <a:bodyPr/>
          <a:lstStyle/>
          <a:p>
            <a:r>
              <a:rPr lang="nb-NO" sz="2800" b="1" dirty="0" smtClean="0"/>
              <a:t>Forslag til nye statlige </a:t>
            </a:r>
            <a:r>
              <a:rPr lang="nb-NO" sz="2800" b="1" dirty="0" err="1" smtClean="0"/>
              <a:t>plan-retningslinjer</a:t>
            </a:r>
            <a:r>
              <a:rPr lang="nb-NO" sz="2800" b="1" dirty="0" smtClean="0"/>
              <a:t> (SPR) for </a:t>
            </a:r>
            <a:r>
              <a:rPr lang="nb-NO" sz="2800" b="1" dirty="0" err="1" smtClean="0"/>
              <a:t>samordnet</a:t>
            </a:r>
            <a:r>
              <a:rPr lang="nb-NO" sz="2800" b="1" dirty="0" smtClean="0"/>
              <a:t> bolig-, areal- og transportplanlegging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237931"/>
          </a:xfrm>
        </p:spPr>
        <p:txBody>
          <a:bodyPr/>
          <a:lstStyle/>
          <a:p>
            <a:pPr>
              <a:buNone/>
            </a:pPr>
            <a:endParaRPr lang="nb-NO" dirty="0" smtClean="0"/>
          </a:p>
          <a:p>
            <a:r>
              <a:rPr lang="nb-NO" dirty="0" smtClean="0"/>
              <a:t>Gjeldende retningslinjer fanger ikke opp den politikk- og lovutvikling som har funnet sted etter 1993</a:t>
            </a:r>
          </a:p>
          <a:p>
            <a:r>
              <a:rPr lang="nb-NO" dirty="0" smtClean="0"/>
              <a:t>Fanger ikke opp spørsmål vedrørende klima, transport, bolig og arealforvaltning</a:t>
            </a:r>
          </a:p>
          <a:p>
            <a:r>
              <a:rPr lang="nb-NO" dirty="0" smtClean="0"/>
              <a:t>Retningslinjene ivaretar ikke i tilstrekkelig grad behovet for effektivisering av planprosessene, samt bedre samordning og avklaring av målkonflikter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52128"/>
          </a:xfrm>
        </p:spPr>
        <p:txBody>
          <a:bodyPr/>
          <a:lstStyle/>
          <a:p>
            <a:r>
              <a:rPr lang="nb-NO" b="1" dirty="0" smtClean="0"/>
              <a:t>Planavdelingen i et nytt departement</a:t>
            </a:r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>
          <a:xfrm>
            <a:off x="3131840" y="1592796"/>
            <a:ext cx="5219998" cy="4716524"/>
          </a:xfrm>
        </p:spPr>
        <p:txBody>
          <a:bodyPr/>
          <a:lstStyle/>
          <a:p>
            <a:r>
              <a:rPr lang="nb-NO" sz="2000" dirty="0" smtClean="0"/>
              <a:t>Overført til det nye Kommunal- og moderniseringsdepartementet fra 1.1.2014</a:t>
            </a:r>
          </a:p>
          <a:p>
            <a:r>
              <a:rPr lang="nb-NO" sz="2000" dirty="0" smtClean="0"/>
              <a:t>Kommunal- og moderniseringsminister: Jan Tore Sanner (H)</a:t>
            </a:r>
          </a:p>
          <a:p>
            <a:r>
              <a:rPr lang="nb-NO" sz="2000" dirty="0" smtClean="0"/>
              <a:t>Planavdelingen ble reelt styrt av Sanner fra 16.10.13 </a:t>
            </a:r>
          </a:p>
          <a:p>
            <a:r>
              <a:rPr lang="nb-NO" sz="2000" dirty="0" smtClean="0"/>
              <a:t>Avdelingen sitter fortsatt i lokaler sammen med KLD ( Klima- og miljøverndepartementet)</a:t>
            </a:r>
          </a:p>
          <a:p>
            <a:r>
              <a:rPr lang="nb-NO" sz="2000" dirty="0" smtClean="0"/>
              <a:t>Statssekretær Per-Willy Amundsen følger opp </a:t>
            </a:r>
            <a:r>
              <a:rPr lang="nb-NO" sz="2000" dirty="0" err="1" smtClean="0"/>
              <a:t>PBL-området</a:t>
            </a:r>
            <a:endParaRPr lang="nb-NO" sz="20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15362" name="Picture 2" descr="http://g.api.no/obscura/API/image/r1/escenic/978x1200r/1384343245/archive/05181/sanner_nett_518182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920825" cy="1728192"/>
          </a:xfrm>
          <a:prstGeom prst="rect">
            <a:avLst/>
          </a:prstGeom>
          <a:noFill/>
        </p:spPr>
      </p:pic>
      <p:pic>
        <p:nvPicPr>
          <p:cNvPr id="15364" name="Picture 4" descr="https://www.stortinget.no/Personimages/PersonImages_Large/PTA_st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1584176" cy="180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772816"/>
            <a:ext cx="7596416" cy="4345943"/>
          </a:xfrm>
        </p:spPr>
        <p:txBody>
          <a:bodyPr/>
          <a:lstStyle/>
          <a:p>
            <a:endParaRPr lang="nb-NO" sz="2800" dirty="0" smtClean="0"/>
          </a:p>
          <a:p>
            <a:r>
              <a:rPr lang="nb-NO" sz="2400" dirty="0" smtClean="0"/>
              <a:t>RPB fra 2008 gjelder fortsatt</a:t>
            </a:r>
          </a:p>
          <a:p>
            <a:r>
              <a:rPr lang="nb-NO" sz="2400" dirty="0" smtClean="0"/>
              <a:t>Evaluering av hvordan              bestemmelsen har                                virket</a:t>
            </a:r>
          </a:p>
          <a:p>
            <a:r>
              <a:rPr lang="nb-NO" sz="2400" dirty="0" smtClean="0"/>
              <a:t>Andre tiltak for                                   sentrumsutvikling</a:t>
            </a:r>
          </a:p>
          <a:p>
            <a:r>
              <a:rPr lang="nb-NO" sz="2400" dirty="0" smtClean="0"/>
              <a:t>Enkeltsaker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52828" cy="1584176"/>
          </a:xfrm>
        </p:spPr>
        <p:txBody>
          <a:bodyPr/>
          <a:lstStyle/>
          <a:p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400" b="1" dirty="0" smtClean="0"/>
              <a:t/>
            </a:r>
            <a:br>
              <a:rPr lang="nb-NO" sz="2400" b="1" dirty="0" smtClean="0"/>
            </a:br>
            <a:r>
              <a:rPr lang="nb-NO" sz="2800" b="1" dirty="0" smtClean="0"/>
              <a:t>Rikspolitisk bestemmelse (RPB) om kjøpesentre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endParaRPr lang="nb-NO" sz="2400" b="1" dirty="0"/>
          </a:p>
        </p:txBody>
      </p:sp>
      <p:pic>
        <p:nvPicPr>
          <p:cNvPr id="6" name="Picture 2" descr="C:\Users\md40612\AppData\Local\Microsoft\Windows\Temporary Internet Files\Content.Outlook\433L6Z04\S503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43333"/>
            <a:ext cx="4355976" cy="326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32266" cy="1143000"/>
          </a:xfrm>
        </p:spPr>
        <p:txBody>
          <a:bodyPr/>
          <a:lstStyle/>
          <a:p>
            <a:r>
              <a:rPr lang="nb-NO" sz="2800" b="1" dirty="0" smtClean="0"/>
              <a:t>Prosjekter, sentrumsutvikling og handel</a:t>
            </a:r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>
          <a:xfrm>
            <a:off x="755576" y="1988840"/>
            <a:ext cx="7631838" cy="4525963"/>
          </a:xfrm>
        </p:spPr>
        <p:txBody>
          <a:bodyPr/>
          <a:lstStyle/>
          <a:p>
            <a:r>
              <a:rPr lang="nb-NO" sz="2100" dirty="0" smtClean="0"/>
              <a:t>Evaluere kjøpesenterbestemmelsen</a:t>
            </a:r>
          </a:p>
          <a:p>
            <a:r>
              <a:rPr lang="nb-NO" sz="2100" dirty="0" smtClean="0"/>
              <a:t>Samfunnsøkonomiske konsekvenser av store handelsetableringer</a:t>
            </a:r>
          </a:p>
          <a:p>
            <a:r>
              <a:rPr lang="nb-NO" sz="2100" dirty="0" smtClean="0"/>
              <a:t>Omsetningsutvikling i mellomstore byer</a:t>
            </a:r>
          </a:p>
          <a:p>
            <a:r>
              <a:rPr lang="nb-NO" sz="2100" dirty="0" smtClean="0"/>
              <a:t>Sentrum som attraktiv etableringsarena for handel og service</a:t>
            </a:r>
          </a:p>
          <a:p>
            <a:r>
              <a:rPr lang="nb-NO" sz="2100" dirty="0" smtClean="0"/>
              <a:t>Prinsipper og verktøy for </a:t>
            </a:r>
            <a:r>
              <a:rPr lang="nb-NO" sz="2100" dirty="0" err="1" smtClean="0"/>
              <a:t>byintegrert</a:t>
            </a:r>
            <a:r>
              <a:rPr lang="nb-NO" sz="2100" dirty="0" smtClean="0"/>
              <a:t> handel</a:t>
            </a:r>
          </a:p>
          <a:p>
            <a:r>
              <a:rPr lang="nb-NO" sz="2100" dirty="0" smtClean="0"/>
              <a:t>Enkel handelsanalysemodell</a:t>
            </a:r>
          </a:p>
          <a:p>
            <a:r>
              <a:rPr lang="nb-NO" sz="2100" dirty="0" smtClean="0"/>
              <a:t>Støtte til Norsk Sentrumsutvikling for å utrede en norsk </a:t>
            </a:r>
            <a:r>
              <a:rPr lang="nb-NO" sz="2100" dirty="0" err="1" smtClean="0"/>
              <a:t>BID-ordning</a:t>
            </a:r>
            <a:r>
              <a:rPr lang="nb-NO" sz="2100" dirty="0" smtClean="0"/>
              <a:t> (Business </a:t>
            </a:r>
            <a:r>
              <a:rPr lang="nb-NO" sz="2100" dirty="0" err="1" smtClean="0"/>
              <a:t>Improvement</a:t>
            </a:r>
            <a:r>
              <a:rPr lang="nb-NO" sz="2100" dirty="0" smtClean="0"/>
              <a:t> </a:t>
            </a:r>
            <a:r>
              <a:rPr lang="nb-NO" sz="2100" dirty="0" err="1" smtClean="0"/>
              <a:t>District</a:t>
            </a:r>
            <a:r>
              <a:rPr lang="nb-NO" sz="2100" dirty="0" smtClean="0"/>
              <a:t>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266" cy="1143000"/>
          </a:xfrm>
        </p:spPr>
        <p:txBody>
          <a:bodyPr/>
          <a:lstStyle/>
          <a:p>
            <a:r>
              <a:rPr lang="nb-NO" sz="2800" b="1" dirty="0" smtClean="0"/>
              <a:t>Nasjonale forventninger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772816"/>
            <a:ext cx="4392488" cy="388843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nb-NO" dirty="0" smtClean="0"/>
              <a:t>Vedtatt 24. juni 2011.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Nye forventninger våren 2015</a:t>
            </a:r>
          </a:p>
          <a:p>
            <a:pPr lvl="1"/>
            <a:r>
              <a:rPr lang="nb-NO" dirty="0" smtClean="0"/>
              <a:t>Har den vært nyttig for kommunene, fylkeskommunene   og staten?</a:t>
            </a:r>
          </a:p>
          <a:p>
            <a:pPr lvl="1"/>
            <a:r>
              <a:rPr lang="nb-NO" dirty="0" smtClean="0"/>
              <a:t>Form og innhold?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5" name="Picture 2" descr="http://www.regjeringen.no/imgpreviews/00/00/02/43/24386_img___20111103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71032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266" cy="1080120"/>
          </a:xfrm>
        </p:spPr>
        <p:txBody>
          <a:bodyPr/>
          <a:lstStyle/>
          <a:p>
            <a:r>
              <a:rPr lang="nb-NO" b="1" cap="all" dirty="0" smtClean="0"/>
              <a:t/>
            </a:r>
            <a:br>
              <a:rPr lang="nb-NO" b="1" cap="all" dirty="0" smtClean="0"/>
            </a:br>
            <a:r>
              <a:rPr lang="nb-NO" b="1" cap="all" dirty="0" smtClean="0"/>
              <a:t/>
            </a:r>
            <a:br>
              <a:rPr lang="nb-NO" b="1" cap="all" dirty="0" smtClean="0"/>
            </a:br>
            <a:r>
              <a:rPr lang="nb-NO" b="1" cap="all" dirty="0" smtClean="0"/>
              <a:t/>
            </a:r>
            <a:br>
              <a:rPr lang="nb-NO" b="1" cap="all" dirty="0" smtClean="0"/>
            </a:br>
            <a:r>
              <a:rPr lang="nb-NO" b="1" cap="all" dirty="0" smtClean="0"/>
              <a:t/>
            </a:r>
            <a:br>
              <a:rPr lang="nb-NO" b="1" cap="all" dirty="0" smtClean="0"/>
            </a:br>
            <a:r>
              <a:rPr lang="nb-NO" b="1" cap="all" dirty="0" smtClean="0"/>
              <a:t/>
            </a:r>
            <a:br>
              <a:rPr lang="nb-NO" b="1" cap="all" dirty="0" smtClean="0"/>
            </a:br>
            <a:r>
              <a:rPr lang="nb-NO" b="1" cap="all" dirty="0" smtClean="0"/>
              <a:t/>
            </a:r>
            <a:br>
              <a:rPr lang="nb-NO" b="1" cap="all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00808"/>
            <a:ext cx="7308384" cy="4536504"/>
          </a:xfrm>
        </p:spPr>
        <p:txBody>
          <a:bodyPr/>
          <a:lstStyle/>
          <a:p>
            <a:r>
              <a:rPr lang="nb-NO" sz="2400" dirty="0" smtClean="0"/>
              <a:t>Satt av 12,5 millioner som er lyst ut gjennom Forskningsrådet</a:t>
            </a:r>
          </a:p>
          <a:p>
            <a:r>
              <a:rPr lang="nb-NO" sz="2400" dirty="0" smtClean="0"/>
              <a:t>Tre grunner til denne evalueringen:</a:t>
            </a:r>
          </a:p>
          <a:p>
            <a:pPr>
              <a:buNone/>
            </a:pPr>
            <a:r>
              <a:rPr lang="nb-NO" sz="2200" dirty="0" smtClean="0"/>
              <a:t>		1. Finne ut i hvilken grad plandelen     	fungerer etter intensjonen</a:t>
            </a:r>
          </a:p>
          <a:p>
            <a:pPr>
              <a:buNone/>
            </a:pPr>
            <a:r>
              <a:rPr lang="nb-NO" sz="2200" dirty="0" smtClean="0"/>
              <a:t>		2. Bidra til økt fokus på behovet for og 	kvaliteten på den helhetlige samfunns- og 	arealplanleggingen</a:t>
            </a:r>
          </a:p>
          <a:p>
            <a:pPr>
              <a:buNone/>
            </a:pPr>
            <a:r>
              <a:rPr lang="nb-NO" sz="2200" dirty="0" smtClean="0"/>
              <a:t>		3. Bidra til å bygge opp kompetanse. </a:t>
            </a:r>
          </a:p>
          <a:p>
            <a:r>
              <a:rPr lang="nb-NO" sz="2400" dirty="0" smtClean="0"/>
              <a:t>Prosjektet avsluttes i 2018</a:t>
            </a:r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55576" y="620688"/>
            <a:ext cx="8110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Evaluering av plandelen av plan- og bygningsloven</a:t>
            </a:r>
            <a:endParaRPr lang="nb-NO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/>
              <a:t>Endringer i plan- og bygningsloven (forenklinger mv. i plandelen)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00808"/>
            <a:ext cx="5364168" cy="4633975"/>
          </a:xfrm>
        </p:spPr>
        <p:txBody>
          <a:bodyPr/>
          <a:lstStyle/>
          <a:p>
            <a:r>
              <a:rPr lang="nb-NO" sz="2200" dirty="0" smtClean="0"/>
              <a:t>Lovforslag: </a:t>
            </a:r>
            <a:r>
              <a:rPr lang="nb-NO" sz="2200" dirty="0" err="1" smtClean="0"/>
              <a:t>Prop</a:t>
            </a:r>
            <a:r>
              <a:rPr lang="nb-NO" sz="2200" dirty="0" smtClean="0"/>
              <a:t>. 121 L        (2013-2014):</a:t>
            </a:r>
          </a:p>
          <a:p>
            <a:pPr>
              <a:buFontTx/>
              <a:buChar char="-"/>
            </a:pPr>
            <a:r>
              <a:rPr lang="nb-NO" sz="2200" dirty="0" smtClean="0"/>
              <a:t>Fjerner 5-års fristen på gjennomføring av detaljreguleringer</a:t>
            </a:r>
          </a:p>
          <a:p>
            <a:pPr>
              <a:buFontTx/>
              <a:buChar char="-"/>
            </a:pPr>
            <a:r>
              <a:rPr lang="nb-NO" sz="2200" dirty="0" smtClean="0"/>
              <a:t>Tidsfrister for innsigelser: Kommunen frist på to uker, Fylkesmannen frist på fire uker.</a:t>
            </a:r>
          </a:p>
          <a:p>
            <a:pPr>
              <a:buFontTx/>
              <a:buChar char="-"/>
            </a:pPr>
            <a:r>
              <a:rPr lang="nb-NO" sz="2200" dirty="0" smtClean="0"/>
              <a:t>Frist for kommunens sluttbehandling av </a:t>
            </a:r>
            <a:r>
              <a:rPr lang="nb-NO" sz="2200" dirty="0" err="1" smtClean="0"/>
              <a:t>reg.planer</a:t>
            </a:r>
            <a:endParaRPr lang="nb-NO" sz="2200" dirty="0" smtClean="0"/>
          </a:p>
          <a:p>
            <a:pPr>
              <a:buFontTx/>
              <a:buChar char="-"/>
            </a:pPr>
            <a:r>
              <a:rPr lang="nb-NO" sz="2200" dirty="0" smtClean="0"/>
              <a:t>Unntak fra kravet om planprogram for reguleringsplaner</a:t>
            </a:r>
          </a:p>
          <a:p>
            <a:pPr>
              <a:buNone/>
            </a:pP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pic>
        <p:nvPicPr>
          <p:cNvPr id="2052" name="Picture 4" descr="MÅ ENDRE: Obama har lovet endringer som synes i kampanjen sin. Forventningene er sto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96" y="1696483"/>
            <a:ext cx="2897104" cy="1923723"/>
          </a:xfrm>
          <a:prstGeom prst="rect">
            <a:avLst/>
          </a:prstGeom>
          <a:noFill/>
        </p:spPr>
      </p:pic>
      <p:pic>
        <p:nvPicPr>
          <p:cNvPr id="2054" name="Picture 6" descr="http://www.stortinget.no/Global/SOME-bilder/Stortinget-logo-1500x1500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696" y="3645024"/>
            <a:ext cx="2628800" cy="2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0"/>
            <a:ext cx="7632266" cy="1196752"/>
          </a:xfrm>
        </p:spPr>
        <p:txBody>
          <a:bodyPr/>
          <a:lstStyle/>
          <a:p>
            <a:r>
              <a:rPr lang="nb-NO" b="1" dirty="0" smtClean="0"/>
              <a:t>Rettssaker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196752"/>
            <a:ext cx="7560840" cy="4752528"/>
          </a:xfrm>
        </p:spPr>
        <p:txBody>
          <a:bodyPr/>
          <a:lstStyle/>
          <a:p>
            <a:endParaRPr lang="nn-NO" b="1" dirty="0" smtClean="0"/>
          </a:p>
          <a:p>
            <a:r>
              <a:rPr lang="nn-NO" dirty="0" smtClean="0"/>
              <a:t>Rettskraftige </a:t>
            </a:r>
            <a:r>
              <a:rPr lang="nn-NO" dirty="0" err="1" smtClean="0"/>
              <a:t>dommer</a:t>
            </a:r>
            <a:r>
              <a:rPr lang="nn-NO" dirty="0" smtClean="0"/>
              <a:t>: 6</a:t>
            </a:r>
          </a:p>
          <a:p>
            <a:r>
              <a:rPr lang="nn-NO" dirty="0" smtClean="0"/>
              <a:t>Mørk </a:t>
            </a:r>
            <a:r>
              <a:rPr lang="nn-NO" dirty="0" err="1" smtClean="0"/>
              <a:t>Engebretsen</a:t>
            </a:r>
            <a:r>
              <a:rPr lang="nn-NO" dirty="0" smtClean="0"/>
              <a:t> </a:t>
            </a:r>
            <a:r>
              <a:rPr lang="nn-NO" dirty="0" err="1" smtClean="0"/>
              <a:t>Invest</a:t>
            </a:r>
            <a:endParaRPr lang="nn-NO" dirty="0" smtClean="0"/>
          </a:p>
          <a:p>
            <a:pPr>
              <a:buNone/>
            </a:pPr>
            <a:r>
              <a:rPr lang="nn-NO" dirty="0" smtClean="0"/>
              <a:t>	AS (FM Østfold)</a:t>
            </a:r>
          </a:p>
          <a:p>
            <a:pPr lvl="2"/>
            <a:r>
              <a:rPr lang="nn-NO" dirty="0" err="1" smtClean="0"/>
              <a:t>Utvidelse</a:t>
            </a:r>
            <a:r>
              <a:rPr lang="nn-NO" dirty="0" smtClean="0"/>
              <a:t> av grisehuset: Industri eller landbruk?</a:t>
            </a:r>
          </a:p>
          <a:p>
            <a:pPr lvl="2"/>
            <a:r>
              <a:rPr lang="nn-NO" dirty="0" err="1" smtClean="0"/>
              <a:t>Påfølgende</a:t>
            </a:r>
            <a:r>
              <a:rPr lang="nn-NO" dirty="0" smtClean="0"/>
              <a:t> erstatningskrav - 13. mill. kroner </a:t>
            </a:r>
          </a:p>
          <a:p>
            <a:endParaRPr lang="nn-NO" b="1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pic>
        <p:nvPicPr>
          <p:cNvPr id="77828" name="Picture 4" descr="Gris - Grisehuset vil ta imot rundt 12 000 dyr i løpet av ett år. Illustrasjonsfoto. - Foto: Gorm Kallestad / Scanp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274" y="764703"/>
            <a:ext cx="3479214" cy="1953051"/>
          </a:xfrm>
          <a:prstGeom prst="rect">
            <a:avLst/>
          </a:prstGeom>
          <a:noFill/>
        </p:spPr>
      </p:pic>
      <p:pic>
        <p:nvPicPr>
          <p:cNvPr id="77830" name="Picture 6" descr="http://www.vol.no/incoming/article6549525.ece/binary/w980/domst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59" y="4149080"/>
            <a:ext cx="3875909" cy="2160240"/>
          </a:xfrm>
          <a:prstGeom prst="rect">
            <a:avLst/>
          </a:prstGeom>
          <a:noFill/>
        </p:spPr>
      </p:pic>
      <p:pic>
        <p:nvPicPr>
          <p:cNvPr id="3074" name="Picture 2" descr="http://www.leftovercurrency.com/Resources/banknote-1000-norway-kroner-edvard-munch-2001-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437112"/>
            <a:ext cx="2232248" cy="110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632700" cy="37089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683568" y="4149080"/>
            <a:ext cx="7632700" cy="32385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266" cy="1080120"/>
          </a:xfrm>
        </p:spPr>
        <p:txBody>
          <a:bodyPr/>
          <a:lstStyle/>
          <a:p>
            <a:pPr lvl="0"/>
            <a:r>
              <a:rPr lang="nb-NO" sz="2800" b="1" dirty="0" smtClean="0"/>
              <a:t>Miljøverndepartementets organisasjon fra 1/07-16/10, 2013</a:t>
            </a:r>
            <a:endParaRPr lang="nb-NO" sz="2800" b="1" dirty="0"/>
          </a:p>
        </p:txBody>
      </p:sp>
      <p:grpSp>
        <p:nvGrpSpPr>
          <p:cNvPr id="3" name="Gruppe 6"/>
          <p:cNvGrpSpPr/>
          <p:nvPr/>
        </p:nvGrpSpPr>
        <p:grpSpPr>
          <a:xfrm>
            <a:off x="431541" y="1268760"/>
            <a:ext cx="8316923" cy="4966827"/>
            <a:chOff x="242253" y="264097"/>
            <a:chExt cx="9433047" cy="6045223"/>
          </a:xfrm>
        </p:grpSpPr>
        <p:cxnSp>
          <p:nvCxnSpPr>
            <p:cNvPr id="8" name="Rett linje 7"/>
            <p:cNvCxnSpPr/>
            <p:nvPr/>
          </p:nvCxnSpPr>
          <p:spPr>
            <a:xfrm>
              <a:off x="540963" y="1819722"/>
              <a:ext cx="0" cy="447414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utoShape 38"/>
            <p:cNvSpPr>
              <a:spLocks noChangeArrowheads="1"/>
            </p:cNvSpPr>
            <p:nvPr/>
          </p:nvSpPr>
          <p:spPr bwMode="auto">
            <a:xfrm>
              <a:off x="248163" y="4478892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Samfunnsanalyseseksjonen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(SMA)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248163" y="543621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Energienheten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(ENERGI)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ett linje 10"/>
            <p:cNvCxnSpPr/>
            <p:nvPr/>
          </p:nvCxnSpPr>
          <p:spPr>
            <a:xfrm flipH="1">
              <a:off x="2068126" y="1819722"/>
              <a:ext cx="1" cy="304943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38"/>
            <p:cNvSpPr>
              <a:spLocks noChangeArrowheads="1"/>
            </p:cNvSpPr>
            <p:nvPr/>
          </p:nvSpPr>
          <p:spPr bwMode="auto">
            <a:xfrm>
              <a:off x="1855186" y="4484022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Avdelingssekretariat et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(KAS)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Rett linje 12"/>
            <p:cNvCxnSpPr/>
            <p:nvPr/>
          </p:nvCxnSpPr>
          <p:spPr>
            <a:xfrm flipH="1">
              <a:off x="3746450" y="1819722"/>
              <a:ext cx="1" cy="257047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/>
            <p:cNvCxnSpPr/>
            <p:nvPr/>
          </p:nvCxnSpPr>
          <p:spPr>
            <a:xfrm>
              <a:off x="4907252" y="1256184"/>
              <a:ext cx="1714057" cy="217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4902438" y="496430"/>
              <a:ext cx="0" cy="132410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 flipH="1">
              <a:off x="5345650" y="1819722"/>
              <a:ext cx="1" cy="58793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7020007" y="1819722"/>
              <a:ext cx="0" cy="2830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8619963" y="1821237"/>
              <a:ext cx="0" cy="206153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>
              <a:off x="248163" y="255158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Vannseksjonen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(VANN)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>
              <a:off x="248163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Naturforvaltnings-</a:t>
              </a:r>
              <a:b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avdelingen (N)</a:t>
              </a:r>
            </a:p>
          </p:txBody>
        </p:sp>
        <p:cxnSp>
          <p:nvCxnSpPr>
            <p:cNvPr id="21" name="Rett linje 20"/>
            <p:cNvCxnSpPr/>
            <p:nvPr/>
          </p:nvCxnSpPr>
          <p:spPr>
            <a:xfrm>
              <a:off x="539357" y="1821892"/>
              <a:ext cx="8075266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utoShape 38"/>
            <p:cNvSpPr>
              <a:spLocks noChangeArrowheads="1"/>
            </p:cNvSpPr>
            <p:nvPr/>
          </p:nvSpPr>
          <p:spPr bwMode="auto">
            <a:xfrm>
              <a:off x="3443020" y="352659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Næringsseksjonen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(NÆRING)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248163" y="399092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Viltseksjonen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(VILT)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38"/>
            <p:cNvSpPr>
              <a:spLocks noChangeArrowheads="1"/>
            </p:cNvSpPr>
            <p:nvPr/>
          </p:nvSpPr>
          <p:spPr bwMode="auto">
            <a:xfrm>
              <a:off x="248163" y="303136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Skogseksjonen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(SKOG)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38"/>
            <p:cNvSpPr>
              <a:spLocks noChangeArrowheads="1"/>
            </p:cNvSpPr>
            <p:nvPr/>
          </p:nvSpPr>
          <p:spPr bwMode="auto">
            <a:xfrm>
              <a:off x="242253" y="351114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Fjell- og friluftsseksjonen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(FRI)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42"/>
            <p:cNvSpPr>
              <a:spLocks noChangeArrowheads="1"/>
            </p:cNvSpPr>
            <p:nvPr/>
          </p:nvSpPr>
          <p:spPr bwMode="auto">
            <a:xfrm>
              <a:off x="5089486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Kulturminne-</a:t>
              </a:r>
              <a:b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avdelingen (K)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42"/>
            <p:cNvSpPr>
              <a:spLocks noChangeArrowheads="1"/>
            </p:cNvSpPr>
            <p:nvPr/>
          </p:nvSpPr>
          <p:spPr bwMode="auto">
            <a:xfrm>
              <a:off x="6727209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Planavdelingen </a:t>
              </a:r>
            </a:p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(P)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2"/>
            <p:cNvSpPr>
              <a:spLocks noChangeArrowheads="1"/>
            </p:cNvSpPr>
            <p:nvPr/>
          </p:nvSpPr>
          <p:spPr bwMode="auto">
            <a:xfrm>
              <a:off x="8328770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Organisasjons-</a:t>
              </a:r>
            </a:p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avdelingen (O)</a:t>
              </a:r>
            </a:p>
          </p:txBody>
        </p:sp>
        <p:sp>
          <p:nvSpPr>
            <p:cNvPr id="29" name="AutoShape 42"/>
            <p:cNvSpPr>
              <a:spLocks noChangeArrowheads="1"/>
            </p:cNvSpPr>
            <p:nvPr/>
          </p:nvSpPr>
          <p:spPr bwMode="auto">
            <a:xfrm>
              <a:off x="1859354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Klimaavdelingen </a:t>
              </a:r>
            </a:p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(KL)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>
              <a:off x="1855186" y="3044683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Transport- og lokalmiljø-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(TRANSPORT)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>
              <a:off x="1859354" y="4004243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Klima- og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skogprosjektet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(KOS)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auto">
            <a:xfrm>
              <a:off x="3453644" y="2039139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Hav- og forurensnings-</a:t>
              </a:r>
            </a:p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avdelingen (HF)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3443020" y="256703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Havseksjonen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 (HAV)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AutoShape 38"/>
            <p:cNvSpPr>
              <a:spLocks noChangeArrowheads="1"/>
            </p:cNvSpPr>
            <p:nvPr/>
          </p:nvSpPr>
          <p:spPr bwMode="auto">
            <a:xfrm>
              <a:off x="3443020" y="400637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EØS- og handelsseksjonen 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(EØS)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1857992" y="3524463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Utviklings- og finansierings-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(SUF)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38"/>
            <p:cNvSpPr>
              <a:spLocks noChangeArrowheads="1"/>
            </p:cNvSpPr>
            <p:nvPr/>
          </p:nvSpPr>
          <p:spPr bwMode="auto">
            <a:xfrm>
              <a:off x="6716585" y="255577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Kart- og planlovseksjonen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(KAP)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6717590" y="351114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Kommunal- og areal-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(KOA)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6716585" y="399092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Byutviklingsseksjonen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(BY)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6717590" y="303136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Miljø- og samfunns-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(MOS)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>
              <a:off x="8324613" y="303136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Økonomi- og styrings-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(ØS)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>
              <a:off x="8324613" y="351114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Personal - og</a:t>
              </a:r>
              <a:b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organisasjonsseksjonen 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(PS)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auto">
            <a:xfrm>
              <a:off x="8324613" y="255158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Internforvaltnings-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(IF)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auto">
            <a:xfrm>
              <a:off x="248163" y="495882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Virkemiddelenheten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(VIE)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38"/>
            <p:cNvSpPr>
              <a:spLocks noChangeArrowheads="1"/>
            </p:cNvSpPr>
            <p:nvPr/>
          </p:nvSpPr>
          <p:spPr bwMode="auto">
            <a:xfrm>
              <a:off x="3443020" y="304681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Polar- og nordområde-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(POLAR)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utoShape 38"/>
            <p:cNvSpPr>
              <a:spLocks noChangeArrowheads="1"/>
            </p:cNvSpPr>
            <p:nvPr/>
          </p:nvSpPr>
          <p:spPr bwMode="auto">
            <a:xfrm>
              <a:off x="248163" y="5910046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Avdelingssekretariat et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(NAS)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38"/>
            <p:cNvSpPr>
              <a:spLocks noChangeArrowheads="1"/>
            </p:cNvSpPr>
            <p:nvPr/>
          </p:nvSpPr>
          <p:spPr bwMode="auto">
            <a:xfrm>
              <a:off x="1855186" y="2564904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Klima- og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markedsseksjonen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(KM)</a:t>
              </a:r>
              <a:endParaRPr lang="nb-NO" sz="700" b="1" dirty="0">
                <a:solidFill>
                  <a:srgbClr val="6591A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38"/>
            <p:cNvSpPr>
              <a:spLocks noChangeArrowheads="1"/>
            </p:cNvSpPr>
            <p:nvPr/>
          </p:nvSpPr>
          <p:spPr bwMode="auto">
            <a:xfrm>
              <a:off x="5919154" y="1247819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Kommunikasjonsenheten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(KOMM)</a:t>
              </a: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4222065" y="839833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Departementsråden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38"/>
            <p:cNvSpPr>
              <a:spLocks noChangeArrowheads="1"/>
            </p:cNvSpPr>
            <p:nvPr/>
          </p:nvSpPr>
          <p:spPr bwMode="auto">
            <a:xfrm>
              <a:off x="6718942" y="4470708"/>
              <a:ext cx="1327271" cy="3992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Avdelingssekretariat et</a:t>
              </a:r>
            </a:p>
            <a:p>
              <a:pPr algn="ctr" eaLnBrk="0" hangingPunct="0">
                <a:defRPr/>
              </a:pPr>
              <a:r>
                <a:rPr lang="nb-NO" sz="700" b="1" dirty="0" smtClean="0">
                  <a:solidFill>
                    <a:srgbClr val="6591A7"/>
                  </a:solidFill>
                  <a:latin typeface="Arial" pitchFamily="34" charset="0"/>
                  <a:cs typeface="Arial" pitchFamily="34" charset="0"/>
                </a:rPr>
                <a:t>( PAS)</a:t>
              </a:r>
            </a:p>
          </p:txBody>
        </p:sp>
        <p:sp>
          <p:nvSpPr>
            <p:cNvPr id="50" name="AutoShape 42"/>
            <p:cNvSpPr>
              <a:spLocks noChangeArrowheads="1"/>
            </p:cNvSpPr>
            <p:nvPr/>
          </p:nvSpPr>
          <p:spPr bwMode="auto">
            <a:xfrm>
              <a:off x="4223078" y="264097"/>
              <a:ext cx="1346530" cy="416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nb-NO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Politisk ledelse</a:t>
              </a:r>
              <a:endParaRPr lang="nb-N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Plassholder for lysbildenumm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79512" y="-171400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0" y="80628"/>
            <a:ext cx="9144000" cy="684076"/>
          </a:xfrm>
        </p:spPr>
        <p:txBody>
          <a:bodyPr>
            <a:noAutofit/>
          </a:bodyPr>
          <a:lstStyle/>
          <a:p>
            <a:pPr algn="ctr"/>
            <a:r>
              <a:rPr lang="nb-NO" sz="2800" b="1" dirty="0" smtClean="0">
                <a:solidFill>
                  <a:schemeClr val="accent2"/>
                </a:solidFill>
              </a:rPr>
              <a:t>Planavdelingen</a:t>
            </a:r>
            <a:endParaRPr lang="nb-NO" sz="2800" b="1" dirty="0">
              <a:solidFill>
                <a:schemeClr val="accent2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cxnSp>
        <p:nvCxnSpPr>
          <p:cNvPr id="7" name="Rett linje 6"/>
          <p:cNvCxnSpPr/>
          <p:nvPr/>
        </p:nvCxnSpPr>
        <p:spPr>
          <a:xfrm>
            <a:off x="4644008" y="3212976"/>
            <a:ext cx="108012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>
                <a:solidFill>
                  <a:srgbClr val="7C96AD"/>
                </a:solidFill>
              </a:rPr>
              <a:pPr>
                <a:defRPr/>
              </a:pPr>
              <a:t>5</a:t>
            </a:fld>
            <a:endParaRPr lang="nb-NO" dirty="0">
              <a:solidFill>
                <a:srgbClr val="7C96AD"/>
              </a:solidFill>
            </a:endParaRPr>
          </a:p>
        </p:txBody>
      </p:sp>
      <p:pic>
        <p:nvPicPr>
          <p:cNvPr id="17409" name="Picture 1" descr="http://www.regjeringen.no/upload/KRD/Organisasjonskart/Orgkart_K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1152128"/>
          </a:xfrm>
        </p:spPr>
        <p:txBody>
          <a:bodyPr/>
          <a:lstStyle/>
          <a:p>
            <a:r>
              <a:rPr lang="nb-NO" b="1" dirty="0" smtClean="0"/>
              <a:t>Noen viktige </a:t>
            </a:r>
            <a:r>
              <a:rPr lang="nb-NO" b="1" dirty="0" err="1" smtClean="0"/>
              <a:t>synergier</a:t>
            </a:r>
            <a:r>
              <a:rPr lang="nb-NO" b="1" dirty="0" smtClean="0"/>
              <a:t> for plan i KMD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484784"/>
            <a:ext cx="7631838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400" dirty="0" smtClean="0"/>
              <a:t>Samlet forvaltning av plan- og bygningsloven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Se økonomi og planlegging i sammenheng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Mer helhetlige grep innenfor regional planlegging og regional utvikling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Trekke byene inn i regionalpolitikken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Enhetlig by- og boligpolitikk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IKT og Kartverket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Ansvaret for 18 fylkesmenn</a:t>
            </a:r>
            <a:endParaRPr lang="nb-NO" sz="240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266" cy="1143000"/>
          </a:xfrm>
        </p:spPr>
        <p:txBody>
          <a:bodyPr/>
          <a:lstStyle/>
          <a:p>
            <a:r>
              <a:rPr lang="nb-NO" b="1" dirty="0" smtClean="0"/>
              <a:t>Innsigelsesrundskrivet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340768"/>
            <a:ext cx="4572080" cy="4777991"/>
          </a:xfrm>
        </p:spPr>
        <p:txBody>
          <a:bodyPr/>
          <a:lstStyle/>
          <a:p>
            <a:r>
              <a:rPr lang="nb-NO" sz="2400" dirty="0" smtClean="0"/>
              <a:t>Nytt Rundskriv H-2/14</a:t>
            </a:r>
          </a:p>
          <a:p>
            <a:r>
              <a:rPr lang="nb-NO" sz="2400" dirty="0" smtClean="0"/>
              <a:t>Gir føringer for effektiv behandling av kommunale planer</a:t>
            </a:r>
          </a:p>
          <a:p>
            <a:r>
              <a:rPr lang="nb-NO" sz="2400" dirty="0" smtClean="0"/>
              <a:t>Tidlig medvirkning og dialog </a:t>
            </a:r>
          </a:p>
          <a:p>
            <a:r>
              <a:rPr lang="nb-NO" sz="2400" dirty="0" smtClean="0"/>
              <a:t>Innsigelse kun dersom nødvendig og begrunnes</a:t>
            </a:r>
          </a:p>
          <a:p>
            <a:r>
              <a:rPr lang="nb-NO" sz="2400" dirty="0" smtClean="0"/>
              <a:t>Samordning og effektivitet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275" y="1046381"/>
            <a:ext cx="3784994" cy="511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266" cy="1143000"/>
          </a:xfrm>
        </p:spPr>
        <p:txBody>
          <a:bodyPr/>
          <a:lstStyle/>
          <a:p>
            <a:r>
              <a:rPr lang="nb-NO" b="1" dirty="0" smtClean="0"/>
              <a:t>Innsigelsesforsøket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340768"/>
            <a:ext cx="4968552" cy="4824536"/>
          </a:xfrm>
        </p:spPr>
        <p:txBody>
          <a:bodyPr/>
          <a:lstStyle/>
          <a:p>
            <a:r>
              <a:rPr lang="nb-NO" sz="2400" dirty="0" smtClean="0"/>
              <a:t>Forsøk med samordning av statlige innsigelser til kommunale planer</a:t>
            </a:r>
          </a:p>
          <a:p>
            <a:r>
              <a:rPr lang="nb-NO" sz="2400" dirty="0" smtClean="0"/>
              <a:t>Kommunen forholder seg til én stemme</a:t>
            </a:r>
          </a:p>
          <a:p>
            <a:r>
              <a:rPr lang="nb-NO" sz="2400" dirty="0" smtClean="0"/>
              <a:t>Tidlig dialog skal bedre samarbeidet mellom kommunene og statlige myndigheter</a:t>
            </a:r>
          </a:p>
          <a:p>
            <a:r>
              <a:rPr lang="nb-NO" sz="2400" dirty="0" smtClean="0"/>
              <a:t>FM gitt fullmakt til å avskjære innsigelser</a:t>
            </a:r>
          </a:p>
          <a:p>
            <a:endParaRPr lang="nb-NO" sz="2400" dirty="0" smtClean="0"/>
          </a:p>
          <a:p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212" y="1052736"/>
            <a:ext cx="346031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95832"/>
            <a:ext cx="8517197" cy="56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MD_PowerPoint_2014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MD mal 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MD mal sami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KMD_PowerPoint_2014</Template>
  <TotalTime>1584</TotalTime>
  <Words>1142</Words>
  <Application>Microsoft Office PowerPoint</Application>
  <PresentationFormat>Skjermfremvisning (4:3)</PresentationFormat>
  <Paragraphs>358</Paragraphs>
  <Slides>26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0" baseType="lpstr">
      <vt:lpstr>KMD_PowerPoint_2014</vt:lpstr>
      <vt:lpstr>KMD mal ENGELSK</vt:lpstr>
      <vt:lpstr>1_KMD mal samisk</vt:lpstr>
      <vt:lpstr>Office-tema</vt:lpstr>
      <vt:lpstr>Nytt fra planavdelingen  </vt:lpstr>
      <vt:lpstr>Planavdelingen i et nytt departement</vt:lpstr>
      <vt:lpstr>Miljøverndepartementets organisasjon fra 1/07-16/10, 2013</vt:lpstr>
      <vt:lpstr>Planavdelingen</vt:lpstr>
      <vt:lpstr>Lysbilde 5</vt:lpstr>
      <vt:lpstr>Noen viktige synergier for plan i KMD</vt:lpstr>
      <vt:lpstr>Innsigelsesrundskrivet </vt:lpstr>
      <vt:lpstr>Innsigelsesforsøket </vt:lpstr>
      <vt:lpstr>Lysbilde 9</vt:lpstr>
      <vt:lpstr>Lysbilde 10</vt:lpstr>
      <vt:lpstr>Kommuneplanens arealdel 2013 – Innsigelser etter myndighet</vt:lpstr>
      <vt:lpstr>Kommuneplanens arealdel 2013 – hvor ofte begrunnelsen er brukt i innsigelse</vt:lpstr>
      <vt:lpstr>Reguleringsplan 2013 – Innsigelser etter myndighet</vt:lpstr>
      <vt:lpstr>Reguleringsplan 2013 – hvor ofte en begrunnelsen er brukt i innsigelse</vt:lpstr>
      <vt:lpstr>Lysbilde 15</vt:lpstr>
      <vt:lpstr>IKEA i Vestby -     kommunedelplan</vt:lpstr>
      <vt:lpstr>Nussir-gruven i Kvalsund kommune (Finnmark)</vt:lpstr>
      <vt:lpstr>Effektivisering av planprosessene - samferdsel</vt:lpstr>
      <vt:lpstr>Forslag til nye statlige plan-retningslinjer (SPR) for samordnet bolig-, areal- og transportplanlegging</vt:lpstr>
      <vt:lpstr>    Rikspolitisk bestemmelse (RPB) om kjøpesentre </vt:lpstr>
      <vt:lpstr>Prosjekter, sentrumsutvikling og handel</vt:lpstr>
      <vt:lpstr>Nasjonale forventninger</vt:lpstr>
      <vt:lpstr>      </vt:lpstr>
      <vt:lpstr>Endringer i plan- og bygningsloven (forenklinger mv. i plandelen)</vt:lpstr>
      <vt:lpstr>Rettssaker</vt:lpstr>
      <vt:lpstr>Takk for meg!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Jon Beldo</dc:creator>
  <cp:lastModifiedBy>Ingjerd Johansen</cp:lastModifiedBy>
  <cp:revision>273</cp:revision>
  <dcterms:created xsi:type="dcterms:W3CDTF">2014-08-25T08:03:03Z</dcterms:created>
  <dcterms:modified xsi:type="dcterms:W3CDTF">2014-09-17T08:22:58Z</dcterms:modified>
</cp:coreProperties>
</file>