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805" r:id="rId2"/>
  </p:sldMasterIdLst>
  <p:notesMasterIdLst>
    <p:notesMasterId r:id="rId26"/>
  </p:notesMasterIdLst>
  <p:handoutMasterIdLst>
    <p:handoutMasterId r:id="rId27"/>
  </p:handoutMasterIdLst>
  <p:sldIdLst>
    <p:sldId id="259" r:id="rId3"/>
    <p:sldId id="299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21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22" r:id="rId23"/>
    <p:sldId id="318" r:id="rId24"/>
    <p:sldId id="319" r:id="rId25"/>
  </p:sldIdLst>
  <p:sldSz cx="9144000" cy="6858000" type="screen4x3"/>
  <p:notesSz cx="6797675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96AD"/>
    <a:srgbClr val="D9DFE5"/>
    <a:srgbClr val="7F899E"/>
    <a:srgbClr val="BB051B"/>
    <a:srgbClr val="B20519"/>
    <a:srgbClr val="B2071B"/>
    <a:srgbClr val="831E23"/>
    <a:srgbClr val="007BA3"/>
    <a:srgbClr val="2059A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06" autoAdjust="0"/>
    <p:restoredTop sz="88511" autoAdjust="0"/>
  </p:normalViewPr>
  <p:slideViewPr>
    <p:cSldViewPr showGuides="1">
      <p:cViewPr>
        <p:scale>
          <a:sx n="75" d="100"/>
          <a:sy n="75" d="100"/>
        </p:scale>
        <p:origin x="-1494" y="-72"/>
      </p:cViewPr>
      <p:guideLst>
        <p:guide orient="horz" pos="2556"/>
        <p:guide orient="horz" pos="2775"/>
        <p:guide pos="2880"/>
        <p:guide pos="4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ABF9D-F8DD-B840-BCCB-43D12EC40311}" type="datetimeFigureOut">
              <a:rPr lang="en-US" smtClean="0"/>
              <a:pPr/>
              <a:t>9/17/2014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2DA1C-C79C-E648-A847-3F2E0A4132D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3228169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C18B6A-70AD-4AB0-A02D-C0FC08D14F91}" type="datetimeFigureOut">
              <a:rPr lang="nb-NO"/>
              <a:pPr>
                <a:defRPr/>
              </a:pPr>
              <a:t>17.09.2014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773A84-FC95-4064-B83F-81CB4A0C49A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5815268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sz="14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sz="14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0AFEE-5082-4343-ACDE-FE7D2485E2D4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390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sz="1400" dirty="0" smtClean="0"/>
          </a:p>
        </p:txBody>
      </p:sp>
      <p:sp>
        <p:nvSpPr>
          <p:cNvPr id="12390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BCA1F4-7C5B-4ABD-ABD3-8448913E3D28}" type="slidenum">
              <a:rPr lang="nb-NO" smtClean="0"/>
              <a:pPr/>
              <a:t>18</a:t>
            </a:fld>
            <a:endParaRPr lang="nb-NO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720C47-7973-4EB5-89AD-0C29557A6C07}" type="slidenum">
              <a:rPr lang="nb-NO" smtClean="0"/>
              <a:pPr/>
              <a:t>19</a:t>
            </a:fld>
            <a:endParaRPr lang="nb-NO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sz="14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sz="14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0AFEE-5082-4343-ACDE-FE7D2485E2D4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0AFEE-5082-4343-ACDE-FE7D2485E2D4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0AFEE-5082-4343-ACDE-FE7D2485E2D4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4067BD-0472-46BA-877B-128EE307EB64}" type="slidenum">
              <a:rPr lang="nb-NO" smtClean="0"/>
              <a:pPr/>
              <a:t>3</a:t>
            </a:fld>
            <a:endParaRPr lang="nb-NO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nb-NO" sz="14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>
              <a:buFontTx/>
              <a:buChar char="•"/>
            </a:pPr>
            <a:endParaRPr lang="nb-NO" sz="14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0AFEE-5082-4343-ACDE-FE7D2485E2D4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endParaRPr lang="nb-NO" sz="1400" dirty="0" smtClean="0"/>
          </a:p>
        </p:txBody>
      </p:sp>
      <p:sp>
        <p:nvSpPr>
          <p:cNvPr id="12083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77C917-1D93-4532-AFFA-5B869FEE332E}" type="slidenum">
              <a:rPr lang="nb-NO" smtClean="0"/>
              <a:pPr/>
              <a:t>5</a:t>
            </a:fld>
            <a:endParaRPr lang="nb-NO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0AFEE-5082-4343-ACDE-FE7D2485E2D4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endParaRPr lang="nb-NO" sz="14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0AFEE-5082-4343-ACDE-FE7D2485E2D4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9FEBA6-39A2-4168-BBD0-1CF3FC8A3832}" type="slidenum">
              <a:rPr lang="nb-NO" smtClean="0"/>
              <a:pPr/>
              <a:t>8</a:t>
            </a:fld>
            <a:endParaRPr lang="nb-NO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sz="140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0AFEE-5082-4343-ACDE-FE7D2485E2D4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ppsett_Fullf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Helfigur_HALV2_original_illustrasjon_fullfarge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68" r="461" b="36823"/>
          <a:stretch/>
        </p:blipFill>
        <p:spPr>
          <a:xfrm>
            <a:off x="12700" y="3166368"/>
            <a:ext cx="9144000" cy="3691631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Startside fullfarge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57400"/>
            <a:ext cx="7632700" cy="1227583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4290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077072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rgbClr val="003057"/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>
                <a:solidFill>
                  <a:srgbClr val="856D7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911250D-8DE7-AB4E-AA5C-D4021C9ECB78}" type="datetime4">
              <a:rPr lang="nb-NO" smtClean="0"/>
              <a:pPr>
                <a:defRPr/>
              </a:pPr>
              <a:t>17. september 2014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856D73"/>
                </a:solidFill>
              </a:defRPr>
            </a:lvl1pPr>
          </a:lstStyle>
          <a:p>
            <a:pPr>
              <a:defRPr/>
            </a:pPr>
            <a:r>
              <a:rPr lang="nb-NO" smtClean="0"/>
              <a:t>Tittel på presentasjon</a:t>
            </a:r>
            <a:endParaRPr lang="nb-NO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856D73"/>
                </a:solidFill>
              </a:defRPr>
            </a:lvl1pPr>
          </a:lstStyle>
          <a:p>
            <a:pPr>
              <a:defRPr/>
            </a:pPr>
            <a:fld id="{E70FEA94-305C-4F2E-9167-6A7620ED449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124744" y="4929009"/>
            <a:ext cx="183673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engelsk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Klikk på utformingsfanen og velg DEPMAL – engelsk.</a:t>
            </a:r>
          </a:p>
          <a:p>
            <a:pPr>
              <a:defRPr/>
            </a:pPr>
            <a:r>
              <a:rPr lang="nb-NO" sz="1200" dirty="0" smtClean="0"/>
              <a:t>Eller  velg </a:t>
            </a:r>
            <a:r>
              <a:rPr lang="nb-NO" sz="1200" baseline="0" dirty="0" smtClean="0"/>
              <a:t> DEPMAL– </a:t>
            </a:r>
            <a:r>
              <a:rPr lang="nb-NO" sz="1200" dirty="0" smtClean="0"/>
              <a:t>engelsk under ”oppsett”.</a:t>
            </a:r>
            <a:endParaRPr lang="nb-NO" sz="1200" dirty="0"/>
          </a:p>
        </p:txBody>
      </p:sp>
      <p:pic>
        <p:nvPicPr>
          <p:cNvPr id="13" name="Picture 12" descr="KMD2CB8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618521"/>
            <a:ext cx="2880320" cy="9737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mal:1 utfallende bilde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DA2D6-EAED-624F-AE9A-519935632B98}" type="datetime4">
              <a:rPr lang="nb-NO" smtClean="0"/>
              <a:pPr>
                <a:defRPr/>
              </a:pPr>
              <a:t>17. september 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856D73"/>
                </a:solidFill>
              </a:defRPr>
            </a:lvl1pPr>
          </a:lstStyle>
          <a:p>
            <a:pPr>
              <a:defRPr/>
            </a:pPr>
            <a:fld id="{5F494965-D8C5-4DEE-A36A-C39BF9BEA4AA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000" cy="6345238"/>
          </a:xfrm>
          <a:solidFill>
            <a:schemeClr val="bg1"/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2305050" y="3717032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pic>
        <p:nvPicPr>
          <p:cNvPr id="11" name="Picture 10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Diagram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smtClean="0"/>
              <a:t>KRDs </a:t>
            </a:r>
            <a:r>
              <a:rPr lang="nb-NO" sz="1200" dirty="0"/>
              <a:t>fargepalett er lagt inn i malen og vil brukes automatisk i diagrammer og grafer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diagram</a:t>
            </a:r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B52E0-A867-5B4A-A9B0-C371DC37D381}" type="datetime4">
              <a:rPr lang="nb-NO" smtClean="0"/>
              <a:pPr>
                <a:defRPr/>
              </a:pPr>
              <a:t>17. september 2014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856D73"/>
                </a:solidFill>
              </a:defRPr>
            </a:lvl1pPr>
          </a:lstStyle>
          <a:p>
            <a:pPr>
              <a:defRPr/>
            </a:pPr>
            <a:fld id="{99AE2501-1319-4C69-A0F8-6822D9B27330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1" name="Picture 10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Tabell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smtClean="0"/>
              <a:t>KRDs </a:t>
            </a:r>
            <a:r>
              <a:rPr lang="nb-NO" sz="1200" dirty="0"/>
              <a:t>fargepalett er lagt inn i malen og vil brukes automatisk i diagrammer og grafer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en tabell</a:t>
            </a:r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97C36-C032-5C4A-B6AA-3704EEED9B5F}" type="datetime4">
              <a:rPr lang="nb-NO" smtClean="0"/>
              <a:pPr>
                <a:defRPr/>
              </a:pPr>
              <a:t>17. september 2014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856D73"/>
                </a:solidFill>
              </a:defRPr>
            </a:lvl1pPr>
          </a:lstStyle>
          <a:p>
            <a:pPr>
              <a:defRPr/>
            </a:pPr>
            <a:fld id="{25F84F35-D8CF-40CF-864C-EAFBFBC172A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1" name="Picture 10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To innholdsdeler - Sammenlikning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smtClean="0"/>
              <a:t>KRDs </a:t>
            </a:r>
            <a:r>
              <a:rPr lang="nb-NO" sz="1200" dirty="0"/>
              <a:t>fargepalett er lagt inn i malen og vil brukes automatisk i diagrammer og grafer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600200"/>
            <a:ext cx="377666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03638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957FC-C074-7F48-950F-02E69711B498}" type="datetime4">
              <a:rPr lang="nb-NO" smtClean="0"/>
              <a:pPr>
                <a:defRPr/>
              </a:pPr>
              <a:t>17. september 2014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Tittel på pres</a:t>
            </a:r>
            <a:r>
              <a:rPr lang="nb-NO" dirty="0" smtClean="0">
                <a:solidFill>
                  <a:schemeClr val="accent2">
                    <a:lumMod val="75000"/>
                  </a:schemeClr>
                </a:solidFill>
              </a:rPr>
              <a:t>entas</a:t>
            </a:r>
            <a:r>
              <a:rPr lang="nb-NO" dirty="0" smtClean="0"/>
              <a:t>jon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56D73"/>
                </a:solidFill>
              </a:defRPr>
            </a:lvl1pPr>
          </a:lstStyle>
          <a:p>
            <a:pPr>
              <a:defRPr/>
            </a:pPr>
            <a:fld id="{6806B2C8-A7D3-4F1A-8056-06DB1B87D535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1" name="Picture 10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 Oppsett_fullf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Helfigur_original_illustrasjon_fullfarge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694" t="646" r="1" b="-646"/>
          <a:stretch/>
        </p:blipFill>
        <p:spPr>
          <a:xfrm>
            <a:off x="0" y="-25401"/>
            <a:ext cx="7202430" cy="6858001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Sluttside fullfarge</a:t>
            </a:r>
            <a:endParaRPr lang="nb-NO" sz="1200" dirty="0"/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-2628900" y="5299075"/>
            <a:ext cx="2413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bildekreditering:</a:t>
            </a:r>
          </a:p>
          <a:p>
            <a:pPr>
              <a:defRPr/>
            </a:pPr>
            <a:r>
              <a:rPr lang="nb-NO" sz="1200" dirty="0"/>
              <a:t>Alle bilder brukt i presentasjonen må krediteres for eksempel slik:</a:t>
            </a:r>
          </a:p>
          <a:p>
            <a:pPr>
              <a:defRPr/>
            </a:pPr>
            <a:r>
              <a:rPr lang="nb-NO" sz="1200" dirty="0"/>
              <a:t>Slide nr. X: Fotograf, Bildebyrå</a:t>
            </a:r>
          </a:p>
        </p:txBody>
      </p:sp>
      <p:pic>
        <p:nvPicPr>
          <p:cNvPr id="18" name="Picture 17" descr="KMD2CB8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5610876"/>
            <a:ext cx="2592288" cy="876368"/>
          </a:xfrm>
          <a:prstGeom prst="rect">
            <a:avLst/>
          </a:prstGeom>
        </p:spPr>
      </p:pic>
      <p:sp>
        <p:nvSpPr>
          <p:cNvPr id="11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648200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smtClean="0"/>
              <a:t>Bildekreditering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 Oppsett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figur_original_illustrasjon_light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480" t="650" r="9172"/>
          <a:stretch/>
        </p:blipFill>
        <p:spPr>
          <a:xfrm>
            <a:off x="1" y="0"/>
            <a:ext cx="6553200" cy="6813376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Sluttside lys versjon</a:t>
            </a:r>
            <a:endParaRPr lang="nb-NO" sz="1200" dirty="0"/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-2628900" y="5299075"/>
            <a:ext cx="2413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bildekreditering:</a:t>
            </a:r>
          </a:p>
          <a:p>
            <a:pPr>
              <a:defRPr/>
            </a:pPr>
            <a:r>
              <a:rPr lang="nb-NO" sz="1200" dirty="0"/>
              <a:t>Alle bilder brukt i presentasjonen må krediteres for eksempel slik:</a:t>
            </a:r>
          </a:p>
          <a:p>
            <a:pPr>
              <a:defRPr/>
            </a:pPr>
            <a:r>
              <a:rPr lang="nb-NO" sz="1200" dirty="0"/>
              <a:t>Slide nr. X: Fotograf, Bildebyrå</a:t>
            </a:r>
          </a:p>
        </p:txBody>
      </p:sp>
      <p:pic>
        <p:nvPicPr>
          <p:cNvPr id="14" name="Picture 13" descr="KMD2CB8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5610876"/>
            <a:ext cx="2592288" cy="876368"/>
          </a:xfrm>
          <a:prstGeom prst="rect">
            <a:avLst/>
          </a:prstGeom>
        </p:spPr>
      </p:pic>
      <p:sp>
        <p:nvSpPr>
          <p:cNvPr id="6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648200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smtClean="0"/>
              <a:t>Bildekreditering</a:t>
            </a:r>
          </a:p>
        </p:txBody>
      </p:sp>
    </p:spTree>
    <p:extLst>
      <p:ext uri="{BB962C8B-B14F-4D97-AF65-F5344CB8AC3E}">
        <p14:creationId xmlns="" xmlns:p14="http://schemas.microsoft.com/office/powerpoint/2010/main" val="1465372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ppsett_fullf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elfigur_HALV2_original_illustrasjon_fullfarge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68" r="461" b="36823"/>
          <a:stretch/>
        </p:blipFill>
        <p:spPr>
          <a:xfrm>
            <a:off x="12700" y="3166368"/>
            <a:ext cx="9144000" cy="3691631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</a:t>
            </a:r>
            <a:r>
              <a:rPr lang="nb-NO" sz="1200" dirty="0" smtClean="0"/>
              <a:t>Startside fullfarge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57401"/>
            <a:ext cx="7632700" cy="1227138"/>
          </a:xfrm>
        </p:spPr>
        <p:txBody>
          <a:bodyPr/>
          <a:lstStyle>
            <a:lvl1pPr algn="ctr">
              <a:defRPr>
                <a:solidFill>
                  <a:srgbClr val="DA291C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4290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rgbClr val="00305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082827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rgbClr val="003057"/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25E64797-FBF5-414E-8CDE-4E40EFE13F2C}" type="datetime4">
              <a:rPr lang="nb-NO" smtClean="0"/>
              <a:pPr>
                <a:defRPr/>
              </a:pPr>
              <a:t>17. september 2014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5E5F2-E396-466C-AAEB-D79142E084B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160748" y="4929009"/>
            <a:ext cx="183673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norsk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Klikk på utformingsfanen og velg DEPMAL – norsk.</a:t>
            </a:r>
          </a:p>
          <a:p>
            <a:pPr>
              <a:defRPr/>
            </a:pPr>
            <a:r>
              <a:rPr lang="nb-NO" sz="1200" dirty="0" smtClean="0"/>
              <a:t>Eller  velg </a:t>
            </a:r>
            <a:r>
              <a:rPr lang="nb-NO" sz="1200" baseline="0" dirty="0" smtClean="0"/>
              <a:t> DEPMAL– norsk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pic>
        <p:nvPicPr>
          <p:cNvPr id="13" name="Picture 12" descr="KMD2CE0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372" y="620688"/>
            <a:ext cx="3431256" cy="9489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9854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ppsett m orange bord til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Orange original_illustrasjon1_stor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7208" t="21716" r="21440" b="5760"/>
          <a:stretch/>
        </p:blipFill>
        <p:spPr>
          <a:xfrm>
            <a:off x="3" y="2300725"/>
            <a:ext cx="9143998" cy="4557275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</a:t>
            </a:r>
            <a:r>
              <a:rPr lang="nb-NO" sz="1200" dirty="0" smtClean="0"/>
              <a:t>Startside </a:t>
            </a:r>
            <a:r>
              <a:rPr lang="nb-NO" sz="1200" dirty="0" err="1" smtClean="0"/>
              <a:t>light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57401"/>
            <a:ext cx="7632700" cy="1227138"/>
          </a:xfrm>
        </p:spPr>
        <p:txBody>
          <a:bodyPr/>
          <a:lstStyle>
            <a:lvl1pPr algn="ctr">
              <a:defRPr>
                <a:solidFill>
                  <a:srgbClr val="DA291C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4290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rgbClr val="00305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5841454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rgbClr val="003057"/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30CE6F08-D28D-EE41-9F5F-76122A9CDC81}" type="datetime4">
              <a:rPr lang="nb-NO" smtClean="0"/>
              <a:pPr>
                <a:defRPr/>
              </a:pPr>
              <a:t>17. september 2014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5E5F2-E396-466C-AAEB-D79142E084B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160748" y="4929009"/>
            <a:ext cx="183673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norsk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Klikk på utformingsfanen og velg DEPMAL – norsk.</a:t>
            </a:r>
          </a:p>
          <a:p>
            <a:pPr>
              <a:defRPr/>
            </a:pPr>
            <a:r>
              <a:rPr lang="nb-NO" sz="1200" dirty="0" smtClean="0"/>
              <a:t>Eller  velg </a:t>
            </a:r>
            <a:r>
              <a:rPr lang="nb-NO" sz="1200" baseline="0" dirty="0" smtClean="0"/>
              <a:t> DEPMAL– norsk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pic>
        <p:nvPicPr>
          <p:cNvPr id="13" name="Picture 12" descr="KMD2CE0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372" y="620688"/>
            <a:ext cx="3431256" cy="9489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2160588" y="4375150"/>
            <a:ext cx="183673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dirty="0"/>
              <a:t>For å få </a:t>
            </a:r>
            <a:r>
              <a:rPr lang="nb-NO" sz="1200" dirty="0" smtClean="0"/>
              <a:t>sidenummer</a:t>
            </a:r>
            <a:r>
              <a:rPr lang="nb-NO" sz="1200" dirty="0"/>
              <a:t>, </a:t>
            </a:r>
            <a:r>
              <a:rPr lang="nb-NO" sz="1200" dirty="0" smtClean="0"/>
              <a:t>dato</a:t>
            </a:r>
            <a:r>
              <a:rPr lang="nb-NO" sz="1200" baseline="0" dirty="0" smtClean="0"/>
              <a:t> og</a:t>
            </a:r>
            <a:r>
              <a:rPr lang="nb-NO" sz="1200" dirty="0" smtClean="0"/>
              <a:t> redigere </a:t>
            </a:r>
            <a:r>
              <a:rPr lang="nb-NO" sz="1200" dirty="0"/>
              <a:t>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 -&gt; Huk av for ønsket tekst.</a:t>
            </a:r>
          </a:p>
        </p:txBody>
      </p:sp>
      <p:cxnSp>
        <p:nvCxnSpPr>
          <p:cNvPr id="5" name="Vinkel 4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</a:t>
            </a:r>
            <a:r>
              <a:rPr lang="nb-NO" sz="1200" dirty="0" err="1"/>
              <a:t>mal:Tekst</a:t>
            </a:r>
            <a:r>
              <a:rPr lang="nb-NO" sz="1200" dirty="0"/>
              <a:t> 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-2197100" y="1592263"/>
            <a:ext cx="18367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engelsk stavekontroll:</a:t>
            </a:r>
          </a:p>
          <a:p>
            <a:pPr>
              <a:defRPr/>
            </a:pPr>
            <a:r>
              <a:rPr lang="nb-NO" sz="1200" dirty="0"/>
              <a:t>Klikk fane ”se gjennom”, klikk i tekstfeltet og huk av for engelsk under ”språk”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94270-2E34-524F-ADE0-E5CC9C3FCBEC}" type="datetime4">
              <a:rPr lang="nb-NO" smtClean="0"/>
              <a:pPr>
                <a:defRPr/>
              </a:pPr>
              <a:t>17. september 2014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56D73"/>
                </a:solidFill>
              </a:defRPr>
            </a:lvl1pPr>
          </a:lstStyle>
          <a:p>
            <a:pPr>
              <a:defRPr/>
            </a:pPr>
            <a:fld id="{D48DA677-DAA4-45DF-A90B-CC3D7ABBF9BE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2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MED KULEPUNKT med orange b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2160588" y="4375150"/>
            <a:ext cx="183673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dirty="0"/>
              <a:t>For å få </a:t>
            </a:r>
            <a:r>
              <a:rPr lang="nb-NO" sz="1200" dirty="0" smtClean="0"/>
              <a:t>sidenummer</a:t>
            </a:r>
            <a:r>
              <a:rPr lang="nb-NO" sz="1200" dirty="0"/>
              <a:t>, </a:t>
            </a:r>
            <a:r>
              <a:rPr lang="nb-NO" sz="1200" dirty="0" smtClean="0"/>
              <a:t>dato</a:t>
            </a:r>
            <a:r>
              <a:rPr lang="nb-NO" sz="1200" baseline="0" dirty="0" smtClean="0"/>
              <a:t> og</a:t>
            </a:r>
            <a:r>
              <a:rPr lang="nb-NO" sz="1200" dirty="0" smtClean="0"/>
              <a:t> redigere </a:t>
            </a:r>
            <a:r>
              <a:rPr lang="nb-NO" sz="1200" dirty="0"/>
              <a:t>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 -&gt; Huk av for ønsket tekst.</a:t>
            </a:r>
          </a:p>
        </p:txBody>
      </p:sp>
      <p:cxnSp>
        <p:nvCxnSpPr>
          <p:cNvPr id="5" name="Vinkel 4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</a:t>
            </a:r>
            <a:r>
              <a:rPr lang="nb-NO" sz="1200" dirty="0" err="1"/>
              <a:t>mal:Tekst</a:t>
            </a:r>
            <a:r>
              <a:rPr lang="nb-NO" sz="1200" dirty="0"/>
              <a:t> 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-2197100" y="1592263"/>
            <a:ext cx="18367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engelsk stavekontroll:</a:t>
            </a:r>
          </a:p>
          <a:p>
            <a:pPr>
              <a:defRPr/>
            </a:pPr>
            <a:r>
              <a:rPr lang="nb-NO" sz="1200" dirty="0"/>
              <a:t>Klikk fane ”se gjennom”, klikk i tekstfeltet og huk av for engelsk under ”språk”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EE00E-18B5-1745-B38A-AFFE57CCBC2C}" type="datetime4">
              <a:rPr lang="nb-NO" smtClean="0"/>
              <a:pPr>
                <a:defRPr/>
              </a:pPr>
              <a:t>17. september 2014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DA677-DAA4-45DF-A90B-CC3D7ABBF9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2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8669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ppsett m orange bord til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Orange original_illustrasjon1_stor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7208" t="21716" r="21440" b="5760"/>
          <a:stretch/>
        </p:blipFill>
        <p:spPr>
          <a:xfrm>
            <a:off x="3" y="2300725"/>
            <a:ext cx="9143998" cy="4557275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Startside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57400"/>
            <a:ext cx="7632700" cy="1227583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4290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5840264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rgbClr val="003057"/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>
                <a:solidFill>
                  <a:srgbClr val="856D7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27B2453E-65FC-3945-A5EA-62D489E79A0C}" type="datetime4">
              <a:rPr lang="nb-NO" smtClean="0"/>
              <a:pPr>
                <a:defRPr/>
              </a:pPr>
              <a:t>17. september 2014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856D73"/>
                </a:solidFill>
              </a:defRPr>
            </a:lvl1pPr>
          </a:lstStyle>
          <a:p>
            <a:pPr>
              <a:defRPr/>
            </a:pPr>
            <a:r>
              <a:rPr lang="nb-NO" smtClean="0"/>
              <a:t>Tittel på presentasjon</a:t>
            </a:r>
            <a:endParaRPr lang="nb-NO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856D73"/>
                </a:solidFill>
              </a:defRPr>
            </a:lvl1pPr>
          </a:lstStyle>
          <a:p>
            <a:pPr>
              <a:defRPr/>
            </a:pPr>
            <a:fld id="{E70FEA94-305C-4F2E-9167-6A7620ED449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124744" y="4929009"/>
            <a:ext cx="183673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engelsk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Klikk på utformingsfanen og velg DEPMAL – engelsk.</a:t>
            </a:r>
          </a:p>
          <a:p>
            <a:pPr>
              <a:defRPr/>
            </a:pPr>
            <a:r>
              <a:rPr lang="nb-NO" sz="1200" dirty="0" smtClean="0"/>
              <a:t>Eller  velg </a:t>
            </a:r>
            <a:r>
              <a:rPr lang="nb-NO" sz="1200" baseline="0" dirty="0" smtClean="0"/>
              <a:t> DEPMAL– </a:t>
            </a:r>
            <a:r>
              <a:rPr lang="nb-NO" sz="1200" dirty="0" smtClean="0"/>
              <a:t>engelsk under ”oppsett”.</a:t>
            </a:r>
            <a:endParaRPr lang="nb-NO" sz="1200" dirty="0"/>
          </a:p>
        </p:txBody>
      </p:sp>
      <p:pic>
        <p:nvPicPr>
          <p:cNvPr id="4" name="Picture 3" descr="KMD2CB8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618521"/>
            <a:ext cx="2880320" cy="9737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5562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</a:t>
            </a:r>
            <a:r>
              <a:rPr lang="nb-NO" sz="1200" dirty="0" err="1"/>
              <a:t>mal:Tekst</a:t>
            </a:r>
            <a:r>
              <a:rPr lang="nb-NO" sz="1200" dirty="0"/>
              <a:t> uten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69831-EFEA-EB48-BE89-3CB93ED954AB}" type="datetime4">
              <a:rPr lang="nb-NO" smtClean="0"/>
              <a:pPr>
                <a:defRPr/>
              </a:pPr>
              <a:t>17. september 2014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56D73"/>
                </a:solidFill>
              </a:defRPr>
            </a:lvl1pPr>
          </a:lstStyle>
          <a:p>
            <a:pPr>
              <a:defRPr/>
            </a:pPr>
            <a:fld id="{7C9C9449-CD3A-4A5E-84E5-1F1C1593B0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9" name="Picture 8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Tekst med </a:t>
            </a:r>
            <a:r>
              <a:rPr lang="nb-NO" sz="1200" dirty="0" err="1"/>
              <a:t>kulepunkter</a:t>
            </a:r>
            <a:r>
              <a:rPr lang="nb-NO" sz="1200" dirty="0"/>
              <a:t> - 1 vertikalt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834B8-E251-EB4F-B8AE-7F2C9BDDFF3B}" type="datetime4">
              <a:rPr lang="nb-NO" smtClean="0"/>
              <a:pPr>
                <a:defRPr/>
              </a:pPr>
              <a:t>17. september 2014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856D73"/>
                </a:solidFill>
              </a:defRPr>
            </a:lvl1pPr>
          </a:lstStyle>
          <a:p>
            <a:pPr>
              <a:defRPr/>
            </a:pPr>
            <a:fld id="{1516539F-4807-4BA8-8D2B-019F3A6F6DE7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63180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pic>
        <p:nvPicPr>
          <p:cNvPr id="13" name="Picture 12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Tekst med </a:t>
            </a:r>
            <a:r>
              <a:rPr lang="nb-NO" sz="1200" dirty="0" err="1"/>
              <a:t>kulepunkter</a:t>
            </a:r>
            <a:r>
              <a:rPr lang="nb-NO" sz="1200" dirty="0"/>
              <a:t> - 3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FFA37-8540-3D45-B271-0506AEA952FC}" type="datetime4">
              <a:rPr lang="nb-NO" smtClean="0"/>
              <a:pPr>
                <a:defRPr/>
              </a:pPr>
              <a:t>17. september 2014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856D73"/>
                </a:solidFill>
              </a:defRPr>
            </a:lvl1pPr>
          </a:lstStyle>
          <a:p>
            <a:pPr>
              <a:defRPr/>
            </a:pPr>
            <a:fld id="{C626A12C-C322-47F5-ACD3-741DCA3C982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7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21060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8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2106000"/>
            <a:ext cx="1944000" cy="21060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9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4212000"/>
            <a:ext cx="1944000" cy="21060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pic>
        <p:nvPicPr>
          <p:cNvPr id="16" name="Picture 15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</a:t>
            </a:r>
            <a:r>
              <a:rPr lang="nb-NO" sz="1200" dirty="0"/>
              <a:t>mal: Tekst med </a:t>
            </a:r>
            <a:r>
              <a:rPr lang="nb-NO" sz="1200" dirty="0" err="1"/>
              <a:t>kulepunkter</a:t>
            </a:r>
            <a:r>
              <a:rPr lang="nb-NO" sz="1200" dirty="0"/>
              <a:t> – </a:t>
            </a:r>
            <a:r>
              <a:rPr lang="nb-NO" sz="1200" dirty="0" smtClean="0"/>
              <a:t>4 </a:t>
            </a:r>
            <a:r>
              <a:rPr lang="nb-NO" sz="1200" dirty="0"/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1307C-A97F-194F-BDAD-DF3D8D8EBD3E}" type="datetime4">
              <a:rPr lang="nb-NO" smtClean="0"/>
              <a:pPr>
                <a:defRPr/>
              </a:pPr>
              <a:t>17. september 2014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856D73"/>
                </a:solidFill>
              </a:defRPr>
            </a:lvl1pPr>
          </a:lstStyle>
          <a:p>
            <a:pPr>
              <a:defRPr/>
            </a:pPr>
            <a:fld id="{E2746617-EE46-483E-BD6F-225E0ABBAA7E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5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15804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6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1580400"/>
            <a:ext cx="1944000" cy="15804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7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3160800"/>
            <a:ext cx="1944000" cy="15804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8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7200000" y="4737600"/>
            <a:ext cx="1944000" cy="15804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pic>
        <p:nvPicPr>
          <p:cNvPr id="20" name="Picture 19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Tekst med liggende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7"/>
            <a:ext cx="7631838" cy="2232248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DC43F-5551-F346-BF5F-F96182FC805F}" type="datetime4">
              <a:rPr lang="nb-NO" smtClean="0"/>
              <a:pPr>
                <a:defRPr/>
              </a:pPr>
              <a:t>17. september 2014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856D73"/>
                </a:solidFill>
              </a:defRPr>
            </a:lvl1pPr>
          </a:lstStyle>
          <a:p>
            <a:pPr>
              <a:defRPr/>
            </a:pPr>
            <a:fld id="{A41E94D1-141E-47E3-9A57-58FD4C0B0AE3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28800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</p:txBody>
      </p:sp>
      <p:pic>
        <p:nvPicPr>
          <p:cNvPr id="13" name="Picture 12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1 utfallende bilde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0E1A3-AB44-A444-8947-A646A0D214E7}" type="datetime4">
              <a:rPr lang="nb-NO" smtClean="0"/>
              <a:pPr>
                <a:defRPr/>
              </a:pPr>
              <a:t>17. september 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856D73"/>
                </a:solidFill>
              </a:defRPr>
            </a:lvl1pPr>
          </a:lstStyle>
          <a:p>
            <a:pPr>
              <a:defRPr/>
            </a:pPr>
            <a:fld id="{789A1ACE-0256-46C2-9243-12F406021413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180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for å legge inn bilde</a:t>
            </a:r>
          </a:p>
          <a:p>
            <a:pPr lvl="0"/>
            <a:endParaRPr lang="nb-NO" noProof="0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sp>
        <p:nvSpPr>
          <p:cNvPr id="9" name="TekstSylinder 8"/>
          <p:cNvSpPr txBox="1"/>
          <p:nvPr userDrawn="1"/>
        </p:nvSpPr>
        <p:spPr>
          <a:xfrm>
            <a:off x="-2340768" y="314096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Diagram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smtClean="0"/>
              <a:t>KRDs </a:t>
            </a:r>
            <a:r>
              <a:rPr lang="nb-NO" sz="1200" dirty="0"/>
              <a:t>fargepalett er lagt inn i malen og vil brukes automatisk i diagrammer og grafer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4AFCA-E900-FA45-B243-DB4796C077EB}" type="datetime4">
              <a:rPr lang="nb-NO" smtClean="0"/>
              <a:pPr>
                <a:defRPr/>
              </a:pPr>
              <a:t>17. september 2014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856D73"/>
                </a:solidFill>
              </a:defRPr>
            </a:lvl1pPr>
          </a:lstStyle>
          <a:p>
            <a:pPr>
              <a:defRPr/>
            </a:pPr>
            <a:fld id="{E57E29F8-969C-4786-93E6-97F6E272610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1" name="Picture 10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Tabell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smtClean="0"/>
              <a:t>KRDs </a:t>
            </a:r>
            <a:r>
              <a:rPr lang="nb-NO" sz="1200" dirty="0"/>
              <a:t>fargepalett er lagt inn i malen og vil brukes automatisk i diagrammer og tabeller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CAA1F-B177-1549-92CA-B6FC2E1BCC91}" type="datetime4">
              <a:rPr lang="nb-NO" smtClean="0"/>
              <a:pPr>
                <a:defRPr/>
              </a:pPr>
              <a:t>17. september 2014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856D73"/>
                </a:solidFill>
              </a:defRPr>
            </a:lvl1pPr>
          </a:lstStyle>
          <a:p>
            <a:pPr>
              <a:defRPr/>
            </a:pPr>
            <a:fld id="{4F04331D-F7FB-4172-ABEB-63816C5337A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1" name="Picture 10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  <p:sp>
        <p:nvSpPr>
          <p:cNvPr id="5" name="TekstSylinder 4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smtClean="0"/>
              <a:t>KRDs </a:t>
            </a:r>
            <a:r>
              <a:rPr lang="nb-NO" sz="1200" dirty="0"/>
              <a:t>fargepalett er lagt inn i malen og vil brukes automatisk i diagrammer og grafer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600200"/>
            <a:ext cx="377666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03638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7DD49-250B-BB42-8C4A-469B7B69949C}" type="datetime4">
              <a:rPr lang="nb-NO" smtClean="0"/>
              <a:pPr>
                <a:defRPr/>
              </a:pPr>
              <a:t>17. september 2014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53A93-AF0B-4AB7-A96F-09A3F6A1BB3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 Oppsett_fulf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elfigur_original_illustrasjon_fullfarge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694" t="646" r="1" b="-646"/>
          <a:stretch/>
        </p:blipFill>
        <p:spPr>
          <a:xfrm>
            <a:off x="0" y="-1"/>
            <a:ext cx="7202430" cy="6858001"/>
          </a:xfrm>
          <a:prstGeom prst="rect">
            <a:avLst/>
          </a:prstGeom>
        </p:spPr>
      </p:pic>
      <p:pic>
        <p:nvPicPr>
          <p:cNvPr id="13" name="Picture 12" descr="KMD2CE0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5648548"/>
            <a:ext cx="3024336" cy="836370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mal: Sluttside fullfarge</a:t>
            </a:r>
            <a:endParaRPr lang="nb-NO" sz="1200" dirty="0"/>
          </a:p>
        </p:txBody>
      </p:sp>
      <p:sp>
        <p:nvSpPr>
          <p:cNvPr id="18" name="TekstSylinder 7"/>
          <p:cNvSpPr txBox="1"/>
          <p:nvPr userDrawn="1"/>
        </p:nvSpPr>
        <p:spPr>
          <a:xfrm>
            <a:off x="-2628900" y="5299075"/>
            <a:ext cx="2413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bildekreditering:</a:t>
            </a:r>
          </a:p>
          <a:p>
            <a:pPr>
              <a:defRPr/>
            </a:pPr>
            <a:r>
              <a:rPr lang="nb-NO" sz="1200" dirty="0"/>
              <a:t>Alle bilder brukt i presentasjonen må krediteres for eksempel slik:</a:t>
            </a:r>
          </a:p>
          <a:p>
            <a:pPr>
              <a:defRPr/>
            </a:pPr>
            <a:r>
              <a:rPr lang="nb-NO" sz="1200" dirty="0"/>
              <a:t>Slide nr. X: Fotograf, Bildebyrå</a:t>
            </a:r>
          </a:p>
        </p:txBody>
      </p:sp>
      <p:sp>
        <p:nvSpPr>
          <p:cNvPr id="6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648200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smtClean="0"/>
              <a:t>Bildekreditering</a:t>
            </a:r>
          </a:p>
        </p:txBody>
      </p:sp>
    </p:spTree>
    <p:extLst>
      <p:ext uri="{BB962C8B-B14F-4D97-AF65-F5344CB8AC3E}">
        <p14:creationId xmlns="" xmlns:p14="http://schemas.microsoft.com/office/powerpoint/2010/main" val="371861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</a:t>
            </a:r>
            <a:r>
              <a:rPr lang="nb-NO" sz="1200" dirty="0" err="1"/>
              <a:t>mal:Tekst</a:t>
            </a:r>
            <a:r>
              <a:rPr lang="nb-NO" sz="1200" dirty="0"/>
              <a:t> 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4375150"/>
            <a:ext cx="183673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dirty="0"/>
              <a:t>For å </a:t>
            </a:r>
            <a:r>
              <a:rPr lang="nb-NO" sz="1200" dirty="0" smtClean="0"/>
              <a:t>sidenummer</a:t>
            </a:r>
            <a:r>
              <a:rPr lang="nb-NO" sz="1200" dirty="0"/>
              <a:t>, dato, </a:t>
            </a:r>
            <a:r>
              <a:rPr lang="nb-NO" sz="1200" dirty="0" smtClean="0"/>
              <a:t>og tittel </a:t>
            </a:r>
            <a:r>
              <a:rPr lang="nb-NO" sz="1200" dirty="0"/>
              <a:t>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 -&gt; Huk 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56D73"/>
                </a:solidFill>
              </a:defRPr>
            </a:lvl1pPr>
          </a:lstStyle>
          <a:p>
            <a:pPr>
              <a:defRPr/>
            </a:pPr>
            <a:fld id="{FB726D84-2282-E449-86FE-56DF6E07FA1E}" type="datetime4">
              <a:rPr lang="nb-NO" smtClean="0"/>
              <a:pPr>
                <a:defRPr/>
              </a:pPr>
              <a:t>17. september 2014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56D73"/>
                </a:solidFill>
              </a:defRPr>
            </a:lvl1pPr>
          </a:lstStyle>
          <a:p>
            <a:pPr>
              <a:defRPr/>
            </a:pPr>
            <a:r>
              <a:rPr lang="nb-NO" smtClean="0"/>
              <a:t>Tittel på presentasjon</a:t>
            </a: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56D73"/>
                </a:solidFill>
              </a:defRPr>
            </a:lvl1pPr>
          </a:lstStyle>
          <a:p>
            <a:pPr>
              <a:defRPr/>
            </a:pPr>
            <a:fld id="{46E7AFDD-00A8-47A5-84C8-E079ED383EC0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-2197100" y="1592263"/>
            <a:ext cx="183673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nynorsk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stavekontroll</a:t>
            </a:r>
            <a:r>
              <a:rPr lang="nb-NO" sz="1200" b="1" dirty="0"/>
              <a:t>:</a:t>
            </a:r>
          </a:p>
          <a:p>
            <a:pPr>
              <a:defRPr/>
            </a:pPr>
            <a:r>
              <a:rPr lang="nb-NO" sz="1200" dirty="0"/>
              <a:t>Klikk fane ”se gjennom”, klikk i tekstfeltet og huk av for </a:t>
            </a:r>
            <a:r>
              <a:rPr lang="nb-NO" sz="1200" dirty="0" smtClean="0"/>
              <a:t>nynorsk </a:t>
            </a:r>
            <a:r>
              <a:rPr lang="nb-NO" sz="1200" dirty="0"/>
              <a:t>under ”språk”</a:t>
            </a:r>
          </a:p>
        </p:txBody>
      </p:sp>
      <p:sp>
        <p:nvSpPr>
          <p:cNvPr id="11" name="TekstSylinder 9"/>
          <p:cNvSpPr txBox="1"/>
          <p:nvPr userDrawn="1"/>
        </p:nvSpPr>
        <p:spPr>
          <a:xfrm>
            <a:off x="9372600" y="304800"/>
            <a:ext cx="1836737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symbol</a:t>
            </a:r>
            <a:r>
              <a:rPr lang="nb-NO" sz="1200" b="1" dirty="0"/>
              <a:t>:</a:t>
            </a:r>
          </a:p>
          <a:p>
            <a:pPr>
              <a:defRPr/>
            </a:pPr>
            <a:r>
              <a:rPr lang="nb-NO" sz="1200" dirty="0"/>
              <a:t>Velg ikonet tilsvarende</a:t>
            </a:r>
          </a:p>
          <a:p>
            <a:pPr>
              <a:defRPr/>
            </a:pPr>
            <a:r>
              <a:rPr lang="nb-NO" sz="1200" dirty="0"/>
              <a:t>avdelingen</a:t>
            </a:r>
            <a:r>
              <a:rPr lang="nb-NO" sz="1200" baseline="0" dirty="0"/>
              <a:t> du snakker</a:t>
            </a:r>
          </a:p>
          <a:p>
            <a:pPr>
              <a:defRPr/>
            </a:pPr>
            <a:r>
              <a:rPr lang="nb-NO" sz="1200" baseline="0" dirty="0"/>
              <a:t>om, og trykk lim inn (Ctrl+V) på hver side for at symbolet skal komme</a:t>
            </a:r>
          </a:p>
          <a:p>
            <a:pPr>
              <a:defRPr/>
            </a:pPr>
            <a:r>
              <a:rPr lang="nb-NO" sz="1200" baseline="0" dirty="0"/>
              <a:t>på samme sted.</a:t>
            </a:r>
          </a:p>
        </p:txBody>
      </p:sp>
      <p:pic>
        <p:nvPicPr>
          <p:cNvPr id="12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ut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elfigur_original_illustrasjon_light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480" t="650" r="9172" b="-651"/>
          <a:stretch/>
        </p:blipFill>
        <p:spPr>
          <a:xfrm>
            <a:off x="1" y="0"/>
            <a:ext cx="6553200" cy="6858000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mal: Sluttside </a:t>
            </a:r>
            <a:r>
              <a:rPr lang="nb-NO" sz="1200" dirty="0" err="1" smtClean="0"/>
              <a:t>light</a:t>
            </a:r>
            <a:endParaRPr lang="nb-NO" sz="1200" dirty="0"/>
          </a:p>
        </p:txBody>
      </p:sp>
      <p:sp>
        <p:nvSpPr>
          <p:cNvPr id="18" name="TekstSylinder 7"/>
          <p:cNvSpPr txBox="1"/>
          <p:nvPr userDrawn="1"/>
        </p:nvSpPr>
        <p:spPr>
          <a:xfrm>
            <a:off x="-2628900" y="5299075"/>
            <a:ext cx="2413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bildekreditering:</a:t>
            </a:r>
          </a:p>
          <a:p>
            <a:pPr>
              <a:defRPr/>
            </a:pPr>
            <a:r>
              <a:rPr lang="nb-NO" sz="1200" dirty="0"/>
              <a:t>Alle bilder brukt i presentasjonen må krediteres for eksempel slik:</a:t>
            </a:r>
          </a:p>
          <a:p>
            <a:pPr>
              <a:defRPr/>
            </a:pPr>
            <a:r>
              <a:rPr lang="nb-NO" sz="1200" dirty="0"/>
              <a:t>Slide nr. X: Fotograf, Bildebyrå</a:t>
            </a:r>
          </a:p>
        </p:txBody>
      </p:sp>
      <p:pic>
        <p:nvPicPr>
          <p:cNvPr id="14" name="Picture 13" descr="KMD2CE0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5648548"/>
            <a:ext cx="3024336" cy="836370"/>
          </a:xfrm>
          <a:prstGeom prst="rect">
            <a:avLst/>
          </a:prstGeom>
        </p:spPr>
      </p:pic>
      <p:sp>
        <p:nvSpPr>
          <p:cNvPr id="6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648200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smtClean="0"/>
              <a:t>Bildekreditering</a:t>
            </a:r>
          </a:p>
        </p:txBody>
      </p:sp>
    </p:spTree>
    <p:extLst>
      <p:ext uri="{BB962C8B-B14F-4D97-AF65-F5344CB8AC3E}">
        <p14:creationId xmlns="" xmlns:p14="http://schemas.microsoft.com/office/powerpoint/2010/main" val="153898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MED KULEPUNKT og orange b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</a:t>
            </a:r>
            <a:r>
              <a:rPr lang="nb-NO" sz="1200" dirty="0" err="1"/>
              <a:t>mal:Tekst</a:t>
            </a:r>
            <a:r>
              <a:rPr lang="nb-NO" sz="1200" dirty="0"/>
              <a:t> 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4375150"/>
            <a:ext cx="183673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dirty="0"/>
              <a:t>For å </a:t>
            </a:r>
            <a:r>
              <a:rPr lang="nb-NO" sz="1200" dirty="0" smtClean="0"/>
              <a:t>sidenummer</a:t>
            </a:r>
            <a:r>
              <a:rPr lang="nb-NO" sz="1200" dirty="0"/>
              <a:t>, dato, </a:t>
            </a:r>
            <a:r>
              <a:rPr lang="nb-NO" sz="1200" dirty="0" smtClean="0"/>
              <a:t>og tittel </a:t>
            </a:r>
            <a:r>
              <a:rPr lang="nb-NO" sz="1200" dirty="0"/>
              <a:t>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 -&gt; Huk 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841AE-849F-C749-9C39-1D38CB8C7429}" type="datetime4">
              <a:rPr lang="nb-NO" smtClean="0"/>
              <a:pPr>
                <a:defRPr/>
              </a:pPr>
              <a:t>17. september 2014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7AFDD-00A8-47A5-84C8-E079ED383EC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-2197100" y="1592263"/>
            <a:ext cx="183673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nynorsk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stavekontroll</a:t>
            </a:r>
            <a:r>
              <a:rPr lang="nb-NO" sz="1200" b="1" dirty="0"/>
              <a:t>:</a:t>
            </a:r>
          </a:p>
          <a:p>
            <a:pPr>
              <a:defRPr/>
            </a:pPr>
            <a:r>
              <a:rPr lang="nb-NO" sz="1200" dirty="0"/>
              <a:t>Klikk fane ”se gjennom”, klikk i tekstfeltet og huk av for </a:t>
            </a:r>
            <a:r>
              <a:rPr lang="nb-NO" sz="1200" dirty="0" smtClean="0"/>
              <a:t>nynorsk </a:t>
            </a:r>
            <a:r>
              <a:rPr lang="nb-NO" sz="1200" dirty="0"/>
              <a:t>under ”språk”</a:t>
            </a:r>
          </a:p>
        </p:txBody>
      </p:sp>
      <p:sp>
        <p:nvSpPr>
          <p:cNvPr id="11" name="TekstSylinder 9"/>
          <p:cNvSpPr txBox="1"/>
          <p:nvPr userDrawn="1"/>
        </p:nvSpPr>
        <p:spPr>
          <a:xfrm>
            <a:off x="9372600" y="304800"/>
            <a:ext cx="1836737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symbol</a:t>
            </a:r>
            <a:r>
              <a:rPr lang="nb-NO" sz="1200" b="1" dirty="0"/>
              <a:t>:</a:t>
            </a:r>
          </a:p>
          <a:p>
            <a:pPr>
              <a:defRPr/>
            </a:pPr>
            <a:r>
              <a:rPr lang="nb-NO" sz="1200" dirty="0"/>
              <a:t>Velg ikonet tilsvarende</a:t>
            </a:r>
          </a:p>
          <a:p>
            <a:pPr>
              <a:defRPr/>
            </a:pPr>
            <a:r>
              <a:rPr lang="nb-NO" sz="1200" dirty="0"/>
              <a:t>avdelingen</a:t>
            </a:r>
            <a:r>
              <a:rPr lang="nb-NO" sz="1200" baseline="0" dirty="0"/>
              <a:t> du snakker</a:t>
            </a:r>
          </a:p>
          <a:p>
            <a:pPr>
              <a:defRPr/>
            </a:pPr>
            <a:r>
              <a:rPr lang="nb-NO" sz="1200" baseline="0" dirty="0"/>
              <a:t>om, og trykk lim inn (Ctrl+V) på hver side for at symbolet skal komme</a:t>
            </a:r>
          </a:p>
          <a:p>
            <a:pPr>
              <a:defRPr/>
            </a:pPr>
            <a:r>
              <a:rPr lang="nb-NO" sz="1200" baseline="0" dirty="0"/>
              <a:t>på samme sted.</a:t>
            </a:r>
          </a:p>
        </p:txBody>
      </p:sp>
      <p:pic>
        <p:nvPicPr>
          <p:cNvPr id="13" name="Picture 12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56253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32750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uten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CEFDF-A075-E54A-8EC4-81205A4B97BA}" type="datetime4">
              <a:rPr lang="nb-NO" smtClean="0"/>
              <a:pPr>
                <a:defRPr/>
              </a:pPr>
              <a:t>17. september 2014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56D73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9" name="Picture 8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- 1 vertikalt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 noChangeAspect="1"/>
          </p:cNvSpPr>
          <p:nvPr>
            <p:ph type="pic" sz="quarter" idx="13"/>
          </p:nvPr>
        </p:nvSpPr>
        <p:spPr>
          <a:xfrm>
            <a:off x="7200000" y="0"/>
            <a:ext cx="1945107" cy="6345324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9107A-945A-9E46-9501-97690EE2C25F}" type="datetime4">
              <a:rPr lang="nb-NO" smtClean="0"/>
              <a:pPr>
                <a:defRPr/>
              </a:pPr>
              <a:t>17. september 2014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856D73"/>
                </a:solidFill>
              </a:defRPr>
            </a:lvl1pPr>
          </a:lstStyle>
          <a:p>
            <a:pPr>
              <a:defRPr/>
            </a:pPr>
            <a:fld id="{A98624EF-F7C9-43A3-9EA4-30EF3F17D6A9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2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21168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2116800"/>
            <a:ext cx="1944000" cy="21168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4230000"/>
            <a:ext cx="1944000" cy="21168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21704-69F8-1744-AD3E-BDB7DB8C9AF8}" type="datetime4">
              <a:rPr lang="nb-NO" smtClean="0"/>
              <a:pPr>
                <a:defRPr/>
              </a:pPr>
              <a:t>17. september 2014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856D73"/>
                </a:solidFill>
              </a:defRPr>
            </a:lvl1pPr>
          </a:lstStyle>
          <a:p>
            <a:pPr>
              <a:defRPr/>
            </a:pPr>
            <a:fld id="{E2746617-EE46-483E-BD6F-225E0ABBAA7E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pic>
        <p:nvPicPr>
          <p:cNvPr id="16" name="Picture 15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</a:t>
            </a:r>
            <a:r>
              <a:rPr lang="nb-NO" sz="1200" dirty="0" smtClean="0"/>
              <a:t>4 </a:t>
            </a:r>
            <a:r>
              <a:rPr lang="nb-NO" sz="1200" dirty="0"/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15876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1587600"/>
            <a:ext cx="1944000" cy="15876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3175200"/>
            <a:ext cx="1944000" cy="15876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33F62-B84C-9247-AB8C-60D2DA28430E}" type="datetime4">
              <a:rPr lang="nb-NO" smtClean="0"/>
              <a:pPr>
                <a:defRPr/>
              </a:pPr>
              <a:t>17. september 2014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856D73"/>
                </a:solidFill>
              </a:defRPr>
            </a:lvl1pPr>
          </a:lstStyle>
          <a:p>
            <a:pPr>
              <a:defRPr/>
            </a:pPr>
            <a:fld id="{E2746617-EE46-483E-BD6F-225E0ABBAA7E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7200000" y="4762800"/>
            <a:ext cx="1944000" cy="15804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pic>
        <p:nvPicPr>
          <p:cNvPr id="17" name="Picture 16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liggende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7"/>
            <a:ext cx="7631838" cy="183620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29160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856D73"/>
                </a:solidFill>
              </a:defRPr>
            </a:lvl1pPr>
          </a:lstStyle>
          <a:p>
            <a:pPr>
              <a:defRPr/>
            </a:pPr>
            <a:fld id="{402B2261-0325-4B41-A36C-8338FB960E15}" type="datetime4">
              <a:rPr lang="nb-NO" smtClean="0"/>
              <a:pPr>
                <a:defRPr/>
              </a:pPr>
              <a:t>17. september 2014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856D73"/>
                </a:solidFill>
              </a:defRPr>
            </a:lvl1pPr>
          </a:lstStyle>
          <a:p>
            <a:pPr>
              <a:defRPr/>
            </a:pPr>
            <a:r>
              <a:rPr lang="nb-NO" smtClean="0"/>
              <a:t>Tittel på presentasjon</a:t>
            </a:r>
            <a:endParaRPr lang="nb-NO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856D73"/>
                </a:solidFill>
              </a:defRPr>
            </a:lvl1pPr>
          </a:lstStyle>
          <a:p>
            <a:pPr>
              <a:defRPr/>
            </a:pPr>
            <a:fld id="{49AA9BD6-8050-4090-948C-D1B40D632E0A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-2305050" y="3717032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pic>
        <p:nvPicPr>
          <p:cNvPr id="13" name="Picture 12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6"/>
          <p:cNvSpPr>
            <a:spLocks noChangeAspect="1"/>
          </p:cNvSpPr>
          <p:nvPr/>
        </p:nvSpPr>
        <p:spPr>
          <a:xfrm>
            <a:off x="0" y="6318000"/>
            <a:ext cx="9144000" cy="540000"/>
          </a:xfrm>
          <a:prstGeom prst="rect">
            <a:avLst/>
          </a:prstGeom>
          <a:gradFill flip="none" rotWithShape="1">
            <a:gsLst>
              <a:gs pos="94000">
                <a:srgbClr val="7C96AD">
                  <a:alpha val="16000"/>
                </a:srgbClr>
              </a:gs>
              <a:gs pos="75000">
                <a:srgbClr val="D9DFE5">
                  <a:alpha val="48000"/>
                </a:srgbClr>
              </a:gs>
              <a:gs pos="0">
                <a:srgbClr val="7F899E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719138" y="296863"/>
            <a:ext cx="7632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720725" y="1592263"/>
            <a:ext cx="76311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635896" y="6444716"/>
            <a:ext cx="2133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7C96AD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48E7D3E4-EC74-7F4D-ACA3-A9F4B1460302}" type="datetime4">
              <a:rPr lang="nb-NO" smtClean="0"/>
              <a:pPr>
                <a:defRPr/>
              </a:pPr>
              <a:t>17. september 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19138" y="6444716"/>
            <a:ext cx="2895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rgbClr val="7C96AD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nb-NO" smtClean="0"/>
              <a:t>Tittel på presentasjon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0" y="6444716"/>
            <a:ext cx="53975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7C96AD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B281674-E20B-47A5-8B3E-8500F2C9A501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5616116" y="6499089"/>
            <a:ext cx="3169109" cy="2462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nb-NO" sz="1000" dirty="0" smtClean="0">
                <a:solidFill>
                  <a:srgbClr val="7C96AD"/>
                </a:solidFill>
                <a:latin typeface="Verdana" pitchFamily="34" charset="0"/>
              </a:rPr>
              <a:t>Kommunal-</a:t>
            </a:r>
            <a:r>
              <a:rPr lang="nb-NO" sz="1000" baseline="0" dirty="0" smtClean="0">
                <a:solidFill>
                  <a:srgbClr val="7C96AD"/>
                </a:solidFill>
                <a:latin typeface="Verdana" pitchFamily="34" charset="0"/>
              </a:rPr>
              <a:t> og moderniseringsdepartementet</a:t>
            </a:r>
            <a:endParaRPr lang="nb-NO" sz="1000" dirty="0">
              <a:solidFill>
                <a:srgbClr val="7C96AD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92" r:id="rId2"/>
    <p:sldLayoutId id="2147483962" r:id="rId3"/>
    <p:sldLayoutId id="2147483996" r:id="rId4"/>
    <p:sldLayoutId id="2147483963" r:id="rId5"/>
    <p:sldLayoutId id="2147483964" r:id="rId6"/>
    <p:sldLayoutId id="2147483965" r:id="rId7"/>
    <p:sldLayoutId id="2147483983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93" r:id="rId1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6"/>
          <p:cNvSpPr>
            <a:spLocks noChangeAspect="1"/>
          </p:cNvSpPr>
          <p:nvPr/>
        </p:nvSpPr>
        <p:spPr>
          <a:xfrm>
            <a:off x="0" y="6318000"/>
            <a:ext cx="9144000" cy="540000"/>
          </a:xfrm>
          <a:prstGeom prst="rect">
            <a:avLst/>
          </a:prstGeom>
          <a:gradFill flip="none" rotWithShape="1">
            <a:gsLst>
              <a:gs pos="94000">
                <a:srgbClr val="7C96AD">
                  <a:alpha val="16000"/>
                </a:srgbClr>
              </a:gs>
              <a:gs pos="75000">
                <a:srgbClr val="D9DFE5">
                  <a:alpha val="48000"/>
                </a:srgbClr>
              </a:gs>
              <a:gs pos="0">
                <a:srgbClr val="7F899E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7C96AD"/>
              </a:solidFill>
            </a:endParaRPr>
          </a:p>
        </p:txBody>
      </p:sp>
      <p:sp>
        <p:nvSpPr>
          <p:cNvPr id="2051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719138" y="296863"/>
            <a:ext cx="7632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2052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720725" y="1592263"/>
            <a:ext cx="76311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842556" y="6426601"/>
            <a:ext cx="2133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7C96AD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687D56E1-3969-3F41-8CFE-FDD70608382E}" type="datetime4">
              <a:rPr lang="nb-NO" smtClean="0"/>
              <a:pPr>
                <a:defRPr/>
              </a:pPr>
              <a:t>17. september 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19138" y="6426601"/>
            <a:ext cx="2895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rgbClr val="7C96AD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nb-NO" smtClean="0"/>
              <a:t>Tittel på presentasjon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0" y="6426601"/>
            <a:ext cx="53975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7C96AD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4136EA80-A1AE-4783-815E-9C7C496DA48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5904148" y="6382545"/>
            <a:ext cx="2881077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rgbClr val="7C96AD"/>
                </a:solidFill>
                <a:latin typeface="Verdana" pitchFamily="34" charset="0"/>
              </a:rPr>
              <a:t>Norwegian</a:t>
            </a:r>
            <a:r>
              <a:rPr lang="nb-NO" sz="1000" dirty="0">
                <a:solidFill>
                  <a:srgbClr val="7C96AD"/>
                </a:solidFill>
                <a:latin typeface="Verdana" pitchFamily="34" charset="0"/>
              </a:rPr>
              <a:t> </a:t>
            </a:r>
            <a:r>
              <a:rPr lang="en-US" sz="1000" dirty="0">
                <a:solidFill>
                  <a:srgbClr val="7C96AD"/>
                </a:solidFill>
                <a:latin typeface="Verdana" pitchFamily="34" charset="0"/>
              </a:rPr>
              <a:t>Ministry</a:t>
            </a:r>
            <a:r>
              <a:rPr lang="nb-NO" sz="1000" dirty="0">
                <a:solidFill>
                  <a:srgbClr val="7C96AD"/>
                </a:solidFill>
                <a:latin typeface="Verdana" pitchFamily="34" charset="0"/>
              </a:rPr>
              <a:t> </a:t>
            </a:r>
            <a:r>
              <a:rPr lang="nb-NO" sz="1000" dirty="0" err="1">
                <a:solidFill>
                  <a:srgbClr val="7C96AD"/>
                </a:solidFill>
                <a:latin typeface="Verdana" pitchFamily="34" charset="0"/>
              </a:rPr>
              <a:t>of</a:t>
            </a:r>
            <a:r>
              <a:rPr lang="nb-NO" sz="1000" dirty="0">
                <a:solidFill>
                  <a:srgbClr val="7C96AD"/>
                </a:solidFill>
                <a:latin typeface="Verdana" pitchFamily="34" charset="0"/>
              </a:rPr>
              <a:t> </a:t>
            </a:r>
            <a:endParaRPr lang="nb-NO" sz="1000" dirty="0" smtClean="0">
              <a:solidFill>
                <a:srgbClr val="7C96AD"/>
              </a:solidFill>
              <a:latin typeface="Verdana" pitchFamily="34" charset="0"/>
            </a:endParaRPr>
          </a:p>
          <a:p>
            <a:pPr algn="r">
              <a:defRPr/>
            </a:pPr>
            <a:r>
              <a:rPr lang="nb-NO" sz="1000" dirty="0" err="1" smtClean="0">
                <a:solidFill>
                  <a:srgbClr val="7C96AD"/>
                </a:solidFill>
                <a:latin typeface="Verdana" pitchFamily="34" charset="0"/>
              </a:rPr>
              <a:t>Local</a:t>
            </a:r>
            <a:r>
              <a:rPr lang="nb-NO" sz="1000" dirty="0" smtClean="0">
                <a:solidFill>
                  <a:srgbClr val="7C96AD"/>
                </a:solidFill>
                <a:latin typeface="Verdana" pitchFamily="34" charset="0"/>
              </a:rPr>
              <a:t> </a:t>
            </a:r>
            <a:r>
              <a:rPr lang="nb-NO" sz="1000" dirty="0" err="1" smtClean="0">
                <a:solidFill>
                  <a:srgbClr val="7C96AD"/>
                </a:solidFill>
                <a:latin typeface="Verdana" pitchFamily="34" charset="0"/>
              </a:rPr>
              <a:t>Government</a:t>
            </a:r>
            <a:r>
              <a:rPr lang="nb-NO" sz="1000" baseline="0" dirty="0" smtClean="0">
                <a:solidFill>
                  <a:srgbClr val="7C96AD"/>
                </a:solidFill>
                <a:latin typeface="Verdana" pitchFamily="34" charset="0"/>
              </a:rPr>
              <a:t> and </a:t>
            </a:r>
            <a:r>
              <a:rPr lang="nb-NO" sz="1000" baseline="0" dirty="0" err="1" smtClean="0">
                <a:solidFill>
                  <a:srgbClr val="7C96AD"/>
                </a:solidFill>
                <a:latin typeface="Verdana" pitchFamily="34" charset="0"/>
              </a:rPr>
              <a:t>Modernisation</a:t>
            </a:r>
            <a:endParaRPr lang="nb-NO" sz="1000" dirty="0">
              <a:solidFill>
                <a:srgbClr val="7C96AD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3972" r:id="rId2"/>
    <p:sldLayoutId id="2147483973" r:id="rId3"/>
    <p:sldLayoutId id="2147484005" r:id="rId4"/>
    <p:sldLayoutId id="2147483974" r:id="rId5"/>
    <p:sldLayoutId id="2147483975" r:id="rId6"/>
    <p:sldLayoutId id="2147483976" r:id="rId7"/>
    <p:sldLayoutId id="2147483984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9" r:id="rId14"/>
    <p:sldLayoutId id="2147483997" r:id="rId1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2400" b="1" dirty="0" smtClean="0"/>
              <a:t>Overtredelsesgebyr etter PBL</a:t>
            </a:r>
            <a:endParaRPr lang="nb-NO" sz="2400" b="1" dirty="0" smtClean="0">
              <a:solidFill>
                <a:srgbClr val="DA291C"/>
              </a:solidFill>
            </a:endParaRPr>
          </a:p>
        </p:txBody>
      </p:sp>
      <p:sp>
        <p:nvSpPr>
          <p:cNvPr id="25603" name="Undertittel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Kommunal- og moderniseringsdepartementet</a:t>
            </a:r>
          </a:p>
        </p:txBody>
      </p:sp>
      <p:sp>
        <p:nvSpPr>
          <p:cNvPr id="25604" name="Plassholder for tekst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Knut F Rasmussen</a:t>
            </a:r>
          </a:p>
          <a:p>
            <a:endParaRPr lang="nb-NO" dirty="0" smtClean="0"/>
          </a:p>
          <a:p>
            <a:r>
              <a:rPr lang="nb-NO" dirty="0" smtClean="0"/>
              <a:t>Fylkesmannskonferansen 3. September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14414" y="714356"/>
            <a:ext cx="6081712" cy="685800"/>
          </a:xfrm>
        </p:spPr>
        <p:txBody>
          <a:bodyPr/>
          <a:lstStyle/>
          <a:p>
            <a:r>
              <a:rPr lang="nb-NO" sz="2400" b="1" u="sng" dirty="0" smtClean="0"/>
              <a:t>Arbeid</a:t>
            </a:r>
            <a:r>
              <a:rPr lang="nb-NO" sz="2400" b="1" dirty="0" smtClean="0"/>
              <a:t> (tiltak) uten </a:t>
            </a:r>
            <a:r>
              <a:rPr lang="nb-NO" sz="2400" b="1" u="sng" dirty="0" smtClean="0"/>
              <a:t>tillatelse</a:t>
            </a:r>
            <a:endParaRPr lang="nb-NO" sz="2400" b="1" u="sng" dirty="0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</p:nvPr>
        </p:nvGraphicFramePr>
        <p:xfrm>
          <a:off x="857222" y="1500174"/>
          <a:ext cx="7358116" cy="4690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529"/>
                <a:gridCol w="1839529"/>
                <a:gridCol w="1839529"/>
                <a:gridCol w="1839529"/>
              </a:tblGrid>
              <a:tr h="337327">
                <a:tc>
                  <a:txBody>
                    <a:bodyPr/>
                    <a:lstStyle/>
                    <a:p>
                      <a:r>
                        <a:rPr lang="nb-NO" dirty="0" smtClean="0"/>
                        <a:t>§ 16-1 a)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Nr.1 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Nr.</a:t>
                      </a:r>
                      <a:r>
                        <a:rPr lang="nb-NO" baseline="0" dirty="0" smtClean="0"/>
                        <a:t> 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Nr. 3</a:t>
                      </a:r>
                      <a:endParaRPr lang="nb-NO" dirty="0"/>
                    </a:p>
                  </a:txBody>
                  <a:tcPr/>
                </a:tc>
              </a:tr>
              <a:tr h="43251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 som utfører eller lar utføre tiltak som nevnt i plan- og bygningsloven §§ 20-1 og 20-2 uten at det foreligger nødvendig tillatelse, ilegges gebyr: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inntil kr. 10 000 der tiltaket for øvrig i det vesentlige er i overensstemmelse med krav gitt i eller med hjemmel i plan- og bygningsloven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inntil kr. 50 000 der tiltak ikke i det vesentlige er i samsvar med krav gitt i eller med hjemmel i plan- og bygningsloven 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inntil kr. 200 000 der tiltaket medfører alvorlig uopprettelig skade eller fare for dette.</a:t>
                      </a:r>
                    </a:p>
                    <a:p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42976" y="571480"/>
            <a:ext cx="6081712" cy="685800"/>
          </a:xfrm>
        </p:spPr>
        <p:txBody>
          <a:bodyPr/>
          <a:lstStyle/>
          <a:p>
            <a:r>
              <a:rPr lang="nb-NO" sz="2400" b="1" u="sng" dirty="0" smtClean="0"/>
              <a:t>Bruk</a:t>
            </a:r>
            <a:r>
              <a:rPr lang="nb-NO" sz="2400" b="1" dirty="0" smtClean="0"/>
              <a:t> uten </a:t>
            </a:r>
            <a:r>
              <a:rPr lang="nb-NO" sz="2400" b="1" u="sng" dirty="0" smtClean="0"/>
              <a:t>tillatelse</a:t>
            </a:r>
            <a:endParaRPr lang="nb-NO" sz="2400" b="1" u="sng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</p:nvPr>
        </p:nvGraphicFramePr>
        <p:xfrm>
          <a:off x="357158" y="1357298"/>
          <a:ext cx="8215372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3843"/>
                <a:gridCol w="2053843"/>
                <a:gridCol w="2053843"/>
                <a:gridCol w="2053843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§ 16-1 b)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Nr. 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Nr. 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Nr. </a:t>
                      </a:r>
                      <a:r>
                        <a:rPr lang="nb-NO" baseline="0" dirty="0" smtClean="0"/>
                        <a:t> 3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 som bruker eller lar bruke tiltak uten at det foreligger nødvendig tillatelse til bruksendring, ferdigattest eller midlertidig brukstillatelse etter plan- og bygningsloven, eller er i strid med vilkårene i slike tillatelser, ilegges gebyr: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inntil kr. 10 000 der tiltaket for øvrig i det vesentlige er i overensstemmelse med krav gitt i eller med hjemmel i plan- og bygningsloven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inntil kr. 50 000 der tiltaket ikke i det vesentlige er i overensstemmelse med øvrige krav gitt i eller med hjemmel i plan- og </a:t>
                      </a:r>
                      <a:r>
                        <a:rPr lang="nb-NO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bygningsl-oven</a:t>
                      </a:r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eller bruken kan føre til personskade, alvorlig materiell skade eller skade for miljøet</a:t>
                      </a:r>
                      <a:endParaRPr lang="nb-NO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inntil kr. 200 000 der bruken har ført til, eller ved stor mulighet for at den kunne ført til personskade, alvorlig materiell skade eller skade for miljøet.</a:t>
                      </a:r>
                    </a:p>
                    <a:p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42976" y="571480"/>
            <a:ext cx="6081712" cy="685800"/>
          </a:xfrm>
        </p:spPr>
        <p:txBody>
          <a:bodyPr/>
          <a:lstStyle/>
          <a:p>
            <a:r>
              <a:rPr lang="nb-NO" sz="2400" b="1" u="sng" dirty="0" smtClean="0"/>
              <a:t>Arbeid</a:t>
            </a:r>
            <a:r>
              <a:rPr lang="nb-NO" sz="2400" b="1" dirty="0" smtClean="0"/>
              <a:t> (tiltak) i strid med </a:t>
            </a:r>
            <a:r>
              <a:rPr lang="nb-NO" sz="2400" b="1" u="sng" dirty="0" smtClean="0"/>
              <a:t>materielle krav</a:t>
            </a:r>
            <a:endParaRPr lang="nb-NO" sz="2400" b="1" u="sng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</p:nvPr>
        </p:nvGraphicFramePr>
        <p:xfrm>
          <a:off x="428596" y="1357298"/>
          <a:ext cx="7929616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404"/>
                <a:gridCol w="1982404"/>
                <a:gridCol w="1982404"/>
                <a:gridCol w="1982404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§ 16-1 c)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Nr. 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Nr. 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Nr. </a:t>
                      </a:r>
                      <a:r>
                        <a:rPr lang="nb-NO" baseline="0" dirty="0" smtClean="0"/>
                        <a:t> 3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 som pro-sjekterer, utfører, lar prosjektere eller lar utføre til-tak som nevnt i plan- og byg-ningsloven §§ 20-1 til 20-4 i strid med best-emmelser gitt i eller med hjemmel i plan- og bygningsloven, ilegges gebyr: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inntil kr. 10 000 ved mindre avvik fra krav i byggteknisk forskrift, regler for plassering mv. samt plan, plankrav og forbudet i plan- og bygningsloven § 1-8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inntil kr. 50 000 ved avvik fra krav i byggteknisk forskrift, plan og regler for plassering mv. samt plan, plankrav og forbudet i plan- og bygnings-loven § 1-8 som ikke er mindre</a:t>
                      </a:r>
                      <a:endParaRPr lang="nb-NO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inntil kr. 200 000 der overtredelsen har ført til, eller ved fare for at den kan føre til person-skade, alvorlig materiell skade eller skade for miljøet, samt ved vesentlige avvik fra plan, plankrav og forbudet i plan- og bygnings-loven § 1-8</a:t>
                      </a:r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På høring – Overtredelsesgebyr for tiltak utenfor § 20-1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Planavdelingens to alternative forslag:</a:t>
            </a:r>
          </a:p>
          <a:p>
            <a:r>
              <a:rPr lang="nb-NO" dirty="0" smtClean="0"/>
              <a:t>Den som utfører eller lar utføre tiltak og virksomhet som nevnt i plan- og bygningsloven § 1-6 første ledd enten:</a:t>
            </a:r>
          </a:p>
          <a:p>
            <a:pPr lvl="1"/>
            <a:r>
              <a:rPr lang="nb-NO" dirty="0" smtClean="0"/>
              <a:t>i strid med et klart forbud eller påbud i reguleringsplan eller kommuneplanens arealdel eller</a:t>
            </a:r>
          </a:p>
          <a:p>
            <a:pPr lvl="1"/>
            <a:r>
              <a:rPr lang="nb-NO" dirty="0" smtClean="0"/>
              <a:t>i strid med klare forbud mot skade på trær i reguleringsplan eller kommuneplanens arealdel</a:t>
            </a: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Tittel på presentasjon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7AFDD-00A8-47A5-84C8-E079ED383EC0}" type="slidenum">
              <a:rPr lang="nb-NO" smtClean="0"/>
              <a:pPr>
                <a:defRPr/>
              </a:pPr>
              <a:t>13</a:t>
            </a:fld>
            <a:endParaRPr lang="nb-NO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28662" y="642918"/>
            <a:ext cx="6296026" cy="714380"/>
          </a:xfrm>
        </p:spPr>
        <p:txBody>
          <a:bodyPr/>
          <a:lstStyle/>
          <a:p>
            <a:r>
              <a:rPr lang="nb-NO" sz="2400" b="1" dirty="0" smtClean="0"/>
              <a:t>Arbeid (tiltak) uten påkrevet </a:t>
            </a:r>
            <a:r>
              <a:rPr lang="nb-NO" sz="2400" b="1" u="sng" dirty="0" smtClean="0"/>
              <a:t>ansvarlig foretak</a:t>
            </a:r>
            <a:endParaRPr lang="nb-NO" sz="2400" b="1" u="sng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</p:nvPr>
        </p:nvGraphicFramePr>
        <p:xfrm>
          <a:off x="500034" y="1643050"/>
          <a:ext cx="7429551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517"/>
                <a:gridCol w="2476517"/>
                <a:gridCol w="2476517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§ 16-1 d)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Nr. 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Nr. 2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 som fore-står søknad, prosjekterer, utfører, lar pro-sjektere eller lar utføre tiltak som nevnt i plan- og byg-ningsloven § 20-1, uten at arbeidet blir utført av påkrevet </a:t>
                      </a:r>
                      <a:r>
                        <a:rPr lang="nb-NO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god-kjent</a:t>
                      </a:r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ansvarlige foretak, ilegges gebyr: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inntil kr. 10 000 der tiltak eller deler av tiltak utføres uten godkjent foretak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inntil kr. 50 000 der tiltak eller deler av tiltak utføres uten godkjent foretak, og prosjektering mangler eller det er feil i prosjekteringen eller utførelsen.</a:t>
                      </a:r>
                      <a:endParaRPr lang="nb-NO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6438902" cy="685800"/>
          </a:xfrm>
        </p:spPr>
        <p:txBody>
          <a:bodyPr/>
          <a:lstStyle/>
          <a:p>
            <a:r>
              <a:rPr lang="nb-NO" sz="2400" b="1" dirty="0" smtClean="0"/>
              <a:t>Manglende eller sviktende kontroll</a:t>
            </a:r>
            <a:endParaRPr lang="nb-NO" sz="2400" b="1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</p:nvPr>
        </p:nvGraphicFramePr>
        <p:xfrm>
          <a:off x="285720" y="1214422"/>
          <a:ext cx="8501124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281"/>
                <a:gridCol w="2125281"/>
                <a:gridCol w="2125281"/>
                <a:gridCol w="2125281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§ 16-1 e)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Nr. 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Nr. 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Nr. </a:t>
                      </a:r>
                      <a:r>
                        <a:rPr lang="nb-NO" baseline="0" dirty="0" smtClean="0"/>
                        <a:t> 3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 som ikke utfører uavhengig kontroll av tiltak i samsvar med bestemmelser gitt i eller med hjemmel i plan- og bygnings-loven og gitte tillatelser, ilegges gebyr: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inntil kr. 10 000 ved sviktende eller unnlatt pliktig uavhengig kontroll som kunne med føre at feil i prosjektering eller utførelse ikke ble avdekket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inntil kr. 50 000 ved sviktende eller unnlatt pliktig uavhengig kontroll som medførte eller kunne medføre at alvorlig feil i prosjektering eller utførelse ikke ble avdekket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inntil kr. 200 000 ved sviktende eller unnlatt pliktig uavhengig kontroll, og unnlatelsen medførte at alvorlig feil i prosjektering eller utførelse ikke ble avdekket, og denne medførte personskade, avvik fra tillatelse, materiell skade eller skade for miljøet.</a:t>
                      </a:r>
                      <a:endParaRPr lang="nb-NO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4348" y="642918"/>
            <a:ext cx="6858048" cy="685800"/>
          </a:xfrm>
        </p:spPr>
        <p:txBody>
          <a:bodyPr/>
          <a:lstStyle/>
          <a:p>
            <a:r>
              <a:rPr lang="nb-NO" sz="2400" b="1" dirty="0" smtClean="0"/>
              <a:t>Manglende etterkommelse av pålegg</a:t>
            </a:r>
            <a:endParaRPr lang="nb-NO" sz="2400" b="1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</p:nvPr>
        </p:nvGraphicFramePr>
        <p:xfrm>
          <a:off x="357158" y="1857364"/>
          <a:ext cx="7858179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393"/>
                <a:gridCol w="2619393"/>
                <a:gridCol w="2619393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§ 16-1 f)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Nr. 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Nr. 2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 som ikke etterkommer skriftlig pålegg i tilfellene som nevnt i plan- og bygningsloven § 32-8 bokstav g til l, ilegges gebyr:</a:t>
                      </a:r>
                      <a:endParaRPr lang="nb-NO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inntil kr. 10 000 der pålegg ikke etterkommes for forhold som kan medføre gebyr inntil kr 50 000 etter bokstav c, og kommunen ikke krever tvangsmulkt etter plan- og bygningsloven </a:t>
                      </a:r>
                    </a:p>
                    <a:p>
                      <a:pPr lvl="0"/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§ 32-5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inntil kr. 50 000 der pålegg ikke etterkommes for forhold som kan medføre gebyr inntil kr 200 000 etter bokstav c nr. 3.</a:t>
                      </a:r>
                      <a:endParaRPr lang="nb-NO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4348" y="857232"/>
            <a:ext cx="6858048" cy="685800"/>
          </a:xfrm>
        </p:spPr>
        <p:txBody>
          <a:bodyPr/>
          <a:lstStyle/>
          <a:p>
            <a:r>
              <a:rPr lang="nb-NO" sz="2400" b="1" dirty="0" smtClean="0"/>
              <a:t>Uriktige eller villedende opplysninger</a:t>
            </a:r>
            <a:endParaRPr lang="nb-NO" sz="2400" b="1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</p:nvPr>
        </p:nvGraphicFramePr>
        <p:xfrm>
          <a:off x="571472" y="2285992"/>
          <a:ext cx="8286808" cy="2861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2071702"/>
                <a:gridCol w="2071702"/>
                <a:gridCol w="2071702"/>
              </a:tblGrid>
              <a:tr h="361523">
                <a:tc>
                  <a:txBody>
                    <a:bodyPr/>
                    <a:lstStyle/>
                    <a:p>
                      <a:r>
                        <a:rPr lang="nb-NO" dirty="0" smtClean="0"/>
                        <a:t>§ 16-1 e)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Nr. 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Nr. 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Nr. </a:t>
                      </a:r>
                      <a:r>
                        <a:rPr lang="nb-NO" baseline="0" dirty="0" smtClean="0"/>
                        <a:t> 3</a:t>
                      </a:r>
                      <a:endParaRPr lang="nb-NO" dirty="0"/>
                    </a:p>
                  </a:txBody>
                  <a:tcPr/>
                </a:tc>
              </a:tr>
              <a:tr h="2495997">
                <a:tc>
                  <a:txBody>
                    <a:bodyPr/>
                    <a:lstStyle/>
                    <a:p>
                      <a:pPr lvl="0"/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 som gir uriktige eller villedende opplysninger til plan- og bygningsmyndighetene, ilegges gebyr:</a:t>
                      </a:r>
                      <a:endParaRPr lang="nb-NO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inntil kr. 10 000 ved feil eller villedende opplysninger, og der forholdet medfører mindre avvik eller ulempe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inntil kr. 50 000 ved feil eller villedende opplysninger, og der forholdet medfører større avvik eller ulempe</a:t>
                      </a:r>
                      <a:endParaRPr lang="nb-NO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inntil kr. 100 000 ved forfalskning av underskrift eller dokumentasjon.</a:t>
                      </a:r>
                      <a:endParaRPr lang="nb-NO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tel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081712" cy="517736"/>
          </a:xfrm>
        </p:spPr>
        <p:txBody>
          <a:bodyPr/>
          <a:lstStyle/>
          <a:p>
            <a:r>
              <a:rPr lang="nb-NO" sz="2400" b="1" dirty="0" smtClean="0"/>
              <a:t>Maksimum gebyr </a:t>
            </a:r>
          </a:p>
        </p:txBody>
      </p:sp>
      <p:sp>
        <p:nvSpPr>
          <p:cNvPr id="4" name="Avrundet rektangel 3"/>
          <p:cNvSpPr/>
          <p:nvPr/>
        </p:nvSpPr>
        <p:spPr bwMode="auto">
          <a:xfrm>
            <a:off x="7500958" y="1196752"/>
            <a:ext cx="1643042" cy="10715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Forskrift</a:t>
            </a:r>
            <a:endParaRPr kumimoji="0" lang="nb-NO" sz="1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§ 16-1 andre ledd</a:t>
            </a:r>
            <a:endParaRPr kumimoji="0" lang="nb-NO" sz="1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Plassholder for innhold 8"/>
          <p:cNvSpPr>
            <a:spLocks noGrp="1"/>
          </p:cNvSpPr>
          <p:nvPr>
            <p:ph idx="1"/>
          </p:nvPr>
        </p:nvSpPr>
        <p:spPr>
          <a:xfrm>
            <a:off x="1115616" y="1124744"/>
            <a:ext cx="6215106" cy="5184576"/>
          </a:xfrm>
        </p:spPr>
        <p:txBody>
          <a:bodyPr/>
          <a:lstStyle/>
          <a:p>
            <a:r>
              <a:rPr lang="nb-NO" dirty="0" smtClean="0"/>
              <a:t>Gebyrenes størrelse for hver overtredelse kan økes for både foretak og privatpersoner ved særlig alvorlige overtredelser</a:t>
            </a:r>
          </a:p>
          <a:p>
            <a:r>
              <a:rPr lang="nb-NO" dirty="0" smtClean="0"/>
              <a:t>Samme handling kan være flere overtredelser, og gebyrene legges da sammen</a:t>
            </a:r>
          </a:p>
          <a:p>
            <a:r>
              <a:rPr lang="nb-NO" dirty="0" smtClean="0"/>
              <a:t>Det samlede gebyret til en ansvarlig kan ikke bli større enn kr. 400 000 i et tiltak, verken for en overtredelse eller flere sammenlagt</a:t>
            </a:r>
            <a:endParaRPr lang="nb-NO" dirty="0"/>
          </a:p>
        </p:txBody>
      </p:sp>
      <p:sp>
        <p:nvSpPr>
          <p:cNvPr id="10" name="Avrundet rektangel 9"/>
          <p:cNvSpPr/>
          <p:nvPr/>
        </p:nvSpPr>
        <p:spPr bwMode="auto">
          <a:xfrm>
            <a:off x="7500958" y="2924944"/>
            <a:ext cx="1643042" cy="10715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Forskrift</a:t>
            </a:r>
            <a:endParaRPr kumimoji="0" lang="nb-NO" sz="1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§ 16-1 tredje ledd</a:t>
            </a:r>
            <a:endParaRPr kumimoji="0" lang="nb-NO" sz="1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500042"/>
            <a:ext cx="5867398" cy="571504"/>
          </a:xfrm>
        </p:spPr>
        <p:txBody>
          <a:bodyPr/>
          <a:lstStyle/>
          <a:p>
            <a:pPr eaLnBrk="1" hangingPunct="1"/>
            <a:r>
              <a:rPr lang="nb-NO" sz="2800" b="1" dirty="0" smtClean="0"/>
              <a:t>Utmåling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4" y="1071546"/>
            <a:ext cx="6237906" cy="5214974"/>
          </a:xfrm>
        </p:spPr>
        <p:txBody>
          <a:bodyPr/>
          <a:lstStyle/>
          <a:p>
            <a:pPr eaLnBrk="1" hangingPunct="1">
              <a:buNone/>
            </a:pPr>
            <a:r>
              <a:rPr lang="nb-NO" sz="2400" dirty="0" smtClean="0"/>
              <a:t>Kommunen kan legge vekt på:</a:t>
            </a:r>
          </a:p>
          <a:p>
            <a:pPr eaLnBrk="1" hangingPunct="1"/>
            <a:r>
              <a:rPr lang="nb-NO" sz="2400" dirty="0" smtClean="0"/>
              <a:t>Hvor alvorlig var overtredelsen, skade eller mulig skade mv</a:t>
            </a:r>
          </a:p>
          <a:p>
            <a:pPr eaLnBrk="1" hangingPunct="1"/>
            <a:r>
              <a:rPr lang="nb-NO" sz="2400" dirty="0" smtClean="0"/>
              <a:t>Om pålegg er fulgt (§ 16-1 a – e)</a:t>
            </a:r>
          </a:p>
          <a:p>
            <a:pPr eaLnBrk="1" hangingPunct="1"/>
            <a:r>
              <a:rPr lang="nb-NO" sz="2400" dirty="0" smtClean="0"/>
              <a:t>Om overtrederen åpenbart kjente til at handlingen var ulovlig (§ 16-1 a – e og g)</a:t>
            </a:r>
          </a:p>
          <a:p>
            <a:pPr eaLnBrk="1" hangingPunct="1"/>
            <a:r>
              <a:rPr lang="nb-NO" sz="2400" dirty="0" smtClean="0"/>
              <a:t>Om overtrederen gjentatte ganger har brutt plan- og bygningsloven  </a:t>
            </a:r>
          </a:p>
          <a:p>
            <a:pPr eaLnBrk="1" hangingPunct="1"/>
            <a:r>
              <a:rPr lang="nb-NO" sz="2400" dirty="0" smtClean="0"/>
              <a:t>Økonomisk gevinst</a:t>
            </a:r>
          </a:p>
          <a:p>
            <a:pPr eaLnBrk="1" hangingPunct="1"/>
            <a:r>
              <a:rPr lang="nb-NO" sz="2400" dirty="0" smtClean="0"/>
              <a:t>Vinnings hensikt </a:t>
            </a:r>
          </a:p>
          <a:p>
            <a:pPr eaLnBrk="1" hangingPunct="1"/>
            <a:r>
              <a:rPr lang="nb-NO" sz="2400" dirty="0" smtClean="0"/>
              <a:t>Rimelig ut fra overtrederens situasjon </a:t>
            </a:r>
          </a:p>
        </p:txBody>
      </p:sp>
      <p:sp>
        <p:nvSpPr>
          <p:cNvPr id="12" name="Avrundet rektangel 11"/>
          <p:cNvSpPr/>
          <p:nvPr/>
        </p:nvSpPr>
        <p:spPr bwMode="auto">
          <a:xfrm>
            <a:off x="7500959" y="1643050"/>
            <a:ext cx="1643041" cy="35719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Første ledd</a:t>
            </a:r>
            <a:endParaRPr kumimoji="0" lang="nb-NO" sz="1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" name="Avrundet rektangel 12"/>
          <p:cNvSpPr/>
          <p:nvPr/>
        </p:nvSpPr>
        <p:spPr bwMode="auto">
          <a:xfrm>
            <a:off x="7500958" y="428604"/>
            <a:ext cx="1643042" cy="8572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Forskrift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§ 16-2</a:t>
            </a:r>
            <a:endParaRPr kumimoji="0" lang="nb-NO" sz="1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Avrundet rektangel 8"/>
          <p:cNvSpPr/>
          <p:nvPr/>
        </p:nvSpPr>
        <p:spPr bwMode="auto">
          <a:xfrm>
            <a:off x="7500959" y="2357430"/>
            <a:ext cx="1643041" cy="35719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Andre ledd</a:t>
            </a:r>
            <a:endParaRPr kumimoji="0" lang="nb-NO" sz="1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Avrundet rektangel 10"/>
          <p:cNvSpPr/>
          <p:nvPr/>
        </p:nvSpPr>
        <p:spPr bwMode="auto">
          <a:xfrm>
            <a:off x="7500959" y="4786322"/>
            <a:ext cx="1643041" cy="35719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Femte ledd</a:t>
            </a:r>
            <a:endParaRPr kumimoji="0" lang="nb-NO" sz="1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4" name="Avrundet rektangel 13"/>
          <p:cNvSpPr/>
          <p:nvPr/>
        </p:nvSpPr>
        <p:spPr bwMode="auto">
          <a:xfrm>
            <a:off x="7500959" y="2857496"/>
            <a:ext cx="1643041" cy="35719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Tredje ledd</a:t>
            </a:r>
            <a:endParaRPr kumimoji="0" lang="nb-NO" sz="1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6" name="Avrundet rektangel 15"/>
          <p:cNvSpPr/>
          <p:nvPr/>
        </p:nvSpPr>
        <p:spPr bwMode="auto">
          <a:xfrm>
            <a:off x="7500959" y="4000504"/>
            <a:ext cx="1643041" cy="35719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Fjerde ledd</a:t>
            </a:r>
            <a:endParaRPr kumimoji="0" lang="nb-NO" sz="1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7" name="Avrundet rektangel 16"/>
          <p:cNvSpPr/>
          <p:nvPr/>
        </p:nvSpPr>
        <p:spPr bwMode="auto">
          <a:xfrm>
            <a:off x="7500959" y="5857892"/>
            <a:ext cx="1643041" cy="35719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Syvende ledd</a:t>
            </a:r>
            <a:endParaRPr kumimoji="0" lang="nb-NO" sz="1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8" name="Avrundet rektangel 17"/>
          <p:cNvSpPr/>
          <p:nvPr/>
        </p:nvSpPr>
        <p:spPr bwMode="auto">
          <a:xfrm>
            <a:off x="7500959" y="5286388"/>
            <a:ext cx="1643041" cy="35719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Sjette ledd</a:t>
            </a:r>
            <a:endParaRPr kumimoji="0" lang="nb-NO" sz="1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632266" cy="818964"/>
          </a:xfrm>
        </p:spPr>
        <p:txBody>
          <a:bodyPr/>
          <a:lstStyle/>
          <a:p>
            <a:r>
              <a:rPr lang="nb-NO" b="1" dirty="0" smtClean="0"/>
              <a:t>Tilsyn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1340768"/>
            <a:ext cx="8064896" cy="4525963"/>
          </a:xfrm>
        </p:spPr>
        <p:txBody>
          <a:bodyPr/>
          <a:lstStyle/>
          <a:p>
            <a:r>
              <a:rPr lang="nb-NO" dirty="0" smtClean="0"/>
              <a:t>Kommunens vurdering av om tiltak gjennomføres i overensstemmelse med loven– utenom påkrevet søknadsbehandling </a:t>
            </a:r>
          </a:p>
          <a:p>
            <a:r>
              <a:rPr lang="nb-NO" dirty="0" smtClean="0"/>
              <a:t>Kan skje når som helst i tiltaket, ved søknad, prosjektering, utførelse og etter ferdigstillelse</a:t>
            </a:r>
          </a:p>
          <a:p>
            <a:r>
              <a:rPr lang="nb-NO" dirty="0" smtClean="0"/>
              <a:t>Ingen formkrav</a:t>
            </a:r>
          </a:p>
          <a:p>
            <a:endParaRPr lang="nb-NO" sz="1200" dirty="0" smtClean="0"/>
          </a:p>
          <a:p>
            <a:r>
              <a:rPr lang="nb-NO" dirty="0" smtClean="0"/>
              <a:t>Tilsyn med eksisterende bebyggelse</a:t>
            </a:r>
          </a:p>
          <a:p>
            <a:endParaRPr lang="nb-NO" sz="1200" dirty="0" smtClean="0"/>
          </a:p>
          <a:p>
            <a:r>
              <a:rPr lang="nb-NO" dirty="0" smtClean="0"/>
              <a:t>Tilsynsplikten er tydelig – omfanget uklart</a:t>
            </a:r>
            <a:endParaRPr lang="nb-NO" dirty="0"/>
          </a:p>
        </p:txBody>
      </p:sp>
      <p:sp>
        <p:nvSpPr>
          <p:cNvPr id="4" name="Avrundet rektangel 3"/>
          <p:cNvSpPr/>
          <p:nvPr/>
        </p:nvSpPr>
        <p:spPr bwMode="auto">
          <a:xfrm>
            <a:off x="7308304" y="332656"/>
            <a:ext cx="1643043" cy="7143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PBL  </a:t>
            </a:r>
            <a:r>
              <a:rPr lang="nb-NO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kap</a:t>
            </a:r>
            <a:r>
              <a:rPr lang="nb-NO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. 25</a:t>
            </a:r>
            <a:endParaRPr kumimoji="0" lang="nb-NO" sz="1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Avrundet rektangel 4"/>
          <p:cNvSpPr/>
          <p:nvPr/>
        </p:nvSpPr>
        <p:spPr bwMode="auto">
          <a:xfrm>
            <a:off x="7500957" y="5661248"/>
            <a:ext cx="1643043" cy="7143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PBL  </a:t>
            </a:r>
            <a:r>
              <a:rPr lang="nb-NO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§§ 25-1 og 32-1</a:t>
            </a:r>
            <a:endParaRPr kumimoji="0" lang="nb-NO" sz="1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Avrundet rektangel 5"/>
          <p:cNvSpPr/>
          <p:nvPr/>
        </p:nvSpPr>
        <p:spPr bwMode="auto">
          <a:xfrm>
            <a:off x="7500957" y="4581128"/>
            <a:ext cx="1643043" cy="5040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PBL  </a:t>
            </a:r>
            <a:r>
              <a:rPr lang="nb-NO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§ 31-7</a:t>
            </a:r>
            <a:endParaRPr kumimoji="0" lang="nb-NO" sz="1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7AFDD-00A8-47A5-84C8-E079ED383EC0}" type="slidenum">
              <a:rPr lang="nb-NO" smtClean="0"/>
              <a:pPr>
                <a:defRPr/>
              </a:pPr>
              <a:t>20</a:t>
            </a:fld>
            <a:endParaRPr lang="nb-N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9033" cy="59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5576" y="0"/>
            <a:ext cx="7632266" cy="1143000"/>
          </a:xfrm>
        </p:spPr>
        <p:txBody>
          <a:bodyPr/>
          <a:lstStyle/>
          <a:p>
            <a:r>
              <a:rPr lang="nb-NO" dirty="0" smtClean="0"/>
              <a:t>Brukes overtredelsesgebyr?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5576" y="1268760"/>
            <a:ext cx="7631838" cy="4896544"/>
          </a:xfrm>
        </p:spPr>
        <p:txBody>
          <a:bodyPr/>
          <a:lstStyle/>
          <a:p>
            <a:r>
              <a:rPr lang="nb-NO" dirty="0" smtClean="0"/>
              <a:t>Kort nettbasert undersøkelse blant kommunene høsten 2013 (63% svar):</a:t>
            </a:r>
          </a:p>
          <a:p>
            <a:pPr lvl="1"/>
            <a:r>
              <a:rPr lang="nb-NO" dirty="0" smtClean="0"/>
              <a:t>Ca 60 prosent av kommunene har brukt overtredelsesgebyr i minst ett av årene 2010 – 2013</a:t>
            </a:r>
          </a:p>
          <a:p>
            <a:pPr lvl="1"/>
            <a:r>
              <a:rPr lang="nb-NO" dirty="0" smtClean="0"/>
              <a:t>Ca 40% av kommunen pr år</a:t>
            </a:r>
          </a:p>
          <a:p>
            <a:pPr lvl="1"/>
            <a:r>
              <a:rPr lang="nb-NO" dirty="0" smtClean="0"/>
              <a:t>Større kommuner bruker – ikke overraskende – overtredelsesgebyr mer</a:t>
            </a:r>
          </a:p>
          <a:p>
            <a:pPr lvl="1"/>
            <a:r>
              <a:rPr lang="nb-NO" dirty="0" smtClean="0"/>
              <a:t>Prosessuelle forhold (manglende søknad) er er det oftest brukte grunnlaget</a:t>
            </a:r>
          </a:p>
          <a:p>
            <a:pPr lvl="1"/>
            <a:r>
              <a:rPr lang="nb-NO" dirty="0" smtClean="0"/>
              <a:t>Veiledingsmaterialet anses jevn over som bra &lt;&gt; Har salen synspunkter på dette?</a:t>
            </a: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Tittel på presentasjon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7AFDD-00A8-47A5-84C8-E079ED383EC0}" type="slidenum">
              <a:rPr lang="nb-NO" smtClean="0"/>
              <a:pPr>
                <a:defRPr/>
              </a:pPr>
              <a:t>21</a:t>
            </a:fld>
            <a:endParaRPr lang="nb-NO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081712" cy="590885"/>
          </a:xfrm>
        </p:spPr>
        <p:txBody>
          <a:bodyPr/>
          <a:lstStyle/>
          <a:p>
            <a:r>
              <a:rPr lang="nb-NO" sz="2800" b="1" dirty="0" smtClean="0"/>
              <a:t>Straff</a:t>
            </a:r>
            <a:endParaRPr lang="nb-NO" sz="28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87624" y="1124744"/>
            <a:ext cx="6081712" cy="5040560"/>
          </a:xfrm>
        </p:spPr>
        <p:txBody>
          <a:bodyPr/>
          <a:lstStyle/>
          <a:p>
            <a:r>
              <a:rPr lang="nb-NO" dirty="0" smtClean="0"/>
              <a:t>Ikke straff for mindre overtredelser, som kun kan medføre overtredelsesgebyr. </a:t>
            </a:r>
          </a:p>
          <a:p>
            <a:endParaRPr lang="nb-NO" sz="1000" dirty="0" smtClean="0"/>
          </a:p>
          <a:p>
            <a:r>
              <a:rPr lang="nb-NO" dirty="0" smtClean="0"/>
              <a:t>Overtredelsesgebyr og straff overlapper</a:t>
            </a:r>
          </a:p>
          <a:p>
            <a:endParaRPr lang="nb-NO" sz="1000" dirty="0" smtClean="0"/>
          </a:p>
          <a:p>
            <a:r>
              <a:rPr lang="nb-NO" dirty="0" smtClean="0"/>
              <a:t>Strafferammen er bøter eller ett års fengsel for </a:t>
            </a:r>
            <a:r>
              <a:rPr lang="nb-NO" i="1" dirty="0" smtClean="0"/>
              <a:t>vesentlige</a:t>
            </a:r>
            <a:r>
              <a:rPr lang="nb-NO" dirty="0" smtClean="0"/>
              <a:t> brudd og to års fengsel ved </a:t>
            </a:r>
            <a:r>
              <a:rPr lang="nb-NO" i="1" dirty="0" smtClean="0"/>
              <a:t>grove</a:t>
            </a:r>
            <a:endParaRPr lang="nb-NO" dirty="0" smtClean="0"/>
          </a:p>
          <a:p>
            <a:pPr lvl="1"/>
            <a:endParaRPr lang="nb-NO" sz="1000" dirty="0" smtClean="0"/>
          </a:p>
          <a:p>
            <a:r>
              <a:rPr lang="nb-NO" dirty="0" smtClean="0"/>
              <a:t>Får betydning for bøtenivået</a:t>
            </a:r>
          </a:p>
        </p:txBody>
      </p:sp>
      <p:sp>
        <p:nvSpPr>
          <p:cNvPr id="4" name="Avrundet rektangel 3"/>
          <p:cNvSpPr/>
          <p:nvPr/>
        </p:nvSpPr>
        <p:spPr bwMode="auto">
          <a:xfrm>
            <a:off x="7500958" y="1268760"/>
            <a:ext cx="1643042" cy="7143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PBL </a:t>
            </a:r>
            <a:r>
              <a:rPr lang="nb-NO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§ 32-8</a:t>
            </a:r>
            <a:endParaRPr kumimoji="0" lang="nb-NO" sz="1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Avrundet rektangel 5"/>
          <p:cNvSpPr/>
          <p:nvPr/>
        </p:nvSpPr>
        <p:spPr bwMode="auto">
          <a:xfrm>
            <a:off x="7500958" y="3789040"/>
            <a:ext cx="1643042" cy="7143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PBL </a:t>
            </a:r>
            <a:r>
              <a:rPr lang="nb-NO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§ 32-8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første ledd</a:t>
            </a:r>
          </a:p>
        </p:txBody>
      </p:sp>
      <p:sp>
        <p:nvSpPr>
          <p:cNvPr id="7" name="Avrundet rektangel 6"/>
          <p:cNvSpPr/>
          <p:nvPr/>
        </p:nvSpPr>
        <p:spPr bwMode="auto">
          <a:xfrm>
            <a:off x="7500958" y="5157192"/>
            <a:ext cx="1643042" cy="7143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PBL </a:t>
            </a:r>
            <a:r>
              <a:rPr lang="nb-NO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§ 32-9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andre ledd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14414" y="714356"/>
            <a:ext cx="6081712" cy="685800"/>
          </a:xfrm>
        </p:spPr>
        <p:txBody>
          <a:bodyPr/>
          <a:lstStyle/>
          <a:p>
            <a:r>
              <a:rPr lang="nb-NO" sz="2400" b="1" dirty="0" smtClean="0"/>
              <a:t>Rimelighet og samordning av sanksjoner. Dobbelt reaksjon</a:t>
            </a:r>
            <a:endParaRPr lang="nb-NO" sz="24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71538" y="1714488"/>
            <a:ext cx="6357982" cy="4643470"/>
          </a:xfrm>
        </p:spPr>
        <p:txBody>
          <a:bodyPr/>
          <a:lstStyle/>
          <a:p>
            <a:r>
              <a:rPr lang="nb-NO" sz="2400" dirty="0" smtClean="0"/>
              <a:t>Sanksjoner skal stå i rimelig forhold til ulovligheten.</a:t>
            </a:r>
          </a:p>
          <a:p>
            <a:r>
              <a:rPr lang="nb-NO" sz="2400" dirty="0" smtClean="0"/>
              <a:t>Sanksjoner skal samordnes.</a:t>
            </a:r>
          </a:p>
          <a:p>
            <a:r>
              <a:rPr lang="nb-NO" sz="2400" dirty="0" smtClean="0"/>
              <a:t>Overtredelsesgebyr kan ikke ilegges ved tidligere frifinnelse eller straff for samme forhold.</a:t>
            </a:r>
          </a:p>
          <a:p>
            <a:r>
              <a:rPr lang="nb-NO" sz="2400" dirty="0" smtClean="0"/>
              <a:t>Gjelder tilsvarende for straff der overtredelsesgebyr er ilagt</a:t>
            </a:r>
          </a:p>
          <a:p>
            <a:r>
              <a:rPr lang="nb-NO" sz="2400" dirty="0" smtClean="0"/>
              <a:t>Tilbaketrekking av godkjenning omfattes ikke</a:t>
            </a:r>
          </a:p>
          <a:p>
            <a:r>
              <a:rPr lang="nb-NO" sz="2400" dirty="0" smtClean="0"/>
              <a:t>Plikt til å varsle påtalemyndigheten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5" name="Avrundet rektangel 4"/>
          <p:cNvSpPr/>
          <p:nvPr/>
        </p:nvSpPr>
        <p:spPr bwMode="auto">
          <a:xfrm>
            <a:off x="7500958" y="692696"/>
            <a:ext cx="1643042" cy="7143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PBL </a:t>
            </a:r>
            <a:r>
              <a:rPr lang="nb-NO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§ 32-10</a:t>
            </a:r>
            <a:endParaRPr kumimoji="0" lang="nb-NO" sz="1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04664"/>
            <a:ext cx="6081712" cy="589175"/>
          </a:xfrm>
        </p:spPr>
        <p:txBody>
          <a:bodyPr/>
          <a:lstStyle/>
          <a:p>
            <a:pPr eaLnBrk="1" hangingPunct="1"/>
            <a:r>
              <a:rPr lang="nb-NO" sz="2800" b="1" dirty="0" smtClean="0"/>
              <a:t>Overtredelsesgebyr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40" y="1714489"/>
            <a:ext cx="6081713" cy="435771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dirty="0" smtClean="0"/>
              <a:t>Onde som reaksjon på ulovlig forhold (bot)</a:t>
            </a:r>
          </a:p>
          <a:p>
            <a:pPr eaLnBrk="1" hangingPunct="1">
              <a:lnSpc>
                <a:spcPct val="90000"/>
              </a:lnSpc>
            </a:pPr>
            <a:endParaRPr lang="nb-NO" dirty="0" smtClean="0"/>
          </a:p>
          <a:p>
            <a:pPr>
              <a:lnSpc>
                <a:spcPct val="90000"/>
              </a:lnSpc>
            </a:pPr>
            <a:r>
              <a:rPr lang="nb-NO" dirty="0" smtClean="0"/>
              <a:t>Kan ilegges administrativt av forvaltningen, uten å komme i strid med Grl. § 96</a:t>
            </a:r>
          </a:p>
          <a:p>
            <a:pPr eaLnBrk="1" hangingPunct="1">
              <a:lnSpc>
                <a:spcPct val="90000"/>
              </a:lnSpc>
            </a:pPr>
            <a:endParaRPr lang="nb-NO" dirty="0" smtClean="0"/>
          </a:p>
          <a:p>
            <a:pPr eaLnBrk="1" hangingPunct="1">
              <a:lnSpc>
                <a:spcPct val="90000"/>
              </a:lnSpc>
            </a:pPr>
            <a:r>
              <a:rPr lang="nb-NO" dirty="0" smtClean="0"/>
              <a:t>Tilfaller kommunen</a:t>
            </a:r>
          </a:p>
          <a:p>
            <a:pPr eaLnBrk="1" hangingPunct="1">
              <a:lnSpc>
                <a:spcPct val="90000"/>
              </a:lnSpc>
            </a:pPr>
            <a:endParaRPr lang="nb-NO" dirty="0" smtClean="0"/>
          </a:p>
          <a:p>
            <a:pPr eaLnBrk="1" hangingPunct="1">
              <a:lnSpc>
                <a:spcPct val="90000"/>
              </a:lnSpc>
            </a:pPr>
            <a:r>
              <a:rPr lang="nb-NO" dirty="0" smtClean="0"/>
              <a:t>Kan påklages</a:t>
            </a:r>
          </a:p>
          <a:p>
            <a:pPr eaLnBrk="1" hangingPunct="1">
              <a:lnSpc>
                <a:spcPct val="90000"/>
              </a:lnSpc>
            </a:pPr>
            <a:endParaRPr lang="nb-NO" dirty="0" smtClean="0"/>
          </a:p>
        </p:txBody>
      </p:sp>
      <p:sp>
        <p:nvSpPr>
          <p:cNvPr id="7" name="Avrundet rektangel 6"/>
          <p:cNvSpPr/>
          <p:nvPr/>
        </p:nvSpPr>
        <p:spPr bwMode="auto">
          <a:xfrm>
            <a:off x="7164288" y="476672"/>
            <a:ext cx="1643042" cy="78581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PBL </a:t>
            </a:r>
            <a:r>
              <a:rPr lang="nb-NO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§ 32-8</a:t>
            </a:r>
            <a:endParaRPr kumimoji="0" lang="nb-NO" sz="1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632266" cy="818964"/>
          </a:xfrm>
        </p:spPr>
        <p:txBody>
          <a:bodyPr/>
          <a:lstStyle/>
          <a:p>
            <a:r>
              <a:rPr lang="nb-NO" b="1" dirty="0" smtClean="0"/>
              <a:t>Forholdet til EMK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87624" y="1484784"/>
            <a:ext cx="6336704" cy="451963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dirty="0" err="1" smtClean="0"/>
              <a:t>Mrl</a:t>
            </a:r>
            <a:r>
              <a:rPr lang="nb-NO" dirty="0" smtClean="0"/>
              <a:t> §§ 2 og 3: EMK gjelder i Norge.</a:t>
            </a:r>
          </a:p>
          <a:p>
            <a:pPr eaLnBrk="1" hangingPunct="1">
              <a:lnSpc>
                <a:spcPct val="90000"/>
              </a:lnSpc>
            </a:pPr>
            <a:endParaRPr lang="nb-NO" sz="1000" dirty="0" smtClean="0"/>
          </a:p>
          <a:p>
            <a:pPr eaLnBrk="1" hangingPunct="1">
              <a:lnSpc>
                <a:spcPct val="90000"/>
              </a:lnSpc>
            </a:pPr>
            <a:r>
              <a:rPr lang="nb-NO" dirty="0" smtClean="0"/>
              <a:t>Overtredelsesgebyr faller under EMK art. 6</a:t>
            </a:r>
          </a:p>
          <a:p>
            <a:pPr eaLnBrk="1" hangingPunct="1">
              <a:lnSpc>
                <a:spcPct val="90000"/>
              </a:lnSpc>
            </a:pPr>
            <a:endParaRPr lang="nb-NO" sz="1000" dirty="0" smtClean="0"/>
          </a:p>
          <a:p>
            <a:pPr eaLnBrk="1" hangingPunct="1">
              <a:lnSpc>
                <a:spcPct val="90000"/>
              </a:lnSpc>
            </a:pPr>
            <a:r>
              <a:rPr lang="nb-NO" dirty="0" smtClean="0"/>
              <a:t>Artikkel 6: ”Fair trial”. Særlig interessant er:</a:t>
            </a:r>
          </a:p>
          <a:p>
            <a:pPr lvl="1"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nb-NO" sz="2200" dirty="0" smtClean="0"/>
              <a:t>Selvinkriminering – tidspunkt for varsling av overtredelsesgebyr</a:t>
            </a:r>
          </a:p>
          <a:p>
            <a:pPr lvl="1"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nb-NO" sz="2200" dirty="0" smtClean="0"/>
              <a:t>Klar sannsynlighetsovervekt</a:t>
            </a:r>
          </a:p>
          <a:p>
            <a:pPr lvl="1" eaLnBrk="1" hangingPunct="1">
              <a:lnSpc>
                <a:spcPct val="90000"/>
              </a:lnSpc>
              <a:buFont typeface="Courier New" pitchFamily="49" charset="0"/>
              <a:buChar char="o"/>
            </a:pPr>
            <a:endParaRPr lang="nb-NO" sz="1000" dirty="0" smtClean="0"/>
          </a:p>
          <a:p>
            <a:pPr eaLnBrk="1" hangingPunct="1">
              <a:lnSpc>
                <a:spcPct val="90000"/>
              </a:lnSpc>
              <a:buFont typeface="Verdana" pitchFamily="34" charset="0"/>
              <a:buChar char="•"/>
            </a:pPr>
            <a:r>
              <a:rPr lang="nb-NO" dirty="0" smtClean="0"/>
              <a:t>Forbud mot dobbeltstraff, jf protokoll 7 artikkel 4. </a:t>
            </a:r>
          </a:p>
          <a:p>
            <a:pPr lvl="1" eaLnBrk="1" hangingPunct="1">
              <a:lnSpc>
                <a:spcPct val="90000"/>
              </a:lnSpc>
              <a:buFont typeface="Courier New" pitchFamily="49" charset="0"/>
              <a:buChar char="o"/>
            </a:pPr>
            <a:endParaRPr lang="nb-NO" sz="2200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Avrundet rektangel 3"/>
          <p:cNvSpPr/>
          <p:nvPr/>
        </p:nvSpPr>
        <p:spPr bwMode="auto">
          <a:xfrm>
            <a:off x="7236296" y="5445224"/>
            <a:ext cx="1643042" cy="50006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PBL </a:t>
            </a:r>
            <a:r>
              <a:rPr lang="nb-NO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§ 32-10</a:t>
            </a:r>
            <a:endParaRPr kumimoji="0" lang="nb-NO" sz="1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tel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081712" cy="661752"/>
          </a:xfrm>
        </p:spPr>
        <p:txBody>
          <a:bodyPr/>
          <a:lstStyle/>
          <a:p>
            <a:r>
              <a:rPr lang="nb-NO" sz="2800" b="1" dirty="0" smtClean="0"/>
              <a:t>Utgangspunkter i loven 1</a:t>
            </a:r>
          </a:p>
        </p:txBody>
      </p:sp>
      <p:sp>
        <p:nvSpPr>
          <p:cNvPr id="63491" name="Plassholder for innhold 2"/>
          <p:cNvSpPr>
            <a:spLocks noGrp="1"/>
          </p:cNvSpPr>
          <p:nvPr>
            <p:ph idx="1"/>
          </p:nvPr>
        </p:nvSpPr>
        <p:spPr>
          <a:xfrm>
            <a:off x="1285852" y="1785926"/>
            <a:ext cx="6081712" cy="4572032"/>
          </a:xfrm>
        </p:spPr>
        <p:txBody>
          <a:bodyPr/>
          <a:lstStyle/>
          <a:p>
            <a:r>
              <a:rPr lang="nb-NO" dirty="0" smtClean="0"/>
              <a:t>Skyldkrav: forsettlig eller uaktsomt</a:t>
            </a:r>
          </a:p>
          <a:p>
            <a:r>
              <a:rPr lang="nb-NO" dirty="0" smtClean="0"/>
              <a:t>Særskilt skriftlig varsel – tre uker</a:t>
            </a:r>
          </a:p>
          <a:p>
            <a:r>
              <a:rPr lang="nb-NO" dirty="0" smtClean="0"/>
              <a:t>Ilegges den ansvarlige </a:t>
            </a:r>
          </a:p>
          <a:p>
            <a:r>
              <a:rPr lang="nb-NO" dirty="0" smtClean="0"/>
              <a:t>Ilegges av plan- og bygningsmyndighetene </a:t>
            </a:r>
          </a:p>
          <a:p>
            <a:r>
              <a:rPr lang="nb-NO" dirty="0" smtClean="0"/>
              <a:t>Gebyret tilfaller kommunen</a:t>
            </a:r>
          </a:p>
          <a:p>
            <a:r>
              <a:rPr lang="nb-NO" dirty="0" smtClean="0"/>
              <a:t>Oppfyllelsesfristen er 4. uker</a:t>
            </a:r>
          </a:p>
          <a:p>
            <a:endParaRPr lang="nb-NO" dirty="0" smtClean="0"/>
          </a:p>
        </p:txBody>
      </p:sp>
      <p:sp>
        <p:nvSpPr>
          <p:cNvPr id="6" name="Avrundet rektangel 5"/>
          <p:cNvSpPr/>
          <p:nvPr/>
        </p:nvSpPr>
        <p:spPr bwMode="auto">
          <a:xfrm>
            <a:off x="7500958" y="4941168"/>
            <a:ext cx="1643042" cy="4286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4. ledd</a:t>
            </a:r>
          </a:p>
        </p:txBody>
      </p:sp>
      <p:sp>
        <p:nvSpPr>
          <p:cNvPr id="9" name="Avrundet rektangel 8"/>
          <p:cNvSpPr/>
          <p:nvPr/>
        </p:nvSpPr>
        <p:spPr bwMode="auto">
          <a:xfrm>
            <a:off x="7500958" y="3573016"/>
            <a:ext cx="1643042" cy="4286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4. ledd</a:t>
            </a:r>
          </a:p>
        </p:txBody>
      </p:sp>
      <p:sp>
        <p:nvSpPr>
          <p:cNvPr id="10" name="Avrundet rektangel 9"/>
          <p:cNvSpPr/>
          <p:nvPr/>
        </p:nvSpPr>
        <p:spPr bwMode="auto">
          <a:xfrm>
            <a:off x="7500958" y="2780928"/>
            <a:ext cx="1643042" cy="4286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3</a:t>
            </a:r>
            <a:r>
              <a:rPr kumimoji="0" lang="nb-NO" sz="1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. ledd</a:t>
            </a:r>
          </a:p>
        </p:txBody>
      </p:sp>
      <p:sp>
        <p:nvSpPr>
          <p:cNvPr id="12" name="Avrundet rektangel 11"/>
          <p:cNvSpPr/>
          <p:nvPr/>
        </p:nvSpPr>
        <p:spPr bwMode="auto">
          <a:xfrm>
            <a:off x="7500958" y="1916832"/>
            <a:ext cx="1643042" cy="4286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1. ledd</a:t>
            </a:r>
          </a:p>
        </p:txBody>
      </p:sp>
      <p:sp>
        <p:nvSpPr>
          <p:cNvPr id="13" name="Avrundet rektangel 12"/>
          <p:cNvSpPr/>
          <p:nvPr/>
        </p:nvSpPr>
        <p:spPr bwMode="auto">
          <a:xfrm>
            <a:off x="7500958" y="4149080"/>
            <a:ext cx="1643042" cy="4286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4. ledd</a:t>
            </a:r>
            <a:endParaRPr kumimoji="0" lang="nb-NO" sz="1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5" name="Avrundet rektangel 14"/>
          <p:cNvSpPr/>
          <p:nvPr/>
        </p:nvSpPr>
        <p:spPr bwMode="auto">
          <a:xfrm>
            <a:off x="7500958" y="5445224"/>
            <a:ext cx="1643042" cy="4286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4. ledd</a:t>
            </a:r>
          </a:p>
        </p:txBody>
      </p:sp>
      <p:sp>
        <p:nvSpPr>
          <p:cNvPr id="16" name="Avrundet rektangel 15"/>
          <p:cNvSpPr/>
          <p:nvPr/>
        </p:nvSpPr>
        <p:spPr bwMode="auto">
          <a:xfrm>
            <a:off x="7500958" y="642918"/>
            <a:ext cx="1643042" cy="8572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PBL </a:t>
            </a:r>
            <a:r>
              <a:rPr lang="nb-NO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§ 32-8</a:t>
            </a:r>
            <a:endParaRPr kumimoji="0" lang="nb-NO" sz="1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632266" cy="818964"/>
          </a:xfrm>
        </p:spPr>
        <p:txBody>
          <a:bodyPr/>
          <a:lstStyle/>
          <a:p>
            <a:r>
              <a:rPr lang="nb-NO" sz="2800" b="1" dirty="0" smtClean="0"/>
              <a:t>Utgangspunkter i loven 2</a:t>
            </a:r>
            <a:endParaRPr lang="nb-NO" sz="28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Foretak omfattes, også selv om en enkeltperson ikke kan gebyrlegges</a:t>
            </a:r>
          </a:p>
          <a:p>
            <a:endParaRPr lang="nb-NO" dirty="0" smtClean="0"/>
          </a:p>
          <a:p>
            <a:r>
              <a:rPr lang="nb-NO" dirty="0" smtClean="0"/>
              <a:t>Loven forutsetter forskrift</a:t>
            </a:r>
          </a:p>
          <a:p>
            <a:endParaRPr lang="nb-NO" dirty="0" smtClean="0"/>
          </a:p>
          <a:p>
            <a:r>
              <a:rPr lang="nb-NO" dirty="0" smtClean="0"/>
              <a:t>Maksimum gebyr fastsettes i forskrift. </a:t>
            </a:r>
          </a:p>
          <a:p>
            <a:endParaRPr lang="nb-NO" dirty="0" smtClean="0"/>
          </a:p>
          <a:p>
            <a:r>
              <a:rPr lang="nb-NO" dirty="0" smtClean="0"/>
              <a:t>Endelig vedtak er tvangsgrunnlag</a:t>
            </a:r>
            <a:endParaRPr lang="nb-NO" dirty="0"/>
          </a:p>
        </p:txBody>
      </p:sp>
      <p:sp>
        <p:nvSpPr>
          <p:cNvPr id="4" name="Avrundet rektangel 3"/>
          <p:cNvSpPr/>
          <p:nvPr/>
        </p:nvSpPr>
        <p:spPr bwMode="auto">
          <a:xfrm>
            <a:off x="7500958" y="642918"/>
            <a:ext cx="1643042" cy="7698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PBL </a:t>
            </a:r>
            <a:r>
              <a:rPr lang="nb-NO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§ 32-8</a:t>
            </a:r>
            <a:endParaRPr kumimoji="0" lang="nb-NO" sz="1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Avrundet rektangel 5"/>
          <p:cNvSpPr/>
          <p:nvPr/>
        </p:nvSpPr>
        <p:spPr bwMode="auto">
          <a:xfrm>
            <a:off x="7500958" y="1700808"/>
            <a:ext cx="1643042" cy="4286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5. ledd</a:t>
            </a:r>
          </a:p>
        </p:txBody>
      </p:sp>
      <p:sp>
        <p:nvSpPr>
          <p:cNvPr id="7" name="Avrundet rektangel 6"/>
          <p:cNvSpPr/>
          <p:nvPr/>
        </p:nvSpPr>
        <p:spPr bwMode="auto">
          <a:xfrm>
            <a:off x="7500958" y="2996952"/>
            <a:ext cx="1643042" cy="4286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6. ledd</a:t>
            </a:r>
          </a:p>
        </p:txBody>
      </p:sp>
      <p:sp>
        <p:nvSpPr>
          <p:cNvPr id="8" name="Avrundet rektangel 7"/>
          <p:cNvSpPr/>
          <p:nvPr/>
        </p:nvSpPr>
        <p:spPr bwMode="auto">
          <a:xfrm>
            <a:off x="7500958" y="3933056"/>
            <a:ext cx="1643042" cy="4286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6. ledd</a:t>
            </a:r>
          </a:p>
        </p:txBody>
      </p:sp>
      <p:sp>
        <p:nvSpPr>
          <p:cNvPr id="9" name="Avrundet rektangel 8"/>
          <p:cNvSpPr/>
          <p:nvPr/>
        </p:nvSpPr>
        <p:spPr bwMode="auto">
          <a:xfrm>
            <a:off x="7500958" y="4941168"/>
            <a:ext cx="1643042" cy="4286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7. ledd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14414" y="857232"/>
            <a:ext cx="6081712" cy="685800"/>
          </a:xfrm>
        </p:spPr>
        <p:txBody>
          <a:bodyPr/>
          <a:lstStyle/>
          <a:p>
            <a:r>
              <a:rPr lang="nb-NO" sz="2800" b="1" dirty="0" smtClean="0"/>
              <a:t>Forskrifter om overtredelsesgebyr</a:t>
            </a:r>
            <a:endParaRPr lang="nb-NO" sz="28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15616" y="1700808"/>
            <a:ext cx="6624736" cy="4448196"/>
          </a:xfrm>
        </p:spPr>
        <p:txBody>
          <a:bodyPr/>
          <a:lstStyle/>
          <a:p>
            <a:r>
              <a:rPr lang="nb-NO" dirty="0" smtClean="0"/>
              <a:t>Følger av lov – presiseres i forskrift</a:t>
            </a:r>
          </a:p>
          <a:p>
            <a:r>
              <a:rPr lang="nb-NO" dirty="0" smtClean="0"/>
              <a:t>Det er etterlyst en detaljert opplisting av brudd, sml. fartsbøter, men dette er i praksis ikke gjennomførbart</a:t>
            </a:r>
          </a:p>
          <a:p>
            <a:r>
              <a:rPr lang="nb-NO" dirty="0" smtClean="0"/>
              <a:t>Forskriften: </a:t>
            </a:r>
          </a:p>
          <a:p>
            <a:pPr lvl="1"/>
            <a:r>
              <a:rPr lang="nb-NO" dirty="0" smtClean="0"/>
              <a:t>Overtredelsens art</a:t>
            </a:r>
          </a:p>
          <a:p>
            <a:pPr lvl="1"/>
            <a:r>
              <a:rPr lang="nb-NO" dirty="0" smtClean="0"/>
              <a:t>Alvorlighetsgrad</a:t>
            </a:r>
          </a:p>
          <a:p>
            <a:pPr lvl="1"/>
            <a:r>
              <a:rPr lang="nb-NO" dirty="0" smtClean="0"/>
              <a:t>Utmåling</a:t>
            </a:r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332656"/>
            <a:ext cx="6081712" cy="877776"/>
          </a:xfrm>
        </p:spPr>
        <p:txBody>
          <a:bodyPr/>
          <a:lstStyle/>
          <a:p>
            <a:pPr eaLnBrk="1" hangingPunct="1"/>
            <a:r>
              <a:rPr lang="nb-NO" sz="2800" b="1" dirty="0" smtClean="0"/>
              <a:t>For hvilke overtredelser kan overtredelsesgebyr brukes?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412776"/>
            <a:ext cx="6264696" cy="482453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dirty="0" smtClean="0"/>
              <a:t>Rene formelle overtredelser:</a:t>
            </a:r>
          </a:p>
          <a:p>
            <a:pPr lvl="1" eaLnBrk="1" hangingPunct="1">
              <a:lnSpc>
                <a:spcPct val="90000"/>
              </a:lnSpc>
            </a:pPr>
            <a:r>
              <a:rPr lang="nb-NO" dirty="0" smtClean="0"/>
              <a:t>Manglende tillatelse for tiltak </a:t>
            </a:r>
          </a:p>
          <a:p>
            <a:pPr lvl="1" eaLnBrk="1" hangingPunct="1">
              <a:lnSpc>
                <a:spcPct val="90000"/>
              </a:lnSpc>
            </a:pPr>
            <a:r>
              <a:rPr lang="nb-NO" dirty="0" smtClean="0"/>
              <a:t>Manglende tillatelse for bruk </a:t>
            </a:r>
          </a:p>
          <a:p>
            <a:pPr lvl="1" eaLnBrk="1" hangingPunct="1">
              <a:lnSpc>
                <a:spcPct val="90000"/>
              </a:lnSpc>
            </a:pPr>
            <a:r>
              <a:rPr lang="nb-NO" dirty="0" smtClean="0"/>
              <a:t>Manglende godkjenning mv</a:t>
            </a:r>
          </a:p>
          <a:p>
            <a:pPr eaLnBrk="1" hangingPunct="1">
              <a:lnSpc>
                <a:spcPct val="90000"/>
              </a:lnSpc>
            </a:pPr>
            <a:r>
              <a:rPr lang="nb-NO" dirty="0" smtClean="0"/>
              <a:t>Materielle overtredelser: </a:t>
            </a:r>
          </a:p>
          <a:p>
            <a:pPr lvl="1"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nb-NO" dirty="0" smtClean="0"/>
              <a:t>Bygging i strid med plan, tekniske krav el.</a:t>
            </a:r>
          </a:p>
          <a:p>
            <a:pPr lvl="1"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nb-NO" dirty="0" smtClean="0"/>
              <a:t>Manglende oppfølging av oppgave/ansvar, f.eks. kontroll</a:t>
            </a:r>
          </a:p>
          <a:p>
            <a:pPr eaLnBrk="1" hangingPunct="1">
              <a:lnSpc>
                <a:spcPct val="90000"/>
              </a:lnSpc>
              <a:buFont typeface="Verdana" pitchFamily="34" charset="0"/>
              <a:buChar char="•"/>
            </a:pPr>
            <a:r>
              <a:rPr lang="nb-NO" dirty="0" smtClean="0"/>
              <a:t>Manglende oppfølging av pålegg</a:t>
            </a:r>
          </a:p>
          <a:p>
            <a:pPr eaLnBrk="1" hangingPunct="1">
              <a:lnSpc>
                <a:spcPct val="90000"/>
              </a:lnSpc>
              <a:buFont typeface="Verdana" pitchFamily="34" charset="0"/>
              <a:buChar char="•"/>
            </a:pPr>
            <a:r>
              <a:rPr lang="nb-NO" dirty="0" smtClean="0"/>
              <a:t>Uriktige / villedende opplysninger</a:t>
            </a:r>
          </a:p>
        </p:txBody>
      </p:sp>
      <p:sp>
        <p:nvSpPr>
          <p:cNvPr id="4" name="Avrundet rektangel 3"/>
          <p:cNvSpPr/>
          <p:nvPr/>
        </p:nvSpPr>
        <p:spPr bwMode="auto">
          <a:xfrm>
            <a:off x="7500958" y="476672"/>
            <a:ext cx="1643042" cy="8572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Forskrift</a:t>
            </a:r>
            <a:endParaRPr kumimoji="0" lang="nb-NO" sz="1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§ 16-1</a:t>
            </a:r>
            <a:endParaRPr kumimoji="0" lang="nb-NO" sz="1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Avrundet rektangel 4"/>
          <p:cNvSpPr/>
          <p:nvPr/>
        </p:nvSpPr>
        <p:spPr bwMode="auto">
          <a:xfrm>
            <a:off x="7500958" y="1772816"/>
            <a:ext cx="1643042" cy="35719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Bokst</a:t>
            </a:r>
            <a:r>
              <a:rPr lang="nb-NO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. a)</a:t>
            </a:r>
            <a:endParaRPr kumimoji="0" lang="nb-NO" sz="1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Avrundet rektangel 5"/>
          <p:cNvSpPr/>
          <p:nvPr/>
        </p:nvSpPr>
        <p:spPr bwMode="auto">
          <a:xfrm>
            <a:off x="7500958" y="3501008"/>
            <a:ext cx="1643042" cy="4286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Bokst</a:t>
            </a:r>
            <a:r>
              <a:rPr lang="nb-NO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. c) </a:t>
            </a:r>
            <a:endParaRPr kumimoji="0" lang="nb-NO" sz="1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Avrundet rektangel 6"/>
          <p:cNvSpPr/>
          <p:nvPr/>
        </p:nvSpPr>
        <p:spPr bwMode="auto">
          <a:xfrm>
            <a:off x="7500958" y="4221088"/>
            <a:ext cx="1643042" cy="4286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Bokst</a:t>
            </a:r>
            <a:r>
              <a:rPr lang="nb-NO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. d) og e) </a:t>
            </a:r>
            <a:endParaRPr kumimoji="0" lang="nb-NO" sz="1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Avrundet rektangel 7"/>
          <p:cNvSpPr/>
          <p:nvPr/>
        </p:nvSpPr>
        <p:spPr bwMode="auto">
          <a:xfrm>
            <a:off x="7500958" y="4941168"/>
            <a:ext cx="1643042" cy="4286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Bokst</a:t>
            </a:r>
            <a:r>
              <a:rPr lang="nb-NO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. f)</a:t>
            </a:r>
            <a:endParaRPr kumimoji="0" lang="nb-NO" sz="1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Avrundet rektangel 8"/>
          <p:cNvSpPr/>
          <p:nvPr/>
        </p:nvSpPr>
        <p:spPr bwMode="auto">
          <a:xfrm>
            <a:off x="7500958" y="5445224"/>
            <a:ext cx="1643042" cy="4286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Bokst</a:t>
            </a:r>
            <a:r>
              <a:rPr lang="nb-NO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. g)</a:t>
            </a:r>
            <a:endParaRPr kumimoji="0" lang="nb-NO" sz="1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Avrundet rektangel 9"/>
          <p:cNvSpPr/>
          <p:nvPr/>
        </p:nvSpPr>
        <p:spPr bwMode="auto">
          <a:xfrm>
            <a:off x="7500958" y="2276872"/>
            <a:ext cx="1643042" cy="35719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Bokst</a:t>
            </a:r>
            <a:r>
              <a:rPr lang="nb-NO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. b)</a:t>
            </a:r>
            <a:endParaRPr kumimoji="0" lang="nb-NO" sz="1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Avrundet rektangel 10"/>
          <p:cNvSpPr/>
          <p:nvPr/>
        </p:nvSpPr>
        <p:spPr bwMode="auto">
          <a:xfrm>
            <a:off x="7500958" y="2708920"/>
            <a:ext cx="1643042" cy="35719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Bokst</a:t>
            </a:r>
            <a:r>
              <a:rPr lang="nb-NO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. d)</a:t>
            </a:r>
            <a:endParaRPr kumimoji="0" lang="nb-NO" sz="1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b="1" dirty="0" smtClean="0"/>
              <a:t>Rammer for gebyrenes størrelse</a:t>
            </a:r>
            <a:endParaRPr lang="nb-NO" sz="24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r>
              <a:rPr lang="nb-NO" dirty="0" smtClean="0"/>
              <a:t>For de forskjellige overtredelser kan </a:t>
            </a:r>
            <a:r>
              <a:rPr lang="nb-NO" i="1" dirty="0" smtClean="0"/>
              <a:t>foretak</a:t>
            </a:r>
            <a:r>
              <a:rPr lang="nb-NO" dirty="0" smtClean="0"/>
              <a:t> ilegges opp til 10 000,     50 000 eller 200 000 avhengig av alvorlighetsgraden av overtredelsen </a:t>
            </a:r>
          </a:p>
          <a:p>
            <a:endParaRPr lang="nb-NO" dirty="0" smtClean="0"/>
          </a:p>
          <a:p>
            <a:r>
              <a:rPr lang="nb-NO" dirty="0" smtClean="0"/>
              <a:t>Privatpersoner kan ilegges halvparten av gebyrenes størrelse for de samme overtredelsene</a:t>
            </a:r>
            <a:endParaRPr lang="nb-NO" dirty="0"/>
          </a:p>
        </p:txBody>
      </p:sp>
      <p:sp>
        <p:nvSpPr>
          <p:cNvPr id="4" name="Avrundet rektangel 3"/>
          <p:cNvSpPr/>
          <p:nvPr/>
        </p:nvSpPr>
        <p:spPr bwMode="auto">
          <a:xfrm>
            <a:off x="7308304" y="1628800"/>
            <a:ext cx="1643042" cy="135732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Forskrift</a:t>
            </a:r>
            <a:endParaRPr kumimoji="0" lang="nb-NO" sz="1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§ 16-1 første ledd første punktum</a:t>
            </a:r>
            <a:endParaRPr kumimoji="0" lang="nb-NO" sz="1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Avrundet rektangel 4"/>
          <p:cNvSpPr/>
          <p:nvPr/>
        </p:nvSpPr>
        <p:spPr bwMode="auto">
          <a:xfrm>
            <a:off x="7308304" y="4149080"/>
            <a:ext cx="1643042" cy="135732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Forskrift</a:t>
            </a:r>
            <a:endParaRPr kumimoji="0" lang="nb-NO" sz="1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§ 16-1 første ledd andre punktum</a:t>
            </a:r>
            <a:endParaRPr kumimoji="0" lang="nb-NO" sz="1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MD_pptmal_DEF">
  <a:themeElements>
    <a:clrScheme name="KMD 1">
      <a:dk1>
        <a:sysClr val="windowText" lastClr="000000"/>
      </a:dk1>
      <a:lt1>
        <a:srgbClr val="E6E7E8"/>
      </a:lt1>
      <a:dk2>
        <a:srgbClr val="4B3E59"/>
      </a:dk2>
      <a:lt2>
        <a:srgbClr val="FFFFFF"/>
      </a:lt2>
      <a:accent1>
        <a:srgbClr val="0082BA"/>
      </a:accent1>
      <a:accent2>
        <a:srgbClr val="AB989D"/>
      </a:accent2>
      <a:accent3>
        <a:srgbClr val="C6DAE7"/>
      </a:accent3>
      <a:accent4>
        <a:srgbClr val="003057"/>
      </a:accent4>
      <a:accent5>
        <a:srgbClr val="ED8B00"/>
      </a:accent5>
      <a:accent6>
        <a:srgbClr val="DA291C"/>
      </a:accent6>
      <a:hlink>
        <a:srgbClr val="264994"/>
      </a:hlink>
      <a:folHlink>
        <a:srgbClr val="781D7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PMAL ­engelsk">
  <a:themeElements>
    <a:clrScheme name="KMD 1">
      <a:dk1>
        <a:sysClr val="windowText" lastClr="000000"/>
      </a:dk1>
      <a:lt1>
        <a:srgbClr val="E6E7E8"/>
      </a:lt1>
      <a:dk2>
        <a:srgbClr val="4B3E59"/>
      </a:dk2>
      <a:lt2>
        <a:srgbClr val="FFFFFF"/>
      </a:lt2>
      <a:accent1>
        <a:srgbClr val="0082BA"/>
      </a:accent1>
      <a:accent2>
        <a:srgbClr val="AB989D"/>
      </a:accent2>
      <a:accent3>
        <a:srgbClr val="C6DAE7"/>
      </a:accent3>
      <a:accent4>
        <a:srgbClr val="003057"/>
      </a:accent4>
      <a:accent5>
        <a:srgbClr val="ED8B00"/>
      </a:accent5>
      <a:accent6>
        <a:srgbClr val="DA291C"/>
      </a:accent6>
      <a:hlink>
        <a:srgbClr val="264994"/>
      </a:hlink>
      <a:folHlink>
        <a:srgbClr val="781D7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KMD_pptmal_DEF</Template>
  <TotalTime>7347</TotalTime>
  <Words>1240</Words>
  <Application>Microsoft Office PowerPoint</Application>
  <PresentationFormat>Skjermfremvisning (4:3)</PresentationFormat>
  <Paragraphs>238</Paragraphs>
  <Slides>23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23</vt:i4>
      </vt:variant>
    </vt:vector>
  </HeadingPairs>
  <TitlesOfParts>
    <vt:vector size="25" baseType="lpstr">
      <vt:lpstr>KMD_pptmal_DEF</vt:lpstr>
      <vt:lpstr>DEPMAL ­engelsk</vt:lpstr>
      <vt:lpstr>Overtredelsesgebyr etter PBL</vt:lpstr>
      <vt:lpstr>Tilsyn</vt:lpstr>
      <vt:lpstr>Overtredelsesgebyr </vt:lpstr>
      <vt:lpstr>Forholdet til EMK</vt:lpstr>
      <vt:lpstr>Utgangspunkter i loven 1</vt:lpstr>
      <vt:lpstr>Utgangspunkter i loven 2</vt:lpstr>
      <vt:lpstr>Forskrifter om overtredelsesgebyr</vt:lpstr>
      <vt:lpstr>For hvilke overtredelser kan overtredelsesgebyr brukes?</vt:lpstr>
      <vt:lpstr>Rammer for gebyrenes størrelse</vt:lpstr>
      <vt:lpstr>Arbeid (tiltak) uten tillatelse</vt:lpstr>
      <vt:lpstr>Bruk uten tillatelse</vt:lpstr>
      <vt:lpstr>Arbeid (tiltak) i strid med materielle krav</vt:lpstr>
      <vt:lpstr>På høring – Overtredelsesgebyr for tiltak utenfor § 20-1</vt:lpstr>
      <vt:lpstr>Arbeid (tiltak) uten påkrevet ansvarlig foretak</vt:lpstr>
      <vt:lpstr>Manglende eller sviktende kontroll</vt:lpstr>
      <vt:lpstr>Manglende etterkommelse av pålegg</vt:lpstr>
      <vt:lpstr>Uriktige eller villedende opplysninger</vt:lpstr>
      <vt:lpstr>Maksimum gebyr </vt:lpstr>
      <vt:lpstr>Utmåling</vt:lpstr>
      <vt:lpstr>Lysbilde 20</vt:lpstr>
      <vt:lpstr>Brukes overtredelsesgebyr?</vt:lpstr>
      <vt:lpstr>Straff</vt:lpstr>
      <vt:lpstr>Rimelighet og samordning av sanksjoner. Dobbelt reaksjon</vt:lpstr>
    </vt:vector>
  </TitlesOfParts>
  <Company>STATEN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Plan- og bygningsloven</dc:title>
  <dc:creator>Knut F Rasmussen</dc:creator>
  <cp:lastModifiedBy>Ingjerd Johansen</cp:lastModifiedBy>
  <cp:revision>585</cp:revision>
  <dcterms:created xsi:type="dcterms:W3CDTF">2014-01-07T08:50:12Z</dcterms:created>
  <dcterms:modified xsi:type="dcterms:W3CDTF">2014-09-17T08:26:05Z</dcterms:modified>
</cp:coreProperties>
</file>