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648" r:id="rId2"/>
    <p:sldMasterId id="2147483659" r:id="rId3"/>
    <p:sldMasterId id="2147483665" r:id="rId4"/>
    <p:sldMasterId id="2147483673" r:id="rId5"/>
    <p:sldMasterId id="2147483678" r:id="rId6"/>
    <p:sldMasterId id="2147483683" r:id="rId7"/>
    <p:sldMasterId id="2147483688" r:id="rId8"/>
    <p:sldMasterId id="2147483693" r:id="rId9"/>
    <p:sldMasterId id="2147483698" r:id="rId10"/>
  </p:sldMasterIdLst>
  <p:notesMasterIdLst>
    <p:notesMasterId r:id="rId41"/>
  </p:notesMasterIdLst>
  <p:handoutMasterIdLst>
    <p:handoutMasterId r:id="rId42"/>
  </p:handoutMasterIdLst>
  <p:sldIdLst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  <p:sldId id="276" r:id="rId21"/>
    <p:sldId id="268" r:id="rId22"/>
    <p:sldId id="269" r:id="rId23"/>
    <p:sldId id="270" r:id="rId24"/>
    <p:sldId id="277" r:id="rId25"/>
    <p:sldId id="278" r:id="rId26"/>
    <p:sldId id="279" r:id="rId27"/>
    <p:sldId id="280" r:id="rId28"/>
    <p:sldId id="290" r:id="rId29"/>
    <p:sldId id="288" r:id="rId30"/>
    <p:sldId id="271" r:id="rId31"/>
    <p:sldId id="281" r:id="rId32"/>
    <p:sldId id="282" r:id="rId33"/>
    <p:sldId id="272" r:id="rId34"/>
    <p:sldId id="284" r:id="rId35"/>
    <p:sldId id="286" r:id="rId36"/>
    <p:sldId id="285" r:id="rId37"/>
    <p:sldId id="287" r:id="rId38"/>
    <p:sldId id="289" r:id="rId39"/>
    <p:sldId id="283" r:id="rId40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4A3"/>
    <a:srgbClr val="6C6F70"/>
    <a:srgbClr val="0083A9"/>
    <a:srgbClr val="9C6114"/>
    <a:srgbClr val="008542"/>
    <a:srgbClr val="7D5CC6"/>
    <a:srgbClr val="FF7900"/>
    <a:srgbClr val="C79900"/>
    <a:srgbClr val="B712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73" autoAdjust="0"/>
  </p:normalViewPr>
  <p:slideViewPr>
    <p:cSldViewPr>
      <p:cViewPr>
        <p:scale>
          <a:sx n="90" d="100"/>
          <a:sy n="90" d="100"/>
        </p:scale>
        <p:origin x="-132" y="-2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0FE2C-184E-4119-AA5A-49F3683EFD5B}" type="datetimeFigureOut">
              <a:rPr lang="nb-NO" smtClean="0"/>
              <a:t>02.09.2014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A2A9-7F3E-4EDD-91B8-02C207BDA1A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2C9A-8E23-4216-BC41-A82A8A3B4D7B}" type="datetimeFigureOut">
              <a:rPr lang="nb-NO" smtClean="0"/>
              <a:pPr/>
              <a:t>02.09.2014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C959-1FC5-42CA-9997-178E88BB765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722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C959-1FC5-42CA-9997-178E88BB7659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C959-1FC5-42CA-9997-178E88BB7659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Somb</a:t>
            </a:r>
            <a:r>
              <a:rPr lang="nb-NO" dirty="0" smtClean="0"/>
              <a:t> sitt brev til KMD</a:t>
            </a:r>
          </a:p>
          <a:p>
            <a:r>
              <a:rPr lang="nb-NO" dirty="0" smtClean="0"/>
              <a:t>KMD</a:t>
            </a:r>
            <a:r>
              <a:rPr lang="nb-NO" baseline="0" dirty="0" smtClean="0"/>
              <a:t> sitt brev til FMOA</a:t>
            </a:r>
          </a:p>
          <a:p>
            <a:r>
              <a:rPr lang="nb-NO" baseline="0" dirty="0" smtClean="0"/>
              <a:t>Osv.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C959-1FC5-42CA-9997-178E88BB7659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Fargenøytra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6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866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u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7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C7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9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4817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ul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7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C7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0419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799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C799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1041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C79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79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C79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79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3882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Orang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FF790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4630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Orange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FF790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0119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FF79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FF79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45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F7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FF7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F7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FF7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3978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ill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7D5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7D5CC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3189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illa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7D5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7D5CC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05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fargenøytral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5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5353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7D5CC6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7D5CC6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4160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7D5CC6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7D5CC6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7D5CC6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7D5CC6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2286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rø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54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1972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rønn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54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38123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rø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8542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008542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63743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rø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542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542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542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542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17560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ru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9C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9C611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83631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run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9C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9C611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66631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ru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9C6114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9C6114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346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ru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9C6114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9C6114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9C6114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9C6114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8060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Tittel + Tekst ell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000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C000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49313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3A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018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3A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4331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83A9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0083A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5671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3A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3A9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3A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3A9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6118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ys Gr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A2A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A2A4A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13338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ys Gr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A2A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A2A4A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9053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ys Gr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A2A4A3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A2A4A3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150347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ys Gr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A2A4A3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A2A4A3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A2A4A3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A2A4A3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7374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ørk Gr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6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6C6F7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9406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ørk Gr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6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6C6F7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8698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6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77429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Mørk Gr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6C6F7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6C6F7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2209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Mørk Gr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6C6F7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6C6F7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6C6F7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6C6F7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164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82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Rø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B7123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16846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Rød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B7123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8804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Rø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000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C000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7322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Rø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B71234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000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C000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000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4187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4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748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530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50" r:id="rId3"/>
    <p:sldLayoutId id="2147483653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5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1" r:id="rId3"/>
    <p:sldLayoutId id="214748367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59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12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40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768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70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6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PLAN- OG BYGNINGSLOVEN § 32-1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43608" y="1412776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latin typeface="Arial" pitchFamily="34" charset="0"/>
                <a:cs typeface="Arial" pitchFamily="34" charset="0"/>
              </a:rPr>
              <a:t>KOMMUNENS PLIKT TIL Å FORFØLGE ULOVLIGE FORHOLD</a:t>
            </a:r>
          </a:p>
          <a:p>
            <a:r>
              <a:rPr lang="nb-NO" sz="1400" i="1" dirty="0" smtClean="0">
                <a:latin typeface="Arial" pitchFamily="34" charset="0"/>
                <a:cs typeface="Arial" pitchFamily="34" charset="0"/>
              </a:rPr>
              <a:t>Av rådgiver Jens H. Hermansen v/Fylkesmannen i Oslo og Akershus</a:t>
            </a:r>
            <a:endParaRPr lang="nb-NO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de 4" descr="Snekker, bygningsarbeider.jpg"/>
          <p:cNvPicPr>
            <a:picLocks noChangeAspect="1"/>
          </p:cNvPicPr>
          <p:nvPr/>
        </p:nvPicPr>
        <p:blipFill>
          <a:blip r:embed="rId3" cstate="print"/>
          <a:srcRect t="28697" r="9051" b="9761"/>
          <a:stretch>
            <a:fillRect/>
          </a:stretch>
        </p:blipFill>
        <p:spPr>
          <a:xfrm>
            <a:off x="1115616" y="2132856"/>
            <a:ext cx="7819927" cy="352087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043608" y="5661248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 smtClean="0">
                <a:latin typeface="Arial" pitchFamily="34" charset="0"/>
                <a:cs typeface="Arial" pitchFamily="34" charset="0"/>
              </a:rPr>
              <a:t>(Foto: Scanpix)</a:t>
            </a:r>
            <a:endParaRPr lang="nb-NO" sz="1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Særskilte problemstillinger:</a:t>
            </a:r>
          </a:p>
          <a:p>
            <a:pPr lvl="1"/>
            <a:r>
              <a:rPr lang="nb-NO" dirty="0" smtClean="0"/>
              <a:t>Tiltak som er gitt tillatelse, men er i strid med materielt krav:</a:t>
            </a:r>
          </a:p>
          <a:p>
            <a:pPr lvl="2"/>
            <a:r>
              <a:rPr lang="nb-NO" dirty="0" smtClean="0"/>
              <a:t>Bestemmelsens ordlyd</a:t>
            </a:r>
          </a:p>
          <a:p>
            <a:pPr lvl="2"/>
            <a:r>
              <a:rPr lang="nb-NO" dirty="0" smtClean="0"/>
              <a:t>Lovens system</a:t>
            </a:r>
          </a:p>
          <a:p>
            <a:pPr lvl="2"/>
            <a:r>
              <a:rPr lang="nb-NO" dirty="0" smtClean="0"/>
              <a:t>Forholdet til </a:t>
            </a:r>
            <a:r>
              <a:rPr lang="nb-NO" dirty="0" err="1" smtClean="0"/>
              <a:t>fvl</a:t>
            </a:r>
            <a:r>
              <a:rPr lang="nb-NO" dirty="0" smtClean="0"/>
              <a:t>. § 35 – valg av </a:t>
            </a:r>
            <a:r>
              <a:rPr lang="nb-NO" dirty="0" smtClean="0"/>
              <a:t>fremgangsmåte</a:t>
            </a:r>
            <a:endParaRPr lang="nb-NO" dirty="0" smtClean="0"/>
          </a:p>
          <a:p>
            <a:pPr lvl="2"/>
            <a:r>
              <a:rPr lang="nb-NO" dirty="0" smtClean="0"/>
              <a:t>Erstatning? Tidl. pbl.85 § 116, NOU 2005: 12 s. </a:t>
            </a:r>
            <a:r>
              <a:rPr lang="nb-NO" dirty="0" smtClean="0"/>
              <a:t>321</a:t>
            </a:r>
          </a:p>
          <a:p>
            <a:pPr lvl="2"/>
            <a:r>
              <a:rPr lang="nb-NO" dirty="0" smtClean="0">
                <a:solidFill>
                  <a:srgbClr val="C00000"/>
                </a:solidFill>
              </a:rPr>
              <a:t>God Forvaltningsskikk?</a:t>
            </a:r>
            <a:endParaRPr lang="nb-NO" dirty="0" smtClean="0">
              <a:solidFill>
                <a:srgbClr val="C00000"/>
              </a:solidFill>
            </a:endParaRP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Tiltak som er gitt ugyldig dispensasjon fra et materielt krav</a:t>
            </a:r>
          </a:p>
          <a:p>
            <a:pPr lvl="2"/>
            <a:r>
              <a:rPr lang="nb-NO" dirty="0" smtClean="0"/>
              <a:t>Forutsatt utenfor klagebehandling</a:t>
            </a:r>
          </a:p>
          <a:p>
            <a:pPr lvl="2"/>
            <a:r>
              <a:rPr lang="nb-NO" dirty="0" smtClean="0"/>
              <a:t>Dispensasjonsvedtaket lider av feil</a:t>
            </a:r>
          </a:p>
          <a:p>
            <a:pPr lvl="2"/>
            <a:r>
              <a:rPr lang="nb-NO" dirty="0" smtClean="0"/>
              <a:t>Bygningsmyndighetene ønsker å rette opp situasjonen gjennom pålegg</a:t>
            </a:r>
          </a:p>
          <a:p>
            <a:pPr lvl="2"/>
            <a:r>
              <a:rPr lang="nb-NO" dirty="0" err="1" smtClean="0"/>
              <a:t>Fvl</a:t>
            </a:r>
            <a:r>
              <a:rPr lang="nb-NO" dirty="0" smtClean="0"/>
              <a:t>. § 35, vilkårene for omgjøring</a:t>
            </a:r>
          </a:p>
          <a:p>
            <a:pPr>
              <a:buNone/>
            </a:pP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3.2	</a:t>
            </a:r>
            <a:r>
              <a:rPr lang="nb-NO" dirty="0" smtClean="0"/>
              <a:t>Hva har man en plikt til å forfølge?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Ordlyden: «skal forfølge»</a:t>
            </a:r>
          </a:p>
          <a:p>
            <a:pPr lvl="1"/>
            <a:r>
              <a:rPr lang="nb-NO" dirty="0" smtClean="0"/>
              <a:t>Avgrenser mot </a:t>
            </a:r>
            <a:r>
              <a:rPr lang="nb-NO" i="1" dirty="0" smtClean="0"/>
              <a:t>unnlatelseshandlinger</a:t>
            </a:r>
          </a:p>
          <a:p>
            <a:pPr lvl="2"/>
            <a:r>
              <a:rPr lang="nb-NO" dirty="0" smtClean="0"/>
              <a:t>Viktige unntak</a:t>
            </a:r>
          </a:p>
          <a:p>
            <a:r>
              <a:rPr lang="nb-NO" dirty="0" smtClean="0"/>
              <a:t>Krav om </a:t>
            </a:r>
            <a:r>
              <a:rPr lang="nb-NO" i="1" dirty="0" smtClean="0"/>
              <a:t>når</a:t>
            </a:r>
            <a:r>
              <a:rPr lang="nb-NO" dirty="0" smtClean="0"/>
              <a:t> forfølging skal finne sted?</a:t>
            </a:r>
          </a:p>
          <a:p>
            <a:pPr lvl="1"/>
            <a:r>
              <a:rPr lang="nb-NO" dirty="0" smtClean="0"/>
              <a:t>Resultatforpliktelse?</a:t>
            </a:r>
          </a:p>
          <a:p>
            <a:r>
              <a:rPr lang="nb-NO" dirty="0" smtClean="0"/>
              <a:t>Forarbeidene. Ot.prp. nr. 45 (2007-2008) s. 352:</a:t>
            </a:r>
          </a:p>
          <a:p>
            <a:pPr lvl="1"/>
            <a:r>
              <a:rPr lang="nb-NO" dirty="0" smtClean="0"/>
              <a:t>Skal sikre prioritering av ulovlighetsoppfølging</a:t>
            </a:r>
          </a:p>
          <a:p>
            <a:pPr lvl="1"/>
            <a:r>
              <a:rPr lang="nb-NO" dirty="0" smtClean="0"/>
              <a:t>Gir ingen involverte rettskrav på forfølging</a:t>
            </a:r>
          </a:p>
          <a:p>
            <a:endParaRPr lang="nb-NO" dirty="0" smtClean="0"/>
          </a:p>
          <a:p>
            <a:r>
              <a:rPr lang="nb-NO" dirty="0" smtClean="0"/>
              <a:t>Klargjøring av ansvaret for ulovlighetsoppfølging </a:t>
            </a:r>
          </a:p>
          <a:p>
            <a:r>
              <a:rPr lang="nb-NO" dirty="0" smtClean="0"/>
              <a:t>Ikke krav om </a:t>
            </a:r>
            <a:r>
              <a:rPr lang="nb-NO" i="1" dirty="0" smtClean="0"/>
              <a:t>når</a:t>
            </a:r>
            <a:r>
              <a:rPr lang="nb-NO" dirty="0" smtClean="0"/>
              <a:t> – kommunens råderett (prioritering)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3.3	</a:t>
            </a:r>
            <a:r>
              <a:rPr lang="nb-NO" dirty="0" smtClean="0"/>
              <a:t>Omfanget av plikten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Jens Helte Hermansen / </a:t>
            </a:r>
            <a:r>
              <a:rPr lang="nb-NO" dirty="0" err="1" smtClean="0"/>
              <a:t>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kan kommunen avslutte saker?</a:t>
            </a:r>
          </a:p>
          <a:p>
            <a:pPr lvl="1"/>
            <a:r>
              <a:rPr lang="nb-NO" dirty="0" smtClean="0"/>
              <a:t>Lovliggjøring og sanksjoner</a:t>
            </a:r>
          </a:p>
          <a:p>
            <a:pPr lvl="1"/>
            <a:r>
              <a:rPr lang="nb-NO" dirty="0" smtClean="0"/>
              <a:t>Overtredelser «av mindre betydning»</a:t>
            </a:r>
          </a:p>
          <a:p>
            <a:pPr lvl="1"/>
            <a:r>
              <a:rPr lang="nb-NO" dirty="0" smtClean="0"/>
              <a:t>Urimelig?</a:t>
            </a:r>
          </a:p>
          <a:p>
            <a:endParaRPr lang="nb-NO" dirty="0" smtClean="0"/>
          </a:p>
          <a:p>
            <a:r>
              <a:rPr lang="nb-NO" dirty="0" smtClean="0"/>
              <a:t>Ubetinget plikt - intern prioritering</a:t>
            </a:r>
          </a:p>
          <a:p>
            <a:pPr lvl="1"/>
            <a:r>
              <a:rPr lang="nb-NO" dirty="0" smtClean="0"/>
              <a:t>FMOA, 2014/2858</a:t>
            </a:r>
          </a:p>
          <a:p>
            <a:r>
              <a:rPr lang="nb-NO" dirty="0" smtClean="0"/>
              <a:t>Omgjøring av egen beslutning?</a:t>
            </a:r>
          </a:p>
          <a:p>
            <a:pPr lvl="1"/>
            <a:r>
              <a:rPr lang="nb-NO" dirty="0" smtClean="0"/>
              <a:t>Se punkt 5.3 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 </a:t>
            </a:r>
            <a:r>
              <a:rPr lang="nb-NO" dirty="0" smtClean="0"/>
              <a:t>	Kommunal saksbehandling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Dispensasjon, pbl. § 19-2 andre ledd</a:t>
            </a:r>
          </a:p>
          <a:p>
            <a:pPr lvl="1"/>
            <a:r>
              <a:rPr lang="nb-NO" dirty="0" smtClean="0"/>
              <a:t>Prosessuelle krav</a:t>
            </a:r>
          </a:p>
          <a:p>
            <a:r>
              <a:rPr lang="nb-NO" dirty="0" smtClean="0"/>
              <a:t>Pålegg, pbl. § 32-3 flg.</a:t>
            </a:r>
          </a:p>
          <a:p>
            <a:endParaRPr lang="nb-NO" dirty="0" smtClean="0"/>
          </a:p>
          <a:p>
            <a:r>
              <a:rPr lang="nb-NO" dirty="0" smtClean="0"/>
              <a:t>Overtredelsesgebyr, pbl. § 32-8</a:t>
            </a:r>
          </a:p>
          <a:p>
            <a:r>
              <a:rPr lang="nb-NO" dirty="0" smtClean="0"/>
              <a:t>Straff, pbl. § 32-9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4.1</a:t>
            </a:r>
            <a:r>
              <a:rPr lang="nb-NO" dirty="0" smtClean="0"/>
              <a:t> 	Lovliggjøring og sanksjoner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Ordlyd</a:t>
            </a:r>
          </a:p>
          <a:p>
            <a:pPr lvl="1"/>
            <a:r>
              <a:rPr lang="nb-NO" dirty="0" smtClean="0"/>
              <a:t>Skjønnsmessig adgang til å unnlate, jf. «kan»</a:t>
            </a:r>
          </a:p>
          <a:p>
            <a:pPr lvl="1"/>
            <a:r>
              <a:rPr lang="nb-NO" dirty="0" smtClean="0"/>
              <a:t>Mindre viktige overtredelser – konkret vurdering</a:t>
            </a:r>
          </a:p>
          <a:p>
            <a:pPr lvl="2"/>
            <a:r>
              <a:rPr lang="nb-NO" dirty="0" smtClean="0"/>
              <a:t>Presisering: Vurderingen gjøres av bygningsmyndighetene, ikke av klagende nabo</a:t>
            </a:r>
          </a:p>
          <a:p>
            <a:pPr lvl="2"/>
            <a:r>
              <a:rPr lang="nb-NO" dirty="0" smtClean="0"/>
              <a:t>Overtredelsens art og omfang</a:t>
            </a:r>
          </a:p>
          <a:p>
            <a:pPr lvl="2"/>
            <a:r>
              <a:rPr lang="nb-NO" dirty="0" smtClean="0"/>
              <a:t>Hensynet bak kravet som er brutt</a:t>
            </a:r>
          </a:p>
          <a:p>
            <a:r>
              <a:rPr lang="nb-NO" dirty="0" smtClean="0"/>
              <a:t>Forarbeider: Ot.prp. nr. 45 (2007-2008) s. 352</a:t>
            </a:r>
          </a:p>
          <a:p>
            <a:pPr lvl="1"/>
            <a:r>
              <a:rPr lang="nb-NO" dirty="0" smtClean="0"/>
              <a:t>Sml. tidligere om «bagatellmessig»</a:t>
            </a:r>
          </a:p>
          <a:p>
            <a:r>
              <a:rPr lang="nb-NO" dirty="0" smtClean="0"/>
              <a:t>Juridisk teori</a:t>
            </a:r>
          </a:p>
          <a:p>
            <a:pPr lvl="1"/>
            <a:r>
              <a:rPr lang="nb-NO" dirty="0" smtClean="0"/>
              <a:t>O.J. Pedersen m. fl. ”Plan- og bygningsrett”, Del 2, 2. utgave s. 604.</a:t>
            </a:r>
          </a:p>
          <a:p>
            <a:r>
              <a:rPr lang="nb-NO" dirty="0" smtClean="0"/>
              <a:t>KRD, 12/1465, vedtak av 05.10.12 (Fjell kommune)</a:t>
            </a:r>
          </a:p>
          <a:p>
            <a:pPr lvl="1"/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</a:t>
            </a:r>
            <a:r>
              <a:rPr lang="nb-NO" dirty="0" smtClean="0"/>
              <a:t>	Ulovligheter «av mindre betydning»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FMOA, 2011/25972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</a:t>
            </a:r>
            <a:r>
              <a:rPr lang="nb-NO" dirty="0" smtClean="0"/>
              <a:t>	Ulovligheter «av mindre betydning»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635896" y="2060848"/>
          <a:ext cx="4992131" cy="3528392"/>
        </p:xfrm>
        <a:graphic>
          <a:graphicData uri="http://schemas.openxmlformats.org/presentationml/2006/ole">
            <p:oleObj spid="_x0000_s1026" name="Acrobat Document" r:id="rId3" imgW="8019048" imgH="5668166" progId="AcroExch.Document.7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11560" y="1916832"/>
          <a:ext cx="2779541" cy="3933056"/>
        </p:xfrm>
        <a:graphic>
          <a:graphicData uri="http://schemas.openxmlformats.org/presentationml/2006/ole">
            <p:oleObj spid="_x0000_s1027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FMOA, 2013/25204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</a:t>
            </a:r>
            <a:r>
              <a:rPr lang="nb-NO" dirty="0" smtClean="0"/>
              <a:t>	Ulovligheter «av mindre betydning»	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  <p:pic>
        <p:nvPicPr>
          <p:cNvPr id="5" name="Bilde 4" descr="Aspehaugen 6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2052228" cy="2736304"/>
          </a:xfrm>
          <a:prstGeom prst="rect">
            <a:avLst/>
          </a:prstGeom>
        </p:spPr>
      </p:pic>
      <p:pic>
        <p:nvPicPr>
          <p:cNvPr id="6" name="Bilde 5" descr="Aspehaugen 6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3251200" cy="2438400"/>
          </a:xfrm>
          <a:prstGeom prst="rect">
            <a:avLst/>
          </a:prstGeom>
        </p:spPr>
      </p:pic>
      <p:pic>
        <p:nvPicPr>
          <p:cNvPr id="7" name="Bilde 6" descr="Aspehaugen 6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72815"/>
            <a:ext cx="2088232" cy="2784309"/>
          </a:xfrm>
          <a:prstGeom prst="rect">
            <a:avLst/>
          </a:prstGeom>
        </p:spPr>
      </p:pic>
      <p:pic>
        <p:nvPicPr>
          <p:cNvPr id="8" name="Bilde 7" descr="Aspehaugen 6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21088"/>
            <a:ext cx="1422158" cy="1896211"/>
          </a:xfrm>
          <a:prstGeom prst="rect">
            <a:avLst/>
          </a:prstGeom>
        </p:spPr>
      </p:pic>
      <p:pic>
        <p:nvPicPr>
          <p:cNvPr id="9" name="Bilde 8" descr="Aspehaugen 6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221088"/>
            <a:ext cx="140415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Plan- og bygningsetaten, Oslo kommune, 201117305</a:t>
            </a:r>
          </a:p>
          <a:p>
            <a:pPr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</a:t>
            </a:r>
            <a:r>
              <a:rPr lang="nb-NO" dirty="0" smtClean="0"/>
              <a:t>	Ulovligheter «av mindre betydning»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  <p:pic>
        <p:nvPicPr>
          <p:cNvPr id="5" name="Bilde 4" descr="Gabels gate 40.JPG"/>
          <p:cNvPicPr>
            <a:picLocks noChangeAspect="1"/>
          </p:cNvPicPr>
          <p:nvPr/>
        </p:nvPicPr>
        <p:blipFill>
          <a:blip r:embed="rId2" cstate="print"/>
          <a:srcRect t="17851"/>
          <a:stretch>
            <a:fillRect/>
          </a:stretch>
        </p:blipFill>
        <p:spPr>
          <a:xfrm>
            <a:off x="1115616" y="1772816"/>
            <a:ext cx="2863991" cy="3645024"/>
          </a:xfrm>
          <a:prstGeom prst="rect">
            <a:avLst/>
          </a:prstGeom>
        </p:spPr>
      </p:pic>
      <p:pic>
        <p:nvPicPr>
          <p:cNvPr id="6" name="Bilde 5" descr="Gabels gate 402.JPG"/>
          <p:cNvPicPr>
            <a:picLocks noChangeAspect="1"/>
          </p:cNvPicPr>
          <p:nvPr/>
        </p:nvPicPr>
        <p:blipFill>
          <a:blip r:embed="rId3" cstate="print"/>
          <a:srcRect t="41781"/>
          <a:stretch>
            <a:fillRect/>
          </a:stretch>
        </p:blipFill>
        <p:spPr>
          <a:xfrm rot="16200000">
            <a:off x="3780142" y="2132628"/>
            <a:ext cx="410400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FM Buskerud, vedtak av 09.05.11, </a:t>
            </a:r>
            <a:r>
              <a:rPr lang="nb-NO" dirty="0" err="1" smtClean="0"/>
              <a:t>Moreneveien</a:t>
            </a:r>
            <a:r>
              <a:rPr lang="nb-NO" dirty="0" smtClean="0"/>
              <a:t> 12</a:t>
            </a:r>
          </a:p>
          <a:p>
            <a:pPr lvl="1"/>
            <a:r>
              <a:rPr lang="nb-NO" dirty="0" smtClean="0"/>
              <a:t>Oppføring av konstruksjon</a:t>
            </a:r>
          </a:p>
          <a:p>
            <a:pPr lvl="1"/>
            <a:r>
              <a:rPr lang="nb-NO" dirty="0" smtClean="0"/>
              <a:t>50-60 cm over nabogrense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FMOA, 2012/19686</a:t>
            </a:r>
          </a:p>
          <a:p>
            <a:pPr lvl="1"/>
            <a:r>
              <a:rPr lang="nb-NO" dirty="0" smtClean="0"/>
              <a:t>Annen manns grunn, taler for ikke oppfylt vilkår, jf. også  </a:t>
            </a:r>
            <a:r>
              <a:rPr lang="nb-NO" dirty="0" err="1" smtClean="0"/>
              <a:t>Moreneveien</a:t>
            </a:r>
            <a:r>
              <a:rPr lang="nb-NO" dirty="0" smtClean="0"/>
              <a:t> 12</a:t>
            </a:r>
          </a:p>
          <a:p>
            <a:pPr lvl="1"/>
            <a:r>
              <a:rPr lang="nb-NO" dirty="0" smtClean="0"/>
              <a:t>La vekt på:</a:t>
            </a:r>
          </a:p>
          <a:p>
            <a:pPr lvl="2"/>
            <a:r>
              <a:rPr lang="nb-NO" dirty="0" smtClean="0"/>
              <a:t>Forholdene på stedet</a:t>
            </a:r>
          </a:p>
          <a:p>
            <a:pPr lvl="2"/>
            <a:r>
              <a:rPr lang="nb-NO" dirty="0" smtClean="0"/>
              <a:t>Tiltakets art</a:t>
            </a:r>
          </a:p>
          <a:p>
            <a:pPr lvl="2"/>
            <a:r>
              <a:rPr lang="nb-NO" dirty="0" smtClean="0"/>
              <a:t>Reguleringsmessig status</a:t>
            </a:r>
          </a:p>
          <a:p>
            <a:pPr lvl="2"/>
            <a:r>
              <a:rPr lang="nb-NO" dirty="0" smtClean="0"/>
              <a:t>Egnethet av arealet</a:t>
            </a:r>
          </a:p>
          <a:p>
            <a:pPr lvl="1"/>
            <a:r>
              <a:rPr lang="nb-NO" dirty="0" smtClean="0"/>
              <a:t>Bar preg av å være en privatrettslig konflikt?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</a:t>
            </a:r>
            <a:r>
              <a:rPr lang="nb-NO" dirty="0" smtClean="0"/>
              <a:t>	Ulovligheter «av mindre betydning»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Nærmere om ferdigattest, pbl. § 21-10 første ledd siste setning</a:t>
            </a:r>
          </a:p>
          <a:p>
            <a:pPr lvl="2"/>
            <a:r>
              <a:rPr lang="nb-NO" dirty="0" smtClean="0"/>
              <a:t>«kommunen kan utstede ferdigattest også der det foreligger bagatellmessige overtredelser av krav i eller i medhold av denne lov»</a:t>
            </a:r>
          </a:p>
          <a:p>
            <a:pPr lvl="2"/>
            <a:r>
              <a:rPr lang="nb-NO" dirty="0" smtClean="0"/>
              <a:t>Forholdet til pbl. § 32-1 andre ledd og overtredelser «av mindre betydning», og vilkårene for dispensasjon etter pbl. § 19-2 andre ledd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4.2	</a:t>
            </a:r>
            <a:r>
              <a:rPr lang="nb-NO" dirty="0" smtClean="0"/>
              <a:t>Ulovligheter «av mindre betydning»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Innledning</a:t>
            </a:r>
          </a:p>
          <a:p>
            <a:pPr lvl="1"/>
            <a:r>
              <a:rPr lang="nb-NO" dirty="0" smtClean="0"/>
              <a:t>Problemstilling og avgrensning</a:t>
            </a:r>
          </a:p>
          <a:p>
            <a:pPr lvl="1"/>
            <a:r>
              <a:rPr lang="nb-NO" dirty="0" smtClean="0"/>
              <a:t>Kort om begrunnelsen for temavalget</a:t>
            </a:r>
          </a:p>
          <a:p>
            <a:r>
              <a:rPr lang="nb-NO" dirty="0" smtClean="0"/>
              <a:t>Hva innebærer plikten etter pbl. § 32-1?</a:t>
            </a:r>
          </a:p>
          <a:p>
            <a:r>
              <a:rPr lang="nb-NO" dirty="0" smtClean="0"/>
              <a:t>Kommunal behandling av ulovligheter</a:t>
            </a:r>
          </a:p>
          <a:p>
            <a:pPr lvl="1"/>
            <a:r>
              <a:rPr lang="nb-NO" dirty="0" smtClean="0"/>
              <a:t>Lovliggjøring og sanksjoner</a:t>
            </a:r>
          </a:p>
          <a:p>
            <a:pPr lvl="1"/>
            <a:r>
              <a:rPr lang="nb-NO" dirty="0" smtClean="0"/>
              <a:t>Overtredelser «av mindre betydning»</a:t>
            </a:r>
          </a:p>
          <a:p>
            <a:pPr lvl="1"/>
            <a:r>
              <a:rPr lang="nb-NO" dirty="0" smtClean="0"/>
              <a:t>Urimelig?</a:t>
            </a:r>
          </a:p>
          <a:p>
            <a:r>
              <a:rPr lang="nb-NO" dirty="0" smtClean="0"/>
              <a:t>Klagebehandling av kommunens beslutning</a:t>
            </a:r>
          </a:p>
          <a:p>
            <a:pPr lvl="1"/>
            <a:r>
              <a:rPr lang="nb-NO" dirty="0" smtClean="0"/>
              <a:t>Pbl. § 32-1 andre ledd</a:t>
            </a:r>
          </a:p>
          <a:p>
            <a:pPr lvl="2"/>
            <a:r>
              <a:rPr lang="nb-NO" dirty="0" smtClean="0"/>
              <a:t>Særskilte problemstillinger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1.</a:t>
            </a:r>
            <a:r>
              <a:rPr lang="nb-NO" dirty="0" smtClean="0"/>
              <a:t>	Disposisjon	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Jens Helte Hermansen / </a:t>
            </a:r>
            <a:r>
              <a:rPr lang="nb-NO" dirty="0" err="1" smtClean="0"/>
              <a:t>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Tiltak som verken kan lovliggjøres eller som er overtredelser av «mindre betydning»</a:t>
            </a:r>
          </a:p>
          <a:p>
            <a:pPr lvl="1"/>
            <a:r>
              <a:rPr lang="nb-NO" dirty="0" smtClean="0"/>
              <a:t>Er også omfattet av plikten</a:t>
            </a:r>
          </a:p>
          <a:p>
            <a:pPr lvl="1"/>
            <a:r>
              <a:rPr lang="nb-NO" dirty="0" smtClean="0"/>
              <a:t>Kan sanksjoneres, typisk overtredelsesgebyr</a:t>
            </a:r>
          </a:p>
          <a:p>
            <a:pPr lvl="1"/>
            <a:r>
              <a:rPr lang="nb-NO" dirty="0" smtClean="0"/>
              <a:t>Typisk saker av mer ”alvorlig karakter”, der handling uten tillatelse er uheldig</a:t>
            </a:r>
          </a:p>
          <a:p>
            <a:pPr lvl="1"/>
            <a:r>
              <a:rPr lang="nb-NO" dirty="0" smtClean="0"/>
              <a:t>Eksempler:</a:t>
            </a:r>
          </a:p>
          <a:p>
            <a:pPr lvl="2"/>
            <a:r>
              <a:rPr lang="nb-NO" dirty="0" smtClean="0"/>
              <a:t>Ikke omsøkt sprenging av fjell / knaus</a:t>
            </a:r>
          </a:p>
          <a:p>
            <a:pPr lvl="2"/>
            <a:r>
              <a:rPr lang="nb-NO" dirty="0" smtClean="0"/>
              <a:t>Søknad om riving, vedtak om midlertidig forbud mot tiltak i den hensikt å regulere til bevaring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4.3	</a:t>
            </a:r>
            <a:r>
              <a:rPr lang="nb-NO" dirty="0" smtClean="0"/>
              <a:t>Irreversible tiltak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Utgangspunktet</a:t>
            </a:r>
          </a:p>
          <a:p>
            <a:pPr lvl="1"/>
            <a:r>
              <a:rPr lang="nb-NO" dirty="0" smtClean="0"/>
              <a:t>Lovhjemlet plikt til å forfølge</a:t>
            </a:r>
          </a:p>
          <a:p>
            <a:r>
              <a:rPr lang="nb-NO" dirty="0" err="1" smtClean="0"/>
              <a:t>Somb</a:t>
            </a:r>
            <a:r>
              <a:rPr lang="nb-NO" dirty="0" smtClean="0"/>
              <a:t> 2003 s. 301 (Orkdal)</a:t>
            </a:r>
          </a:p>
          <a:p>
            <a:pPr lvl="1"/>
            <a:r>
              <a:rPr lang="nb-NO" dirty="0" smtClean="0"/>
              <a:t>Tilbygg som ble liggende over nabogrense</a:t>
            </a:r>
          </a:p>
          <a:p>
            <a:pPr lvl="1"/>
            <a:r>
              <a:rPr lang="nb-NO" dirty="0" smtClean="0"/>
              <a:t>Kommunens fremgangsmåte, pbl.85 § 116 b første ledd</a:t>
            </a:r>
          </a:p>
          <a:p>
            <a:pPr lvl="1"/>
            <a:r>
              <a:rPr lang="nb-NO" dirty="0" smtClean="0"/>
              <a:t>Sivilombudsmannens kommentarer</a:t>
            </a:r>
          </a:p>
          <a:p>
            <a:pPr lvl="1"/>
            <a:r>
              <a:rPr lang="nb-NO" dirty="0" smtClean="0"/>
              <a:t>Åpner for en skjønnsmessig adgang</a:t>
            </a:r>
          </a:p>
          <a:p>
            <a:pPr lvl="2"/>
            <a:r>
              <a:rPr lang="nb-NO" dirty="0" smtClean="0"/>
              <a:t>Reelle hensyn</a:t>
            </a:r>
          </a:p>
          <a:p>
            <a:r>
              <a:rPr lang="nb-NO" dirty="0" err="1" smtClean="0"/>
              <a:t>Somb</a:t>
            </a:r>
            <a:r>
              <a:rPr lang="nb-NO" dirty="0" smtClean="0"/>
              <a:t> 2009 s. 344 (</a:t>
            </a:r>
            <a:r>
              <a:rPr lang="nb-NO" dirty="0" err="1" smtClean="0"/>
              <a:t>Karasjokk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Disp. fra avstand til elvekant</a:t>
            </a:r>
          </a:p>
          <a:p>
            <a:pPr lvl="2"/>
            <a:r>
              <a:rPr lang="nb-NO" dirty="0" smtClean="0"/>
              <a:t>Bygget for høyt, jf. dispensasjonsvedtaket</a:t>
            </a:r>
          </a:p>
          <a:p>
            <a:pPr lvl="1"/>
            <a:r>
              <a:rPr lang="nb-NO" dirty="0" smtClean="0"/>
              <a:t>Stenger for en skjønnsmessig adgang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4.4</a:t>
            </a:r>
            <a:r>
              <a:rPr lang="nb-NO" dirty="0" smtClean="0"/>
              <a:t> 	Urimelig?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Jens Helte Hermansen / </a:t>
            </a:r>
            <a:r>
              <a:rPr lang="nb-NO" dirty="0" err="1" smtClean="0"/>
              <a:t>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Pbl. § 32-10?</a:t>
            </a:r>
          </a:p>
          <a:p>
            <a:pPr lvl="1"/>
            <a:r>
              <a:rPr lang="nb-NO" dirty="0" smtClean="0"/>
              <a:t>«Sanksjoner skal stå i rimelig forhold til ulovligheten».</a:t>
            </a:r>
          </a:p>
          <a:p>
            <a:pPr lvl="2"/>
            <a:r>
              <a:rPr lang="nb-NO" dirty="0" smtClean="0"/>
              <a:t>Dispensasjon vurdert</a:t>
            </a:r>
          </a:p>
          <a:p>
            <a:pPr lvl="2"/>
            <a:r>
              <a:rPr lang="nb-NO" dirty="0" smtClean="0"/>
              <a:t>Ikke overtredelse «av mindre betydning»</a:t>
            </a:r>
          </a:p>
          <a:p>
            <a:pPr lvl="2"/>
            <a:r>
              <a:rPr lang="nb-NO" dirty="0" smtClean="0"/>
              <a:t>Ulovligheten har oppstått før overtredelsesgebyr kan benyttes</a:t>
            </a:r>
          </a:p>
          <a:p>
            <a:pPr lvl="1"/>
            <a:r>
              <a:rPr lang="nb-NO" dirty="0" smtClean="0"/>
              <a:t>Forarbeidsuttalelse, Ot.prp. Nr. 45 (2007-2008) s. 352</a:t>
            </a:r>
          </a:p>
          <a:p>
            <a:pPr lvl="2"/>
            <a:r>
              <a:rPr lang="nb-NO" dirty="0" smtClean="0"/>
              <a:t>Brukt som argument i </a:t>
            </a:r>
            <a:r>
              <a:rPr lang="nb-NO" dirty="0" err="1" smtClean="0"/>
              <a:t>Somb</a:t>
            </a:r>
            <a:r>
              <a:rPr lang="nb-NO" dirty="0" smtClean="0"/>
              <a:t> 2009 s. 344</a:t>
            </a:r>
          </a:p>
          <a:p>
            <a:pPr lvl="1"/>
            <a:r>
              <a:rPr lang="nb-NO" dirty="0" smtClean="0"/>
              <a:t>Sanksjoner er vurdert og står ikke i rimelig forhold til ulovligheten, jf. Pbl. § 32-10?</a:t>
            </a:r>
          </a:p>
          <a:p>
            <a:pPr lvl="2"/>
            <a:r>
              <a:rPr lang="nb-NO" dirty="0" err="1" smtClean="0"/>
              <a:t>Somb</a:t>
            </a:r>
            <a:r>
              <a:rPr lang="nb-NO" dirty="0" smtClean="0"/>
              <a:t> 2009 s. 344: «Det kan nok tenkes situasjoner der forvaltningen ikke har hjemmelsgrunnlag for å unnlate å forfølge en ulovlighet, men den eneste mulige sanksjonen som vil kunne bringe ulovligheten til oppfør er en sterkt eller uforholdsmessig sanksjon etter pbl. § 116 b første ledd.»</a:t>
            </a:r>
          </a:p>
          <a:p>
            <a:pPr lvl="1"/>
            <a:r>
              <a:rPr lang="nb-NO" dirty="0" smtClean="0"/>
              <a:t>Utelukker ikke muligheten</a:t>
            </a:r>
          </a:p>
          <a:p>
            <a:pPr lvl="1"/>
            <a:endParaRPr lang="nb-NO" dirty="0" smtClean="0"/>
          </a:p>
          <a:p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4.4</a:t>
            </a:r>
            <a:r>
              <a:rPr lang="nb-NO" dirty="0" smtClean="0"/>
              <a:t>	Urimelig?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Forutsetning: Konstatert ulovlighet</a:t>
            </a:r>
          </a:p>
          <a:p>
            <a:r>
              <a:rPr lang="nb-NO" dirty="0" smtClean="0"/>
              <a:t>Intern prioritering av hensyn til</a:t>
            </a:r>
          </a:p>
          <a:p>
            <a:pPr lvl="1"/>
            <a:r>
              <a:rPr lang="nb-NO" dirty="0" smtClean="0"/>
              <a:t>Ressurser</a:t>
            </a:r>
          </a:p>
          <a:p>
            <a:pPr lvl="1"/>
            <a:r>
              <a:rPr lang="nb-NO" dirty="0" smtClean="0"/>
              <a:t>Sakens viktighet</a:t>
            </a:r>
          </a:p>
          <a:p>
            <a:r>
              <a:rPr lang="nb-NO" dirty="0" smtClean="0"/>
              <a:t>FMOA, 2014/2858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4.5	</a:t>
            </a:r>
            <a:r>
              <a:rPr lang="nb-NO" dirty="0" smtClean="0"/>
              <a:t>Ubetinget plikt – intern prioritering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5.1	</a:t>
            </a:r>
            <a:r>
              <a:rPr lang="nb-NO" dirty="0" smtClean="0"/>
              <a:t>Lovliggjøring, sanksjoner og ferdigattest</a:t>
            </a:r>
          </a:p>
          <a:p>
            <a:pPr lvl="1"/>
            <a:r>
              <a:rPr lang="nb-NO" dirty="0" smtClean="0"/>
              <a:t>Dispensasjon</a:t>
            </a:r>
          </a:p>
          <a:p>
            <a:pPr lvl="1"/>
            <a:r>
              <a:rPr lang="nb-NO" dirty="0" smtClean="0"/>
              <a:t>Sanksjoner</a:t>
            </a:r>
          </a:p>
          <a:p>
            <a:pPr lvl="1"/>
            <a:r>
              <a:rPr lang="nb-NO" dirty="0" smtClean="0"/>
              <a:t>Ferdigattest</a:t>
            </a:r>
          </a:p>
          <a:p>
            <a:pPr lvl="1"/>
            <a:endParaRPr lang="nb-NO" dirty="0" smtClean="0"/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5.2	</a:t>
            </a:r>
            <a:r>
              <a:rPr lang="nb-NO" dirty="0" smtClean="0"/>
              <a:t>Urimelig?</a:t>
            </a:r>
          </a:p>
          <a:p>
            <a:pPr lvl="1"/>
            <a:r>
              <a:rPr lang="nb-NO" dirty="0" smtClean="0"/>
              <a:t>Enkeltvedtak som kan påklages, jf. </a:t>
            </a:r>
            <a:r>
              <a:rPr lang="nb-NO" dirty="0" err="1" smtClean="0"/>
              <a:t>fvl</a:t>
            </a:r>
            <a:r>
              <a:rPr lang="nb-NO" dirty="0" smtClean="0"/>
              <a:t>. § 2 bokstav b) jf. a)?</a:t>
            </a:r>
          </a:p>
          <a:p>
            <a:pPr lvl="2"/>
            <a:r>
              <a:rPr lang="nb-NO" dirty="0" smtClean="0"/>
              <a:t>«Bestemmende for rettigheter eller plikter»?</a:t>
            </a:r>
          </a:p>
          <a:p>
            <a:pPr lvl="2"/>
            <a:r>
              <a:rPr lang="nb-NO" dirty="0" smtClean="0"/>
              <a:t>Hensynene bak pbl. § 32-1 andre ledd, om å unnta videre forfølging?</a:t>
            </a:r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</a:t>
            </a:r>
            <a:r>
              <a:rPr lang="nb-NO" dirty="0" smtClean="0"/>
              <a:t>	Klagebehandling av beslutninger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 smtClean="0"/>
              <a:t>Ordlyd: «Er overtredelsen av mindre betydning, kan kommunen avstå fra å forfølge ulovligheten. Beslutning om dette er ikke enkeltvedtak.»</a:t>
            </a:r>
          </a:p>
          <a:p>
            <a:pPr lvl="1"/>
            <a:r>
              <a:rPr lang="nb-NO" dirty="0" smtClean="0"/>
              <a:t>Forarbeidene, Ot.prp. nr.45 (2007-2008) s. 352</a:t>
            </a:r>
          </a:p>
          <a:p>
            <a:pPr lvl="1"/>
            <a:r>
              <a:rPr lang="nb-NO" dirty="0" smtClean="0"/>
              <a:t>Juridisk teori, O.J. Pedersen m.fl., ”Plan- og bygningsrett”, del 2, 2. utgave, s. 605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Utgangspunktet: Avgjørelsen er ikke et enkeltvedtak</a:t>
            </a:r>
          </a:p>
          <a:p>
            <a:pPr lvl="2"/>
            <a:r>
              <a:rPr lang="nb-NO" dirty="0" err="1" smtClean="0"/>
              <a:t>Fvl</a:t>
            </a:r>
            <a:r>
              <a:rPr lang="nb-NO" dirty="0" smtClean="0"/>
              <a:t>. § 28 første ledd og </a:t>
            </a:r>
            <a:r>
              <a:rPr lang="nb-NO" dirty="0" err="1" smtClean="0"/>
              <a:t>fvl</a:t>
            </a:r>
            <a:r>
              <a:rPr lang="nb-NO" dirty="0" smtClean="0"/>
              <a:t>. § 3 første ledd</a:t>
            </a:r>
          </a:p>
          <a:p>
            <a:pPr lvl="1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5.3	</a:t>
            </a:r>
            <a:r>
              <a:rPr lang="nb-NO" dirty="0" smtClean="0"/>
              <a:t>Ulovligheter «av mindre betydning»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Jens Helte Hermansen / </a:t>
            </a:r>
            <a:r>
              <a:rPr lang="nb-NO" dirty="0" err="1" smtClean="0"/>
              <a:t>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Særskilte problemstillinger</a:t>
            </a:r>
          </a:p>
          <a:p>
            <a:pPr lvl="1"/>
            <a:r>
              <a:rPr lang="nb-NO" dirty="0" smtClean="0"/>
              <a:t>Omgjøring av pålegg til avgjørelse etter pbl. § 32-1 andre ledd?</a:t>
            </a:r>
          </a:p>
          <a:p>
            <a:pPr lvl="2"/>
            <a:r>
              <a:rPr lang="nb-NO" dirty="0" smtClean="0"/>
              <a:t>KRD, 12/1465 (Fjell kommune)</a:t>
            </a:r>
          </a:p>
          <a:p>
            <a:pPr lvl="2"/>
            <a:r>
              <a:rPr lang="nb-NO" dirty="0" smtClean="0"/>
              <a:t>FMOA, 2013/25207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Kommunen ønsker å omgjøre avgjørelse etter pbl. § 32-1 andre ledd, til pålegg?</a:t>
            </a:r>
          </a:p>
          <a:p>
            <a:pPr lvl="2"/>
            <a:r>
              <a:rPr lang="nb-NO" dirty="0" smtClean="0"/>
              <a:t>O.J. Pedersen </a:t>
            </a:r>
            <a:r>
              <a:rPr lang="nb-NO" dirty="0" err="1" smtClean="0"/>
              <a:t>m.fl</a:t>
            </a:r>
            <a:r>
              <a:rPr lang="nb-NO" dirty="0" smtClean="0"/>
              <a:t>, s. 605</a:t>
            </a:r>
          </a:p>
          <a:p>
            <a:pPr lvl="2"/>
            <a:r>
              <a:rPr lang="nb-NO" dirty="0" smtClean="0"/>
              <a:t>Nye omstendigheter som tilsier en ny vurdering?</a:t>
            </a:r>
          </a:p>
          <a:p>
            <a:pPr lvl="2"/>
            <a:r>
              <a:rPr lang="nb-NO" dirty="0" smtClean="0"/>
              <a:t>Innskrenket påleggskompetanse?</a:t>
            </a:r>
          </a:p>
          <a:p>
            <a:pPr lvl="2"/>
            <a:r>
              <a:rPr lang="nb-NO" dirty="0" smtClean="0"/>
              <a:t>Vurdering etter prinsippene i </a:t>
            </a:r>
            <a:r>
              <a:rPr lang="nb-NO" dirty="0" err="1" smtClean="0"/>
              <a:t>fvl</a:t>
            </a:r>
            <a:r>
              <a:rPr lang="nb-NO" dirty="0" smtClean="0"/>
              <a:t>. § 35?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5.3	</a:t>
            </a:r>
            <a:r>
              <a:rPr lang="nb-NO" dirty="0" smtClean="0"/>
              <a:t>Ulovligheter «av mindre betydning»	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Somb</a:t>
            </a:r>
            <a:r>
              <a:rPr lang="nb-NO" dirty="0" smtClean="0"/>
              <a:t> 2008 s. 357 (Sigdal kommune, Svarttjern)</a:t>
            </a:r>
          </a:p>
          <a:p>
            <a:r>
              <a:rPr lang="nb-NO" dirty="0" smtClean="0"/>
              <a:t>Sivilombudsmannens brev av 09.06.2009 (sak 2009/1261)</a:t>
            </a:r>
          </a:p>
          <a:p>
            <a:r>
              <a:rPr lang="nb-NO" dirty="0" smtClean="0"/>
              <a:t>Rundskriv H-1/10</a:t>
            </a:r>
          </a:p>
          <a:p>
            <a:r>
              <a:rPr lang="nb-NO" dirty="0" smtClean="0"/>
              <a:t>KMD tolkningsuttalelse, brev av 11.03.2014 (14/2837)</a:t>
            </a:r>
          </a:p>
          <a:p>
            <a:endParaRPr lang="nb-NO" dirty="0" smtClean="0"/>
          </a:p>
          <a:p>
            <a:r>
              <a:rPr lang="nb-NO" dirty="0" smtClean="0"/>
              <a:t>Rettslige utgangspunktet er at man skal prøve hvorvidt overtredelsen er «av mindre betydning»</a:t>
            </a:r>
          </a:p>
          <a:p>
            <a:pPr lvl="1"/>
            <a:r>
              <a:rPr lang="nb-NO" dirty="0" smtClean="0"/>
              <a:t>FMBU, 2011/1013</a:t>
            </a:r>
          </a:p>
          <a:p>
            <a:pPr lvl="1"/>
            <a:r>
              <a:rPr lang="nb-NO" dirty="0" smtClean="0"/>
              <a:t>FMOA, 2013/25204</a:t>
            </a:r>
          </a:p>
          <a:p>
            <a:pPr lvl="1"/>
            <a:r>
              <a:rPr lang="nb-NO" dirty="0" smtClean="0"/>
              <a:t>FMOA, 2011/25972</a:t>
            </a:r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5.3	</a:t>
            </a:r>
            <a:r>
              <a:rPr lang="nb-NO" dirty="0" smtClean="0"/>
              <a:t>Ulovligheter «av mindre betydning»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Min vurdering:</a:t>
            </a:r>
          </a:p>
          <a:p>
            <a:pPr lvl="1"/>
            <a:r>
              <a:rPr lang="nb-NO" dirty="0" smtClean="0"/>
              <a:t>Klar ordlyd</a:t>
            </a:r>
          </a:p>
          <a:p>
            <a:pPr lvl="1"/>
            <a:r>
              <a:rPr lang="nb-NO" dirty="0" smtClean="0"/>
              <a:t>Forarbeidene, Ot.prp. Nr. 45 (2007-2008) s. 352</a:t>
            </a:r>
          </a:p>
          <a:p>
            <a:pPr lvl="1"/>
            <a:r>
              <a:rPr lang="nb-NO" dirty="0" smtClean="0"/>
              <a:t>Kompetanseproblematikk</a:t>
            </a:r>
          </a:p>
          <a:p>
            <a:pPr lvl="2"/>
            <a:r>
              <a:rPr lang="nb-NO" dirty="0" err="1" smtClean="0"/>
              <a:t>Fvl</a:t>
            </a:r>
            <a:r>
              <a:rPr lang="nb-NO" dirty="0" smtClean="0"/>
              <a:t>. § 3 første ledd: Reglene om klagerett kommer ikke til anvendelse.</a:t>
            </a:r>
          </a:p>
          <a:p>
            <a:pPr lvl="2"/>
            <a:r>
              <a:rPr lang="nb-NO" dirty="0" smtClean="0"/>
              <a:t>Klage på et «avvisningsvedtak». Hva er «saken» som er til klagebehandling, jf. </a:t>
            </a:r>
            <a:r>
              <a:rPr lang="nb-NO" dirty="0" err="1" smtClean="0"/>
              <a:t>fvl</a:t>
            </a:r>
            <a:r>
              <a:rPr lang="nb-NO" dirty="0" smtClean="0"/>
              <a:t>. § 34 andre ledd?</a:t>
            </a:r>
          </a:p>
          <a:p>
            <a:pPr lvl="2"/>
            <a:r>
              <a:rPr lang="nb-NO" dirty="0" smtClean="0"/>
              <a:t>Kan man i en klage på et avvisningsvedtak ta stilling til realitetene? En avgjørelse som er forutsatt å ikke være underlagt klagerett, jf. pbl. § 32-1 andre ledd og Ot.prp. Nr. 45 (2007-2008) s. 352.</a:t>
            </a:r>
          </a:p>
          <a:p>
            <a:pPr lvl="1"/>
            <a:r>
              <a:rPr lang="nb-NO" dirty="0" smtClean="0"/>
              <a:t>Beslutning som er unntatt klagerett.</a:t>
            </a:r>
          </a:p>
          <a:p>
            <a:pPr lvl="2"/>
            <a:r>
              <a:rPr lang="nb-NO" dirty="0" smtClean="0"/>
              <a:t>Påklages, klage avvises, avvisningsvedtaket påklages, deretter tar man stilling til realitetene i saken – det samme som å gi klagerett?</a:t>
            </a:r>
          </a:p>
          <a:p>
            <a:pPr lvl="2">
              <a:buNone/>
            </a:pPr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5.3	</a:t>
            </a:r>
            <a:r>
              <a:rPr lang="nb-NO" dirty="0" smtClean="0"/>
              <a:t>Ulovligheter «av mindre betydning»	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Kommunen bekrefter at tiltaket er ulovlig, men beslutter å ikke følge opp på nåværende tidspunkt</a:t>
            </a:r>
          </a:p>
          <a:p>
            <a:pPr lvl="1"/>
            <a:r>
              <a:rPr lang="nb-NO" dirty="0" smtClean="0"/>
              <a:t>Enkeltvedtak som kan påklages?</a:t>
            </a:r>
          </a:p>
          <a:p>
            <a:pPr lvl="1"/>
            <a:r>
              <a:rPr lang="nb-NO" dirty="0" smtClean="0"/>
              <a:t>Beslutning fattet i medhold av kommunens råderett (intern prioritering)?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5.4	</a:t>
            </a:r>
            <a:r>
              <a:rPr lang="nb-NO" dirty="0" smtClean="0"/>
              <a:t>Andre beslutninger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Hensikten å vurdere hvordan ulovligheter etter plan- og bygningsloven kan (og ikke kan) håndteres av kommune og klageinstans</a:t>
            </a:r>
          </a:p>
          <a:p>
            <a:pPr lvl="1"/>
            <a:r>
              <a:rPr lang="nb-NO" dirty="0" smtClean="0"/>
              <a:t>Materiell kompetanse</a:t>
            </a:r>
          </a:p>
          <a:p>
            <a:pPr lvl="1"/>
            <a:r>
              <a:rPr lang="nb-NO" dirty="0" smtClean="0"/>
              <a:t>Personell kompetanse</a:t>
            </a:r>
          </a:p>
          <a:p>
            <a:endParaRPr lang="nb-NO" dirty="0" smtClean="0"/>
          </a:p>
          <a:p>
            <a:r>
              <a:rPr lang="nb-NO" dirty="0" smtClean="0"/>
              <a:t>Avgrensning mot de ulike sanksjonsmulighetene</a:t>
            </a:r>
          </a:p>
          <a:p>
            <a:pPr lvl="1"/>
            <a:r>
              <a:rPr lang="nb-NO" dirty="0" smtClean="0"/>
              <a:t>Pålegg, overtredelsesgebyr osv.</a:t>
            </a:r>
          </a:p>
          <a:p>
            <a:endParaRPr lang="nb-NO" dirty="0" smtClean="0"/>
          </a:p>
          <a:p>
            <a:r>
              <a:rPr lang="nb-NO" dirty="0" smtClean="0"/>
              <a:t>Avgrensning mot vurderinger av forholdenes lovlighet</a:t>
            </a:r>
          </a:p>
          <a:p>
            <a:pPr lvl="1"/>
            <a:r>
              <a:rPr lang="nb-NO" dirty="0" smtClean="0"/>
              <a:t>Forutsettes at det er konstatert overtredelser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2.1</a:t>
            </a:r>
            <a:r>
              <a:rPr lang="nb-NO" dirty="0" smtClean="0"/>
              <a:t>	Problemstilling og avgrensning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Kommunen har en plikt til å forfølge</a:t>
            </a:r>
          </a:p>
          <a:p>
            <a:pPr lvl="1"/>
            <a:r>
              <a:rPr lang="nb-NO" dirty="0" smtClean="0"/>
              <a:t>Kan unnlate forfølging i enkelte situasjoner;</a:t>
            </a:r>
          </a:p>
          <a:p>
            <a:pPr lvl="2"/>
            <a:r>
              <a:rPr lang="nb-NO" dirty="0" smtClean="0"/>
              <a:t>overtredelser «av mindre betydning», jf. pbl. § 32-1 andre ledd,</a:t>
            </a:r>
          </a:p>
          <a:p>
            <a:pPr lvl="2"/>
            <a:r>
              <a:rPr lang="nb-NO" dirty="0" smtClean="0"/>
              <a:t>eller hvis enhver sanksjon er ikke «rimelig» i forhold til ulovligheten, jf. pbl. § 32-10.</a:t>
            </a:r>
          </a:p>
          <a:p>
            <a:pPr lvl="1"/>
            <a:r>
              <a:rPr lang="nb-NO" dirty="0" smtClean="0"/>
              <a:t>Har adgang til intern prioritering av saker</a:t>
            </a:r>
          </a:p>
          <a:p>
            <a:pPr lvl="1">
              <a:buNone/>
            </a:pPr>
            <a:endParaRPr lang="nb-NO" dirty="0" smtClean="0"/>
          </a:p>
          <a:p>
            <a:r>
              <a:rPr lang="nb-NO" dirty="0" smtClean="0"/>
              <a:t>Klageinstansens kompetanse til å behandle klagesaker etter pbl. § 32-1 andre ledd</a:t>
            </a:r>
          </a:p>
          <a:p>
            <a:pPr lvl="1"/>
            <a:r>
              <a:rPr lang="nb-NO" dirty="0" smtClean="0"/>
              <a:t>Utgangspunktet: Har anledning til å ta stilling til realitetene i saken, om overtredelsen er «av mindre betydning»</a:t>
            </a:r>
          </a:p>
          <a:p>
            <a:pPr lvl="1"/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6. 	</a:t>
            </a:r>
            <a:r>
              <a:rPr lang="nb-NO" dirty="0" smtClean="0"/>
              <a:t>Konklusjoner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689280"/>
          </a:xfrm>
        </p:spPr>
        <p:txBody>
          <a:bodyPr/>
          <a:lstStyle/>
          <a:p>
            <a:r>
              <a:rPr lang="nb-NO" dirty="0" smtClean="0"/>
              <a:t>Økende ”popularitet”</a:t>
            </a:r>
          </a:p>
          <a:p>
            <a:pPr lvl="1">
              <a:buNone/>
            </a:pPr>
            <a:r>
              <a:rPr lang="nb-NO" dirty="0" smtClean="0"/>
              <a:t>Statistikk fra plan- og bygningsetaten, Oslo kommune:</a:t>
            </a:r>
          </a:p>
          <a:p>
            <a:pPr lvl="1">
              <a:buNone/>
            </a:pPr>
            <a:r>
              <a:rPr lang="nb-NO" sz="1400" i="1" dirty="0" smtClean="0"/>
              <a:t>Tall er innhentet fra etatens årsberetninger</a:t>
            </a:r>
          </a:p>
          <a:p>
            <a:pPr lvl="1"/>
            <a:endParaRPr lang="nb-NO" sz="1000" dirty="0" smtClean="0"/>
          </a:p>
          <a:p>
            <a:pPr lvl="1"/>
            <a:r>
              <a:rPr lang="nb-NO" dirty="0" smtClean="0"/>
              <a:t>2011</a:t>
            </a:r>
          </a:p>
          <a:p>
            <a:pPr lvl="2"/>
            <a:r>
              <a:rPr lang="nb-NO" dirty="0" smtClean="0"/>
              <a:t>Byggesaker: 	7705	+20% (sml. 2010)	Bad / våtrom</a:t>
            </a:r>
          </a:p>
          <a:p>
            <a:pPr lvl="2"/>
            <a:r>
              <a:rPr lang="nb-NO" dirty="0" smtClean="0"/>
              <a:t>Ulovlighetssaker:	Ingen konkrete tall, men ca. 20 % mindre enn 2012</a:t>
            </a:r>
          </a:p>
          <a:p>
            <a:pPr lvl="1"/>
            <a:r>
              <a:rPr lang="nb-NO" dirty="0" smtClean="0"/>
              <a:t>2012</a:t>
            </a:r>
          </a:p>
          <a:p>
            <a:pPr lvl="2"/>
            <a:r>
              <a:rPr lang="nb-NO" dirty="0" smtClean="0"/>
              <a:t>Byggesaker:	5580	-30% (sml. 2011)	Bad / våtrom</a:t>
            </a:r>
          </a:p>
          <a:p>
            <a:pPr lvl="2"/>
            <a:r>
              <a:rPr lang="nb-NO" dirty="0" smtClean="0"/>
              <a:t>Ulovlighetssaker:	550 ”opphørte”, 110 ”unntatt fra videre behandling”</a:t>
            </a:r>
          </a:p>
          <a:p>
            <a:pPr lvl="2">
              <a:buNone/>
            </a:pPr>
            <a:r>
              <a:rPr lang="nb-NO" dirty="0" smtClean="0"/>
              <a:t>				ca 500 nye konstateringer av ulovlige forhold (+20%)</a:t>
            </a:r>
          </a:p>
          <a:p>
            <a:pPr lvl="1"/>
            <a:r>
              <a:rPr lang="nb-NO" dirty="0" smtClean="0"/>
              <a:t>2013</a:t>
            </a:r>
          </a:p>
          <a:p>
            <a:pPr lvl="2"/>
            <a:r>
              <a:rPr lang="nb-NO" dirty="0" smtClean="0"/>
              <a:t>Byggesaker	5445</a:t>
            </a:r>
          </a:p>
          <a:p>
            <a:pPr lvl="2"/>
            <a:r>
              <a:rPr lang="nb-NO" dirty="0" smtClean="0"/>
              <a:t>Ulovlighetssaker:	624 ”opphørte”, 194 ”unntatt fra videre behandling”</a:t>
            </a:r>
          </a:p>
          <a:p>
            <a:pPr lvl="2">
              <a:buNone/>
            </a:pPr>
            <a:r>
              <a:rPr lang="nb-NO" dirty="0" smtClean="0"/>
              <a:t>				527 nye konstateringer av ulovlige forhold.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2.2</a:t>
            </a:r>
            <a:r>
              <a:rPr lang="nb-NO" dirty="0" smtClean="0"/>
              <a:t>	Bakgrunn for temavalg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Hvorfor denne økningen?</a:t>
            </a:r>
          </a:p>
          <a:p>
            <a:pPr lvl="1"/>
            <a:r>
              <a:rPr lang="nb-NO" dirty="0" smtClean="0"/>
              <a:t>Rettighetsbevisst samfunn</a:t>
            </a:r>
          </a:p>
          <a:p>
            <a:pPr lvl="2"/>
            <a:r>
              <a:rPr lang="nb-NO" dirty="0" smtClean="0"/>
              <a:t>Økning i nabotvister og -konflikter?</a:t>
            </a:r>
          </a:p>
          <a:p>
            <a:pPr lvl="1"/>
            <a:r>
              <a:rPr lang="nb-NO" dirty="0" smtClean="0"/>
              <a:t>Misforståelse av hjemmelsgrunnlag</a:t>
            </a:r>
          </a:p>
          <a:p>
            <a:pPr lvl="2"/>
            <a:r>
              <a:rPr lang="nb-NO" dirty="0" smtClean="0"/>
              <a:t>Privat- eller offentligrettslig konflikt? Konfliktløsning gjennom domstolene eller forvaltningen?</a:t>
            </a:r>
          </a:p>
          <a:p>
            <a:pPr lvl="2"/>
            <a:r>
              <a:rPr lang="nb-NO" dirty="0" smtClean="0"/>
              <a:t>Fortetting – økning i antall sameier/eierseksjonssameier?</a:t>
            </a:r>
          </a:p>
          <a:p>
            <a:pPr lvl="1"/>
            <a:r>
              <a:rPr lang="nb-NO" dirty="0" smtClean="0"/>
              <a:t>Endringer i plan- og bygningslovgivningen</a:t>
            </a:r>
          </a:p>
          <a:p>
            <a:pPr lvl="2"/>
            <a:r>
              <a:rPr lang="nb-NO" dirty="0" smtClean="0"/>
              <a:t>”Sanner-bua”</a:t>
            </a:r>
          </a:p>
          <a:p>
            <a:pPr lvl="2"/>
            <a:r>
              <a:rPr lang="nb-NO" dirty="0" smtClean="0"/>
              <a:t>Manglende nabovarsel om slike tiltak – flere saker enn klagesaker?</a:t>
            </a:r>
          </a:p>
          <a:p>
            <a:r>
              <a:rPr lang="nb-NO" dirty="0" smtClean="0"/>
              <a:t>Sivile konflikter – ”Vi krangler som aldri før”</a:t>
            </a:r>
          </a:p>
          <a:p>
            <a:pPr lvl="1"/>
            <a:r>
              <a:rPr lang="nb-NO" dirty="0" err="1" smtClean="0"/>
              <a:t>DAs</a:t>
            </a:r>
            <a:r>
              <a:rPr lang="nb-NO" dirty="0" smtClean="0"/>
              <a:t> statistikk for sivile saker: Første halvår 2014, 6% økning i saksinngangen av sivile saker sammenlignet med 2013 </a:t>
            </a:r>
          </a:p>
          <a:p>
            <a:pPr lvl="2"/>
            <a:r>
              <a:rPr lang="nb-NO" dirty="0" smtClean="0"/>
              <a:t>Høyeste nivå siden man startet med rapportering per halvår</a:t>
            </a:r>
          </a:p>
          <a:p>
            <a:pPr lvl="2"/>
            <a:endParaRPr lang="nb-NO" dirty="0" smtClean="0"/>
          </a:p>
          <a:p>
            <a:pPr lvl="1"/>
            <a:endParaRPr lang="nb-NO" dirty="0" smtClean="0"/>
          </a:p>
          <a:p>
            <a:pPr lvl="2">
              <a:buNone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2.2 </a:t>
            </a:r>
            <a:r>
              <a:rPr lang="nb-NO" dirty="0" smtClean="0"/>
              <a:t>	Bakgrunn for temavalg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833296"/>
          </a:xfrm>
        </p:spPr>
        <p:txBody>
          <a:bodyPr/>
          <a:lstStyle/>
          <a:p>
            <a:r>
              <a:rPr lang="nb-NO" dirty="0" smtClean="0"/>
              <a:t>Betydningen for partene: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sz="1200" i="1" dirty="0" smtClean="0"/>
              <a:t>		(Publisert på </a:t>
            </a:r>
            <a:r>
              <a:rPr lang="nb-NO" sz="1200" i="1" dirty="0" err="1" smtClean="0"/>
              <a:t>Budstikka.no</a:t>
            </a:r>
            <a:r>
              <a:rPr lang="nb-NO" sz="1200" i="1" dirty="0" smtClean="0"/>
              <a:t>, 08.04.2014. Tekst og foto: Per Erik Hagen og Hakon Holta)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2.2. 	</a:t>
            </a:r>
            <a:r>
              <a:rPr lang="nb-NO" dirty="0" smtClean="0"/>
              <a:t>Bakgrunn for temavalg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  <p:pic>
        <p:nvPicPr>
          <p:cNvPr id="5" name="Bilde 4" descr="Budstikka - Kuttet naboens hus i to - 08042014.jpg"/>
          <p:cNvPicPr>
            <a:picLocks noChangeAspect="1"/>
          </p:cNvPicPr>
          <p:nvPr/>
        </p:nvPicPr>
        <p:blipFill>
          <a:blip r:embed="rId2" cstate="print"/>
          <a:srcRect t="12201" r="1101"/>
          <a:stretch>
            <a:fillRect/>
          </a:stretch>
        </p:blipFill>
        <p:spPr>
          <a:xfrm>
            <a:off x="1763688" y="1754508"/>
            <a:ext cx="5184576" cy="37627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Pbl. § 32-1 første ledd:</a:t>
            </a:r>
            <a:br>
              <a:rPr lang="nb-NO" dirty="0" smtClean="0"/>
            </a:br>
            <a:r>
              <a:rPr lang="nb-NO" dirty="0" smtClean="0"/>
              <a:t>«Kommunen skal forfølge overtredelser av bestemmelser gitt i eller i medhold av denne loven»</a:t>
            </a:r>
          </a:p>
          <a:p>
            <a:r>
              <a:rPr lang="nb-NO" i="1" dirty="0" smtClean="0"/>
              <a:t>Hvem</a:t>
            </a:r>
            <a:r>
              <a:rPr lang="nb-NO" dirty="0" smtClean="0"/>
              <a:t> er omfattet av plikten?</a:t>
            </a:r>
          </a:p>
          <a:p>
            <a:r>
              <a:rPr lang="nb-NO" i="1" dirty="0" smtClean="0"/>
              <a:t>Hva </a:t>
            </a:r>
            <a:r>
              <a:rPr lang="nb-NO" dirty="0" smtClean="0"/>
              <a:t>har man en plikt til å forfølge?</a:t>
            </a:r>
            <a:endParaRPr lang="nb-NO" i="1" dirty="0" smtClean="0"/>
          </a:p>
          <a:p>
            <a:pPr lvl="1"/>
            <a:r>
              <a:rPr lang="nb-NO" dirty="0" smtClean="0"/>
              <a:t>Tiltak med tillatelse?</a:t>
            </a:r>
          </a:p>
          <a:p>
            <a:pPr lvl="1"/>
            <a:r>
              <a:rPr lang="nb-NO" dirty="0" smtClean="0"/>
              <a:t>Tiltak med dispensasjon?</a:t>
            </a:r>
          </a:p>
          <a:p>
            <a:r>
              <a:rPr lang="nb-NO" dirty="0" smtClean="0"/>
              <a:t>Omfanget av plikten?</a:t>
            </a:r>
          </a:p>
          <a:p>
            <a:pPr lvl="1"/>
            <a:r>
              <a:rPr lang="nb-NO" dirty="0" smtClean="0"/>
              <a:t>Krav om </a:t>
            </a:r>
            <a:r>
              <a:rPr lang="nb-NO" i="1" dirty="0" smtClean="0"/>
              <a:t>når</a:t>
            </a:r>
            <a:r>
              <a:rPr lang="nb-NO" dirty="0" smtClean="0"/>
              <a:t>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3.</a:t>
            </a:r>
            <a:r>
              <a:rPr lang="nb-NO" dirty="0" smtClean="0"/>
              <a:t>	Hva innebærer plikten?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Ordlyd: «Kommunen»</a:t>
            </a:r>
          </a:p>
          <a:p>
            <a:pPr lvl="1"/>
            <a:r>
              <a:rPr lang="nb-NO" dirty="0" smtClean="0"/>
              <a:t>Avgrenser mot andre bygningsmyndigheter</a:t>
            </a:r>
          </a:p>
          <a:p>
            <a:r>
              <a:rPr lang="nb-NO" dirty="0" smtClean="0"/>
              <a:t>Forarbeidene: Ot.prp. nr. 45 (2007-2008) s. 352:</a:t>
            </a:r>
          </a:p>
          <a:p>
            <a:pPr lvl="1"/>
            <a:r>
              <a:rPr lang="nb-NO" dirty="0" smtClean="0"/>
              <a:t>Understreker at plikten gjelder kun kommunen.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Ikke til hinder for at andre organer </a:t>
            </a:r>
            <a:r>
              <a:rPr lang="nb-NO" i="1" dirty="0" smtClean="0"/>
              <a:t>kan</a:t>
            </a:r>
            <a:r>
              <a:rPr lang="nb-NO" dirty="0" smtClean="0"/>
              <a:t> følge opp</a:t>
            </a:r>
          </a:p>
          <a:p>
            <a:pPr lvl="1"/>
            <a:r>
              <a:rPr lang="nb-NO" dirty="0" smtClean="0"/>
              <a:t>Fylkesmannen: Ikke plikt, men kan.</a:t>
            </a:r>
          </a:p>
          <a:p>
            <a:pPr lvl="2"/>
            <a:r>
              <a:rPr lang="nb-NO" dirty="0" smtClean="0"/>
              <a:t>Ot.prp. Nr. 45 (2007-2008) s. 352</a:t>
            </a:r>
          </a:p>
          <a:p>
            <a:pPr lvl="2"/>
            <a:r>
              <a:rPr lang="nb-NO" dirty="0" smtClean="0"/>
              <a:t>«Spesielle tilfeller»</a:t>
            </a:r>
          </a:p>
          <a:p>
            <a:pPr lvl="2"/>
            <a:endParaRPr lang="nb-NO" dirty="0" smtClean="0"/>
          </a:p>
          <a:p>
            <a:pPr lvl="2"/>
            <a:endParaRPr lang="nb-NO" dirty="0" smtClean="0"/>
          </a:p>
          <a:p>
            <a:pPr lvl="2"/>
            <a:endParaRPr lang="nb-NO" dirty="0" smtClean="0"/>
          </a:p>
          <a:p>
            <a:pPr lvl="3"/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3.1</a:t>
            </a:r>
            <a:r>
              <a:rPr lang="nb-NO" dirty="0" smtClean="0"/>
              <a:t> 	Hvem er omfattet av plikten?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Ordlyd: «Overtredelser av bestemmelser gitt i eller i medhold av loven»</a:t>
            </a:r>
          </a:p>
          <a:p>
            <a:pPr lvl="2"/>
            <a:r>
              <a:rPr lang="nb-NO" dirty="0" smtClean="0"/>
              <a:t>Plan- og bygningsloven</a:t>
            </a:r>
          </a:p>
          <a:p>
            <a:pPr lvl="2"/>
            <a:r>
              <a:rPr lang="nb-NO" dirty="0" smtClean="0"/>
              <a:t>Forskrifter (SAK og TEK)</a:t>
            </a:r>
          </a:p>
          <a:p>
            <a:pPr lvl="2"/>
            <a:r>
              <a:rPr lang="nb-NO" dirty="0" smtClean="0"/>
              <a:t>Regulerings- og kommuneplaner</a:t>
            </a:r>
          </a:p>
          <a:p>
            <a:pPr lvl="2"/>
            <a:r>
              <a:rPr lang="nb-NO" dirty="0" smtClean="0"/>
              <a:t>Materielle og prosessuelle krav</a:t>
            </a:r>
          </a:p>
          <a:p>
            <a:pPr lvl="1"/>
            <a:r>
              <a:rPr lang="nb-NO" dirty="0" smtClean="0"/>
              <a:t>Eksempler:</a:t>
            </a:r>
          </a:p>
          <a:p>
            <a:pPr lvl="2"/>
            <a:r>
              <a:rPr lang="nb-NO" dirty="0" smtClean="0"/>
              <a:t>Påbygg oppført i strid med reguleringsplanens krav til høyder</a:t>
            </a:r>
          </a:p>
          <a:p>
            <a:pPr lvl="2"/>
            <a:r>
              <a:rPr lang="nb-NO" dirty="0" smtClean="0"/>
              <a:t>Søknadspliktig tiltak utført uten søknad og tillatelse, jf. pbl. § 20-1.</a:t>
            </a:r>
          </a:p>
          <a:p>
            <a:r>
              <a:rPr lang="nb-NO" dirty="0" smtClean="0"/>
              <a:t>Forarbeidene: Ot.prp. Nr. 45 (2007-2008) s. 352</a:t>
            </a:r>
          </a:p>
          <a:p>
            <a:r>
              <a:rPr lang="nb-NO" dirty="0" smtClean="0"/>
              <a:t>Ulovligheter etter eldre plan- og bygningslovgivning?</a:t>
            </a:r>
          </a:p>
          <a:p>
            <a:pPr lvl="1"/>
            <a:r>
              <a:rPr lang="nb-NO" dirty="0" smtClean="0"/>
              <a:t>Rundskriv H-1/10</a:t>
            </a:r>
          </a:p>
          <a:p>
            <a:pPr lvl="1"/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3.2	</a:t>
            </a:r>
            <a:r>
              <a:rPr lang="nb-NO" dirty="0" smtClean="0"/>
              <a:t>Hva har man en plikt til å forfølge?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Jens Helte Hermansen / fmoajhh@fylkesmannen.no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OA Mastermal  v1.0 Potx_090114">
  <a:themeElements>
    <a:clrScheme name="Fylkesmannen i Oslo og Akershus">
      <a:dk1>
        <a:sysClr val="windowText" lastClr="000000"/>
      </a:dk1>
      <a:lt1>
        <a:sysClr val="window" lastClr="FFFFFF"/>
      </a:lt1>
      <a:dk2>
        <a:srgbClr val="6C6F70"/>
      </a:dk2>
      <a:lt2>
        <a:srgbClr val="A2A4A3"/>
      </a:lt2>
      <a:accent1>
        <a:srgbClr val="C79900"/>
      </a:accent1>
      <a:accent2>
        <a:srgbClr val="FF7900"/>
      </a:accent2>
      <a:accent3>
        <a:srgbClr val="7D5CC6"/>
      </a:accent3>
      <a:accent4>
        <a:srgbClr val="B71234"/>
      </a:accent4>
      <a:accent5>
        <a:srgbClr val="008542"/>
      </a:accent5>
      <a:accent6>
        <a:srgbClr val="9C6114"/>
      </a:accent6>
      <a:hlink>
        <a:srgbClr val="0083A9"/>
      </a:hlink>
      <a:folHlink>
        <a:srgbClr val="0083A9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alsider Mørk Gr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sider Rø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lsider 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lsider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lsider L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lsider Grø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lsider Bru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lsider 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alsider Lys Gr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FMOA Mastermal  v1.0 Potx_090114</Template>
  <TotalTime>1523</TotalTime>
  <Words>1746</Words>
  <Application>Microsoft Office PowerPoint</Application>
  <PresentationFormat>Skjermfremvisning (4:3)</PresentationFormat>
  <Paragraphs>319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41" baseType="lpstr">
      <vt:lpstr>FMOA Mastermal  v1.0 Potx_090114</vt:lpstr>
      <vt:lpstr>Malsider Rød</vt:lpstr>
      <vt:lpstr>Malsider Gul</vt:lpstr>
      <vt:lpstr>Malsider Orange</vt:lpstr>
      <vt:lpstr>Malsider Lilla</vt:lpstr>
      <vt:lpstr>Malsider Grønn</vt:lpstr>
      <vt:lpstr>Malsider Brun</vt:lpstr>
      <vt:lpstr>Malsider Blå</vt:lpstr>
      <vt:lpstr>Malsider Lys Grå</vt:lpstr>
      <vt:lpstr>Malsider Mørk Grå</vt:lpstr>
      <vt:lpstr>Acrobat Document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</vt:vector>
  </TitlesOfParts>
  <Company>FMOA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fmoajhh</dc:creator>
  <cp:lastModifiedBy>fmoajhh</cp:lastModifiedBy>
  <cp:revision>146</cp:revision>
  <dcterms:created xsi:type="dcterms:W3CDTF">2014-08-18T12:07:51Z</dcterms:created>
  <dcterms:modified xsi:type="dcterms:W3CDTF">2014-09-02T12:46:23Z</dcterms:modified>
</cp:coreProperties>
</file>