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  <p:sldMasterId id="2147483684" r:id="rId3"/>
  </p:sldMasterIdLst>
  <p:notesMasterIdLst>
    <p:notesMasterId r:id="rId27"/>
  </p:notesMasterIdLst>
  <p:handoutMasterIdLst>
    <p:handoutMasterId r:id="rId28"/>
  </p:handoutMasterIdLst>
  <p:sldIdLst>
    <p:sldId id="350" r:id="rId4"/>
    <p:sldId id="445" r:id="rId5"/>
    <p:sldId id="436" r:id="rId6"/>
    <p:sldId id="441" r:id="rId7"/>
    <p:sldId id="442" r:id="rId8"/>
    <p:sldId id="477" r:id="rId9"/>
    <p:sldId id="474" r:id="rId10"/>
    <p:sldId id="411" r:id="rId11"/>
    <p:sldId id="354" r:id="rId12"/>
    <p:sldId id="452" r:id="rId13"/>
    <p:sldId id="447" r:id="rId14"/>
    <p:sldId id="453" r:id="rId15"/>
    <p:sldId id="450" r:id="rId16"/>
    <p:sldId id="466" r:id="rId17"/>
    <p:sldId id="468" r:id="rId18"/>
    <p:sldId id="470" r:id="rId19"/>
    <p:sldId id="448" r:id="rId20"/>
    <p:sldId id="479" r:id="rId21"/>
    <p:sldId id="456" r:id="rId22"/>
    <p:sldId id="478" r:id="rId23"/>
    <p:sldId id="481" r:id="rId24"/>
    <p:sldId id="458" r:id="rId25"/>
    <p:sldId id="417" r:id="rId26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33"/>
    <a:srgbClr val="97E4FF"/>
    <a:srgbClr val="00FF00"/>
    <a:srgbClr val="FFEBAB"/>
    <a:srgbClr val="B8E08C"/>
    <a:srgbClr val="009999"/>
    <a:srgbClr val="00CC99"/>
    <a:srgbClr val="6DD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43" autoAdjust="0"/>
    <p:restoredTop sz="62726" autoAdjust="0"/>
  </p:normalViewPr>
  <p:slideViewPr>
    <p:cSldViewPr>
      <p:cViewPr>
        <p:scale>
          <a:sx n="53" d="100"/>
          <a:sy n="53" d="100"/>
        </p:scale>
        <p:origin x="-2875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38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135" cy="493868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6024" y="1"/>
            <a:ext cx="2918135" cy="493868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CA10D58D-BA3E-44A9-AA5A-DE52631AFD5D}" type="datetimeFigureOut">
              <a:rPr lang="nb-NO" smtClean="0"/>
              <a:pPr/>
              <a:t>02.09.2014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8135" cy="493867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6024" y="9370868"/>
            <a:ext cx="2918135" cy="493867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3CE98155-D284-4E03-B4A1-976BDD9791C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34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135" cy="493868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6024" y="1"/>
            <a:ext cx="2918135" cy="493868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 smtClean="0"/>
            </a:lvl1pPr>
          </a:lstStyle>
          <a:p>
            <a:pPr>
              <a:defRPr/>
            </a:pPr>
            <a:fld id="{51116980-D8A9-4DCE-A22D-23C41A4E9596}" type="datetimeFigureOut">
              <a:rPr lang="nb-NO"/>
              <a:pPr>
                <a:defRPr/>
              </a:pPr>
              <a:t>02.09.2014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416" y="4686223"/>
            <a:ext cx="5388931" cy="4440077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8135" cy="493867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6024" y="9370868"/>
            <a:ext cx="2918135" cy="493867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4FDC364-0C2D-4B52-A665-8500F8AFFB7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23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4D649-645F-4C7F-92E7-2B21ED2A4621}" type="slidenum">
              <a:rPr lang="nb-NO">
                <a:solidFill>
                  <a:srgbClr val="1F497D"/>
                </a:solidFill>
              </a:rPr>
              <a:pPr/>
              <a:t>1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10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pPr eaLnBrk="0" hangingPunct="0">
              <a:defRPr/>
            </a:pPr>
            <a:endParaRPr lang="nb-NO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11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12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13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55000" lnSpcReduction="20000"/>
          </a:bodyPr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14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55000" lnSpcReduction="20000"/>
          </a:bodyPr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15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55000" lnSpcReduction="20000"/>
          </a:bodyPr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16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55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Utvidelse av et uteoppholdsareal </a:t>
            </a:r>
            <a:r>
              <a:rPr lang="nb-NO" dirty="0" smtClean="0">
                <a:sym typeface="Wingdings" panose="05000000000000000000" pitchFamily="2" charset="2"/>
              </a:rPr>
              <a:t>kan</a:t>
            </a:r>
            <a:r>
              <a:rPr lang="nb-NO" baseline="0" dirty="0" smtClean="0">
                <a:sym typeface="Wingdings" panose="05000000000000000000" pitchFamily="2" charset="2"/>
              </a:rPr>
              <a:t> gi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smtClean="0"/>
              <a:t>økte kvaliteter (solforhold, topografi og muligheter for lek/opphold) </a:t>
            </a:r>
          </a:p>
          <a:p>
            <a:endParaRPr lang="nb-NO" dirty="0" smtClean="0"/>
          </a:p>
          <a:p>
            <a:r>
              <a:rPr lang="nb-NO" dirty="0" smtClean="0"/>
              <a:t>Gode, funksjonelle utearealer = areal- og ressursdisponeringshensyn nedfelt i plan- og bygningsloven. </a:t>
            </a:r>
          </a:p>
          <a:p>
            <a:endParaRPr lang="nb-NO" dirty="0" smtClean="0"/>
          </a:p>
          <a:p>
            <a:r>
              <a:rPr lang="nb-NO" dirty="0" smtClean="0"/>
              <a:t>Selv om uteareal fra før tilfredsstillende kvalitet, vil økt kvalitet likevel være en </a:t>
            </a:r>
            <a:r>
              <a:rPr lang="nb-NO" i="1" dirty="0" smtClean="0"/>
              <a:t>objektiv fordel for eiendommen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Eiendommen fra før har tilfredsstillende uteareal </a:t>
            </a:r>
            <a:r>
              <a:rPr lang="nb-NO" dirty="0" smtClean="0">
                <a:sym typeface="Wingdings" panose="05000000000000000000" pitchFamily="2" charset="2"/>
              </a:rPr>
              <a:t> </a:t>
            </a:r>
            <a:r>
              <a:rPr lang="nb-NO" dirty="0" smtClean="0"/>
              <a:t>konkret vurdering </a:t>
            </a:r>
            <a:r>
              <a:rPr lang="nb-NO" dirty="0" smtClean="0">
                <a:sym typeface="Wingdings" panose="05000000000000000000" pitchFamily="2" charset="2"/>
              </a:rPr>
              <a:t></a:t>
            </a:r>
            <a:r>
              <a:rPr lang="nb-NO" dirty="0" smtClean="0"/>
              <a:t> </a:t>
            </a:r>
            <a:r>
              <a:rPr lang="nb-NO" i="1" dirty="0" smtClean="0"/>
              <a:t>fordelen som oppnås er liten</a:t>
            </a:r>
            <a:r>
              <a:rPr lang="nb-NO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Fordelen må videre veies opp mot ulempene (</a:t>
            </a:r>
            <a:r>
              <a:rPr lang="nb-NO" dirty="0" err="1" smtClean="0"/>
              <a:t>pbl</a:t>
            </a:r>
            <a:r>
              <a:rPr lang="nb-NO" dirty="0" smtClean="0"/>
              <a:t>. § 19-2 (2) 2. setning) </a:t>
            </a:r>
          </a:p>
          <a:p>
            <a:endParaRPr lang="nb-NO" dirty="0" smtClean="0"/>
          </a:p>
          <a:p>
            <a:r>
              <a:rPr lang="nb-NO" dirty="0" smtClean="0"/>
              <a:t>***</a:t>
            </a:r>
          </a:p>
          <a:p>
            <a:r>
              <a:rPr lang="nb-NO" dirty="0" smtClean="0"/>
              <a:t>(Selv om vektleggingen av fordelene bygget på til </a:t>
            </a:r>
            <a:r>
              <a:rPr lang="nb-NO" i="1" dirty="0" smtClean="0"/>
              <a:t>dels uriktig forståelse av lovens dispensasjonsavveining</a:t>
            </a:r>
            <a:r>
              <a:rPr lang="nb-NO" i="0" dirty="0" smtClean="0"/>
              <a:t>:</a:t>
            </a:r>
            <a:endParaRPr lang="nb-NO" dirty="0" smtClean="0"/>
          </a:p>
          <a:p>
            <a:r>
              <a:rPr lang="nb-NO" dirty="0" smtClean="0"/>
              <a:t>bero uten ny vurdering:</a:t>
            </a:r>
          </a:p>
          <a:p>
            <a:r>
              <a:rPr lang="nb-NO" dirty="0" smtClean="0"/>
              <a:t>FM gjort en grundig og konkret vurdering av fordeler</a:t>
            </a:r>
            <a:r>
              <a:rPr lang="nb-NO" baseline="0" dirty="0" smtClean="0"/>
              <a:t> opp mot ulemper, der </a:t>
            </a:r>
          </a:p>
          <a:p>
            <a:r>
              <a:rPr lang="nb-NO" baseline="0" dirty="0" smtClean="0"/>
              <a:t>Det økte arealet og funksjonaliteten også var tatt i betraktning.</a:t>
            </a:r>
          </a:p>
          <a:p>
            <a:r>
              <a:rPr lang="nb-NO" baseline="0" dirty="0" smtClean="0"/>
              <a:t>Saken hadde vært behandlet som klagesak tre ganger hos fylkesmannen, som også har vært på befaring.)</a:t>
            </a:r>
            <a:endParaRPr lang="nb-NO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17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b-NO" dirty="0" smtClean="0"/>
              <a:t>Kort. Ingen gjennomgang av pliktene</a:t>
            </a:r>
            <a:r>
              <a:rPr lang="nb-NO" baseline="0" dirty="0" smtClean="0"/>
              <a:t> for K, FM og FK etter RPR for barn og unge. Lese selv. </a:t>
            </a:r>
          </a:p>
          <a:p>
            <a:r>
              <a:rPr lang="nb-NO" baseline="0" dirty="0" smtClean="0"/>
              <a:t>Oppmerksomme på hvor viktig dette er: Det kan felle en hel plan, med det enorme arbeidet som ligger bak.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Denne gangen: Reguleringsplan for E39/Eiganes nord i Stavanger kommune.</a:t>
            </a:r>
          </a:p>
          <a:p>
            <a:endParaRPr lang="nb-NO" dirty="0" smtClean="0"/>
          </a:p>
          <a:p>
            <a:r>
              <a:rPr lang="nb-NO" dirty="0" smtClean="0"/>
              <a:t>Planen første gang opphevet av </a:t>
            </a:r>
            <a:r>
              <a:rPr lang="nb-NO" dirty="0" err="1" smtClean="0"/>
              <a:t>FMRogaland</a:t>
            </a:r>
            <a:r>
              <a:rPr lang="nb-NO" dirty="0" smtClean="0"/>
              <a:t>.</a:t>
            </a:r>
            <a:r>
              <a:rPr lang="nb-NO" baseline="0" dirty="0" smtClean="0"/>
              <a:t> </a:t>
            </a:r>
          </a:p>
          <a:p>
            <a:r>
              <a:rPr lang="nb-NO" baseline="0" dirty="0" smtClean="0"/>
              <a:t>Ny behandling i kommunen. </a:t>
            </a:r>
            <a:r>
              <a:rPr lang="nb-NO" baseline="0" dirty="0" err="1" smtClean="0"/>
              <a:t>FMVest</a:t>
            </a:r>
            <a:r>
              <a:rPr lang="nb-NO" baseline="0" dirty="0" smtClean="0"/>
              <a:t>-Agder </a:t>
            </a:r>
            <a:r>
              <a:rPr lang="nb-NO" baseline="0" dirty="0" err="1" smtClean="0"/>
              <a:t>setteFM</a:t>
            </a:r>
            <a:r>
              <a:rPr lang="nb-NO" baseline="0" dirty="0" smtClean="0"/>
              <a:t>. </a:t>
            </a:r>
          </a:p>
          <a:p>
            <a:r>
              <a:rPr lang="nb-NO" baseline="0" dirty="0" smtClean="0"/>
              <a:t>Lente seg på det </a:t>
            </a:r>
            <a:r>
              <a:rPr lang="nb-NO" dirty="0" err="1" smtClean="0"/>
              <a:t>FMRogaland</a:t>
            </a:r>
            <a:r>
              <a:rPr lang="nb-NO" dirty="0" smtClean="0"/>
              <a:t> hadde vurdert </a:t>
            </a:r>
            <a:r>
              <a:rPr lang="nb-NO" dirty="0" err="1" smtClean="0"/>
              <a:t>mht</a:t>
            </a:r>
            <a:r>
              <a:rPr lang="nb-NO" dirty="0" smtClean="0"/>
              <a:t> barn og unge. </a:t>
            </a:r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Etter at OMB stilte </a:t>
            </a:r>
            <a:r>
              <a:rPr lang="nb-NO" baseline="0" dirty="0" err="1" smtClean="0"/>
              <a:t>spm</a:t>
            </a:r>
            <a:r>
              <a:rPr lang="nb-NO" baseline="0" dirty="0" smtClean="0"/>
              <a:t>. i saken kom </a:t>
            </a:r>
            <a:r>
              <a:rPr lang="nb-NO" baseline="0" dirty="0" err="1" smtClean="0"/>
              <a:t>FMVest</a:t>
            </a:r>
            <a:r>
              <a:rPr lang="nb-NO" baseline="0" dirty="0" smtClean="0"/>
              <a:t>-Agder selv til:</a:t>
            </a:r>
          </a:p>
          <a:p>
            <a:r>
              <a:rPr lang="nb-NO" baseline="0" dirty="0" smtClean="0"/>
              <a:t>Verken K, </a:t>
            </a:r>
            <a:r>
              <a:rPr lang="nb-NO" baseline="0" dirty="0" err="1" smtClean="0"/>
              <a:t>FMRogaland</a:t>
            </a:r>
            <a:r>
              <a:rPr lang="nb-NO" baseline="0" dirty="0" smtClean="0"/>
              <a:t> eller Rogaland </a:t>
            </a:r>
            <a:r>
              <a:rPr lang="nb-NO" baseline="0" dirty="0" err="1" smtClean="0"/>
              <a:t>fylkesK</a:t>
            </a:r>
            <a:r>
              <a:rPr lang="nb-NO" baseline="0" dirty="0" smtClean="0"/>
              <a:t> hadde ivaretatt sine plikter etter RPR for barn og unge. </a:t>
            </a:r>
          </a:p>
          <a:p>
            <a:r>
              <a:rPr lang="nb-NO" baseline="0" dirty="0" smtClean="0"/>
              <a:t>Av denne grunn skulle heller ikke </a:t>
            </a:r>
            <a:r>
              <a:rPr lang="nb-NO" baseline="0" dirty="0" err="1" smtClean="0"/>
              <a:t>FMVest</a:t>
            </a:r>
            <a:r>
              <a:rPr lang="nb-NO" baseline="0" dirty="0" smtClean="0"/>
              <a:t>-Agder ansett saken som tilstrekkelig opplyst </a:t>
            </a:r>
            <a:r>
              <a:rPr lang="nb-NO" baseline="0" dirty="0" err="1" smtClean="0"/>
              <a:t>mht</a:t>
            </a:r>
            <a:r>
              <a:rPr lang="nb-NO" baseline="0" dirty="0" smtClean="0"/>
              <a:t> dette hensynet. </a:t>
            </a:r>
          </a:p>
          <a:p>
            <a:r>
              <a:rPr lang="nb-NO" baseline="0" dirty="0" smtClean="0"/>
              <a:t>Forslag til videre fremgangsmåte: rette opp feilen ved ny, planlagt detaljregulering av området </a:t>
            </a:r>
            <a:r>
              <a:rPr lang="nb-NO" baseline="0" dirty="0" err="1" smtClean="0"/>
              <a:t>ifbm</a:t>
            </a:r>
            <a:r>
              <a:rPr lang="nb-NO" baseline="0" dirty="0" smtClean="0"/>
              <a:t> </a:t>
            </a:r>
            <a:r>
              <a:rPr lang="nb-NO" baseline="0" dirty="0" err="1" smtClean="0"/>
              <a:t>Kdelplan</a:t>
            </a:r>
            <a:r>
              <a:rPr lang="nb-NO" baseline="0" dirty="0" smtClean="0"/>
              <a:t>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OMB: Konstaterte at F må behandle reguleringssaken på nytt. 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En regulerings­plan vedtatt med så store </a:t>
            </a:r>
            <a:r>
              <a:rPr lang="nb-NO" dirty="0" err="1" smtClean="0"/>
              <a:t>utrednings­mangler</a:t>
            </a:r>
            <a:r>
              <a:rPr lang="nb-NO" dirty="0" smtClean="0"/>
              <a:t>, kan ikke bli stående – verken helt eller delvis. 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Feilen må enten repareres ved fornyet behandling av reguleringsplanen i sin helhet, eller planen må oppheves.</a:t>
            </a:r>
            <a:endParaRPr lang="nb-NO" baseline="0" dirty="0" smtClean="0"/>
          </a:p>
          <a:p>
            <a:endParaRPr lang="nb-NO" baseline="0" dirty="0" smtClean="0"/>
          </a:p>
          <a:p>
            <a:pPr lvl="1"/>
            <a:r>
              <a:rPr lang="nb-NO" baseline="0" dirty="0" smtClean="0"/>
              <a:t>(Dette arbeidet er nå i gang i F)</a:t>
            </a:r>
          </a:p>
          <a:p>
            <a:endParaRPr lang="nb-NO" baseline="0" dirty="0" smtClean="0"/>
          </a:p>
          <a:p>
            <a:r>
              <a:rPr lang="nb-NO" dirty="0" smtClean="0"/>
              <a:t>Undersøkelsen avdekket også uenighet </a:t>
            </a:r>
            <a:r>
              <a:rPr lang="nb-NO" dirty="0" err="1" smtClean="0"/>
              <a:t>FMRogaland</a:t>
            </a:r>
            <a:r>
              <a:rPr lang="nb-NO" dirty="0" smtClean="0"/>
              <a:t> &amp; Rogaland FK </a:t>
            </a:r>
          </a:p>
          <a:p>
            <a:r>
              <a:rPr lang="nb-NO" dirty="0" smtClean="0"/>
              <a:t>om avtale instansene gi høringsuttalelser «på vegne av hverandre». </a:t>
            </a:r>
          </a:p>
          <a:p>
            <a:r>
              <a:rPr lang="nb-NO" dirty="0" smtClean="0"/>
              <a:t>«urovekkende at FM og FK ikke har samme oppfatning på dette punktet, noe som snarlig bør avklares».</a:t>
            </a:r>
          </a:p>
          <a:p>
            <a:r>
              <a:rPr lang="nb-NO" dirty="0" smtClean="0"/>
              <a:t>V</a:t>
            </a:r>
            <a:r>
              <a:rPr lang="nb-NO" baseline="0" dirty="0" smtClean="0"/>
              <a:t>idere </a:t>
            </a:r>
            <a:r>
              <a:rPr lang="nb-NO" dirty="0" smtClean="0"/>
              <a:t>«spørsmålstegn ved om det er adgang til å avtale seg bort fra ansvaret for å ivareta statlige og regionale interesser i arealplanleggingen»</a:t>
            </a:r>
            <a:endParaRPr lang="nb-NO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18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EN </a:t>
            </a:r>
            <a:r>
              <a:rPr lang="nb-NO" baseline="0" dirty="0" smtClean="0"/>
              <a:t>GAMMEL KJENNING FØR VI AVSLUTTER MED NOEN SMAKEBITER PÅ HVA fremtiden bringer</a:t>
            </a:r>
          </a:p>
          <a:p>
            <a:endParaRPr lang="nb-NO" dirty="0" smtClean="0"/>
          </a:p>
          <a:p>
            <a:pPr marL="0" indent="0" eaLnBrk="0" hangingPunct="0">
              <a:buFont typeface="Arial" charset="0"/>
              <a:buNone/>
              <a:defRPr/>
            </a:pPr>
            <a:r>
              <a:rPr lang="nb-NO" sz="1200" b="1" dirty="0" smtClean="0">
                <a:solidFill>
                  <a:srgbClr val="000000"/>
                </a:solidFill>
              </a:rPr>
              <a:t>2 saker: søknad avvist på</a:t>
            </a:r>
            <a:r>
              <a:rPr lang="nb-NO" sz="1200" b="1" baseline="0" dirty="0" smtClean="0">
                <a:solidFill>
                  <a:srgbClr val="000000"/>
                </a:solidFill>
              </a:rPr>
              <a:t> grunn </a:t>
            </a:r>
            <a:r>
              <a:rPr lang="nb-NO" sz="1200" b="1" dirty="0" smtClean="0">
                <a:solidFill>
                  <a:srgbClr val="000000"/>
                </a:solidFill>
              </a:rPr>
              <a:t>av manglende</a:t>
            </a:r>
            <a:r>
              <a:rPr lang="nb-NO" sz="1200" b="1" baseline="0" dirty="0" smtClean="0">
                <a:solidFill>
                  <a:srgbClr val="000000"/>
                </a:solidFill>
              </a:rPr>
              <a:t> privatrettslige rettigheter, § 21-6</a:t>
            </a:r>
            <a:r>
              <a:rPr lang="nb-NO" sz="1200" b="1" dirty="0" smtClean="0">
                <a:solidFill>
                  <a:srgbClr val="000000"/>
                </a:solidFill>
              </a:rPr>
              <a:t>:</a:t>
            </a:r>
          </a:p>
          <a:p>
            <a:pPr marL="0" indent="0" eaLnBrk="0" hangingPunct="0">
              <a:buFont typeface="Arial" charset="0"/>
              <a:buNone/>
              <a:defRPr/>
            </a:pPr>
            <a:endParaRPr lang="nb-NO" sz="1200" b="1" dirty="0" smtClean="0">
              <a:solidFill>
                <a:srgbClr val="00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baseline="0" dirty="0" smtClean="0"/>
              <a:t>Anbefaler lese uttalelsene: spørsmålene lagt an bredt </a:t>
            </a:r>
            <a:r>
              <a:rPr lang="nb-NO" baseline="0" dirty="0" smtClean="0">
                <a:sym typeface="Wingdings" panose="05000000000000000000" pitchFamily="2" charset="2"/>
              </a:rPr>
              <a:t> </a:t>
            </a:r>
            <a:r>
              <a:rPr lang="nb-NO" baseline="0" dirty="0" smtClean="0"/>
              <a:t>mange generelle uttalelser fra DEP om </a:t>
            </a:r>
            <a:r>
              <a:rPr lang="nb-NO" baseline="0" dirty="0" err="1" smtClean="0"/>
              <a:t>pbl</a:t>
            </a:r>
            <a:r>
              <a:rPr lang="nb-NO" baseline="0" dirty="0" smtClean="0"/>
              <a:t>. § 21-6.</a:t>
            </a:r>
          </a:p>
          <a:p>
            <a:endParaRPr lang="nb-NO" dirty="0" smtClean="0"/>
          </a:p>
          <a:p>
            <a:r>
              <a:rPr lang="nb-NO" dirty="0" smtClean="0"/>
              <a:t>Grunnleggende</a:t>
            </a:r>
            <a:r>
              <a:rPr lang="nb-NO" baseline="0" dirty="0" smtClean="0"/>
              <a:t> &amp; viktigste først. Her er KMD og OMB enige:</a:t>
            </a:r>
          </a:p>
          <a:p>
            <a:endParaRPr lang="nb-NO" dirty="0" smtClean="0"/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1200" dirty="0" smtClean="0">
                <a:solidFill>
                  <a:srgbClr val="000000"/>
                </a:solidFill>
              </a:rPr>
              <a:t>De uklare forarbeidene er ikke tilstrekkelige til å fravike det som følger direkte av lovens ordlyd. 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1200" i="1" dirty="0" smtClean="0">
                <a:solidFill>
                  <a:srgbClr val="000000"/>
                </a:solidFill>
              </a:rPr>
              <a:t>Uklarhet</a:t>
            </a:r>
            <a:r>
              <a:rPr lang="nb-NO" sz="1200" dirty="0" smtClean="0">
                <a:solidFill>
                  <a:srgbClr val="000000"/>
                </a:solidFill>
              </a:rPr>
              <a:t> om tiltakshaver har de nødvendige rettighetene er ikke tilstrekkelig til å avvise.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nb-NO" sz="1200" dirty="0" smtClean="0">
                <a:solidFill>
                  <a:srgbClr val="000000"/>
                </a:solidFill>
              </a:rPr>
              <a:t>For å avvise må det være </a:t>
            </a:r>
            <a:r>
              <a:rPr lang="nb-NO" sz="1200" i="1" dirty="0" smtClean="0">
                <a:solidFill>
                  <a:srgbClr val="000000"/>
                </a:solidFill>
              </a:rPr>
              <a:t>«klart»</a:t>
            </a:r>
            <a:r>
              <a:rPr lang="nb-NO" sz="1200" dirty="0" smtClean="0">
                <a:solidFill>
                  <a:srgbClr val="000000"/>
                </a:solidFill>
              </a:rPr>
              <a:t> at de nødvendige privatrettslige rettighetene mangler.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nb-NO" sz="1200" dirty="0" smtClean="0">
              <a:solidFill>
                <a:srgbClr val="00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Innebærer at bevisbyrden – og søksmålsbyrden – er lagt på den som anfører at rettighetene mangler.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nb-NO" sz="1200" baseline="0" dirty="0" smtClean="0">
              <a:solidFill>
                <a:srgbClr val="00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Selv hvis en fremmed søker om å få sette opp en høyblokk på tomta di,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	er det </a:t>
            </a:r>
            <a:r>
              <a:rPr lang="nb-NO" sz="1200" i="1" baseline="0" dirty="0" smtClean="0">
                <a:solidFill>
                  <a:srgbClr val="000000"/>
                </a:solidFill>
              </a:rPr>
              <a:t>du </a:t>
            </a:r>
            <a:r>
              <a:rPr lang="nb-NO" sz="1200" baseline="0" dirty="0" smtClean="0">
                <a:solidFill>
                  <a:srgbClr val="000000"/>
                </a:solidFill>
              </a:rPr>
              <a:t>som har bevisbyrden.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	Hvis du ikke klarer å bevise at den fremmede «klart» mangler privatrettslig rett til å bygge høyhuset,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	må </a:t>
            </a:r>
            <a:r>
              <a:rPr lang="nb-NO" sz="1200" i="1" baseline="0" dirty="0" smtClean="0">
                <a:solidFill>
                  <a:srgbClr val="000000"/>
                </a:solidFill>
              </a:rPr>
              <a:t>du </a:t>
            </a:r>
            <a:r>
              <a:rPr lang="nb-NO" sz="1200" baseline="0" dirty="0" smtClean="0">
                <a:solidFill>
                  <a:srgbClr val="000000"/>
                </a:solidFill>
              </a:rPr>
              <a:t>gå til sak for domstolene.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(Hvis den fremmede ikke har noe å vise til, blir ikke </a:t>
            </a:r>
            <a:r>
              <a:rPr lang="nb-NO" sz="1200" i="1" baseline="0" dirty="0" smtClean="0">
                <a:solidFill>
                  <a:srgbClr val="000000"/>
                </a:solidFill>
              </a:rPr>
              <a:t>det</a:t>
            </a:r>
            <a:r>
              <a:rPr lang="nb-NO" sz="1200" baseline="0" dirty="0" smtClean="0">
                <a:solidFill>
                  <a:srgbClr val="000000"/>
                </a:solidFill>
              </a:rPr>
              <a:t> så vanskelig når du har grunnbokshjemmel, men problemene oppstår gjerne hvis det foreligger </a:t>
            </a:r>
            <a:r>
              <a:rPr lang="nb-NO" sz="1200" i="1" baseline="0" dirty="0" smtClean="0">
                <a:solidFill>
                  <a:srgbClr val="000000"/>
                </a:solidFill>
              </a:rPr>
              <a:t>en eller annen gammel erklæring, avtale</a:t>
            </a:r>
            <a:r>
              <a:rPr lang="nb-NO" sz="1200" baseline="0" dirty="0" smtClean="0">
                <a:solidFill>
                  <a:srgbClr val="000000"/>
                </a:solidFill>
              </a:rPr>
              <a:t> og denne må tolkes.)</a:t>
            </a:r>
            <a:endParaRPr lang="nb-NO" sz="1200" dirty="0" smtClean="0">
              <a:solidFill>
                <a:srgbClr val="000000"/>
              </a:solidFill>
            </a:endParaRPr>
          </a:p>
          <a:p>
            <a:pPr marL="457200" indent="-457200" eaLnBrk="0" hangingPunct="0">
              <a:buFont typeface="Arial" charset="0"/>
              <a:buChar char="•"/>
              <a:defRPr/>
            </a:pPr>
            <a:endParaRPr lang="nb-NO" sz="1200" b="1" dirty="0" smtClean="0">
              <a:solidFill>
                <a:srgbClr val="00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Prinsippet om at bevis/søksmålsbyrder påhviler den som bestrider retten kan gi resultater som oppleves som urimelige.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baseline="0" dirty="0" smtClean="0">
                <a:solidFill>
                  <a:srgbClr val="000000"/>
                </a:solidFill>
              </a:rPr>
              <a:t>Lovgiver har imidlertid valgt dette prinsippet. Forvaltningen plikter da å følge det.  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endParaRPr lang="nb-NO" sz="1200" b="1" dirty="0" smtClean="0">
              <a:solidFill>
                <a:srgbClr val="00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sz="1200" dirty="0" smtClean="0">
                <a:solidFill>
                  <a:srgbClr val="000000"/>
                </a:solidFill>
              </a:rPr>
              <a:t>Så til de konkrete sakene,</a:t>
            </a:r>
            <a:r>
              <a:rPr lang="nb-NO" sz="1200" baseline="0" dirty="0" smtClean="0">
                <a:solidFill>
                  <a:srgbClr val="000000"/>
                </a:solidFill>
              </a:rPr>
              <a:t> der dette prinsippet blir brukt.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19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nb-NO" baseline="0" dirty="0" smtClean="0"/>
              <a:t>2012/2545</a:t>
            </a:r>
          </a:p>
          <a:p>
            <a:r>
              <a:rPr lang="nb-NO" baseline="0" dirty="0" smtClean="0"/>
              <a:t>Gammel dame søkte bygge bolig på egen grunn </a:t>
            </a:r>
          </a:p>
          <a:p>
            <a:r>
              <a:rPr lang="nb-NO" baseline="0" dirty="0" smtClean="0"/>
              <a:t>Avvist FMOA: tolkning av en tinglyst erklæring om atkomst fra 1976.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Denne erklæringen kunne imidlertid tolkes på to ulike, nærliggende måter: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atkomstretten gikk over det området boligen var søkt bygget 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atkomstretten gikk over en annen del av tomten</a:t>
            </a:r>
          </a:p>
          <a:p>
            <a:endParaRPr lang="nb-NO" baseline="0" dirty="0" smtClean="0"/>
          </a:p>
          <a:p>
            <a:r>
              <a:rPr lang="nb-NO" baseline="0" dirty="0" smtClean="0"/>
              <a:t>OMB: søkt om å bygge på egen grunn, </a:t>
            </a:r>
          </a:p>
          <a:p>
            <a:r>
              <a:rPr lang="nb-NO" baseline="0" dirty="0" smtClean="0"/>
              <a:t>erklæring med </a:t>
            </a:r>
            <a:r>
              <a:rPr lang="nb-NO" i="1" baseline="0" dirty="0" smtClean="0"/>
              <a:t>ulike, nærliggende tolkningsalternativer vedrørende tredjepersons eventuelle rettigheter</a:t>
            </a:r>
            <a:r>
              <a:rPr lang="nb-NO" baseline="0" dirty="0" smtClean="0"/>
              <a:t>, </a:t>
            </a:r>
          </a:p>
          <a:p>
            <a:r>
              <a:rPr lang="nb-NO" baseline="0" dirty="0" smtClean="0"/>
              <a:t>ikke tilstrekkelige «klart» at tiltakshaver ikke har de privatrettslige rettigheter søknaden forutsetter.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Søknaden må tas til realitetsbehandling (ordlyden i plan- og bygningsloven § 21-6 og lovens forarbeider).</a:t>
            </a:r>
          </a:p>
          <a:p>
            <a:endParaRPr lang="nb-NO" baseline="0" dirty="0" smtClean="0"/>
          </a:p>
          <a:p>
            <a:r>
              <a:rPr lang="nb-NO" baseline="0" dirty="0" smtClean="0"/>
              <a:t>FM har fulgt </a:t>
            </a:r>
            <a:r>
              <a:rPr lang="nb-NO" baseline="0" dirty="0" err="1" smtClean="0"/>
              <a:t>OMBs</a:t>
            </a:r>
            <a:r>
              <a:rPr lang="nb-NO" baseline="0" dirty="0" smtClean="0"/>
              <a:t> syn (om enn noe motstrebende)</a:t>
            </a:r>
          </a:p>
          <a:p>
            <a:endParaRPr lang="nb-NO" baseline="0" dirty="0" smtClean="0"/>
          </a:p>
          <a:p>
            <a:endParaRPr lang="nb-NO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defTabSz="910377">
              <a:buFontTx/>
              <a:buNone/>
              <a:defRPr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DC364-0C2D-4B52-A665-8500F8AFFB7D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20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nb-NO" baseline="0" dirty="0" smtClean="0"/>
              <a:t>Denne vil mange sikkert kjenne igjen:</a:t>
            </a:r>
          </a:p>
          <a:p>
            <a:r>
              <a:rPr lang="nb-NO" baseline="0" dirty="0" smtClean="0"/>
              <a:t> </a:t>
            </a:r>
          </a:p>
          <a:p>
            <a:r>
              <a:rPr lang="nb-NO" baseline="0" dirty="0" smtClean="0"/>
              <a:t>Gjelder garasje stått på fremmed grunn siden 1948. </a:t>
            </a:r>
          </a:p>
          <a:p>
            <a:r>
              <a:rPr lang="nb-NO" baseline="0" dirty="0" smtClean="0"/>
              <a:t>Eierne av garasjen vesentlig reparasjon, uten søknad 2001. </a:t>
            </a:r>
          </a:p>
          <a:p>
            <a:r>
              <a:rPr lang="nb-NO" baseline="0" dirty="0" smtClean="0"/>
              <a:t>2008, </a:t>
            </a:r>
            <a:r>
              <a:rPr lang="nb-NO" baseline="0" dirty="0" err="1" smtClean="0"/>
              <a:t>dvs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</a:t>
            </a:r>
            <a:r>
              <a:rPr lang="nb-NO" baseline="0" dirty="0" smtClean="0"/>
              <a:t> 60 år etter at G opprinnelig ble oppført, gårdeierne brev K: garasjen ulovlig oppsatt uten avtale </a:t>
            </a:r>
          </a:p>
          <a:p>
            <a:r>
              <a:rPr lang="nb-NO" baseline="0" dirty="0" smtClean="0"/>
              <a:t>Pålegg fjerning &amp; tvangsmulkt. </a:t>
            </a:r>
          </a:p>
          <a:p>
            <a:r>
              <a:rPr lang="nb-NO" i="1" baseline="0" dirty="0" err="1" smtClean="0"/>
              <a:t>Etterflg</a:t>
            </a:r>
            <a:r>
              <a:rPr lang="nb-NO" i="1" baseline="0" dirty="0" smtClean="0"/>
              <a:t>. søknad tillatelse  til reparasjonen avvist av FM, som la til grunn at </a:t>
            </a:r>
          </a:p>
          <a:p>
            <a:r>
              <a:rPr lang="nb-NO" i="1" baseline="0" dirty="0" smtClean="0"/>
              <a:t>garasjeeieren ikke hadde tilstrekkelige privatrettslige rettigheter til å gjennomføre den omsøkte reparasjonen.</a:t>
            </a:r>
          </a:p>
          <a:p>
            <a:endParaRPr lang="nb-NO" baseline="0" dirty="0" smtClean="0"/>
          </a:p>
          <a:p>
            <a:r>
              <a:rPr lang="nb-NO" b="1" i="1" baseline="0" dirty="0" smtClean="0"/>
              <a:t>Sak 2011/1482</a:t>
            </a:r>
            <a:r>
              <a:rPr lang="nb-NO" baseline="0" dirty="0" smtClean="0"/>
              <a:t>: OMB: FMs vurdering i tråd med rettstilstanden etter </a:t>
            </a:r>
            <a:r>
              <a:rPr lang="nb-NO" baseline="0" dirty="0" err="1" smtClean="0"/>
              <a:t>plbl</a:t>
            </a:r>
            <a:r>
              <a:rPr lang="nb-NO" baseline="0" dirty="0" smtClean="0"/>
              <a:t>. 1985. (13. mars 2012)</a:t>
            </a:r>
          </a:p>
          <a:p>
            <a:endParaRPr lang="nb-NO" baseline="0" dirty="0" smtClean="0"/>
          </a:p>
          <a:p>
            <a:r>
              <a:rPr lang="nb-NO" b="1" i="1" baseline="0" dirty="0" smtClean="0"/>
              <a:t>Ny lov </a:t>
            </a:r>
            <a:r>
              <a:rPr lang="nb-NO" baseline="0" dirty="0" smtClean="0"/>
              <a:t>(</a:t>
            </a:r>
            <a:r>
              <a:rPr lang="nb-NO" baseline="0" dirty="0" err="1" smtClean="0"/>
              <a:t>pbl</a:t>
            </a:r>
            <a:r>
              <a:rPr lang="nb-NO" baseline="0" dirty="0" smtClean="0"/>
              <a:t>. 2008 § 21-6) – Ny søknad –– Ny avvisning – </a:t>
            </a:r>
            <a:r>
              <a:rPr lang="nb-NO" b="1" i="1" baseline="0" dirty="0" smtClean="0"/>
              <a:t>Ny uttalelse OMB </a:t>
            </a:r>
            <a:r>
              <a:rPr lang="nb-NO" baseline="0" dirty="0" smtClean="0"/>
              <a:t>(2012/3159)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Dep. presiserte på </a:t>
            </a:r>
            <a:r>
              <a:rPr lang="nb-NO" baseline="0" dirty="0" err="1" smtClean="0"/>
              <a:t>spm</a:t>
            </a:r>
            <a:r>
              <a:rPr lang="nb-NO" baseline="0" dirty="0" smtClean="0"/>
              <a:t>. fra OMB at v bygging fremmed grunn, rettstilstanden </a:t>
            </a:r>
          </a:p>
          <a:p>
            <a:r>
              <a:rPr lang="nb-NO" baseline="0" dirty="0" smtClean="0"/>
              <a:t>	«motsatt» av de </a:t>
            </a:r>
            <a:r>
              <a:rPr lang="nb-NO" baseline="0" dirty="0" err="1" smtClean="0"/>
              <a:t>retn.linj</a:t>
            </a:r>
            <a:r>
              <a:rPr lang="nb-NO" baseline="0" dirty="0" smtClean="0"/>
              <a:t>. OMB hadde trukket opp for 85-loven: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OMB 85: tiltakshaver måtte bevise </a:t>
            </a:r>
            <a:r>
              <a:rPr lang="nb-NO" baseline="0" dirty="0" err="1" smtClean="0"/>
              <a:t>tilstr</a:t>
            </a:r>
            <a:r>
              <a:rPr lang="nb-NO" baseline="0" dirty="0" smtClean="0"/>
              <a:t>. Rett til å bygge på </a:t>
            </a:r>
            <a:r>
              <a:rPr lang="nb-NO" baseline="0" dirty="0" err="1" smtClean="0"/>
              <a:t>frememd</a:t>
            </a:r>
            <a:r>
              <a:rPr lang="nb-NO" baseline="0" dirty="0" smtClean="0"/>
              <a:t> grunn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Nå: -   Bare der «klart» at ikke rett, kan avvises</a:t>
            </a:r>
          </a:p>
          <a:p>
            <a:pPr marL="628650" lvl="1" indent="-171450">
              <a:buFontTx/>
              <a:buChar char="-"/>
            </a:pPr>
            <a:r>
              <a:rPr lang="nb-NO" baseline="0" dirty="0" smtClean="0"/>
              <a:t>Hvis tiltakshaver fremlegger avtale som tilsier at han «på en eller annen måte kan ha rett til å bygge», ikke avvise</a:t>
            </a:r>
          </a:p>
          <a:p>
            <a:pPr marL="628650" lvl="1" indent="-171450">
              <a:buFontTx/>
              <a:buChar char="-"/>
            </a:pPr>
            <a:r>
              <a:rPr lang="nb-NO" baseline="0" dirty="0" smtClean="0"/>
              <a:t>Bevisbyrden påhviler grunneier</a:t>
            </a:r>
          </a:p>
          <a:p>
            <a:endParaRPr lang="nb-NO" baseline="0" dirty="0" smtClean="0"/>
          </a:p>
          <a:p>
            <a:r>
              <a:rPr lang="nb-NO" b="1" baseline="0" dirty="0" smtClean="0"/>
              <a:t>DENNE SAKEN: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Tiltakshaver fremlagt bekreftelse på rett til rehabilitering av garasje, som også har stått på fremmed grunn i 60 år.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Grunneier har protestert, sagt opp den «eventuelle avtalen»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Uenige om tolkningen av bekreftelsen og om avtalen kan sies opp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Også anførsler om hevd </a:t>
            </a:r>
          </a:p>
          <a:p>
            <a:endParaRPr lang="nb-NO" baseline="0" dirty="0" smtClean="0"/>
          </a:p>
          <a:p>
            <a:r>
              <a:rPr lang="nb-NO" b="1" baseline="0" dirty="0" smtClean="0"/>
              <a:t>FM</a:t>
            </a:r>
            <a:r>
              <a:rPr lang="nb-NO" baseline="0" dirty="0" smtClean="0"/>
              <a:t>: tiltakshaver måtte ikke bare fremlegge «avtale el. som </a:t>
            </a:r>
            <a:r>
              <a:rPr lang="nb-NO" i="1" baseline="0" dirty="0" smtClean="0"/>
              <a:t>tilsier at han på en eller annen måte kan </a:t>
            </a:r>
            <a:r>
              <a:rPr lang="nb-NO" baseline="0" dirty="0" smtClean="0"/>
              <a:t>ha rett» til å reparere garasjen, men må</a:t>
            </a:r>
          </a:p>
          <a:p>
            <a:r>
              <a:rPr lang="nb-NO" baseline="0" dirty="0" smtClean="0"/>
              <a:t>«dokumentere at avtalen </a:t>
            </a:r>
            <a:r>
              <a:rPr lang="nb-NO" i="1" baseline="0" dirty="0" smtClean="0"/>
              <a:t>ikke </a:t>
            </a:r>
            <a:r>
              <a:rPr lang="nb-NO" baseline="0" dirty="0" smtClean="0"/>
              <a:t>var oppsigelig».</a:t>
            </a:r>
          </a:p>
          <a:p>
            <a:r>
              <a:rPr lang="nb-NO" baseline="0" dirty="0" smtClean="0"/>
              <a:t>Fm fant at han ikke klart å dokumentere dette </a:t>
            </a:r>
          </a:p>
          <a:p>
            <a:r>
              <a:rPr lang="nb-NO" baseline="0" dirty="0" smtClean="0"/>
              <a:t>+ «rimelig» at tiltakshaver her fikk bevisbyrden</a:t>
            </a:r>
          </a:p>
          <a:p>
            <a:pPr marL="171450" indent="-171450">
              <a:buFont typeface="Wingdings"/>
              <a:buChar char="à"/>
            </a:pPr>
            <a:r>
              <a:rPr lang="nb-NO" baseline="0" dirty="0" smtClean="0">
                <a:sym typeface="Wingdings" panose="05000000000000000000" pitchFamily="2" charset="2"/>
              </a:rPr>
              <a:t>Avviste</a:t>
            </a:r>
          </a:p>
          <a:p>
            <a:pPr marL="171450" indent="-171450">
              <a:buFont typeface="Wingdings"/>
              <a:buChar char="à"/>
            </a:pPr>
            <a:endParaRPr lang="nb-NO" baseline="0" dirty="0" smtClean="0">
              <a:sym typeface="Wingdings" panose="05000000000000000000" pitchFamily="2" charset="2"/>
            </a:endParaRPr>
          </a:p>
          <a:p>
            <a:r>
              <a:rPr lang="nb-NO" b="1" baseline="0" dirty="0" smtClean="0"/>
              <a:t>OMB </a:t>
            </a:r>
            <a:r>
              <a:rPr lang="nb-NO" baseline="0" dirty="0" smtClean="0"/>
              <a:t>rett etter konferansen i fjor (17. oktober 2013): </a:t>
            </a:r>
          </a:p>
          <a:p>
            <a:r>
              <a:rPr lang="nb-NO" baseline="0" dirty="0" smtClean="0"/>
              <a:t>forsto loven på samme måte som DEP i svaret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Ordlyden går foran uklare forarbeider: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- Er det «klart» at tiltakshaver ikke har de privatrettslige rettighetene?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21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nb-NO" baseline="0" dirty="0" smtClean="0"/>
              <a:t>Når tiltakshaver her fremlagt bekreftelse på rett til rehabilitering av garasje, </a:t>
            </a:r>
          </a:p>
          <a:p>
            <a:r>
              <a:rPr lang="nb-NO" baseline="0" dirty="0" smtClean="0"/>
              <a:t>	som også har stått på samme stedet i 60 år (etter det opplyste uten protester inntil senere år),</a:t>
            </a:r>
          </a:p>
          <a:p>
            <a:r>
              <a:rPr lang="nb-NO" baseline="0" dirty="0" smtClean="0"/>
              <a:t>	fremlagt dokumenter på betaling av leie for grunnen</a:t>
            </a:r>
          </a:p>
          <a:p>
            <a:r>
              <a:rPr lang="nb-NO" baseline="0" dirty="0" smtClean="0"/>
              <a:t>Så er </a:t>
            </a:r>
            <a:r>
              <a:rPr lang="nb-NO" i="1" baseline="0" dirty="0" smtClean="0"/>
              <a:t>uenighet om tolkningen </a:t>
            </a:r>
            <a:r>
              <a:rPr lang="nb-NO" baseline="0" dirty="0" smtClean="0"/>
              <a:t>av denne bekreftelsen og om den evt. kan sies opp </a:t>
            </a:r>
          </a:p>
          <a:p>
            <a:r>
              <a:rPr lang="nb-NO" baseline="0" dirty="0" smtClean="0">
                <a:sym typeface="Wingdings" panose="05000000000000000000" pitchFamily="2" charset="2"/>
              </a:rPr>
              <a:t>	</a:t>
            </a:r>
            <a:r>
              <a:rPr lang="nb-NO" i="1" baseline="0" dirty="0" smtClean="0">
                <a:sym typeface="Wingdings" panose="05000000000000000000" pitchFamily="2" charset="2"/>
              </a:rPr>
              <a:t>ikke tilstrekkelig </a:t>
            </a:r>
            <a:r>
              <a:rPr lang="nb-NO" baseline="0" dirty="0" smtClean="0">
                <a:sym typeface="Wingdings" panose="05000000000000000000" pitchFamily="2" charset="2"/>
              </a:rPr>
              <a:t>til å oppfylle kravet om at det må være «klart» at han ikke har rett.</a:t>
            </a:r>
          </a:p>
          <a:p>
            <a:pPr marL="0" indent="0">
              <a:buFont typeface="Wingdings"/>
              <a:buNone/>
            </a:pPr>
            <a:endParaRPr lang="nb-NO" baseline="0" dirty="0" smtClean="0">
              <a:sym typeface="Wingdings" panose="05000000000000000000" pitchFamily="2" charset="2"/>
            </a:endParaRPr>
          </a:p>
          <a:p>
            <a:pPr marL="0" indent="0">
              <a:buFont typeface="Wingdings"/>
              <a:buNone/>
            </a:pPr>
            <a:r>
              <a:rPr lang="nb-NO" b="1" baseline="0" dirty="0" smtClean="0">
                <a:sym typeface="Wingdings" panose="05000000000000000000" pitchFamily="2" charset="2"/>
              </a:rPr>
              <a:t>FM </a:t>
            </a:r>
            <a:r>
              <a:rPr lang="nb-NO" baseline="0" dirty="0" smtClean="0">
                <a:sym typeface="Wingdings" panose="05000000000000000000" pitchFamily="2" charset="2"/>
              </a:rPr>
              <a:t>har i sommer </a:t>
            </a:r>
            <a:r>
              <a:rPr lang="nb-NO" baseline="0" dirty="0" err="1" smtClean="0">
                <a:sym typeface="Wingdings" panose="05000000000000000000" pitchFamily="2" charset="2"/>
              </a:rPr>
              <a:t>vurd</a:t>
            </a:r>
            <a:r>
              <a:rPr lang="nb-NO" baseline="0" dirty="0" smtClean="0">
                <a:sym typeface="Wingdings" panose="05000000000000000000" pitchFamily="2" charset="2"/>
              </a:rPr>
              <a:t>. saken på nytt og opprettholdt sine standpunkter.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Siterer store deler av brev fra </a:t>
            </a:r>
            <a:r>
              <a:rPr lang="nb-NO" baseline="0" dirty="0" err="1" smtClean="0">
                <a:sym typeface="Wingdings" panose="05000000000000000000" pitchFamily="2" charset="2"/>
              </a:rPr>
              <a:t>adv.firma</a:t>
            </a:r>
            <a:r>
              <a:rPr lang="nb-NO" baseline="0" dirty="0" smtClean="0">
                <a:sym typeface="Wingdings" panose="05000000000000000000" pitchFamily="2" charset="2"/>
              </a:rPr>
              <a:t> som representerer grunneierne. 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Avgjørende for FMs konklusjon: Grunneierne har sagt opp evt. avtale om leie. 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	+ Nåværende garasjeeier ikke god tro (hevd)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FM synes fortsatt mene tiltakshaver bevisbyrden dokumentere at avtalen ikke kan sies opp. 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FM skriver her at tomtefesteloven § 8 må gis enten «direkte eller analogisk anvendelse». </a:t>
            </a:r>
          </a:p>
          <a:p>
            <a:pPr marL="0" indent="0">
              <a:buFont typeface="Wingdings"/>
              <a:buNone/>
            </a:pPr>
            <a:endParaRPr lang="nb-NO" baseline="0" dirty="0" smtClean="0">
              <a:sym typeface="Wingdings" panose="05000000000000000000" pitchFamily="2" charset="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/>
              <a:buNone/>
              <a:tabLst/>
              <a:defRPr/>
            </a:pPr>
            <a:r>
              <a:rPr lang="nb-NO" baseline="0" dirty="0" smtClean="0">
                <a:sym typeface="Wingdings" panose="05000000000000000000" pitchFamily="2" charset="2"/>
              </a:rPr>
              <a:t>Nøye meg med å si: </a:t>
            </a:r>
            <a:r>
              <a:rPr lang="nb-NO" baseline="0" dirty="0" smtClean="0"/>
              <a:t>HER ER </a:t>
            </a:r>
            <a:r>
              <a:rPr lang="nb-NO" b="1" baseline="0" dirty="0" smtClean="0"/>
              <a:t>NYTT BREV FRA OMB PÅ TRAPPENE</a:t>
            </a:r>
          </a:p>
          <a:p>
            <a:pPr marL="0" indent="0">
              <a:buFont typeface="Wingdings"/>
              <a:buNone/>
            </a:pPr>
            <a:endParaRPr lang="nb-NO" baseline="0" dirty="0" smtClean="0">
              <a:sym typeface="Wingdings" panose="05000000000000000000" pitchFamily="2" charset="2"/>
            </a:endParaRP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***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tomtefesteloven § 8 er </a:t>
            </a:r>
            <a:r>
              <a:rPr lang="nb-NO" b="1" i="1" baseline="0" dirty="0" smtClean="0">
                <a:sym typeface="Wingdings" panose="05000000000000000000" pitchFamily="2" charset="2"/>
              </a:rPr>
              <a:t>deklaratorisk!</a:t>
            </a:r>
            <a:r>
              <a:rPr lang="nb-NO" b="0" i="0" baseline="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Font typeface="Wingdings"/>
              <a:buNone/>
            </a:pPr>
            <a:r>
              <a:rPr lang="nn-NO" baseline="0" dirty="0" smtClean="0">
                <a:sym typeface="Wingdings" panose="05000000000000000000" pitchFamily="2" charset="2"/>
              </a:rPr>
              <a:t>§ 8.Festetid for feste av tomt til anna enn bustadhus og fritidshus</a:t>
            </a:r>
          </a:p>
          <a:p>
            <a:pPr marL="0" indent="0">
              <a:buFont typeface="Wingdings"/>
              <a:buNone/>
            </a:pPr>
            <a:r>
              <a:rPr lang="nn-NO" i="1" baseline="0" dirty="0" smtClean="0">
                <a:sym typeface="Wingdings" panose="05000000000000000000" pitchFamily="2" charset="2"/>
              </a:rPr>
              <a:t>Så langt ikkje anna fylgjer av det som er avtalt</a:t>
            </a:r>
            <a:r>
              <a:rPr lang="nn-NO" baseline="0" dirty="0" smtClean="0">
                <a:sym typeface="Wingdings" panose="05000000000000000000" pitchFamily="2" charset="2"/>
              </a:rPr>
              <a:t>, gjeld feste av tomt til anna enn bustadhus og fritidshus utan tidsavgrensing og på oppseiing med like rett for partane.</a:t>
            </a:r>
          </a:p>
          <a:p>
            <a:pPr marL="0" indent="0">
              <a:buFont typeface="Wingdings"/>
              <a:buNone/>
            </a:pPr>
            <a:endParaRPr lang="nb-NO" baseline="0" dirty="0" smtClean="0">
              <a:sym typeface="Wingdings" panose="05000000000000000000" pitchFamily="2" charset="2"/>
            </a:endParaRP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LVL: FM synes dermed å tolke en avtale som han opplyser ikke å ha innhentet, og derfor ikke lest. </a:t>
            </a:r>
          </a:p>
          <a:p>
            <a:pPr marL="0" indent="0">
              <a:buFont typeface="Wingdings"/>
              <a:buNone/>
            </a:pPr>
            <a:r>
              <a:rPr lang="nb-NO" baseline="0" dirty="0" smtClean="0">
                <a:sym typeface="Wingdings" panose="05000000000000000000" pitchFamily="2" charset="2"/>
              </a:rPr>
              <a:t>LVL: Lovgiver har bestemt at bevisbyrden ligger på grunneier: Har de bevist at leieavtalen kan sies opp?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22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nb-NO" b="1" dirty="0" smtClean="0"/>
              <a:t>2013/1953 Overtredelsesgebyr </a:t>
            </a:r>
          </a:p>
          <a:p>
            <a:r>
              <a:rPr lang="nb-NO" dirty="0" smtClean="0"/>
              <a:t>Selskapstelt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</a:t>
            </a:r>
            <a:r>
              <a:rPr lang="nb-NO" baseline="0" dirty="0" smtClean="0"/>
              <a:t> 8x12 meter u/søknad</a:t>
            </a:r>
          </a:p>
          <a:p>
            <a:r>
              <a:rPr lang="nb-NO" baseline="0" dirty="0" smtClean="0"/>
              <a:t>Overtredelsesgebyr 40.000,-</a:t>
            </a:r>
          </a:p>
          <a:p>
            <a:r>
              <a:rPr lang="nb-NO" dirty="0" smtClean="0"/>
              <a:t>– utmåling, begrunnelse</a:t>
            </a:r>
          </a:p>
          <a:p>
            <a:endParaRPr lang="nb-NO" dirty="0" smtClean="0"/>
          </a:p>
          <a:p>
            <a:r>
              <a:rPr lang="nb-NO" b="1" dirty="0" smtClean="0"/>
              <a:t>2014/576 Kommunedelplan Bø K</a:t>
            </a:r>
          </a:p>
          <a:p>
            <a:r>
              <a:rPr lang="nb-NO" dirty="0" smtClean="0"/>
              <a:t>Litt vanskelig å redegjøre for kort</a:t>
            </a:r>
          </a:p>
          <a:p>
            <a:r>
              <a:rPr lang="nb-NO" dirty="0" smtClean="0"/>
              <a:t>Oppr. krav utbyggingsrekkefølge: alpinheiser/løypenedfarter før visse utbyggingsområder realiseres</a:t>
            </a:r>
          </a:p>
          <a:p>
            <a:r>
              <a:rPr lang="nb-NO" dirty="0" smtClean="0"/>
              <a:t>Eiere tok kontakt med MD: «tvilsomt» anledning fastsette slikt rekkefølgekrav, tvil om gyldig</a:t>
            </a:r>
          </a:p>
          <a:p>
            <a:r>
              <a:rPr lang="nb-NO" dirty="0" smtClean="0"/>
              <a:t>Rullering: ikke videreført</a:t>
            </a:r>
          </a:p>
          <a:p>
            <a:r>
              <a:rPr lang="nb-NO" dirty="0" smtClean="0"/>
              <a:t>MEN: klagernes eiendommer lagt ut til LNF-område (ikke </a:t>
            </a:r>
            <a:r>
              <a:rPr lang="nb-NO" dirty="0" err="1" smtClean="0"/>
              <a:t>byggeområde</a:t>
            </a:r>
            <a:r>
              <a:rPr lang="nb-NO" dirty="0" smtClean="0"/>
              <a:t>)</a:t>
            </a:r>
          </a:p>
          <a:p>
            <a:r>
              <a:rPr lang="nb-NO" dirty="0" smtClean="0"/>
              <a:t>Grunneierne</a:t>
            </a:r>
            <a:r>
              <a:rPr lang="nb-NO" baseline="0" dirty="0" smtClean="0"/>
              <a:t> </a:t>
            </a:r>
            <a:r>
              <a:rPr lang="nb-NO" dirty="0" smtClean="0"/>
              <a:t>ANFØRER: fordi de nektet å inngå privat avtale om å betale anleggsbidrag knytte til heis/løyper</a:t>
            </a:r>
          </a:p>
          <a:p>
            <a:r>
              <a:rPr lang="nb-NO" baseline="0" dirty="0" smtClean="0"/>
              <a:t>UNDERBYGGET: protokoll </a:t>
            </a:r>
            <a:r>
              <a:rPr lang="nb-NO" baseline="0" dirty="0" err="1" smtClean="0"/>
              <a:t>Kstyremøte</a:t>
            </a:r>
            <a:r>
              <a:rPr lang="nb-NO" baseline="0" dirty="0" smtClean="0"/>
              <a:t> og notat til saken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Svar K: bekreftet at «Bare områder med [slike privatrettslige] avtaler i orden anses som byggeklare og videreføres i kommuneplanen. … kan ikke inntas i kommunens utbyggingsavtaler» </a:t>
            </a:r>
          </a:p>
          <a:p>
            <a:r>
              <a:rPr lang="nb-NO" baseline="0" dirty="0" smtClean="0"/>
              <a:t>(så vidt jeg skjønner et lappeteppe av </a:t>
            </a:r>
            <a:r>
              <a:rPr lang="nb-NO" baseline="0" dirty="0" err="1" smtClean="0"/>
              <a:t>Byggeformål</a:t>
            </a:r>
            <a:r>
              <a:rPr lang="nb-NO" baseline="0" dirty="0" smtClean="0"/>
              <a:t>/LNF)</a:t>
            </a:r>
            <a:endParaRPr lang="nb-NO" dirty="0" smtClean="0"/>
          </a:p>
          <a:p>
            <a:endParaRPr lang="nb-NO" dirty="0" smtClean="0"/>
          </a:p>
          <a:p>
            <a:r>
              <a:rPr lang="nb-NO" b="1" dirty="0" smtClean="0"/>
              <a:t>2014/1960 Nabosamtykke – varighet </a:t>
            </a:r>
          </a:p>
          <a:p>
            <a:r>
              <a:rPr lang="nb-NO" dirty="0" smtClean="0"/>
              <a:t>Søknad terrengoppfylling nærmere enn 4 meter – samtykke nabo – avslag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Ny </a:t>
            </a:r>
            <a:r>
              <a:rPr lang="nb-NO" dirty="0" smtClean="0"/>
              <a:t>søknad bygge nærmere enn 4 meter – </a:t>
            </a:r>
            <a:r>
              <a:rPr lang="nb-NO" i="1" dirty="0" smtClean="0"/>
              <a:t>ikke </a:t>
            </a:r>
            <a:r>
              <a:rPr lang="nb-NO" dirty="0" smtClean="0"/>
              <a:t>samtykke nabo:</a:t>
            </a:r>
          </a:p>
          <a:p>
            <a:r>
              <a:rPr lang="nb-NO" baseline="0" dirty="0" smtClean="0"/>
              <a:t>Kan nabosamtykke fra tidligere søknadsprosess legges til grunn ved ny søknad?</a:t>
            </a:r>
            <a:endParaRPr lang="nb-NO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4D649-645F-4C7F-92E7-2B21ED2A4621}" type="slidenum">
              <a:rPr lang="nb-NO">
                <a:solidFill>
                  <a:srgbClr val="1F497D"/>
                </a:solidFill>
              </a:rPr>
              <a:pPr/>
              <a:t>23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377">
              <a:lnSpc>
                <a:spcPct val="80000"/>
              </a:lnSpc>
              <a:defRPr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DC364-0C2D-4B52-A665-8500F8AFFB7D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EB7DF-5A1A-441D-B9F0-E62F71869DB6}" type="slidenum">
              <a:rPr lang="nb-NO">
                <a:solidFill>
                  <a:srgbClr val="1F497D"/>
                </a:solidFill>
              </a:rPr>
              <a:pPr>
                <a:defRPr/>
              </a:pPr>
              <a:t>4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nb-NO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C5E38E-81C2-49D4-A2E0-15DC53809733}" type="slidenum">
              <a:rPr lang="nb-NO">
                <a:solidFill>
                  <a:srgbClr val="1F497D"/>
                </a:solidFill>
              </a:rPr>
              <a:pPr>
                <a:defRPr/>
              </a:pPr>
              <a:t>5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nb-NO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EB7DF-5A1A-441D-B9F0-E62F71869DB6}" type="slidenum">
              <a:rPr lang="nb-NO">
                <a:solidFill>
                  <a:srgbClr val="1F497D"/>
                </a:solidFill>
              </a:rPr>
              <a:pPr>
                <a:defRPr/>
              </a:pPr>
              <a:t>6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nb-NO" sz="12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7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47500" lnSpcReduction="20000"/>
          </a:bodyPr>
          <a:lstStyle/>
          <a:p>
            <a:pPr defTabSz="910377">
              <a:defRPr/>
            </a:pPr>
            <a:endParaRPr lang="nb-NO" dirty="0" smtClean="0">
              <a:sym typeface="Wingdings" pitchFamily="2" charset="2"/>
            </a:endParaRPr>
          </a:p>
          <a:p>
            <a:pPr defTabSz="910377">
              <a:defRPr/>
            </a:pPr>
            <a:endParaRPr lang="nb-NO" b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8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845A-9A37-4F6C-B4B0-437E6B990174}" type="slidenum">
              <a:rPr lang="nb-NO">
                <a:solidFill>
                  <a:srgbClr val="1F497D"/>
                </a:solidFill>
              </a:rPr>
              <a:pPr/>
              <a:t>9</a:t>
            </a:fld>
            <a:endParaRPr lang="nb-NO">
              <a:solidFill>
                <a:srgbClr val="1F497D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47500" lnSpcReduction="20000"/>
          </a:bodyPr>
          <a:lstStyle/>
          <a:p>
            <a:pPr defTabSz="910377">
              <a:defRPr/>
            </a:pPr>
            <a:endParaRPr lang="nb-NO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267450" y="1295400"/>
            <a:ext cx="1524000" cy="272256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95450" y="1295400"/>
            <a:ext cx="4419600" cy="272256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F7F1C-525A-44B4-A9E7-9EDFA6494A1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E837-19B5-4EA7-B459-6EA29BDD952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981C5-7140-42CE-A197-62497ADE1845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5D22-F3A0-41A3-9542-8E3C0D4EAB77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6553-144D-478B-A284-7563BDAA1BD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8D9B0-5982-493F-8EA6-1126AEC2EAA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9833-13C7-4D87-A556-74B51CE7E56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E893-6B4F-4E21-9F89-440BC9EF4C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0F286-2A49-471B-818E-CD886B68C57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CEC-E081-47F0-A3FD-1DA68C72B47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D37F-F6A1-467C-B2EC-5CB9664A0295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95450" y="1752600"/>
            <a:ext cx="2971800" cy="226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9650" y="1752600"/>
            <a:ext cx="2971800" cy="226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267450" y="1295400"/>
            <a:ext cx="1524000" cy="272256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95450" y="1295400"/>
            <a:ext cx="4419600" cy="272256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95450" y="1752600"/>
            <a:ext cx="2971800" cy="226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9650" y="1752600"/>
            <a:ext cx="2971800" cy="226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mennesken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00775" y="466725"/>
            <a:ext cx="29654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191250" y="720725"/>
            <a:ext cx="1482725" cy="111125"/>
          </a:xfrm>
          <a:prstGeom prst="rect">
            <a:avLst/>
          </a:prstGeom>
          <a:solidFill>
            <a:srgbClr val="64F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718050" y="720725"/>
            <a:ext cx="1482725" cy="111125"/>
          </a:xfrm>
          <a:prstGeom prst="rect">
            <a:avLst/>
          </a:prstGeom>
          <a:solidFill>
            <a:srgbClr val="0064F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244850" y="720725"/>
            <a:ext cx="1482725" cy="111125"/>
          </a:xfrm>
          <a:prstGeom prst="rect">
            <a:avLst/>
          </a:prstGeom>
          <a:solidFill>
            <a:srgbClr val="FF55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71650" y="720725"/>
            <a:ext cx="1482725" cy="111125"/>
          </a:xfrm>
          <a:prstGeom prst="rect">
            <a:avLst/>
          </a:prstGeom>
          <a:solidFill>
            <a:srgbClr val="B4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5450" y="1752600"/>
            <a:ext cx="6096000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smtClean="0"/>
              <a:t>Click to edit Master text stylesbgasdsa dsah jsd jhsd jhsdf jhsdjsd sdasdf jjsadf jdfas sdf vsdf vghsdf  vsdfa hvgsdfa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5450" y="1295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98450" y="720725"/>
            <a:ext cx="1482725" cy="111125"/>
          </a:xfrm>
          <a:prstGeom prst="rect">
            <a:avLst/>
          </a:prstGeom>
          <a:solidFill>
            <a:srgbClr val="FAC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748213" y="296863"/>
            <a:ext cx="1479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nb-NO" sz="800">
                <a:solidFill>
                  <a:srgbClr val="000000"/>
                </a:solidFill>
              </a:rPr>
              <a:t/>
            </a:r>
            <a:br>
              <a:rPr lang="nb-NO" sz="800">
                <a:solidFill>
                  <a:srgbClr val="000000"/>
                </a:solidFill>
              </a:rPr>
            </a:br>
            <a:r>
              <a:rPr lang="nb-NO" sz="800">
                <a:solidFill>
                  <a:srgbClr val="000000"/>
                </a:solidFill>
              </a:rPr>
              <a:t>Stortingets ombudsmann </a:t>
            </a:r>
            <a:br>
              <a:rPr lang="nb-NO" sz="800">
                <a:solidFill>
                  <a:srgbClr val="000000"/>
                </a:solidFill>
              </a:rPr>
            </a:br>
            <a:r>
              <a:rPr lang="nb-NO" sz="800">
                <a:solidFill>
                  <a:srgbClr val="000000"/>
                </a:solidFill>
              </a:rPr>
              <a:t>for forvaltningen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1714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628650" indent="-171450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3pPr>
      <a:lvl4pPr marL="971550" indent="-17145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35D0BC-DE8D-43A6-98EB-8203BFC1AD1E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mennesken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00775" y="466725"/>
            <a:ext cx="29654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191250" y="720725"/>
            <a:ext cx="1482725" cy="111125"/>
          </a:xfrm>
          <a:prstGeom prst="rect">
            <a:avLst/>
          </a:prstGeom>
          <a:solidFill>
            <a:srgbClr val="64F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718050" y="720725"/>
            <a:ext cx="1482725" cy="111125"/>
          </a:xfrm>
          <a:prstGeom prst="rect">
            <a:avLst/>
          </a:prstGeom>
          <a:solidFill>
            <a:srgbClr val="0064F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244850" y="720725"/>
            <a:ext cx="1482725" cy="111125"/>
          </a:xfrm>
          <a:prstGeom prst="rect">
            <a:avLst/>
          </a:prstGeom>
          <a:solidFill>
            <a:srgbClr val="FF55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71650" y="720725"/>
            <a:ext cx="1482725" cy="111125"/>
          </a:xfrm>
          <a:prstGeom prst="rect">
            <a:avLst/>
          </a:prstGeom>
          <a:solidFill>
            <a:srgbClr val="B4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5450" y="1752600"/>
            <a:ext cx="6096000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smtClean="0"/>
              <a:t>Click to edit Master text stylesbgasdsa dsah jsd jhsd jhsdf jhsdjsd sdasdf jjsadf jdfas sdf vsdf vghsdf  vsdfa hvgsdfa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5450" y="1295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98450" y="720725"/>
            <a:ext cx="1482725" cy="111125"/>
          </a:xfrm>
          <a:prstGeom prst="rect">
            <a:avLst/>
          </a:prstGeom>
          <a:solidFill>
            <a:srgbClr val="FAC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748213" y="296863"/>
            <a:ext cx="1479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nb-NO" sz="800">
                <a:solidFill>
                  <a:srgbClr val="000000"/>
                </a:solidFill>
                <a:latin typeface="Times New Roman"/>
                <a:cs typeface="Arial" charset="0"/>
              </a:rPr>
              <a:t/>
            </a:r>
            <a:br>
              <a:rPr lang="nb-NO" sz="800">
                <a:solidFill>
                  <a:srgbClr val="000000"/>
                </a:solidFill>
                <a:latin typeface="Times New Roman"/>
                <a:cs typeface="Arial" charset="0"/>
              </a:rPr>
            </a:br>
            <a:r>
              <a:rPr lang="nb-NO" sz="800">
                <a:solidFill>
                  <a:srgbClr val="000000"/>
                </a:solidFill>
                <a:latin typeface="Times New Roman"/>
                <a:cs typeface="Arial" charset="0"/>
              </a:rPr>
              <a:t>Stortingets ombudsmann </a:t>
            </a:r>
            <a:br>
              <a:rPr lang="nb-NO" sz="800">
                <a:solidFill>
                  <a:srgbClr val="000000"/>
                </a:solidFill>
                <a:latin typeface="Times New Roman"/>
                <a:cs typeface="Arial" charset="0"/>
              </a:rPr>
            </a:br>
            <a:r>
              <a:rPr lang="nb-NO" sz="800">
                <a:solidFill>
                  <a:srgbClr val="000000"/>
                </a:solidFill>
                <a:latin typeface="Times New Roman"/>
                <a:cs typeface="Arial" charset="0"/>
              </a:rPr>
              <a:t>for forvaltningen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628650" indent="-171450" algn="l" rtl="0" eaLnBrk="0" fontAlgn="base" hangingPunct="0">
        <a:spcBef>
          <a:spcPct val="2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sivilombudsmannen.no/uttalelser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4748213" y="411163"/>
            <a:ext cx="1479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b-NO" sz="800" smtClean="0">
                <a:solidFill>
                  <a:srgbClr val="FFFFFF"/>
                </a:solidFill>
              </a:rPr>
              <a:t>Stortingets ombudsmann </a:t>
            </a:r>
            <a:br>
              <a:rPr lang="nb-NO" sz="800" smtClean="0">
                <a:solidFill>
                  <a:srgbClr val="FFFFFF"/>
                </a:solidFill>
              </a:rPr>
            </a:br>
            <a:r>
              <a:rPr lang="nb-NO" sz="800" smtClean="0">
                <a:solidFill>
                  <a:srgbClr val="FFFFFF"/>
                </a:solidFill>
              </a:rPr>
              <a:t>for forvaltningen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695450" y="1327150"/>
            <a:ext cx="5638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nb-NO" sz="3700" b="1" dirty="0" smtClean="0">
                <a:solidFill>
                  <a:srgbClr val="FFFFFF"/>
                </a:solidFill>
              </a:rPr>
              <a:t>Sivilombudsmannen</a:t>
            </a:r>
          </a:p>
        </p:txBody>
      </p:sp>
      <p:pic>
        <p:nvPicPr>
          <p:cNvPr id="2052" name="Picture 8" descr="som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454150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1080120" y="548680"/>
            <a:ext cx="8748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40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endParaRPr lang="nb-NO" sz="40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endParaRPr lang="nb-NO" sz="40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r>
              <a:rPr lang="nb-NO" sz="36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Landskonferansen i plan- og bygningsrett </a:t>
            </a:r>
          </a:p>
          <a:p>
            <a:r>
              <a:rPr lang="nb-NO" sz="3600" dirty="0">
                <a:solidFill>
                  <a:schemeClr val="bg1"/>
                </a:solidFill>
                <a:latin typeface="+mj-lt"/>
                <a:cs typeface="Calibri" pitchFamily="34" charset="0"/>
              </a:rPr>
              <a:t>4</a:t>
            </a:r>
            <a:r>
              <a:rPr lang="nb-NO" sz="36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. september 2014</a:t>
            </a:r>
          </a:p>
          <a:p>
            <a:endParaRPr lang="nb-NO" sz="36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r>
              <a:rPr lang="nb-NO" sz="36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kontorsjef Lisa Vogt-Lorentzen</a:t>
            </a:r>
            <a:endParaRPr lang="nb-NO" sz="36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4800" dirty="0" smtClean="0">
                <a:solidFill>
                  <a:srgbClr val="000000"/>
                </a:solidFill>
              </a:rPr>
              <a:t>1. 	</a:t>
            </a:r>
            <a:r>
              <a:rPr lang="nb-NO" sz="4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Saksbehandlingstid</a:t>
            </a:r>
            <a:r>
              <a:rPr lang="nb-NO" sz="4800" dirty="0" smtClean="0">
                <a:solidFill>
                  <a:srgbClr val="000000"/>
                </a:solidFill>
              </a:rPr>
              <a:t> </a:t>
            </a:r>
            <a:endParaRPr lang="nb-NO" sz="48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Fylkesmannen </a:t>
            </a:r>
            <a:r>
              <a:rPr lang="nb-NO" sz="3200" b="1" dirty="0">
                <a:solidFill>
                  <a:srgbClr val="000000"/>
                </a:solidFill>
              </a:rPr>
              <a:t>i Møre og Romsdal (2013/3055)</a:t>
            </a:r>
            <a:endParaRPr lang="nb-NO" sz="3200" b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nb-NO" i="1" dirty="0" smtClean="0">
              <a:solidFill>
                <a:schemeClr val="tx1"/>
              </a:solidFill>
            </a:endParaRP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b="1" dirty="0" smtClean="0">
                <a:solidFill>
                  <a:srgbClr val="000000"/>
                </a:solidFill>
              </a:rPr>
              <a:t>SAK10 § 7-1 første ledd e: klagebehandling 12 uker</a:t>
            </a:r>
          </a:p>
          <a:p>
            <a:pPr eaLnBrk="0" hangingPunct="0">
              <a:defRPr/>
            </a:pPr>
            <a:endParaRPr lang="nb-NO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nb-NO" dirty="0" smtClean="0">
                <a:solidFill>
                  <a:srgbClr val="000000"/>
                </a:solidFill>
              </a:rPr>
              <a:t>23 uker «fristsaker», 41 andre saker (</a:t>
            </a:r>
            <a:r>
              <a:rPr lang="nb-NO" dirty="0">
                <a:solidFill>
                  <a:srgbClr val="000000"/>
                </a:solidFill>
              </a:rPr>
              <a:t>2013</a:t>
            </a:r>
            <a:r>
              <a:rPr lang="nb-NO" dirty="0" smtClean="0">
                <a:solidFill>
                  <a:srgbClr val="000000"/>
                </a:solidFill>
              </a:rPr>
              <a:t>)</a:t>
            </a:r>
          </a:p>
          <a:p>
            <a:pPr eaLnBrk="0" hangingPunct="0">
              <a:defRPr/>
            </a:pPr>
            <a:endParaRPr lang="nb-NO" dirty="0" smtClean="0">
              <a:solidFill>
                <a:srgbClr val="000000"/>
              </a:solidFill>
            </a:endParaRPr>
          </a:p>
          <a:p>
            <a:pPr lvl="0" eaLnBrk="0" hangingPunct="0">
              <a:defRPr/>
            </a:pPr>
            <a:r>
              <a:rPr lang="nb-NO" sz="3200" b="1" dirty="0">
                <a:solidFill>
                  <a:srgbClr val="000000"/>
                </a:solidFill>
              </a:rPr>
              <a:t>Fylkesmannen i Telemark (</a:t>
            </a:r>
            <a:r>
              <a:rPr lang="nb-NO" sz="3200" b="1" dirty="0" smtClean="0">
                <a:solidFill>
                  <a:srgbClr val="000000"/>
                </a:solidFill>
              </a:rPr>
              <a:t>2014/1123)</a:t>
            </a:r>
            <a:endParaRPr lang="nb-NO" sz="3200" b="1" dirty="0">
              <a:solidFill>
                <a:srgbClr val="000000"/>
              </a:solidFill>
            </a:endParaRPr>
          </a:p>
          <a:p>
            <a:pPr lvl="0" eaLnBrk="0" hangingPunct="0">
              <a:defRPr/>
            </a:pPr>
            <a:endParaRPr lang="nb-NO" i="1" dirty="0">
              <a:solidFill>
                <a:srgbClr val="000000"/>
              </a:solidFill>
            </a:endParaRPr>
          </a:p>
          <a:p>
            <a:pPr lvl="0" eaLnBrk="0" hangingPunct="0">
              <a:defRPr/>
            </a:pPr>
            <a:r>
              <a:rPr lang="nb-NO" dirty="0">
                <a:solidFill>
                  <a:srgbClr val="000000"/>
                </a:solidFill>
              </a:rPr>
              <a:t>29 uker 1. tertial 2013 </a:t>
            </a:r>
            <a:r>
              <a:rPr lang="nb-NO" dirty="0">
                <a:solidFill>
                  <a:srgbClr val="000000"/>
                </a:solidFill>
                <a:sym typeface="Wingdings" panose="05000000000000000000" pitchFamily="2" charset="2"/>
              </a:rPr>
              <a:t> 11 uker </a:t>
            </a:r>
            <a:r>
              <a:rPr lang="nb-NO" dirty="0">
                <a:solidFill>
                  <a:srgbClr val="000000"/>
                </a:solidFill>
              </a:rPr>
              <a:t>1. tertial 2014</a:t>
            </a:r>
          </a:p>
          <a:p>
            <a:pPr eaLnBrk="0" hangingPunct="0">
              <a:defRPr/>
            </a:pPr>
            <a:endParaRPr lang="nb-NO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>
              <a:defRPr/>
            </a:pPr>
            <a:endParaRPr lang="nb-NO" sz="4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nb-NO" sz="4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	Tolkning </a:t>
            </a:r>
            <a:r>
              <a:rPr lang="nb-NO" sz="4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av plan</a:t>
            </a:r>
            <a:endParaRPr lang="nb-NO" sz="4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>
                <a:solidFill>
                  <a:srgbClr val="000000"/>
                </a:solidFill>
              </a:rPr>
              <a:t>Plikt til å tolke </a:t>
            </a:r>
            <a:r>
              <a:rPr lang="nb-NO" sz="3200" b="1" dirty="0" smtClean="0">
                <a:solidFill>
                  <a:srgbClr val="000000"/>
                </a:solidFill>
              </a:rPr>
              <a:t>planbestemmelser </a:t>
            </a:r>
            <a:r>
              <a:rPr lang="nb-NO" sz="3200" b="1" dirty="0">
                <a:solidFill>
                  <a:srgbClr val="000000"/>
                </a:solidFill>
              </a:rPr>
              <a:t>før tillatelse gis </a:t>
            </a:r>
            <a:r>
              <a:rPr lang="nb-NO" sz="3200" b="1" dirty="0" smtClean="0">
                <a:solidFill>
                  <a:srgbClr val="000000"/>
                </a:solidFill>
              </a:rPr>
              <a:t>(</a:t>
            </a:r>
            <a:r>
              <a:rPr lang="nb-NO" sz="3200" b="1" dirty="0" smtClean="0">
                <a:solidFill>
                  <a:schemeClr val="tx1"/>
                </a:solidFill>
              </a:rPr>
              <a:t>2012/2570</a:t>
            </a:r>
            <a:r>
              <a:rPr lang="nb-NO" sz="3200" dirty="0" smtClean="0">
                <a:solidFill>
                  <a:schemeClr val="tx1"/>
                </a:solidFill>
              </a:rPr>
              <a:t>, sml. </a:t>
            </a:r>
            <a:r>
              <a:rPr lang="nb-NO" sz="3200" dirty="0">
                <a:solidFill>
                  <a:schemeClr val="tx1"/>
                </a:solidFill>
              </a:rPr>
              <a:t>2012/1852</a:t>
            </a:r>
            <a:r>
              <a:rPr lang="nb-NO" sz="3200" b="1" dirty="0" smtClean="0">
                <a:solidFill>
                  <a:schemeClr val="tx1"/>
                </a:solidFill>
              </a:rPr>
              <a:t>)</a:t>
            </a:r>
          </a:p>
          <a:p>
            <a:pPr eaLnBrk="0" hangingPunct="0">
              <a:defRPr/>
            </a:pPr>
            <a:endParaRPr lang="nb-NO" i="1" dirty="0" smtClean="0">
              <a:solidFill>
                <a:schemeClr val="tx1"/>
              </a:solidFill>
            </a:endParaRP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chemeClr val="tx1"/>
                </a:solidFill>
              </a:rPr>
              <a:t>Fylkesmannen må </a:t>
            </a:r>
            <a:r>
              <a:rPr lang="nb-NO" dirty="0">
                <a:solidFill>
                  <a:schemeClr val="tx1"/>
                </a:solidFill>
              </a:rPr>
              <a:t>ta stilling til om tiltaket er i samsvar </a:t>
            </a:r>
            <a:r>
              <a:rPr lang="nb-NO" dirty="0" smtClean="0">
                <a:solidFill>
                  <a:schemeClr val="tx1"/>
                </a:solidFill>
              </a:rPr>
              <a:t>med </a:t>
            </a:r>
            <a:r>
              <a:rPr lang="nb-NO" dirty="0">
                <a:solidFill>
                  <a:schemeClr val="tx1"/>
                </a:solidFill>
              </a:rPr>
              <a:t>reguleringsplanen. For å avklare dette må </a:t>
            </a:r>
            <a:r>
              <a:rPr lang="nb-NO" dirty="0" smtClean="0">
                <a:solidFill>
                  <a:schemeClr val="tx1"/>
                </a:solidFill>
              </a:rPr>
              <a:t>han tolke planen.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endParaRPr lang="nb-NO" dirty="0" smtClean="0">
              <a:solidFill>
                <a:schemeClr val="tx1"/>
              </a:solidFill>
            </a:endParaRP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«S1-S4 </a:t>
            </a:r>
            <a:r>
              <a:rPr lang="nb-NO" dirty="0">
                <a:solidFill>
                  <a:schemeClr val="tx1"/>
                </a:solidFill>
              </a:rPr>
              <a:t>– Spesialområde for privat </a:t>
            </a:r>
            <a:r>
              <a:rPr lang="nb-NO" dirty="0" err="1">
                <a:solidFill>
                  <a:schemeClr val="tx1"/>
                </a:solidFill>
              </a:rPr>
              <a:t>småhavn</a:t>
            </a:r>
            <a:endParaRPr lang="nb-NO" dirty="0">
              <a:solidFill>
                <a:schemeClr val="tx1"/>
              </a:solidFill>
            </a:endParaRPr>
          </a:p>
          <a:p>
            <a:pPr lvl="1" eaLnBrk="0" hangingPunct="0">
              <a:defRPr/>
            </a:pPr>
            <a:r>
              <a:rPr lang="nb-NO" dirty="0" smtClean="0">
                <a:solidFill>
                  <a:schemeClr val="tx1"/>
                </a:solidFill>
              </a:rPr>
              <a:t>Innenfor </a:t>
            </a:r>
            <a:r>
              <a:rPr lang="nb-NO" dirty="0">
                <a:solidFill>
                  <a:schemeClr val="tx1"/>
                </a:solidFill>
              </a:rPr>
              <a:t>områdene kan båter anlegges i småbåthavn med tilhørende flytebrygger. </a:t>
            </a:r>
            <a:r>
              <a:rPr lang="nb-NO" i="1" dirty="0">
                <a:solidFill>
                  <a:schemeClr val="tx1"/>
                </a:solidFill>
              </a:rPr>
              <a:t>Småbåthavnen S1 skal benyttes i samband med næringsvirksomhet i felt F4-2</a:t>
            </a:r>
            <a:r>
              <a:rPr lang="nb-NO" i="1" dirty="0" smtClean="0">
                <a:solidFill>
                  <a:schemeClr val="tx1"/>
                </a:solidFill>
              </a:rPr>
              <a:t>.</a:t>
            </a:r>
            <a:r>
              <a:rPr lang="nb-NO" dirty="0" smtClean="0">
                <a:solidFill>
                  <a:schemeClr val="tx1"/>
                </a:solidFill>
              </a:rPr>
              <a:t>»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Tolkning av skjønnsmessig reguleringsplan-bestemmelse – sml. </a:t>
            </a:r>
            <a:r>
              <a:rPr lang="nb-NO" sz="3200" b="1" dirty="0" err="1" smtClean="0">
                <a:solidFill>
                  <a:srgbClr val="000000"/>
                </a:solidFill>
              </a:rPr>
              <a:t>pbl</a:t>
            </a:r>
            <a:r>
              <a:rPr lang="nb-NO" sz="3200" b="1" dirty="0" smtClean="0">
                <a:solidFill>
                  <a:srgbClr val="000000"/>
                </a:solidFill>
              </a:rPr>
              <a:t>. 29-4 (</a:t>
            </a:r>
            <a:r>
              <a:rPr lang="nb-NO" sz="3200" b="1" dirty="0" smtClean="0">
                <a:solidFill>
                  <a:schemeClr val="tx1"/>
                </a:solidFill>
              </a:rPr>
              <a:t>2013/2341)</a:t>
            </a:r>
          </a:p>
          <a:p>
            <a:pPr eaLnBrk="0" hangingPunct="0">
              <a:defRPr/>
            </a:pPr>
            <a:endParaRPr lang="nb-NO" i="1" dirty="0" smtClean="0">
              <a:solidFill>
                <a:schemeClr val="tx1"/>
              </a:solidFill>
            </a:endParaRP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«Garasje skal oppføres sammenbygd med hovedhuset </a:t>
            </a:r>
            <a:r>
              <a:rPr lang="nb-NO" i="1" dirty="0" smtClean="0">
                <a:solidFill>
                  <a:srgbClr val="000000"/>
                </a:solidFill>
              </a:rPr>
              <a:t>der forholdene tillater </a:t>
            </a:r>
            <a:r>
              <a:rPr lang="nb-NO" dirty="0" smtClean="0">
                <a:solidFill>
                  <a:srgbClr val="000000"/>
                </a:solidFill>
              </a:rPr>
              <a:t>det.»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«forholdene» omfatter her både rettslige og faktiske forhold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At </a:t>
            </a:r>
            <a:r>
              <a:rPr lang="nb-NO" dirty="0" err="1" smtClean="0">
                <a:solidFill>
                  <a:srgbClr val="000000"/>
                </a:solidFill>
              </a:rPr>
              <a:t>sammenbygging</a:t>
            </a:r>
            <a:r>
              <a:rPr lang="nb-NO" dirty="0" smtClean="0">
                <a:solidFill>
                  <a:srgbClr val="000000"/>
                </a:solidFill>
              </a:rPr>
              <a:t> kun kan skje i strid med </a:t>
            </a:r>
            <a:r>
              <a:rPr lang="nb-NO" dirty="0" err="1" smtClean="0">
                <a:solidFill>
                  <a:srgbClr val="000000"/>
                </a:solidFill>
              </a:rPr>
              <a:t>pbl</a:t>
            </a:r>
            <a:r>
              <a:rPr lang="nb-NO" dirty="0" smtClean="0">
                <a:solidFill>
                  <a:srgbClr val="000000"/>
                </a:solidFill>
              </a:rPr>
              <a:t>. § 29-4 (2) medfører at «forholdene» ikke «tillater» </a:t>
            </a:r>
            <a:r>
              <a:rPr lang="nb-NO" dirty="0" err="1" smtClean="0">
                <a:solidFill>
                  <a:srgbClr val="000000"/>
                </a:solidFill>
              </a:rPr>
              <a:t>sammenbygging</a:t>
            </a:r>
            <a:r>
              <a:rPr lang="nb-NO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endParaRPr lang="nb-NO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>
              <a:defRPr/>
            </a:pPr>
            <a:endParaRPr lang="nb-NO" sz="4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nb-NO" sz="4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	Tolkning </a:t>
            </a:r>
            <a:r>
              <a:rPr lang="nb-NO" sz="4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av plan</a:t>
            </a:r>
            <a:endParaRPr lang="nb-NO" sz="4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chemeClr val="tx1"/>
                </a:solidFill>
              </a:rPr>
              <a:t>Utvidelse </a:t>
            </a:r>
            <a:r>
              <a:rPr lang="nb-NO" sz="3200" b="1" dirty="0">
                <a:solidFill>
                  <a:schemeClr val="tx1"/>
                </a:solidFill>
              </a:rPr>
              <a:t>av uteoppholdsareal som relevant areal- og ressursdisponeringshensyn, presisering av tidligere uttalelser </a:t>
            </a:r>
            <a:r>
              <a:rPr lang="nb-NO" sz="3200" b="1" dirty="0" smtClean="0">
                <a:solidFill>
                  <a:schemeClr val="tx1"/>
                </a:solidFill>
              </a:rPr>
              <a:t>(2014/334)</a:t>
            </a:r>
          </a:p>
          <a:p>
            <a:pPr eaLnBrk="0" hangingPunct="0">
              <a:defRPr/>
            </a:pPr>
            <a:endParaRPr lang="nb-NO" b="1" i="1" dirty="0" smtClean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nb-NO" b="1" i="1" dirty="0" smtClean="0">
                <a:solidFill>
                  <a:srgbClr val="000000"/>
                </a:solidFill>
              </a:rPr>
              <a:t>Kommunen: </a:t>
            </a:r>
          </a:p>
          <a:p>
            <a:pPr eaLnBrk="0" hangingPunct="0">
              <a:defRPr/>
            </a:pPr>
            <a:r>
              <a:rPr lang="nb-NO" dirty="0" smtClean="0">
                <a:solidFill>
                  <a:srgbClr val="000000"/>
                </a:solidFill>
              </a:rPr>
              <a:t>«</a:t>
            </a:r>
            <a:r>
              <a:rPr lang="nb-NO" dirty="0">
                <a:solidFill>
                  <a:srgbClr val="000000"/>
                </a:solidFill>
              </a:rPr>
              <a:t>Støttemuren vil </a:t>
            </a:r>
            <a:r>
              <a:rPr lang="nb-NO" dirty="0" smtClean="0">
                <a:solidFill>
                  <a:srgbClr val="000000"/>
                </a:solidFill>
              </a:rPr>
              <a:t>… gi </a:t>
            </a:r>
            <a:r>
              <a:rPr lang="nb-NO" dirty="0">
                <a:solidFill>
                  <a:srgbClr val="000000"/>
                </a:solidFill>
              </a:rPr>
              <a:t>mulighet </a:t>
            </a:r>
            <a:r>
              <a:rPr lang="nb-NO" dirty="0" smtClean="0">
                <a:solidFill>
                  <a:srgbClr val="000000"/>
                </a:solidFill>
              </a:rPr>
              <a:t>… et </a:t>
            </a:r>
            <a:r>
              <a:rPr lang="nb-NO" i="1" dirty="0">
                <a:solidFill>
                  <a:srgbClr val="000000"/>
                </a:solidFill>
              </a:rPr>
              <a:t>mer funksjonelt uteareal </a:t>
            </a:r>
            <a:r>
              <a:rPr lang="nb-NO" dirty="0" smtClean="0">
                <a:solidFill>
                  <a:srgbClr val="000000"/>
                </a:solidFill>
              </a:rPr>
              <a:t>… </a:t>
            </a:r>
            <a:r>
              <a:rPr lang="nb-NO" dirty="0">
                <a:solidFill>
                  <a:srgbClr val="000000"/>
                </a:solidFill>
              </a:rPr>
              <a:t>der sekundærleiligheten har sitt uteoppholdsareal. Dette er et </a:t>
            </a:r>
            <a:r>
              <a:rPr lang="nb-NO" i="1" dirty="0">
                <a:solidFill>
                  <a:srgbClr val="000000"/>
                </a:solidFill>
              </a:rPr>
              <a:t>relevant hensyn </a:t>
            </a:r>
            <a:r>
              <a:rPr lang="nb-NO" dirty="0">
                <a:solidFill>
                  <a:srgbClr val="000000"/>
                </a:solidFill>
              </a:rPr>
              <a:t>som taler for </a:t>
            </a:r>
            <a:r>
              <a:rPr lang="nb-NO" dirty="0" smtClean="0">
                <a:solidFill>
                  <a:srgbClr val="000000"/>
                </a:solidFill>
              </a:rPr>
              <a:t>dispensasjon …»</a:t>
            </a:r>
          </a:p>
        </p:txBody>
      </p:sp>
      <p:sp>
        <p:nvSpPr>
          <p:cNvPr id="7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>
              <a:defRPr/>
            </a:pPr>
            <a:endParaRPr lang="nb-NO" sz="4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nb-NO" sz="4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3.	Dispensasjon</a:t>
            </a: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(2014/334 forts.)</a:t>
            </a:r>
          </a:p>
          <a:p>
            <a:pPr eaLnBrk="0" hangingPunct="0">
              <a:defRPr/>
            </a:pPr>
            <a:r>
              <a:rPr lang="nb-NO" b="1" i="1" dirty="0" smtClean="0">
                <a:solidFill>
                  <a:srgbClr val="000000"/>
                </a:solidFill>
              </a:rPr>
              <a:t>Fylkesmannen</a:t>
            </a:r>
            <a:r>
              <a:rPr lang="nb-NO" b="1" i="1" dirty="0">
                <a:solidFill>
                  <a:srgbClr val="000000"/>
                </a:solidFill>
              </a:rPr>
              <a:t>: </a:t>
            </a:r>
            <a:endParaRPr lang="nb-NO" b="1" i="1" dirty="0" smtClean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nb-NO" dirty="0" smtClean="0">
                <a:solidFill>
                  <a:srgbClr val="000000"/>
                </a:solidFill>
              </a:rPr>
              <a:t>«Tiltakshavers </a:t>
            </a:r>
            <a:r>
              <a:rPr lang="nb-NO" dirty="0">
                <a:solidFill>
                  <a:srgbClr val="000000"/>
                </a:solidFill>
              </a:rPr>
              <a:t>ønske om et større uteareal fremstår som et </a:t>
            </a:r>
            <a:r>
              <a:rPr lang="nb-NO" i="1" dirty="0">
                <a:solidFill>
                  <a:srgbClr val="000000"/>
                </a:solidFill>
              </a:rPr>
              <a:t>personlig hensyn</a:t>
            </a:r>
            <a:r>
              <a:rPr lang="nb-NO" dirty="0">
                <a:solidFill>
                  <a:srgbClr val="000000"/>
                </a:solidFill>
              </a:rPr>
              <a:t>. Slike hensyn har </a:t>
            </a:r>
            <a:r>
              <a:rPr lang="nb-NO" i="1" dirty="0">
                <a:solidFill>
                  <a:srgbClr val="000000"/>
                </a:solidFill>
              </a:rPr>
              <a:t>normalt ikke ‘avgjørende vekt</a:t>
            </a:r>
            <a:r>
              <a:rPr lang="nb-NO" dirty="0">
                <a:solidFill>
                  <a:srgbClr val="000000"/>
                </a:solidFill>
              </a:rPr>
              <a:t> i dispensasjonssaker etter plan- og bygningsloven’, se </a:t>
            </a:r>
            <a:r>
              <a:rPr lang="nb-NO" dirty="0" err="1">
                <a:solidFill>
                  <a:srgbClr val="000000"/>
                </a:solidFill>
              </a:rPr>
              <a:t>Ot.prp</a:t>
            </a:r>
            <a:r>
              <a:rPr lang="nb-NO" dirty="0">
                <a:solidFill>
                  <a:srgbClr val="000000"/>
                </a:solidFill>
              </a:rPr>
              <a:t> nr. 32 (2007-208) s. 242. I en til dels sammenlignbar sak har Sivilombudsmannen lagt til grunn at dersom et slikt personlig behov skal kunne tillegges vekt i det konkrete tilfellet ‘må det også vurderes hvorvidt dette behovet kan tilfredsstilles i harmoni med lovens hovedregel om minimum fire meter avstand til nabogrense</a:t>
            </a:r>
            <a:r>
              <a:rPr lang="nb-NO" dirty="0" smtClean="0">
                <a:solidFill>
                  <a:srgbClr val="000000"/>
                </a:solidFill>
              </a:rPr>
              <a:t>’.»</a:t>
            </a:r>
          </a:p>
        </p:txBody>
      </p:sp>
      <p:sp>
        <p:nvSpPr>
          <p:cNvPr id="7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nb-NO" sz="4800" dirty="0" smtClean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3.	Dispensasjon</a:t>
            </a: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(2014/334 forts.)</a:t>
            </a:r>
          </a:p>
          <a:p>
            <a:pPr eaLnBrk="0" hangingPunct="0">
              <a:defRPr/>
            </a:pPr>
            <a:endParaRPr lang="nb-NO" b="1" i="1" dirty="0" smtClean="0">
              <a:solidFill>
                <a:srgbClr val="000000"/>
              </a:solidFill>
            </a:endParaRP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b="1" i="1" dirty="0" smtClean="0">
                <a:solidFill>
                  <a:srgbClr val="000000"/>
                </a:solidFill>
              </a:rPr>
              <a:t>Ot.prp</a:t>
            </a:r>
            <a:r>
              <a:rPr lang="nb-NO" b="1" i="1" dirty="0">
                <a:solidFill>
                  <a:srgbClr val="000000"/>
                </a:solidFill>
              </a:rPr>
              <a:t>. nr. 32 (2007-2008) s. 242</a:t>
            </a:r>
            <a:r>
              <a:rPr lang="nb-NO" b="1" i="1" dirty="0" smtClean="0">
                <a:solidFill>
                  <a:srgbClr val="000000"/>
                </a:solidFill>
              </a:rPr>
              <a:t>:</a:t>
            </a:r>
          </a:p>
          <a:p>
            <a:pPr eaLnBrk="0" hangingPunct="0">
              <a:defRPr/>
            </a:pPr>
            <a:endParaRPr lang="nb-NO" dirty="0" smtClean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nb-NO" dirty="0" smtClean="0">
                <a:solidFill>
                  <a:srgbClr val="000000"/>
                </a:solidFill>
              </a:rPr>
              <a:t>«</a:t>
            </a:r>
            <a:r>
              <a:rPr lang="nb-NO" dirty="0">
                <a:solidFill>
                  <a:srgbClr val="000000"/>
                </a:solidFill>
              </a:rPr>
              <a:t>Bestemmelsen åpner for at det i saker hvor det foreligger helt spesielle </a:t>
            </a:r>
            <a:r>
              <a:rPr lang="nb-NO" i="1" dirty="0">
                <a:solidFill>
                  <a:srgbClr val="000000"/>
                </a:solidFill>
              </a:rPr>
              <a:t>sosialmedisinske, personlige og menneskelige hensyn</a:t>
            </a:r>
            <a:r>
              <a:rPr lang="nb-NO" dirty="0">
                <a:solidFill>
                  <a:srgbClr val="000000"/>
                </a:solidFill>
              </a:rPr>
              <a:t>, kan slike hensyn tillegges vekt. Det understrekes at slike hensyn </a:t>
            </a:r>
            <a:r>
              <a:rPr lang="nb-NO" i="1" dirty="0">
                <a:solidFill>
                  <a:srgbClr val="000000"/>
                </a:solidFill>
              </a:rPr>
              <a:t>normalt ikke har avgjørende vekt </a:t>
            </a:r>
            <a:r>
              <a:rPr lang="nb-NO" dirty="0">
                <a:solidFill>
                  <a:srgbClr val="000000"/>
                </a:solidFill>
              </a:rPr>
              <a:t>i dispensasjonssaker etter plan- og bygningsloven.»</a:t>
            </a:r>
          </a:p>
          <a:p>
            <a:pPr eaLnBrk="0" hangingPunct="0">
              <a:defRPr/>
            </a:pPr>
            <a:endParaRPr lang="nb-NO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nb-NO" sz="4800" dirty="0" smtClean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3.	Dispensasjon</a:t>
            </a: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5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(2014/334 forts.)</a:t>
            </a:r>
          </a:p>
          <a:p>
            <a:pPr eaLnBrk="0" hangingPunct="0">
              <a:defRPr/>
            </a:pPr>
            <a:r>
              <a:rPr lang="nb-NO" b="1" i="1" dirty="0" smtClean="0">
                <a:solidFill>
                  <a:srgbClr val="000000"/>
                </a:solidFill>
              </a:rPr>
              <a:t>Ombudsmannen: </a:t>
            </a:r>
          </a:p>
          <a:p>
            <a:pPr eaLnBrk="0" hangingPunct="0">
              <a:defRPr/>
            </a:pPr>
            <a:r>
              <a:rPr lang="nb-NO" dirty="0">
                <a:solidFill>
                  <a:srgbClr val="000000"/>
                </a:solidFill>
              </a:rPr>
              <a:t>«</a:t>
            </a:r>
            <a:r>
              <a:rPr lang="nb-NO" i="1" dirty="0">
                <a:solidFill>
                  <a:srgbClr val="000000"/>
                </a:solidFill>
              </a:rPr>
              <a:t>Gode og funksjonelle utearealer er areal- og ressursdisponeringshensyn </a:t>
            </a:r>
            <a:r>
              <a:rPr lang="nb-NO" dirty="0">
                <a:solidFill>
                  <a:srgbClr val="000000"/>
                </a:solidFill>
              </a:rPr>
              <a:t>nedfelt i plan- og </a:t>
            </a:r>
            <a:r>
              <a:rPr lang="nb-NO" dirty="0" smtClean="0">
                <a:solidFill>
                  <a:srgbClr val="000000"/>
                </a:solidFill>
              </a:rPr>
              <a:t>bygningsloven med forskrifter og tilhørende veiledere. </a:t>
            </a:r>
            <a:r>
              <a:rPr lang="nb-NO" dirty="0">
                <a:solidFill>
                  <a:srgbClr val="000000"/>
                </a:solidFill>
              </a:rPr>
              <a:t>Utvidelse av et uteoppholdsareal vil kunne gi økte kvaliteter i form av bedrede solforhold, topografi og muligheter for lek og opphold. Selv om et uteareal fra før har tilfredsstillende kvalitet, vil økt kvalitet likevel være en objektiv fordel for eiendommen.»</a:t>
            </a:r>
          </a:p>
          <a:p>
            <a:pPr eaLnBrk="0" hangingPunct="0">
              <a:defRPr/>
            </a:pPr>
            <a:endParaRPr lang="nb-NO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nb-NO" sz="4800" dirty="0" smtClean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3.	Dispensasjon</a:t>
            </a: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Barn og unges interesser i reguleringsplan (</a:t>
            </a:r>
            <a:r>
              <a:rPr lang="nb-NO" sz="3200" b="1" dirty="0" smtClean="0">
                <a:solidFill>
                  <a:schemeClr val="tx1"/>
                </a:solidFill>
              </a:rPr>
              <a:t>2012/136</a:t>
            </a:r>
            <a:r>
              <a:rPr lang="nb-NO" sz="3200" dirty="0" smtClean="0">
                <a:solidFill>
                  <a:schemeClr val="tx1"/>
                </a:solidFill>
              </a:rPr>
              <a:t>, se også Kruttverket 2009/2016</a:t>
            </a:r>
            <a:r>
              <a:rPr lang="nb-NO" sz="3200" b="1" dirty="0" smtClean="0">
                <a:solidFill>
                  <a:schemeClr val="tx1"/>
                </a:solidFill>
              </a:rPr>
              <a:t>)</a:t>
            </a:r>
            <a:endParaRPr lang="nb-NO" sz="3200" b="1" dirty="0">
              <a:solidFill>
                <a:schemeClr val="tx1"/>
              </a:solidFill>
            </a:endParaRPr>
          </a:p>
          <a:p>
            <a:pPr marL="457200" indent="-457200" eaLnBrk="0" hangingPunct="0">
              <a:buFont typeface="Arial" charset="0"/>
              <a:buChar char="•"/>
              <a:defRPr/>
            </a:pPr>
            <a:endParaRPr lang="nb-NO" dirty="0" smtClean="0">
              <a:solidFill>
                <a:srgbClr val="000000"/>
              </a:solidFill>
            </a:endParaRP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Hensynet </a:t>
            </a:r>
            <a:r>
              <a:rPr lang="nb-NO" dirty="0">
                <a:solidFill>
                  <a:srgbClr val="000000"/>
                </a:solidFill>
              </a:rPr>
              <a:t>til barn og unges </a:t>
            </a:r>
            <a:r>
              <a:rPr lang="nb-NO" dirty="0" err="1">
                <a:solidFill>
                  <a:srgbClr val="000000"/>
                </a:solidFill>
              </a:rPr>
              <a:t>oppvekstvilkår</a:t>
            </a:r>
            <a:r>
              <a:rPr lang="nb-NO" dirty="0">
                <a:solidFill>
                  <a:srgbClr val="000000"/>
                </a:solidFill>
              </a:rPr>
              <a:t> </a:t>
            </a:r>
            <a:r>
              <a:rPr lang="nb-NO" i="1" dirty="0">
                <a:solidFill>
                  <a:srgbClr val="000000"/>
                </a:solidFill>
              </a:rPr>
              <a:t>skal </a:t>
            </a:r>
            <a:r>
              <a:rPr lang="nb-NO" dirty="0">
                <a:solidFill>
                  <a:srgbClr val="000000"/>
                </a:solidFill>
              </a:rPr>
              <a:t>ivaretas i plan­leggingen og i kravene til det enkelte </a:t>
            </a:r>
            <a:r>
              <a:rPr lang="nb-NO" dirty="0" smtClean="0">
                <a:solidFill>
                  <a:srgbClr val="000000"/>
                </a:solidFill>
              </a:rPr>
              <a:t>byggetiltak, jf. </a:t>
            </a:r>
            <a:r>
              <a:rPr lang="nb-NO" dirty="0" err="1">
                <a:solidFill>
                  <a:srgbClr val="000000"/>
                </a:solidFill>
              </a:rPr>
              <a:t>p</a:t>
            </a:r>
            <a:r>
              <a:rPr lang="nb-NO" dirty="0" err="1" smtClean="0">
                <a:solidFill>
                  <a:srgbClr val="000000"/>
                </a:solidFill>
              </a:rPr>
              <a:t>bl</a:t>
            </a:r>
            <a:r>
              <a:rPr lang="nb-NO" dirty="0" smtClean="0">
                <a:solidFill>
                  <a:srgbClr val="000000"/>
                </a:solidFill>
              </a:rPr>
              <a:t>. § </a:t>
            </a:r>
            <a:r>
              <a:rPr lang="nb-NO" dirty="0">
                <a:solidFill>
                  <a:srgbClr val="000000"/>
                </a:solidFill>
              </a:rPr>
              <a:t>1-1 </a:t>
            </a:r>
            <a:r>
              <a:rPr lang="nb-NO" dirty="0" err="1" smtClean="0">
                <a:solidFill>
                  <a:srgbClr val="000000"/>
                </a:solidFill>
              </a:rPr>
              <a:t>i.f</a:t>
            </a:r>
            <a:r>
              <a:rPr lang="nb-NO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endParaRPr lang="nb-NO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chemeClr val="tx1"/>
                </a:solidFill>
              </a:rPr>
              <a:t>En </a:t>
            </a:r>
            <a:r>
              <a:rPr lang="nb-NO" dirty="0">
                <a:solidFill>
                  <a:schemeClr val="tx1"/>
                </a:solidFill>
              </a:rPr>
              <a:t>regulerings­plan </a:t>
            </a:r>
            <a:r>
              <a:rPr lang="nb-NO" dirty="0" smtClean="0">
                <a:solidFill>
                  <a:schemeClr val="tx1"/>
                </a:solidFill>
              </a:rPr>
              <a:t>med </a:t>
            </a:r>
            <a:r>
              <a:rPr lang="nb-NO" dirty="0">
                <a:solidFill>
                  <a:schemeClr val="tx1"/>
                </a:solidFill>
              </a:rPr>
              <a:t>så store </a:t>
            </a:r>
            <a:r>
              <a:rPr lang="nb-NO" dirty="0" err="1">
                <a:solidFill>
                  <a:schemeClr val="tx1"/>
                </a:solidFill>
              </a:rPr>
              <a:t>utrednings­mangler</a:t>
            </a:r>
            <a:r>
              <a:rPr lang="nb-NO" dirty="0">
                <a:solidFill>
                  <a:schemeClr val="tx1"/>
                </a:solidFill>
              </a:rPr>
              <a:t>, kan ikke bli </a:t>
            </a:r>
            <a:r>
              <a:rPr lang="nb-NO" dirty="0" smtClean="0">
                <a:solidFill>
                  <a:schemeClr val="tx1"/>
                </a:solidFill>
              </a:rPr>
              <a:t>stående.</a:t>
            </a:r>
          </a:p>
          <a:p>
            <a:pPr eaLnBrk="0" hangingPunct="0">
              <a:defRPr/>
            </a:pPr>
            <a:endParaRPr lang="nb-NO" sz="2000" dirty="0" smtClean="0">
              <a:solidFill>
                <a:srgbClr val="000000"/>
              </a:solidFill>
            </a:endParaRPr>
          </a:p>
        </p:txBody>
      </p:sp>
      <p:sp>
        <p:nvSpPr>
          <p:cNvPr id="4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>
              <a:defRPr/>
            </a:pPr>
            <a:endParaRPr lang="nb-NO" sz="4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nb-NO" sz="4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nb-NO" sz="4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	</a:t>
            </a:r>
            <a:r>
              <a:rPr lang="nb-NO" sz="4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Barn og unges </a:t>
            </a:r>
            <a:r>
              <a:rPr lang="nb-NO" sz="4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interesser</a:t>
            </a:r>
          </a:p>
          <a:p>
            <a:pPr eaLnBrk="0" hangingPunct="0">
              <a:defRPr/>
            </a:pPr>
            <a:endParaRPr lang="nb-NO" sz="50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eaLnBrk="0" hangingPunct="0">
              <a:defRPr/>
            </a:pPr>
            <a:r>
              <a:rPr lang="nb-NO" sz="4800" dirty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5</a:t>
            </a: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.	Privatrettslige forhold</a:t>
            </a: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b="1" dirty="0" err="1">
                <a:solidFill>
                  <a:srgbClr val="000000"/>
                </a:solidFill>
              </a:rPr>
              <a:t>Pbl</a:t>
            </a:r>
            <a:r>
              <a:rPr lang="nb-NO" sz="2800" b="1" dirty="0">
                <a:solidFill>
                  <a:srgbClr val="000000"/>
                </a:solidFill>
              </a:rPr>
              <a:t>. § </a:t>
            </a:r>
            <a:r>
              <a:rPr lang="nb-NO" sz="2800" b="1" dirty="0" smtClean="0">
                <a:solidFill>
                  <a:srgbClr val="000000"/>
                </a:solidFill>
              </a:rPr>
              <a:t>21-6: </a:t>
            </a:r>
          </a:p>
          <a:p>
            <a:pPr lvl="2" eaLnBrk="0" hangingPunct="0">
              <a:defRPr/>
            </a:pPr>
            <a:r>
              <a:rPr lang="nb-NO" sz="2800" dirty="0" smtClean="0">
                <a:solidFill>
                  <a:srgbClr val="000000"/>
                </a:solidFill>
              </a:rPr>
              <a:t>«</a:t>
            </a:r>
            <a:r>
              <a:rPr lang="nb-NO" sz="2800" dirty="0">
                <a:solidFill>
                  <a:srgbClr val="000000"/>
                </a:solidFill>
              </a:rPr>
              <a:t>Dersom det framstår som </a:t>
            </a:r>
            <a:r>
              <a:rPr lang="nb-NO" sz="2800" b="1" i="1" dirty="0">
                <a:solidFill>
                  <a:srgbClr val="000000"/>
                </a:solidFill>
              </a:rPr>
              <a:t>klart</a:t>
            </a:r>
            <a:r>
              <a:rPr lang="nb-NO" sz="2800" b="1" dirty="0">
                <a:solidFill>
                  <a:srgbClr val="000000"/>
                </a:solidFill>
              </a:rPr>
              <a:t> </a:t>
            </a:r>
            <a:r>
              <a:rPr lang="nb-NO" sz="2800" dirty="0">
                <a:solidFill>
                  <a:srgbClr val="000000"/>
                </a:solidFill>
              </a:rPr>
              <a:t>for bygningsmyndighetene at tiltakshaver ikke har de privatrettslige rettigheter søknaden forutsetter, kan søknaden avvises.»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dirty="0" smtClean="0">
                <a:solidFill>
                  <a:srgbClr val="000000"/>
                </a:solidFill>
              </a:rPr>
              <a:t>De uklare forarbeidene er ikke tilstrekkelige til å fravike det som følger direkte av lovens ordlyd. 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b="1" i="1" dirty="0" smtClean="0">
                <a:solidFill>
                  <a:srgbClr val="000000"/>
                </a:solidFill>
              </a:rPr>
              <a:t>Uklarhet</a:t>
            </a:r>
            <a:r>
              <a:rPr lang="nb-NO" sz="2800" b="1" dirty="0" smtClean="0">
                <a:solidFill>
                  <a:srgbClr val="000000"/>
                </a:solidFill>
              </a:rPr>
              <a:t> </a:t>
            </a:r>
            <a:r>
              <a:rPr lang="nb-NO" sz="2800" dirty="0" smtClean="0">
                <a:solidFill>
                  <a:srgbClr val="000000"/>
                </a:solidFill>
              </a:rPr>
              <a:t>om tiltakshaver har de nødvendige rettighetene er ikke tilstrekkelig til å avvise.</a:t>
            </a:r>
            <a:endParaRPr lang="nb-NO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eaLnBrk="0" hangingPunct="0">
              <a:defRPr/>
            </a:pPr>
            <a:r>
              <a:rPr lang="nb-NO" sz="4800" dirty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5</a:t>
            </a: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.	Privatrettslige forhold</a:t>
            </a: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Bygging på egen grunn – erklæring med ulike tolkningsalternativer (</a:t>
            </a:r>
            <a:r>
              <a:rPr lang="nb-NO" sz="3200" b="1" dirty="0" smtClean="0">
                <a:solidFill>
                  <a:schemeClr val="tx1"/>
                </a:solidFill>
              </a:rPr>
              <a:t>2012/2545)</a:t>
            </a:r>
            <a:endParaRPr lang="nb-NO" sz="3200" b="1" dirty="0">
              <a:solidFill>
                <a:schemeClr val="tx1"/>
              </a:solidFill>
            </a:endParaRPr>
          </a:p>
          <a:p>
            <a:pPr marL="457200" lvl="0" indent="-457200" eaLnBrk="0" hangingPunct="0">
              <a:buFont typeface="Arial" charset="0"/>
              <a:buChar char="•"/>
              <a:defRPr/>
            </a:pPr>
            <a:r>
              <a:rPr lang="nb-NO" sz="3200" dirty="0" smtClean="0">
                <a:solidFill>
                  <a:srgbClr val="000000"/>
                </a:solidFill>
              </a:rPr>
              <a:t>En erklæring </a:t>
            </a:r>
            <a:r>
              <a:rPr lang="nb-NO" sz="3200" dirty="0">
                <a:solidFill>
                  <a:srgbClr val="000000"/>
                </a:solidFill>
              </a:rPr>
              <a:t>med ulike, nærliggende tolkningsalternativer </a:t>
            </a:r>
            <a:r>
              <a:rPr lang="nb-NO" sz="3200" dirty="0" smtClean="0">
                <a:solidFill>
                  <a:srgbClr val="000000"/>
                </a:solidFill>
              </a:rPr>
              <a:t>vedr. </a:t>
            </a:r>
            <a:r>
              <a:rPr lang="nb-NO" sz="3200" dirty="0">
                <a:solidFill>
                  <a:srgbClr val="000000"/>
                </a:solidFill>
              </a:rPr>
              <a:t>tredjepersons eventuelle </a:t>
            </a:r>
            <a:r>
              <a:rPr lang="nb-NO" sz="3200" dirty="0" smtClean="0">
                <a:solidFill>
                  <a:srgbClr val="000000"/>
                </a:solidFill>
              </a:rPr>
              <a:t>rettigheter gjør det ikke </a:t>
            </a:r>
            <a:r>
              <a:rPr lang="nb-NO" sz="3200" dirty="0">
                <a:solidFill>
                  <a:srgbClr val="000000"/>
                </a:solidFill>
              </a:rPr>
              <a:t>«klart» </a:t>
            </a:r>
            <a:r>
              <a:rPr lang="nb-NO" sz="3200" dirty="0" smtClean="0">
                <a:solidFill>
                  <a:srgbClr val="000000"/>
                </a:solidFill>
              </a:rPr>
              <a:t>at grunneier </a:t>
            </a:r>
            <a:r>
              <a:rPr lang="nb-NO" sz="3200" dirty="0">
                <a:solidFill>
                  <a:srgbClr val="000000"/>
                </a:solidFill>
              </a:rPr>
              <a:t>ikke har de privatrettslige rettigheter søknaden forutsetter.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56984" cy="6396711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6948264" y="2537609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 smtClean="0">
                <a:solidFill>
                  <a:schemeClr val="accent2">
                    <a:lumMod val="75000"/>
                  </a:schemeClr>
                </a:solidFill>
              </a:rPr>
              <a:t>470</a:t>
            </a:r>
            <a:endParaRPr lang="nb-NO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452320" y="3617729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 smtClean="0">
                <a:solidFill>
                  <a:srgbClr val="FF9933"/>
                </a:solidFill>
              </a:rPr>
              <a:t>28</a:t>
            </a:r>
            <a:endParaRPr lang="nb-NO" sz="8000" b="1" dirty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eaLnBrk="0" hangingPunct="0">
              <a:defRPr/>
            </a:pPr>
            <a:r>
              <a:rPr lang="nb-NO" sz="4800" dirty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5</a:t>
            </a: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.	Privatrettslige forhold</a:t>
            </a: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Bygging </a:t>
            </a:r>
            <a:r>
              <a:rPr lang="nb-NO" sz="3200" b="1" dirty="0">
                <a:solidFill>
                  <a:srgbClr val="000000"/>
                </a:solidFill>
              </a:rPr>
              <a:t>på </a:t>
            </a:r>
            <a:r>
              <a:rPr lang="nb-NO" sz="3200" b="1" dirty="0" smtClean="0">
                <a:solidFill>
                  <a:srgbClr val="000000"/>
                </a:solidFill>
              </a:rPr>
              <a:t>fremmed </a:t>
            </a:r>
            <a:r>
              <a:rPr lang="nb-NO" sz="3200" b="1" dirty="0">
                <a:solidFill>
                  <a:srgbClr val="000000"/>
                </a:solidFill>
              </a:rPr>
              <a:t>grunn </a:t>
            </a:r>
            <a:r>
              <a:rPr lang="nb-NO" sz="3200" b="1" dirty="0" smtClean="0">
                <a:solidFill>
                  <a:srgbClr val="000000"/>
                </a:solidFill>
              </a:rPr>
              <a:t>– tiltakshaver hadde </a:t>
            </a:r>
            <a:r>
              <a:rPr lang="nb-NO" sz="3200" b="1" dirty="0">
                <a:solidFill>
                  <a:srgbClr val="000000"/>
                </a:solidFill>
              </a:rPr>
              <a:t>ikke </a:t>
            </a:r>
            <a:r>
              <a:rPr lang="nb-NO" sz="3200" b="1" dirty="0" smtClean="0">
                <a:solidFill>
                  <a:srgbClr val="000000"/>
                </a:solidFill>
              </a:rPr>
              <a:t>dokumentert at anført leieavtale var uoppsigelig (2012/3159)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dirty="0" smtClean="0">
                <a:solidFill>
                  <a:srgbClr val="000000"/>
                </a:solidFill>
              </a:rPr>
              <a:t>KMD: «dersom </a:t>
            </a:r>
            <a:r>
              <a:rPr lang="nb-NO" sz="2800" dirty="0">
                <a:solidFill>
                  <a:srgbClr val="000000"/>
                </a:solidFill>
              </a:rPr>
              <a:t>tiltakshaver </a:t>
            </a:r>
            <a:r>
              <a:rPr lang="nb-NO" sz="2800" dirty="0" smtClean="0">
                <a:solidFill>
                  <a:srgbClr val="000000"/>
                </a:solidFill>
              </a:rPr>
              <a:t>… </a:t>
            </a:r>
            <a:r>
              <a:rPr lang="nb-NO" sz="2800" dirty="0">
                <a:solidFill>
                  <a:srgbClr val="000000"/>
                </a:solidFill>
              </a:rPr>
              <a:t>fremlegger </a:t>
            </a:r>
            <a:r>
              <a:rPr lang="nb-NO" sz="2800" dirty="0" smtClean="0">
                <a:solidFill>
                  <a:srgbClr val="000000"/>
                </a:solidFill>
              </a:rPr>
              <a:t>avtale … eller </a:t>
            </a:r>
            <a:r>
              <a:rPr lang="nb-NO" sz="2800" dirty="0">
                <a:solidFill>
                  <a:srgbClr val="000000"/>
                </a:solidFill>
              </a:rPr>
              <a:t>lignende som tilsier at tiltakshaver </a:t>
            </a:r>
            <a:r>
              <a:rPr lang="nb-NO" sz="2800" i="1" dirty="0">
                <a:solidFill>
                  <a:srgbClr val="000000"/>
                </a:solidFill>
              </a:rPr>
              <a:t>på en eller annen måte kan ha </a:t>
            </a:r>
            <a:r>
              <a:rPr lang="nb-NO" sz="2800" dirty="0">
                <a:solidFill>
                  <a:srgbClr val="000000"/>
                </a:solidFill>
              </a:rPr>
              <a:t>rett til å bygge på annen manns eiendom, så kan kommunen ta søknaden under </a:t>
            </a:r>
            <a:r>
              <a:rPr lang="nb-NO" sz="2800" dirty="0" smtClean="0">
                <a:solidFill>
                  <a:srgbClr val="000000"/>
                </a:solidFill>
              </a:rPr>
              <a:t>behandling</a:t>
            </a:r>
            <a:r>
              <a:rPr lang="nb-NO" sz="2800" dirty="0">
                <a:solidFill>
                  <a:srgbClr val="000000"/>
                </a:solidFill>
              </a:rPr>
              <a:t>... Ved bygging på annen manns grunn påhviler </a:t>
            </a:r>
            <a:r>
              <a:rPr lang="nb-NO" sz="2800" i="1" dirty="0">
                <a:solidFill>
                  <a:srgbClr val="000000"/>
                </a:solidFill>
              </a:rPr>
              <a:t>bevisbyrden </a:t>
            </a:r>
            <a:r>
              <a:rPr lang="nb-NO" sz="2800" dirty="0">
                <a:solidFill>
                  <a:srgbClr val="000000"/>
                </a:solidFill>
              </a:rPr>
              <a:t>grunneier.»</a:t>
            </a:r>
            <a:endParaRPr lang="nb-NO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eaLnBrk="0" hangingPunct="0">
              <a:defRPr/>
            </a:pPr>
            <a:r>
              <a:rPr lang="nb-NO" sz="4800" dirty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5</a:t>
            </a: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.	Privatrettslige forhold</a:t>
            </a: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(2012/3159 forts.)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dirty="0" smtClean="0">
                <a:solidFill>
                  <a:srgbClr val="000000"/>
                </a:solidFill>
              </a:rPr>
              <a:t>OMB</a:t>
            </a:r>
            <a:r>
              <a:rPr lang="nb-NO" sz="2800" dirty="0">
                <a:solidFill>
                  <a:srgbClr val="000000"/>
                </a:solidFill>
              </a:rPr>
              <a:t>: «Fylkesmannen fant at A måtte </a:t>
            </a:r>
            <a:r>
              <a:rPr lang="nb-NO" sz="2800" dirty="0" smtClean="0">
                <a:solidFill>
                  <a:srgbClr val="000000"/>
                </a:solidFill>
              </a:rPr>
              <a:t>‘dokumentere </a:t>
            </a:r>
            <a:r>
              <a:rPr lang="nb-NO" sz="2800" dirty="0">
                <a:solidFill>
                  <a:srgbClr val="000000"/>
                </a:solidFill>
              </a:rPr>
              <a:t>at avtalen … ikke var </a:t>
            </a:r>
            <a:r>
              <a:rPr lang="nb-NO" sz="2800" dirty="0" smtClean="0">
                <a:solidFill>
                  <a:srgbClr val="000000"/>
                </a:solidFill>
              </a:rPr>
              <a:t>oppsigelig’ … </a:t>
            </a:r>
            <a:r>
              <a:rPr lang="nb-NO" sz="2800" dirty="0">
                <a:solidFill>
                  <a:srgbClr val="000000"/>
                </a:solidFill>
              </a:rPr>
              <a:t>Videre ble det pekt på at det var </a:t>
            </a:r>
            <a:r>
              <a:rPr lang="nb-NO" sz="2800" dirty="0" smtClean="0">
                <a:solidFill>
                  <a:srgbClr val="000000"/>
                </a:solidFill>
              </a:rPr>
              <a:t>‘rimelig’ </a:t>
            </a:r>
            <a:r>
              <a:rPr lang="nb-NO" sz="2800" dirty="0">
                <a:solidFill>
                  <a:srgbClr val="000000"/>
                </a:solidFill>
              </a:rPr>
              <a:t>at han fikk bevisbyrden</a:t>
            </a:r>
            <a:r>
              <a:rPr lang="nb-NO" sz="2800" dirty="0" smtClean="0">
                <a:solidFill>
                  <a:srgbClr val="000000"/>
                </a:solidFill>
              </a:rPr>
              <a:t>. </a:t>
            </a:r>
            <a:r>
              <a:rPr lang="nb-NO" sz="2800" dirty="0">
                <a:solidFill>
                  <a:srgbClr val="000000"/>
                </a:solidFill>
              </a:rPr>
              <a:t>… Jeg kan ikke se at de momentene fylkesmannen har vist til, er tilstrekkelige til å konstatere at det er </a:t>
            </a:r>
            <a:r>
              <a:rPr lang="nb-NO" sz="2800" dirty="0" smtClean="0">
                <a:solidFill>
                  <a:srgbClr val="000000"/>
                </a:solidFill>
              </a:rPr>
              <a:t>‘klart’ </a:t>
            </a:r>
            <a:r>
              <a:rPr lang="nb-NO" sz="2800" dirty="0">
                <a:solidFill>
                  <a:srgbClr val="000000"/>
                </a:solidFill>
              </a:rPr>
              <a:t>at A ikke har de privatrettslige rettighetene </a:t>
            </a:r>
            <a:r>
              <a:rPr lang="nb-NO" sz="2800" dirty="0" smtClean="0">
                <a:solidFill>
                  <a:srgbClr val="000000"/>
                </a:solidFill>
              </a:rPr>
              <a:t>…»</a:t>
            </a:r>
            <a:endParaRPr lang="nb-NO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eaLnBrk="0" hangingPunct="0">
              <a:defRPr/>
            </a:pPr>
            <a:r>
              <a:rPr lang="nb-NO" sz="4800" dirty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6</a:t>
            </a: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.	Kommende uttalelser</a:t>
            </a: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chemeClr val="tx1"/>
                </a:solidFill>
              </a:rPr>
              <a:t>2013/1953 Overtredelsesgebyr 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chemeClr val="tx1"/>
                </a:solidFill>
              </a:rPr>
              <a:t>Spørsmål knyttet </a:t>
            </a:r>
            <a:r>
              <a:rPr lang="nb-NO" dirty="0">
                <a:solidFill>
                  <a:schemeClr val="tx1"/>
                </a:solidFill>
              </a:rPr>
              <a:t>til begrunnelse </a:t>
            </a:r>
            <a:r>
              <a:rPr lang="nb-NO" dirty="0" smtClean="0">
                <a:solidFill>
                  <a:schemeClr val="tx1"/>
                </a:solidFill>
              </a:rPr>
              <a:t>for utmåling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chemeClr val="tx1"/>
                </a:solidFill>
              </a:rPr>
              <a:t>SAK §§ 16-1 og 16-2, Ot.prp. Nr. 45 (2007-2008) s. 179</a:t>
            </a:r>
          </a:p>
          <a:p>
            <a:pPr eaLnBrk="0" hangingPunct="0">
              <a:defRPr/>
            </a:pPr>
            <a:r>
              <a:rPr lang="nb-NO" sz="3200" b="1" dirty="0" smtClean="0">
                <a:solidFill>
                  <a:schemeClr val="tx1"/>
                </a:solidFill>
              </a:rPr>
              <a:t>2014/576 Kommunedelplan – anleggsbidrag </a:t>
            </a:r>
          </a:p>
          <a:p>
            <a:pPr marL="342900" lvl="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Finansiering av skiheis avgjørende for valg av arealformål?</a:t>
            </a:r>
          </a:p>
          <a:p>
            <a:pPr marL="342900" lvl="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Sml. regler for utbyggingsavtaler, rekkefølgekrav, refusjon</a:t>
            </a:r>
          </a:p>
          <a:p>
            <a:pPr lvl="0" eaLnBrk="0" hangingPunct="0">
              <a:defRPr/>
            </a:pPr>
            <a:r>
              <a:rPr lang="nb-NO" sz="3200" b="1" dirty="0" smtClean="0">
                <a:solidFill>
                  <a:schemeClr val="tx1"/>
                </a:solidFill>
              </a:rPr>
              <a:t>2014/1960 Nabosamtykke </a:t>
            </a:r>
            <a:r>
              <a:rPr lang="nb-NO" sz="3200" b="1" dirty="0" err="1" smtClean="0">
                <a:solidFill>
                  <a:schemeClr val="tx1"/>
                </a:solidFill>
              </a:rPr>
              <a:t>pbl</a:t>
            </a:r>
            <a:r>
              <a:rPr lang="nb-NO" sz="3200" b="1" dirty="0" smtClean="0">
                <a:solidFill>
                  <a:schemeClr val="tx1"/>
                </a:solidFill>
              </a:rPr>
              <a:t>. § 29-4 (3) a </a:t>
            </a:r>
          </a:p>
          <a:p>
            <a:pPr lvl="0" eaLnBrk="0" hangingPunct="0">
              <a:defRPr/>
            </a:pPr>
            <a:r>
              <a:rPr lang="nb-NO" dirty="0">
                <a:solidFill>
                  <a:schemeClr val="tx1"/>
                </a:solidFill>
              </a:rPr>
              <a:t>Kan nabosamtykke fra </a:t>
            </a:r>
            <a:r>
              <a:rPr lang="nb-NO" dirty="0" smtClean="0">
                <a:solidFill>
                  <a:schemeClr val="tx1"/>
                </a:solidFill>
              </a:rPr>
              <a:t>tidligere, avsluttet </a:t>
            </a:r>
            <a:r>
              <a:rPr lang="nb-NO" dirty="0">
                <a:solidFill>
                  <a:schemeClr val="tx1"/>
                </a:solidFill>
              </a:rPr>
              <a:t>søknadsprosess legges til grunn </a:t>
            </a:r>
            <a:r>
              <a:rPr lang="nb-NO" dirty="0" smtClean="0">
                <a:solidFill>
                  <a:schemeClr val="tx1"/>
                </a:solidFill>
              </a:rPr>
              <a:t>ved </a:t>
            </a:r>
            <a:r>
              <a:rPr lang="nb-NO" dirty="0">
                <a:solidFill>
                  <a:schemeClr val="tx1"/>
                </a:solidFill>
              </a:rPr>
              <a:t>ny søknad</a:t>
            </a:r>
            <a:r>
              <a:rPr lang="nb-NO" dirty="0" smtClean="0">
                <a:solidFill>
                  <a:schemeClr val="tx1"/>
                </a:solidFill>
              </a:rPr>
              <a:t>?</a:t>
            </a:r>
            <a:endParaRPr lang="nb-NO" sz="3200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nb-NO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4748213" y="411163"/>
            <a:ext cx="1479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b-NO" sz="800" smtClean="0">
                <a:solidFill>
                  <a:srgbClr val="FFFFFF"/>
                </a:solidFill>
              </a:rPr>
              <a:t>Stortingets ombudsmann </a:t>
            </a:r>
            <a:br>
              <a:rPr lang="nb-NO" sz="800" smtClean="0">
                <a:solidFill>
                  <a:srgbClr val="FFFFFF"/>
                </a:solidFill>
              </a:rPr>
            </a:br>
            <a:r>
              <a:rPr lang="nb-NO" sz="800" smtClean="0">
                <a:solidFill>
                  <a:srgbClr val="FFFFFF"/>
                </a:solidFill>
              </a:rPr>
              <a:t>for forvaltningen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695450" y="1327150"/>
            <a:ext cx="5638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nb-NO" sz="3700" b="1" smtClean="0">
                <a:solidFill>
                  <a:srgbClr val="FFFFFF"/>
                </a:solidFill>
              </a:rPr>
              <a:t>Sivilombudsmannen</a:t>
            </a:r>
          </a:p>
        </p:txBody>
      </p:sp>
      <p:pic>
        <p:nvPicPr>
          <p:cNvPr id="2052" name="Picture 8" descr="som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454150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467544" y="4442336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000" dirty="0" smtClean="0">
                <a:solidFill>
                  <a:srgbClr val="FFC000"/>
                </a:solidFill>
                <a:hlinkClick r:id="rId5"/>
              </a:rPr>
              <a:t>www.sivilombudsmannen.no/uttalelser</a:t>
            </a:r>
            <a:endParaRPr lang="nb-NO" sz="4000" dirty="0" smtClean="0">
              <a:solidFill>
                <a:srgbClr val="FFC000"/>
              </a:solidFill>
            </a:endParaRPr>
          </a:p>
          <a:p>
            <a:r>
              <a:rPr lang="nb-NO" sz="4000" dirty="0" err="1" smtClean="0">
                <a:solidFill>
                  <a:srgbClr val="FFC000"/>
                </a:solidFill>
              </a:rPr>
              <a:t>Twitter</a:t>
            </a:r>
            <a:r>
              <a:rPr lang="nb-NO" sz="4000" dirty="0" smtClean="0">
                <a:solidFill>
                  <a:srgbClr val="FFC000"/>
                </a:solidFill>
              </a:rPr>
              <a:t>:	@</a:t>
            </a:r>
            <a:r>
              <a:rPr lang="nb-NO" sz="4000" dirty="0" err="1" smtClean="0">
                <a:solidFill>
                  <a:srgbClr val="FFC000"/>
                </a:solidFill>
              </a:rPr>
              <a:t>SivOmb</a:t>
            </a:r>
            <a:r>
              <a:rPr lang="nb-NO" sz="4000" dirty="0" smtClean="0"/>
              <a:t>/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196752"/>
            <a:ext cx="6819850" cy="4985980"/>
          </a:xfrm>
        </p:spPr>
        <p:txBody>
          <a:bodyPr/>
          <a:lstStyle/>
          <a:p>
            <a:pPr lvl="2" eaLnBrk="1" hangingPunct="1">
              <a:buNone/>
            </a:pPr>
            <a:r>
              <a:rPr lang="nb-NO" sz="34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nb-NO" sz="3400" b="1" dirty="0" smtClean="0">
                <a:latin typeface="Calibri" pitchFamily="34" charset="0"/>
                <a:cs typeface="Calibri" pitchFamily="34" charset="0"/>
              </a:rPr>
              <a:t>Grunnloven</a:t>
            </a:r>
            <a:r>
              <a:rPr lang="nb-NO" sz="3400" dirty="0" smtClean="0">
                <a:latin typeface="Calibri" pitchFamily="34" charset="0"/>
                <a:cs typeface="Calibri" pitchFamily="34" charset="0"/>
              </a:rPr>
              <a:t> § 75 bokstav l: </a:t>
            </a:r>
          </a:p>
          <a:p>
            <a:pPr lvl="2" eaLnBrk="1" hangingPunct="1">
              <a:buNone/>
            </a:pPr>
            <a:r>
              <a:rPr lang="nb-NO" sz="3200" i="1" dirty="0" smtClean="0">
                <a:latin typeface="Calibri" pitchFamily="34" charset="0"/>
                <a:cs typeface="Calibri" pitchFamily="34" charset="0"/>
              </a:rPr>
              <a:t>”en Person … at have </a:t>
            </a:r>
            <a:r>
              <a:rPr lang="nb-NO" sz="3200" i="1" dirty="0" err="1" smtClean="0">
                <a:latin typeface="Calibri" pitchFamily="34" charset="0"/>
                <a:cs typeface="Calibri" pitchFamily="34" charset="0"/>
              </a:rPr>
              <a:t>Indseende</a:t>
            </a:r>
            <a:r>
              <a:rPr lang="nb-NO" sz="3200" i="1" dirty="0" smtClean="0">
                <a:latin typeface="Calibri" pitchFamily="34" charset="0"/>
                <a:cs typeface="Calibri" pitchFamily="34" charset="0"/>
              </a:rPr>
              <a:t> med den offentlige Forvaltning … for at </a:t>
            </a:r>
            <a:r>
              <a:rPr lang="nb-NO" sz="3200" i="1" dirty="0" err="1" smtClean="0">
                <a:latin typeface="Calibri" pitchFamily="34" charset="0"/>
                <a:cs typeface="Calibri" pitchFamily="34" charset="0"/>
              </a:rPr>
              <a:t>søge</a:t>
            </a:r>
            <a:r>
              <a:rPr lang="nb-NO" sz="3200" i="1" dirty="0" smtClean="0">
                <a:latin typeface="Calibri" pitchFamily="34" charset="0"/>
                <a:cs typeface="Calibri" pitchFamily="34" charset="0"/>
              </a:rPr>
              <a:t> at sikre at der ikke øves Uret mod den enkelte Borger”</a:t>
            </a:r>
          </a:p>
          <a:p>
            <a:pPr lvl="2" eaLnBrk="1" hangingPunct="1">
              <a:buNone/>
            </a:pPr>
            <a:r>
              <a:rPr lang="nb-NO" sz="34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nb-NO" sz="3400" b="1" dirty="0" smtClean="0">
                <a:latin typeface="Calibri" pitchFamily="34" charset="0"/>
                <a:cs typeface="Calibri" pitchFamily="34" charset="0"/>
              </a:rPr>
              <a:t>Sivilombudsmannsloven </a:t>
            </a:r>
            <a:r>
              <a:rPr lang="nb-NO" sz="3400" dirty="0" smtClean="0">
                <a:latin typeface="Calibri" pitchFamily="34" charset="0"/>
                <a:cs typeface="Calibri" pitchFamily="34" charset="0"/>
              </a:rPr>
              <a:t>22. juni 1962 nr. 8</a:t>
            </a:r>
          </a:p>
          <a:p>
            <a:pPr lvl="2" eaLnBrk="1" hangingPunct="1">
              <a:buNone/>
            </a:pPr>
            <a:r>
              <a:rPr lang="nb-NO" sz="34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nb-NO" sz="3400" b="1" dirty="0" smtClean="0">
                <a:latin typeface="Calibri" pitchFamily="34" charset="0"/>
                <a:cs typeface="Calibri" pitchFamily="34" charset="0"/>
              </a:rPr>
              <a:t>Instruks fastsatt av Stortinget </a:t>
            </a:r>
            <a:r>
              <a:rPr lang="nb-NO" sz="3400" dirty="0" smtClean="0">
                <a:latin typeface="Calibri" pitchFamily="34" charset="0"/>
                <a:cs typeface="Calibri" pitchFamily="34" charset="0"/>
              </a:rPr>
              <a:t>19. februar 1980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41"/>
          <p:cNvSpPr>
            <a:spLocks noGrp="1" noChangeArrowheads="1"/>
          </p:cNvSpPr>
          <p:nvPr>
            <p:ph type="body" idx="1"/>
          </p:nvPr>
        </p:nvSpPr>
        <p:spPr>
          <a:xfrm>
            <a:off x="1695450" y="1752600"/>
            <a:ext cx="6096000" cy="4270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b-NO" smtClean="0"/>
              <a:t> </a:t>
            </a:r>
          </a:p>
        </p:txBody>
      </p:sp>
      <p:sp>
        <p:nvSpPr>
          <p:cNvPr id="48146" name="Text Box 1042"/>
          <p:cNvSpPr txBox="1">
            <a:spLocks noChangeArrowheads="1"/>
          </p:cNvSpPr>
          <p:nvPr/>
        </p:nvSpPr>
        <p:spPr bwMode="auto">
          <a:xfrm>
            <a:off x="2411413" y="1124744"/>
            <a:ext cx="4392612" cy="830997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Klagen fordeles til rett avdeling og deretter til saksbehandler.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47" name="Text Box 1043"/>
          <p:cNvSpPr txBox="1">
            <a:spLocks noChangeArrowheads="1"/>
          </p:cNvSpPr>
          <p:nvPr/>
        </p:nvSpPr>
        <p:spPr bwMode="auto">
          <a:xfrm>
            <a:off x="1900027" y="2852936"/>
            <a:ext cx="5428089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Kan klagen </a:t>
            </a:r>
            <a:r>
              <a:rPr lang="nb-NO" dirty="0">
                <a:solidFill>
                  <a:srgbClr val="000000"/>
                </a:solidFill>
                <a:latin typeface="Times New Roman"/>
                <a:cs typeface="Arial" charset="0"/>
              </a:rPr>
              <a:t>behandles av ombudsmannen?</a:t>
            </a:r>
          </a:p>
        </p:txBody>
      </p:sp>
      <p:sp>
        <p:nvSpPr>
          <p:cNvPr id="17414" name="AutoShape 1044"/>
          <p:cNvSpPr>
            <a:spLocks noChangeArrowheads="1"/>
          </p:cNvSpPr>
          <p:nvPr/>
        </p:nvSpPr>
        <p:spPr bwMode="auto">
          <a:xfrm>
            <a:off x="1042988" y="24209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7415" name="AutoShape 1045"/>
          <p:cNvSpPr>
            <a:spLocks noChangeArrowheads="1"/>
          </p:cNvSpPr>
          <p:nvPr/>
        </p:nvSpPr>
        <p:spPr bwMode="auto">
          <a:xfrm>
            <a:off x="1403350" y="24209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7416" name="AutoShape 1046"/>
          <p:cNvSpPr>
            <a:spLocks noChangeArrowheads="1"/>
          </p:cNvSpPr>
          <p:nvPr/>
        </p:nvSpPr>
        <p:spPr bwMode="auto">
          <a:xfrm>
            <a:off x="1403350" y="2565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1" name="AutoShape 1047"/>
          <p:cNvSpPr>
            <a:spLocks noChangeArrowheads="1"/>
          </p:cNvSpPr>
          <p:nvPr/>
        </p:nvSpPr>
        <p:spPr bwMode="auto">
          <a:xfrm>
            <a:off x="4284663" y="2132856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2" name="AutoShape 1048"/>
          <p:cNvSpPr>
            <a:spLocks noChangeArrowheads="1"/>
          </p:cNvSpPr>
          <p:nvPr/>
        </p:nvSpPr>
        <p:spPr bwMode="auto">
          <a:xfrm>
            <a:off x="4284663" y="3573016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3" name="Text Box 1049"/>
          <p:cNvSpPr txBox="1">
            <a:spLocks noChangeArrowheads="1"/>
          </p:cNvSpPr>
          <p:nvPr/>
        </p:nvSpPr>
        <p:spPr bwMode="auto">
          <a:xfrm>
            <a:off x="323850" y="4293096"/>
            <a:ext cx="2447950" cy="1938992"/>
          </a:xfrm>
          <a:prstGeom prst="rect">
            <a:avLst/>
          </a:prstGeom>
          <a:noFill/>
          <a:ln w="12700">
            <a:solidFill>
              <a:srgbClr val="BE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Avvises, f.eks.</a:t>
            </a:r>
          </a:p>
          <a:p>
            <a:pPr>
              <a:buFontTx/>
              <a:buChar char="-"/>
            </a:pP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foreldet </a:t>
            </a:r>
          </a:p>
          <a:p>
            <a:pPr>
              <a:buFontTx/>
              <a:buChar char="-"/>
            </a:pP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ikke ferdigbehandlet i forvaltningen</a:t>
            </a:r>
          </a:p>
        </p:txBody>
      </p:sp>
      <p:sp>
        <p:nvSpPr>
          <p:cNvPr id="48154" name="Text Box 1050"/>
          <p:cNvSpPr txBox="1">
            <a:spLocks noChangeArrowheads="1"/>
          </p:cNvSpPr>
          <p:nvPr/>
        </p:nvSpPr>
        <p:spPr bwMode="auto">
          <a:xfrm>
            <a:off x="6011863" y="4667652"/>
            <a:ext cx="2952750" cy="1569660"/>
          </a:xfrm>
          <a:prstGeom prst="rect">
            <a:avLst/>
          </a:prstGeom>
          <a:noFill/>
          <a:ln w="12700">
            <a:solidFill>
              <a:srgbClr val="B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Times New Roman"/>
                <a:cs typeface="Arial" charset="0"/>
              </a:rPr>
              <a:t>Saken 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avsluttes på </a:t>
            </a:r>
            <a:r>
              <a:rPr lang="nb-NO" dirty="0">
                <a:solidFill>
                  <a:srgbClr val="000000"/>
                </a:solidFill>
                <a:latin typeface="Times New Roman"/>
                <a:cs typeface="Arial" charset="0"/>
              </a:rPr>
              <a:t>grunnlag av de innsendte 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dokumentene. 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5" name="Text Box 1051"/>
          <p:cNvSpPr txBox="1">
            <a:spLocks noChangeArrowheads="1"/>
          </p:cNvSpPr>
          <p:nvPr/>
        </p:nvSpPr>
        <p:spPr bwMode="auto">
          <a:xfrm>
            <a:off x="3132138" y="5036983"/>
            <a:ext cx="2520950" cy="1200329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Dokumenter innhentes fra </a:t>
            </a:r>
            <a:r>
              <a:rPr lang="nb-NO" dirty="0">
                <a:solidFill>
                  <a:srgbClr val="000000"/>
                </a:solidFill>
                <a:latin typeface="Times New Roman"/>
                <a:cs typeface="Arial" charset="0"/>
              </a:rPr>
              <a:t>forvaltningen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.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6" name="AutoShape 1052"/>
          <p:cNvSpPr>
            <a:spLocks noChangeArrowheads="1"/>
          </p:cNvSpPr>
          <p:nvPr/>
        </p:nvSpPr>
        <p:spPr bwMode="auto">
          <a:xfrm rot="2910856">
            <a:off x="2456656" y="3585697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7" name="AutoShape 1053"/>
          <p:cNvSpPr>
            <a:spLocks noChangeArrowheads="1"/>
          </p:cNvSpPr>
          <p:nvPr/>
        </p:nvSpPr>
        <p:spPr bwMode="auto">
          <a:xfrm rot="-2739818">
            <a:off x="6201569" y="3587968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7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  <p:bldP spid="481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42988" y="24209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403350" y="24209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403350" y="2565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356100" y="836613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 rot="-2607664">
            <a:off x="5148263" y="1932904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 rot="2284119">
            <a:off x="3672198" y="1933297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395536" y="2132856"/>
            <a:ext cx="3096344" cy="193899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Ombudsmannen 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finner grunn til å undersøke saken nærmere og sender </a:t>
            </a:r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brev til forvaltningen. 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5724525" y="2132856"/>
            <a:ext cx="3168650" cy="1938992"/>
          </a:xfrm>
          <a:prstGeom prst="rect">
            <a:avLst/>
          </a:prstGeom>
          <a:noFill/>
          <a:ln w="12700">
            <a:solidFill>
              <a:srgbClr val="B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Ombudsmannen finner 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ikke </a:t>
            </a:r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grunn til å undersøke saken 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ytterligere </a:t>
            </a:r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og saken avsluttes.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355976" y="270892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nb-NO" sz="20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-5529" y="4767535"/>
            <a:ext cx="9114033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Undersøkelsene i saken fortsetter. Klageren </a:t>
            </a:r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får anledning til å uttale seg.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356100" y="5229001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1331640" y="5847655"/>
            <a:ext cx="5832648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Sivilombudsmannen </a:t>
            </a:r>
            <a:r>
              <a:rPr lang="nb-NO" dirty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gir sin 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uttalelse.</a:t>
            </a: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3482741" y="1412776"/>
            <a:ext cx="2149948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Arial" charset="0"/>
              </a:rPr>
              <a:t>Saken vurderes.</a:t>
            </a:r>
            <a:endParaRPr lang="nb-NO" dirty="0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691680" y="4148882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120839" grpId="0" animBg="1"/>
      <p:bldP spid="120840" grpId="0" animBg="1"/>
      <p:bldP spid="120841" grpId="0" animBg="1"/>
      <p:bldP spid="120843" grpId="0" animBg="1"/>
      <p:bldP spid="120845" grpId="0" animBg="1"/>
      <p:bldP spid="120847" grpId="0" animBg="1"/>
      <p:bldP spid="12084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41"/>
          <p:cNvSpPr>
            <a:spLocks noGrp="1" noChangeArrowheads="1"/>
          </p:cNvSpPr>
          <p:nvPr>
            <p:ph type="body" idx="1"/>
          </p:nvPr>
        </p:nvSpPr>
        <p:spPr>
          <a:xfrm>
            <a:off x="1695450" y="1752600"/>
            <a:ext cx="6096000" cy="4270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b-NO" dirty="0" smtClean="0"/>
              <a:t> </a:t>
            </a:r>
          </a:p>
        </p:txBody>
      </p:sp>
      <p:sp>
        <p:nvSpPr>
          <p:cNvPr id="48147" name="Text Box 1043"/>
          <p:cNvSpPr txBox="1">
            <a:spLocks noChangeArrowheads="1"/>
          </p:cNvSpPr>
          <p:nvPr/>
        </p:nvSpPr>
        <p:spPr bwMode="auto">
          <a:xfrm>
            <a:off x="1900027" y="951111"/>
            <a:ext cx="5428089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Kan klagen </a:t>
            </a:r>
            <a:r>
              <a:rPr lang="nb-NO" dirty="0">
                <a:solidFill>
                  <a:srgbClr val="000000"/>
                </a:solidFill>
                <a:latin typeface="Times New Roman"/>
                <a:cs typeface="Arial" charset="0"/>
              </a:rPr>
              <a:t>behandles av ombudsmannen?</a:t>
            </a:r>
          </a:p>
        </p:txBody>
      </p:sp>
      <p:sp>
        <p:nvSpPr>
          <p:cNvPr id="17414" name="AutoShape 1044"/>
          <p:cNvSpPr>
            <a:spLocks noChangeArrowheads="1"/>
          </p:cNvSpPr>
          <p:nvPr/>
        </p:nvSpPr>
        <p:spPr bwMode="auto">
          <a:xfrm>
            <a:off x="1042988" y="24209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7415" name="AutoShape 1045"/>
          <p:cNvSpPr>
            <a:spLocks noChangeArrowheads="1"/>
          </p:cNvSpPr>
          <p:nvPr/>
        </p:nvSpPr>
        <p:spPr bwMode="auto">
          <a:xfrm>
            <a:off x="1403350" y="24209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7416" name="AutoShape 1046"/>
          <p:cNvSpPr>
            <a:spLocks noChangeArrowheads="1"/>
          </p:cNvSpPr>
          <p:nvPr/>
        </p:nvSpPr>
        <p:spPr bwMode="auto">
          <a:xfrm>
            <a:off x="1403350" y="2565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1" name="AutoShape 1047"/>
          <p:cNvSpPr>
            <a:spLocks noChangeArrowheads="1"/>
          </p:cNvSpPr>
          <p:nvPr/>
        </p:nvSpPr>
        <p:spPr bwMode="auto">
          <a:xfrm>
            <a:off x="6089844" y="1449411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2" name="AutoShape 1048"/>
          <p:cNvSpPr>
            <a:spLocks noChangeArrowheads="1"/>
          </p:cNvSpPr>
          <p:nvPr/>
        </p:nvSpPr>
        <p:spPr bwMode="auto">
          <a:xfrm>
            <a:off x="6068624" y="2552529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3" name="Text Box 1049"/>
          <p:cNvSpPr txBox="1">
            <a:spLocks noChangeArrowheads="1"/>
          </p:cNvSpPr>
          <p:nvPr/>
        </p:nvSpPr>
        <p:spPr bwMode="auto">
          <a:xfrm>
            <a:off x="1492929" y="2103239"/>
            <a:ext cx="2935477" cy="461665"/>
          </a:xfrm>
          <a:prstGeom prst="rect">
            <a:avLst/>
          </a:prstGeom>
          <a:noFill/>
          <a:ln w="12700">
            <a:solidFill>
              <a:srgbClr val="BE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b="1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Avvises 42 %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 </a:t>
            </a:r>
          </a:p>
        </p:txBody>
      </p:sp>
      <p:sp>
        <p:nvSpPr>
          <p:cNvPr id="48154" name="Text Box 1050"/>
          <p:cNvSpPr txBox="1">
            <a:spLocks noChangeArrowheads="1"/>
          </p:cNvSpPr>
          <p:nvPr/>
        </p:nvSpPr>
        <p:spPr bwMode="auto">
          <a:xfrm>
            <a:off x="1475656" y="3208908"/>
            <a:ext cx="2952750" cy="2308324"/>
          </a:xfrm>
          <a:prstGeom prst="rect">
            <a:avLst/>
          </a:prstGeom>
          <a:noFill/>
          <a:ln w="12700">
            <a:solidFill>
              <a:srgbClr val="B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b="1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Avsluttes 80 % </a:t>
            </a:r>
          </a:p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Ordnet, eller </a:t>
            </a:r>
          </a:p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ikke </a:t>
            </a:r>
            <a:r>
              <a:rPr lang="nb-NO" i="1" dirty="0" err="1" smtClean="0">
                <a:solidFill>
                  <a:srgbClr val="000000"/>
                </a:solidFill>
                <a:latin typeface="Times New Roman"/>
                <a:cs typeface="Arial" charset="0"/>
              </a:rPr>
              <a:t>tiltrekkelig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 grunn til ytterligere undersøkelser </a:t>
            </a:r>
          </a:p>
          <a:p>
            <a:r>
              <a:rPr lang="nb-NO" dirty="0" err="1" smtClean="0">
                <a:solidFill>
                  <a:srgbClr val="000000"/>
                </a:solidFill>
                <a:latin typeface="Times New Roman"/>
                <a:cs typeface="Arial" charset="0"/>
              </a:rPr>
              <a:t>ombl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. § 6 (4)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5" name="Text Box 1051"/>
          <p:cNvSpPr txBox="1">
            <a:spLocks noChangeArrowheads="1"/>
          </p:cNvSpPr>
          <p:nvPr/>
        </p:nvSpPr>
        <p:spPr bwMode="auto">
          <a:xfrm>
            <a:off x="5089497" y="2103239"/>
            <a:ext cx="3082903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Realitetsvurderes 58 %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48156" name="AutoShape 1052"/>
          <p:cNvSpPr>
            <a:spLocks noChangeArrowheads="1"/>
          </p:cNvSpPr>
          <p:nvPr/>
        </p:nvSpPr>
        <p:spPr bwMode="auto">
          <a:xfrm rot="2910856">
            <a:off x="2456656" y="1471905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6" name="AutoShape 1052"/>
          <p:cNvSpPr>
            <a:spLocks noChangeArrowheads="1"/>
          </p:cNvSpPr>
          <p:nvPr/>
        </p:nvSpPr>
        <p:spPr bwMode="auto">
          <a:xfrm rot="2910856">
            <a:off x="4528434" y="2577585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7" name="AutoShape 1048"/>
          <p:cNvSpPr>
            <a:spLocks noChangeArrowheads="1"/>
          </p:cNvSpPr>
          <p:nvPr/>
        </p:nvSpPr>
        <p:spPr bwMode="auto">
          <a:xfrm>
            <a:off x="5526385" y="3644825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19" name="Text Box 1051"/>
          <p:cNvSpPr txBox="1">
            <a:spLocks noChangeArrowheads="1"/>
          </p:cNvSpPr>
          <p:nvPr/>
        </p:nvSpPr>
        <p:spPr bwMode="auto">
          <a:xfrm>
            <a:off x="5089497" y="3140968"/>
            <a:ext cx="3082903" cy="46166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Forelegges 20 %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20" name="AutoShape 1048"/>
          <p:cNvSpPr>
            <a:spLocks noChangeArrowheads="1"/>
          </p:cNvSpPr>
          <p:nvPr/>
        </p:nvSpPr>
        <p:spPr bwMode="auto">
          <a:xfrm>
            <a:off x="7164288" y="3645024"/>
            <a:ext cx="485775" cy="576263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1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21" name="Text Box 1051"/>
          <p:cNvSpPr txBox="1">
            <a:spLocks noChangeArrowheads="1"/>
          </p:cNvSpPr>
          <p:nvPr/>
        </p:nvSpPr>
        <p:spPr bwMode="auto">
          <a:xfrm>
            <a:off x="5004048" y="4307612"/>
            <a:ext cx="1541451" cy="1200329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Times New Roman"/>
                <a:cs typeface="Arial" charset="0"/>
              </a:rPr>
              <a:t>O</a:t>
            </a:r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rdnet/ </a:t>
            </a:r>
          </a:p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i bero</a:t>
            </a:r>
          </a:p>
          <a:p>
            <a:r>
              <a:rPr lang="nb-NO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35 %</a:t>
            </a:r>
            <a:endParaRPr lang="nb-NO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22" name="Text Box 1051"/>
          <p:cNvSpPr txBox="1">
            <a:spLocks noChangeArrowheads="1"/>
          </p:cNvSpPr>
          <p:nvPr/>
        </p:nvSpPr>
        <p:spPr bwMode="auto">
          <a:xfrm>
            <a:off x="6660232" y="4293096"/>
            <a:ext cx="1541451" cy="1200329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b="1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Uttalelse kritikk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65 %</a:t>
            </a:r>
            <a:endParaRPr lang="nb-NO" b="1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2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Plan- </a:t>
            </a:r>
            <a:r>
              <a:rPr lang="nb-NO" sz="4800" dirty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og byggesaker </a:t>
            </a:r>
            <a:r>
              <a:rPr lang="nb-NO" sz="4800" dirty="0" smtClean="0">
                <a:solidFill>
                  <a:srgbClr val="000000"/>
                </a:solidFill>
                <a:ea typeface="Tahoma" pitchFamily="34" charset="0"/>
                <a:cs typeface="Times New Roman" pitchFamily="18" charset="0"/>
              </a:rPr>
              <a:t>siste året </a:t>
            </a:r>
            <a:endParaRPr lang="nb-NO" sz="4800" dirty="0">
              <a:solidFill>
                <a:srgbClr val="000000"/>
              </a:solidFill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b="1" dirty="0" smtClean="0">
                <a:solidFill>
                  <a:srgbClr val="000000"/>
                </a:solidFill>
              </a:rPr>
              <a:t>Avsluttet 				470 saker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b="1" dirty="0" smtClean="0">
                <a:solidFill>
                  <a:srgbClr val="000000"/>
                </a:solidFill>
              </a:rPr>
              <a:t>Avvist					200 saker</a:t>
            </a:r>
          </a:p>
          <a:p>
            <a:pPr eaLnBrk="0" hangingPunct="0">
              <a:defRPr/>
            </a:pPr>
            <a:r>
              <a:rPr lang="nb-NO" sz="3200" b="1" dirty="0">
                <a:solidFill>
                  <a:srgbClr val="000000"/>
                </a:solidFill>
              </a:rPr>
              <a:t>	</a:t>
            </a:r>
            <a:r>
              <a:rPr lang="nb-NO" dirty="0" smtClean="0">
                <a:solidFill>
                  <a:srgbClr val="000000"/>
                </a:solidFill>
              </a:rPr>
              <a:t>(42 % av avsluttede saker)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b="1" dirty="0" smtClean="0">
                <a:solidFill>
                  <a:srgbClr val="000000"/>
                </a:solidFill>
              </a:rPr>
              <a:t>Realitetsbehandlet 			270 saker</a:t>
            </a:r>
          </a:p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	</a:t>
            </a:r>
            <a:r>
              <a:rPr lang="nb-NO" dirty="0" smtClean="0">
                <a:solidFill>
                  <a:srgbClr val="000000"/>
                </a:solidFill>
              </a:rPr>
              <a:t>(58 % av </a:t>
            </a:r>
            <a:r>
              <a:rPr lang="nb-NO" dirty="0">
                <a:solidFill>
                  <a:srgbClr val="000000"/>
                </a:solidFill>
              </a:rPr>
              <a:t>avsluttede saker</a:t>
            </a:r>
            <a:r>
              <a:rPr lang="nb-NO" dirty="0" smtClean="0">
                <a:solidFill>
                  <a:srgbClr val="000000"/>
                </a:solidFill>
              </a:rPr>
              <a:t>)</a:t>
            </a:r>
          </a:p>
          <a:p>
            <a:pPr marL="457200" indent="-457200" eaLnBrk="0" hangingPunct="0">
              <a:buFont typeface="Arial" charset="0"/>
              <a:buChar char="•"/>
              <a:defRPr/>
            </a:pPr>
            <a:r>
              <a:rPr lang="nb-NO" sz="2800" b="1" dirty="0" smtClean="0">
                <a:solidFill>
                  <a:srgbClr val="000000"/>
                </a:solidFill>
              </a:rPr>
              <a:t>Forelagt </a:t>
            </a:r>
            <a:r>
              <a:rPr lang="nb-NO" sz="2800" b="1" dirty="0">
                <a:solidFill>
                  <a:srgbClr val="000000"/>
                </a:solidFill>
              </a:rPr>
              <a:t>for </a:t>
            </a:r>
            <a:r>
              <a:rPr lang="nb-NO" sz="2800" b="1" dirty="0" smtClean="0">
                <a:solidFill>
                  <a:srgbClr val="000000"/>
                </a:solidFill>
              </a:rPr>
              <a:t>forvaltningen 		43 saker</a:t>
            </a:r>
          </a:p>
          <a:p>
            <a:pPr eaLnBrk="0" hangingPunct="0">
              <a:defRPr/>
            </a:pPr>
            <a:r>
              <a:rPr lang="nb-NO" sz="3200" b="1" dirty="0">
                <a:solidFill>
                  <a:srgbClr val="000000"/>
                </a:solidFill>
              </a:rPr>
              <a:t>	</a:t>
            </a:r>
            <a:r>
              <a:rPr lang="nb-NO" dirty="0" smtClean="0">
                <a:solidFill>
                  <a:srgbClr val="000000"/>
                </a:solidFill>
              </a:rPr>
              <a:t>(20 % av realitetsbehandlede saker)</a:t>
            </a:r>
          </a:p>
          <a:p>
            <a:pPr marL="457200" lvl="0" indent="-457200" eaLnBrk="0" hangingPunct="0">
              <a:buFont typeface="Arial" charset="0"/>
              <a:buChar char="•"/>
              <a:defRPr/>
            </a:pPr>
            <a:r>
              <a:rPr lang="nb-NO" sz="2800" b="1" dirty="0" smtClean="0">
                <a:solidFill>
                  <a:srgbClr val="000000"/>
                </a:solidFill>
              </a:rPr>
              <a:t>Uttalelse med kritikk 		28 saker</a:t>
            </a:r>
          </a:p>
          <a:p>
            <a:pPr lvl="0" eaLnBrk="0" hangingPunct="0">
              <a:defRPr/>
            </a:pPr>
            <a:r>
              <a:rPr lang="nb-NO" sz="3200" b="1" dirty="0">
                <a:solidFill>
                  <a:srgbClr val="000000"/>
                </a:solidFill>
              </a:rPr>
              <a:t>	</a:t>
            </a:r>
            <a:r>
              <a:rPr lang="nb-NO" dirty="0" smtClean="0">
                <a:solidFill>
                  <a:srgbClr val="000000"/>
                </a:solidFill>
              </a:rPr>
              <a:t>(65 </a:t>
            </a:r>
            <a:r>
              <a:rPr lang="nb-NO" dirty="0">
                <a:solidFill>
                  <a:srgbClr val="000000"/>
                </a:solidFill>
              </a:rPr>
              <a:t>% av </a:t>
            </a:r>
            <a:r>
              <a:rPr lang="nb-NO" dirty="0" smtClean="0">
                <a:solidFill>
                  <a:srgbClr val="000000"/>
                </a:solidFill>
              </a:rPr>
              <a:t>forelagte saker)</a:t>
            </a:r>
            <a:endParaRPr lang="nb-NO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95536" y="1268760"/>
            <a:ext cx="8076484" cy="51125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0" indent="-914400" eaLnBrk="0" hangingPunct="0">
              <a:buAutoNum type="arabicPeriod"/>
              <a:defRPr/>
            </a:pPr>
            <a:r>
              <a:rPr lang="nb-NO" sz="4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Saksbehandlingstid </a:t>
            </a:r>
          </a:p>
          <a:p>
            <a:pPr marL="914400" lvl="0" indent="-914400" eaLnBrk="0" hangingPunct="0">
              <a:buAutoNum type="arabicPeriod"/>
              <a:defRPr/>
            </a:pPr>
            <a:r>
              <a:rPr lang="nb-NO" sz="4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Tolkning av plan</a:t>
            </a:r>
          </a:p>
          <a:p>
            <a:pPr marL="914400" lvl="0" indent="-914400" eaLnBrk="0" hangingPunct="0">
              <a:buAutoNum type="arabicPeriod"/>
              <a:defRPr/>
            </a:pPr>
            <a:r>
              <a:rPr lang="nb-NO" sz="4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Dispensasjon </a:t>
            </a:r>
          </a:p>
          <a:p>
            <a:pPr marL="914400" lvl="0" indent="-914400" eaLnBrk="0" hangingPunct="0">
              <a:buFontTx/>
              <a:buAutoNum type="arabicPeriod"/>
              <a:defRPr/>
            </a:pPr>
            <a:r>
              <a:rPr lang="nb-NO" sz="4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Barn og unges interesser i plan</a:t>
            </a:r>
          </a:p>
          <a:p>
            <a:pPr marL="914400" lvl="0" indent="-914400" eaLnBrk="0" hangingPunct="0">
              <a:buFontTx/>
              <a:buAutoNum type="arabicPeriod"/>
              <a:defRPr/>
            </a:pPr>
            <a:r>
              <a:rPr lang="nb-NO" sz="4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Privatrettslige forhold</a:t>
            </a:r>
          </a:p>
          <a:p>
            <a:pPr marL="914400" lvl="0" indent="-914400" eaLnBrk="0" hangingPunct="0">
              <a:buFontTx/>
              <a:buAutoNum type="arabicPeriod"/>
              <a:defRPr/>
            </a:pPr>
            <a:r>
              <a:rPr lang="nb-NO" sz="4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Kommende uttalelser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4"/>
          <p:cNvSpPr/>
          <p:nvPr/>
        </p:nvSpPr>
        <p:spPr>
          <a:xfrm>
            <a:off x="323528" y="1268760"/>
            <a:ext cx="8352928" cy="10246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>
              <a:defRPr/>
            </a:pPr>
            <a:r>
              <a:rPr lang="nb-NO" sz="4800" dirty="0" smtClean="0">
                <a:solidFill>
                  <a:schemeClr val="tx1"/>
                </a:solidFill>
              </a:rPr>
              <a:t>1. 	</a:t>
            </a:r>
            <a:r>
              <a:rPr lang="nb-NO" sz="4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Saksbehandlingstid</a:t>
            </a:r>
            <a:r>
              <a:rPr lang="nb-NO" sz="4800" dirty="0" smtClean="0">
                <a:solidFill>
                  <a:schemeClr val="tx1"/>
                </a:solidFill>
              </a:rPr>
              <a:t> </a:t>
            </a:r>
            <a:endParaRPr lang="nb-NO" sz="48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ounded Rectangle 14"/>
          <p:cNvSpPr/>
          <p:nvPr/>
        </p:nvSpPr>
        <p:spPr>
          <a:xfrm>
            <a:off x="323528" y="2420888"/>
            <a:ext cx="8280920" cy="42484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nb-NO" sz="3200" b="1" dirty="0" smtClean="0">
                <a:solidFill>
                  <a:srgbClr val="000000"/>
                </a:solidFill>
              </a:rPr>
              <a:t>Klagesaksbehandling i Bergen, Oslo og Tromsø (2013/964, 2013/1686, 2013/1687)</a:t>
            </a:r>
          </a:p>
          <a:p>
            <a:pPr eaLnBrk="0" hangingPunct="0">
              <a:defRPr/>
            </a:pPr>
            <a:endParaRPr lang="nb-NO" b="1" dirty="0" smtClean="0">
              <a:solidFill>
                <a:srgbClr val="000000"/>
              </a:solidFill>
            </a:endParaRP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b="1" dirty="0" smtClean="0">
                <a:solidFill>
                  <a:srgbClr val="000000"/>
                </a:solidFill>
              </a:rPr>
              <a:t>SAK10 § 7-1 første ledd d: klagebehandling 8 uker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>
                <a:solidFill>
                  <a:srgbClr val="000000"/>
                </a:solidFill>
              </a:rPr>
              <a:t>Bergen: gjennomsnitt 56 uker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>
                <a:solidFill>
                  <a:srgbClr val="000000"/>
                </a:solidFill>
              </a:rPr>
              <a:t>Oslo: </a:t>
            </a:r>
            <a:r>
              <a:rPr lang="nb-NO" dirty="0" smtClean="0">
                <a:solidFill>
                  <a:srgbClr val="000000"/>
                </a:solidFill>
              </a:rPr>
              <a:t>gjennomsnitt </a:t>
            </a:r>
            <a:r>
              <a:rPr lang="nb-NO" dirty="0">
                <a:solidFill>
                  <a:srgbClr val="000000"/>
                </a:solidFill>
              </a:rPr>
              <a:t>49 </a:t>
            </a:r>
            <a:r>
              <a:rPr lang="nb-NO" dirty="0" smtClean="0">
                <a:solidFill>
                  <a:srgbClr val="000000"/>
                </a:solidFill>
              </a:rPr>
              <a:t>uker for </a:t>
            </a:r>
            <a:r>
              <a:rPr lang="nb-NO" dirty="0">
                <a:solidFill>
                  <a:srgbClr val="000000"/>
                </a:solidFill>
              </a:rPr>
              <a:t>klager </a:t>
            </a:r>
            <a:r>
              <a:rPr lang="nb-NO" dirty="0" smtClean="0">
                <a:solidFill>
                  <a:srgbClr val="000000"/>
                </a:solidFill>
              </a:rPr>
              <a:t>behandlet </a:t>
            </a:r>
            <a:r>
              <a:rPr lang="nb-NO" dirty="0">
                <a:solidFill>
                  <a:srgbClr val="000000"/>
                </a:solidFill>
              </a:rPr>
              <a:t>politisk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>
                <a:solidFill>
                  <a:srgbClr val="000000"/>
                </a:solidFill>
              </a:rPr>
              <a:t>Tromsø: vanlig gjennomsnitt 6-7 </a:t>
            </a:r>
            <a:r>
              <a:rPr lang="nb-NO" dirty="0" smtClean="0">
                <a:solidFill>
                  <a:srgbClr val="000000"/>
                </a:solidFill>
              </a:rPr>
              <a:t>uker</a:t>
            </a:r>
          </a:p>
          <a:p>
            <a:pPr marL="342900" indent="-342900" eaLnBrk="0" hangingPunct="0">
              <a:buFont typeface="Arial" charset="0"/>
              <a:buChar char="•"/>
              <a:defRPr/>
            </a:pPr>
            <a:r>
              <a:rPr lang="nb-NO" dirty="0" smtClean="0">
                <a:solidFill>
                  <a:srgbClr val="000000"/>
                </a:solidFill>
              </a:rPr>
              <a:t>Behandlingstiden «uakseptabelt</a:t>
            </a:r>
            <a:r>
              <a:rPr lang="nb-NO" dirty="0">
                <a:solidFill>
                  <a:srgbClr val="000000"/>
                </a:solidFill>
              </a:rPr>
              <a:t>» </a:t>
            </a:r>
            <a:r>
              <a:rPr lang="nb-NO" dirty="0" smtClean="0">
                <a:solidFill>
                  <a:srgbClr val="000000"/>
                </a:solidFill>
              </a:rPr>
              <a:t>lang i Bergen og Oslo</a:t>
            </a:r>
            <a:endParaRPr lang="nb-NO" sz="3200" b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nb-NO" sz="2000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nb-NO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M_PPmal2">
  <a:themeElements>
    <a:clrScheme name="PowerPoint SOM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SOM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SOM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OM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OM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OM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OM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OM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OM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OM_PPmal2">
  <a:themeElements>
    <a:clrScheme name="SOM_PPmal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_PPmal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M_PPmal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_PPmal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_PPmal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_PPmal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_PPmal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_PPmal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_PPmal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10637</TotalTime>
  <Words>2135</Words>
  <Application>Microsoft Office PowerPoint</Application>
  <PresentationFormat>Skjermfremvisning (4:3)</PresentationFormat>
  <Paragraphs>327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23</vt:i4>
      </vt:variant>
    </vt:vector>
  </HeadingPairs>
  <TitlesOfParts>
    <vt:vector size="26" baseType="lpstr">
      <vt:lpstr>SOM_PPmal2</vt:lpstr>
      <vt:lpstr>1_Standard utforming</vt:lpstr>
      <vt:lpstr>1_SOM_PPmal2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</dc:creator>
  <cp:lastModifiedBy>itdrift</cp:lastModifiedBy>
  <cp:revision>2164</cp:revision>
  <dcterms:created xsi:type="dcterms:W3CDTF">1601-01-01T00:00:00Z</dcterms:created>
  <dcterms:modified xsi:type="dcterms:W3CDTF">2014-09-02T08:44:44Z</dcterms:modified>
</cp:coreProperties>
</file>