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  <p:sldMasterId id="2147484006" r:id="rId3"/>
  </p:sldMasterIdLst>
  <p:notesMasterIdLst>
    <p:notesMasterId r:id="rId17"/>
  </p:notesMasterIdLst>
  <p:handoutMasterIdLst>
    <p:handoutMasterId r:id="rId18"/>
  </p:handoutMasterIdLst>
  <p:sldIdLst>
    <p:sldId id="259" r:id="rId4"/>
    <p:sldId id="273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D73"/>
    <a:srgbClr val="5E555F"/>
    <a:srgbClr val="3080B6"/>
    <a:srgbClr val="2059AE"/>
    <a:srgbClr val="BB051B"/>
    <a:srgbClr val="B20519"/>
    <a:srgbClr val="B2071B"/>
    <a:srgbClr val="831E23"/>
    <a:srgbClr val="007B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38" autoAdjust="0"/>
  </p:normalViewPr>
  <p:slideViewPr>
    <p:cSldViewPr showGuides="1">
      <p:cViewPr varScale="1">
        <p:scale>
          <a:sx n="67" d="100"/>
          <a:sy n="67" d="100"/>
        </p:scale>
        <p:origin x="-594" y="-96"/>
      </p:cViewPr>
      <p:guideLst>
        <p:guide orient="horz" pos="2160"/>
        <p:guide orient="horz" pos="1003"/>
        <p:guide orient="horz" pos="913"/>
        <p:guide orient="horz" pos="3861"/>
        <p:guide pos="2880"/>
        <p:guide pos="453"/>
        <p:guide pos="5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3D249-4016-43EB-9F41-48CFBA1AC987}" type="datetimeFigureOut">
              <a:rPr lang="nb-NO" smtClean="0"/>
              <a:pPr/>
              <a:t>03.09.2014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27DE-087F-4F78-8387-337E5558B4B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03.09.2014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A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9" name="TekstSylinder 18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4" name="Bilde 13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620688"/>
            <a:ext cx="2938278" cy="993650"/>
          </a:xfrm>
          <a:prstGeom prst="rect">
            <a:avLst/>
          </a:prstGeom>
        </p:spPr>
      </p:pic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KMD2CE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2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5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pic>
        <p:nvPicPr>
          <p:cNvPr id="16" name="Bilde 15" descr="KM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KM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2861" y="599395"/>
            <a:ext cx="2938278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ENG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KMD2CE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Engelsk 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</a:t>
            </a:r>
            <a:r>
              <a:rPr lang="nb-NO" sz="1200" baseline="0" dirty="0" smtClean="0"/>
              <a:t>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6" name="Bilde 15" descr="KMD2CE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76725" y="601200"/>
            <a:ext cx="3590551" cy="993650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ittel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KMD2CS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mal: Startside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2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5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sidenummer</a:t>
            </a:r>
            <a:r>
              <a:rPr lang="nb-NO" sz="1200" dirty="0"/>
              <a:t>, dato, </a:t>
            </a:r>
            <a:r>
              <a:rPr lang="nb-NO" sz="1200" dirty="0" smtClean="0"/>
              <a:t>og tittel </a:t>
            </a:r>
            <a:r>
              <a:rPr lang="nb-NO" sz="1200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ittel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mal: Startside ALTERNATIV</a:t>
            </a:r>
            <a:r>
              <a:rPr lang="nb-NO" sz="1200" baseline="0" dirty="0" smtClean="0"/>
              <a:t> B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KMD 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0" name="Bilde 9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i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mi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mal</a:t>
            </a:r>
            <a:r>
              <a:rPr lang="nb-NO" sz="1200" dirty="0"/>
              <a:t>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8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i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Slutt Oppsett Alternativ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A</a:t>
            </a:r>
            <a:endParaRPr lang="nb-NO" sz="1200" dirty="0" smtClean="0"/>
          </a:p>
          <a:p>
            <a:pPr>
              <a:defRPr/>
            </a:pP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KMD MAL </a:t>
            </a:r>
            <a:r>
              <a:rPr lang="nb-NO" sz="1200" baseline="0" dirty="0" smtClean="0"/>
              <a:t> BM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Picture 15" descr="Helfigur_HALV2_original_illustrasjon_fullfarge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6168" r="461" b="36823"/>
          <a:stretch/>
        </p:blipFill>
        <p:spPr>
          <a:xfrm>
            <a:off x="0" y="3193753"/>
            <a:ext cx="9144000" cy="3691631"/>
          </a:xfrm>
          <a:prstGeom prst="rect">
            <a:avLst/>
          </a:prstGeom>
        </p:spPr>
      </p:pic>
      <p:sp>
        <p:nvSpPr>
          <p:cNvPr id="12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43711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3" name="Bilde 12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isk Slutt Oppsett Alternativ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3" name="Picture 16" descr="Orange original_illustrasjon1_stor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208" t="21716" r="21440" b="5760"/>
          <a:stretch/>
        </p:blipFill>
        <p:spPr>
          <a:xfrm>
            <a:off x="-36512" y="2832165"/>
            <a:ext cx="9143998" cy="455727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Samisk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B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50912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628800" y="3933056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1" name="Bilde 10" descr="KMD2CS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5873" y="601200"/>
            <a:ext cx="2692254" cy="993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0042" cy="6328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1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08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5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6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4619" t="20201" r="15852" b="24951"/>
          <a:stretch/>
        </p:blipFill>
        <p:spPr>
          <a:xfrm>
            <a:off x="0" y="0"/>
            <a:ext cx="3606800" cy="8532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99089"/>
            <a:ext cx="316910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Kommunal-</a:t>
            </a:r>
            <a:r>
              <a:rPr lang="nb-NO" sz="1000" baseline="0" dirty="0" smtClean="0">
                <a:solidFill>
                  <a:srgbClr val="856D73"/>
                </a:solidFill>
                <a:latin typeface="Verdana" pitchFamily="34" charset="0"/>
              </a:rPr>
              <a:t> og moderniseringsdepartementet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85" r:id="rId2"/>
    <p:sldLayoutId id="2147483962" r:id="rId3"/>
    <p:sldLayoutId id="2147483963" r:id="rId4"/>
    <p:sldLayoutId id="2147483964" r:id="rId5"/>
    <p:sldLayoutId id="2147483965" r:id="rId6"/>
    <p:sldLayoutId id="2147483983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87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382545"/>
            <a:ext cx="288107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856D73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en-US" sz="1000" dirty="0" smtClean="0">
                <a:solidFill>
                  <a:srgbClr val="856D73"/>
                </a:solidFill>
                <a:latin typeface="Verdana" pitchFamily="34" charset="0"/>
              </a:rPr>
              <a:t>Ministry</a:t>
            </a: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rgbClr val="856D73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rgbClr val="856D73"/>
                </a:solidFill>
                <a:latin typeface="Verdana" pitchFamily="34" charset="0"/>
              </a:rPr>
              <a:t>Local</a:t>
            </a:r>
            <a:r>
              <a:rPr lang="nb-NO" sz="1000" dirty="0" smtClean="0">
                <a:solidFill>
                  <a:srgbClr val="856D73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rgbClr val="856D73"/>
                </a:solidFill>
                <a:latin typeface="Verdana" pitchFamily="34" charset="0"/>
              </a:rPr>
              <a:t>Government</a:t>
            </a:r>
            <a:r>
              <a:rPr lang="nb-NO" sz="1000" baseline="0" dirty="0" smtClean="0">
                <a:solidFill>
                  <a:srgbClr val="856D73"/>
                </a:solidFill>
                <a:latin typeface="Verdana" pitchFamily="34" charset="0"/>
              </a:rPr>
              <a:t> and </a:t>
            </a:r>
            <a:r>
              <a:rPr lang="nb-NO" sz="1000" baseline="0" dirty="0" err="1" smtClean="0">
                <a:solidFill>
                  <a:srgbClr val="856D73"/>
                </a:solidFill>
                <a:latin typeface="Verdana" pitchFamily="34" charset="0"/>
              </a:rPr>
              <a:t>Modernisation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86" r:id="rId2"/>
    <p:sldLayoutId id="2147483973" r:id="rId3"/>
    <p:sldLayoutId id="2147483974" r:id="rId4"/>
    <p:sldLayoutId id="2147483975" r:id="rId5"/>
    <p:sldLayoutId id="2147483976" r:id="rId6"/>
    <p:sldLayoutId id="2147483984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9" r:id="rId13"/>
    <p:sldLayoutId id="2147483993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"/>
          <p:cNvSpPr>
            <a:spLocks noChangeAspect="1"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gradFill flip="none" rotWithShape="1">
            <a:gsLst>
              <a:gs pos="94000">
                <a:srgbClr val="7C96AD">
                  <a:alpha val="16000"/>
                </a:srgbClr>
              </a:gs>
              <a:gs pos="75000">
                <a:srgbClr val="D9DFE5">
                  <a:alpha val="48000"/>
                </a:srgbClr>
              </a:gs>
              <a:gs pos="0">
                <a:srgbClr val="7F899E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6D73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459490"/>
            <a:ext cx="288107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n-NO" sz="1000" kern="1200" dirty="0" err="1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Gielda-</a:t>
            </a:r>
            <a:r>
              <a:rPr lang="nn-NO" sz="1000" kern="1200" dirty="0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ja </a:t>
            </a:r>
            <a:r>
              <a:rPr lang="nn-NO" sz="1000" kern="1200" dirty="0" err="1" smtClean="0">
                <a:solidFill>
                  <a:srgbClr val="856D7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ođasmahttindepartemeanta</a:t>
            </a:r>
            <a:endParaRPr lang="nb-NO" sz="1000" dirty="0">
              <a:solidFill>
                <a:srgbClr val="856D73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719138" y="1052736"/>
            <a:ext cx="7632700" cy="3096344"/>
          </a:xfrm>
        </p:spPr>
        <p:txBody>
          <a:bodyPr/>
          <a:lstStyle/>
          <a:p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Grensedragningen mellom rettshjelpsvirksomhet og juridisk bistand til nær familie i enkeltsaker </a:t>
            </a:r>
            <a:br>
              <a:rPr lang="nb-NO" sz="2400" dirty="0" smtClean="0"/>
            </a:br>
            <a:r>
              <a:rPr lang="nb-NO" sz="2400" dirty="0" smtClean="0"/>
              <a:t>Domstolloven § 218</a:t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719138" y="3886200"/>
            <a:ext cx="7632700" cy="766936"/>
          </a:xfrm>
        </p:spPr>
        <p:txBody>
          <a:bodyPr>
            <a:normAutofit/>
          </a:bodyPr>
          <a:lstStyle/>
          <a:p>
            <a:r>
              <a:rPr lang="nb-NO" dirty="0" smtClean="0"/>
              <a:t>Janne Loen Kummeneje</a:t>
            </a:r>
          </a:p>
          <a:p>
            <a:r>
              <a:rPr lang="nb-NO" dirty="0" smtClean="0"/>
              <a:t>Rådgiver 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sz="quarter" idx="13"/>
          </p:nvPr>
        </p:nvSpPr>
        <p:spPr/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F84F35-D8CF-40CF-864C-EAFBFBC172A4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6B2C8-A7D3-4F1A-8056-06DB1B87D535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900100"/>
          </a:xfrm>
        </p:spPr>
        <p:txBody>
          <a:bodyPr/>
          <a:lstStyle/>
          <a:p>
            <a:r>
              <a:rPr lang="nb-NO" sz="2800" dirty="0" smtClean="0"/>
              <a:t>Kort om faktum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8760"/>
            <a:ext cx="7631838" cy="4849999"/>
          </a:xfrm>
        </p:spPr>
        <p:txBody>
          <a:bodyPr/>
          <a:lstStyle/>
          <a:p>
            <a:r>
              <a:rPr lang="nb-NO" sz="2400" dirty="0" smtClean="0"/>
              <a:t>2009</a:t>
            </a:r>
          </a:p>
          <a:p>
            <a:pPr lvl="1"/>
            <a:r>
              <a:rPr lang="nb-NO" sz="2000" dirty="0" smtClean="0"/>
              <a:t>Departementet behandlet klage fra to privatpersoner (jurister) på avkorting av krav om sakskostnader </a:t>
            </a:r>
          </a:p>
          <a:p>
            <a:pPr lvl="1">
              <a:buNone/>
            </a:pPr>
            <a:endParaRPr lang="nb-NO" sz="2000" dirty="0" smtClean="0"/>
          </a:p>
          <a:p>
            <a:pPr lvl="1"/>
            <a:r>
              <a:rPr lang="nb-NO" sz="2000" dirty="0" smtClean="0"/>
              <a:t>Opprinnelig krav kr 446 500, redusert til kr 60 000 av Fylkesmannen</a:t>
            </a:r>
          </a:p>
          <a:p>
            <a:pPr lvl="1">
              <a:buNone/>
            </a:pPr>
            <a:endParaRPr lang="nb-NO" sz="2000" dirty="0" smtClean="0"/>
          </a:p>
          <a:p>
            <a:pPr lvl="1"/>
            <a:r>
              <a:rPr lang="nb-NO" sz="2000" dirty="0" smtClean="0"/>
              <a:t>Vedtaket stadfestet av departementet i august 2009 (Sak 09/1552)</a:t>
            </a:r>
          </a:p>
          <a:p>
            <a:pPr lvl="1">
              <a:buNone/>
            </a:pPr>
            <a:endParaRPr lang="nb-NO" sz="2000" dirty="0" smtClean="0"/>
          </a:p>
          <a:p>
            <a:pPr lvl="1"/>
            <a:r>
              <a:rPr lang="nb-NO" sz="2000" dirty="0" err="1" smtClean="0"/>
              <a:t>Departementet-</a:t>
            </a:r>
            <a:r>
              <a:rPr lang="nb-NO" sz="2000" dirty="0" smtClean="0"/>
              <a:t> Tvilende til om bistanden som ble dekket var lovlig, pga. klagere ikke registrert som rettshjelpere, jf. domstolloven § 218 første ledd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Kort om faktum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2012</a:t>
            </a:r>
          </a:p>
          <a:p>
            <a:pPr lvl="1"/>
            <a:r>
              <a:rPr lang="nb-NO" sz="2000" dirty="0" smtClean="0"/>
              <a:t>Departementet behandlet </a:t>
            </a:r>
            <a:r>
              <a:rPr lang="nb-NO" sz="2000" i="1" dirty="0" smtClean="0"/>
              <a:t>ny klage </a:t>
            </a:r>
            <a:r>
              <a:rPr lang="nb-NO" sz="2000" dirty="0" smtClean="0"/>
              <a:t>på avkorting av krav om </a:t>
            </a:r>
            <a:r>
              <a:rPr lang="nb-NO" sz="2000" dirty="0" err="1" smtClean="0"/>
              <a:t>sakskostnader-</a:t>
            </a:r>
            <a:r>
              <a:rPr lang="nb-NO" sz="2000" dirty="0" smtClean="0"/>
              <a:t> </a:t>
            </a:r>
            <a:r>
              <a:rPr lang="nb-NO" sz="2000" i="1" dirty="0" smtClean="0"/>
              <a:t>samme to privatpersonene</a:t>
            </a:r>
          </a:p>
          <a:p>
            <a:pPr lvl="1"/>
            <a:endParaRPr lang="nb-NO" sz="2000" dirty="0" smtClean="0"/>
          </a:p>
          <a:p>
            <a:pPr lvl="1"/>
            <a:r>
              <a:rPr lang="nb-NO" sz="2000" dirty="0" smtClean="0"/>
              <a:t>Opprinnelig krav kr 31 125, redusert til kr 8 612,50 av Fylkesmannen </a:t>
            </a:r>
          </a:p>
          <a:p>
            <a:pPr lvl="1">
              <a:buNone/>
            </a:pPr>
            <a:endParaRPr lang="nb-NO" sz="2000" dirty="0" smtClean="0"/>
          </a:p>
          <a:p>
            <a:pPr lvl="1"/>
            <a:r>
              <a:rPr lang="nb-NO" sz="2000" dirty="0" smtClean="0"/>
              <a:t>Vedtaket stadfestet av departementet i januar 2013</a:t>
            </a:r>
          </a:p>
          <a:p>
            <a:pPr lvl="1">
              <a:buNone/>
            </a:pPr>
            <a:endParaRPr lang="nb-NO" sz="2000" dirty="0" smtClean="0"/>
          </a:p>
          <a:p>
            <a:pPr lvl="1"/>
            <a:r>
              <a:rPr lang="nb-NO" sz="2000" dirty="0" err="1" smtClean="0"/>
              <a:t>Departementet-</a:t>
            </a:r>
            <a:r>
              <a:rPr lang="nb-NO" sz="2000" dirty="0" smtClean="0"/>
              <a:t> </a:t>
            </a:r>
            <a:r>
              <a:rPr lang="nb-NO" sz="2000" i="1" dirty="0" smtClean="0"/>
              <a:t>Igjen</a:t>
            </a:r>
            <a:r>
              <a:rPr lang="nb-NO" sz="2000" dirty="0" smtClean="0"/>
              <a:t> usikkerhet om bistanden som ble dekket var lovlig, pga. klagere ikke registrert som rettshjelpere, jf. domstolloven § 218 første ledd</a:t>
            </a:r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sz="2000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828092"/>
          </a:xfrm>
        </p:spPr>
        <p:txBody>
          <a:bodyPr/>
          <a:lstStyle/>
          <a:p>
            <a:r>
              <a:rPr lang="nb-NO" sz="2800" dirty="0" smtClean="0"/>
              <a:t>Domstolsloven § 218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68760"/>
            <a:ext cx="6084248" cy="4849999"/>
          </a:xfrm>
        </p:spPr>
        <p:txBody>
          <a:bodyPr/>
          <a:lstStyle/>
          <a:p>
            <a:r>
              <a:rPr lang="nb-NO" sz="2000" dirty="0" smtClean="0"/>
              <a:t>Usikkerhet om staten hadde betalt ut ulovlig bistand, da klagere ikke var registrerte rettshjelpere, jf domstolloven § 218, første ledd:</a:t>
            </a:r>
          </a:p>
          <a:p>
            <a:pPr>
              <a:buNone/>
            </a:pPr>
            <a:endParaRPr lang="nb-NO" sz="2000" dirty="0" smtClean="0"/>
          </a:p>
          <a:p>
            <a:r>
              <a:rPr lang="nb-NO" sz="2000" dirty="0" smtClean="0"/>
              <a:t>”</a:t>
            </a:r>
            <a:r>
              <a:rPr lang="nb-NO" sz="2000" i="1" dirty="0" smtClean="0"/>
              <a:t>Den som vil utøve rettshjelpvirksomhet, må ha bevilling som advokat etter § 220. Med rettshjelpvirksomhet menes </a:t>
            </a:r>
            <a:r>
              <a:rPr lang="nb-NO" sz="2000" i="1" u="sng" dirty="0" smtClean="0"/>
              <a:t>ervervsmessig eller stadig yting </a:t>
            </a:r>
            <a:r>
              <a:rPr lang="nb-NO" sz="2000" i="1" dirty="0" smtClean="0"/>
              <a:t>av rettshjelp.”</a:t>
            </a:r>
          </a:p>
          <a:p>
            <a:r>
              <a:rPr lang="nb-NO" sz="2000" dirty="0" smtClean="0"/>
              <a:t>Unntak i annet ledd nr 1:</a:t>
            </a:r>
          </a:p>
          <a:p>
            <a:pPr lvl="1">
              <a:buNone/>
            </a:pPr>
            <a:r>
              <a:rPr lang="nb-NO" sz="1800" dirty="0" smtClean="0"/>
              <a:t>	</a:t>
            </a:r>
            <a:r>
              <a:rPr lang="nb-NO" sz="1800" i="1" dirty="0" smtClean="0"/>
              <a:t>”</a:t>
            </a:r>
            <a:r>
              <a:rPr lang="nb-NO" sz="2000" i="1" dirty="0" smtClean="0"/>
              <a:t>Den som har juridisk embetseksamen eller mastergrad i rettsvitenskap, men ikke har advokatbevilling, kan yte rettshjelp”</a:t>
            </a:r>
          </a:p>
          <a:p>
            <a:pPr lvl="1"/>
            <a:endParaRPr lang="nb-NO" sz="1800" dirty="0" smtClean="0"/>
          </a:p>
          <a:p>
            <a:pPr>
              <a:buNone/>
            </a:pPr>
            <a:r>
              <a:rPr lang="nb-NO" sz="2000" dirty="0" smtClean="0"/>
              <a:t> 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98624EF-F7C9-43A3-9EA4-30EF3F17D6A9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12294" name="Picture 6" descr="http://spislykkemat.files.wordpress.com/2012/05/600px-brass_scales_with_cupped_tra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28800"/>
            <a:ext cx="230425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Tilsynsrådet</a:t>
            </a:r>
            <a:endParaRPr lang="nb-NO" sz="2800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720000" y="1592796"/>
            <a:ext cx="6228264" cy="4525963"/>
          </a:xfrm>
        </p:spPr>
        <p:txBody>
          <a:bodyPr/>
          <a:lstStyle/>
          <a:p>
            <a:r>
              <a:rPr lang="nb-NO" sz="2000" dirty="0" smtClean="0"/>
              <a:t>Brev fra departementet til Tilsynsrådet for advokatvirksomhet februar 2013:</a:t>
            </a:r>
          </a:p>
          <a:p>
            <a:pPr lvl="1"/>
            <a:r>
              <a:rPr lang="nb-NO" sz="2000" dirty="0" smtClean="0"/>
              <a:t>Ba om retningslinjer for grense mellom </a:t>
            </a:r>
            <a:r>
              <a:rPr lang="nb-NO" sz="2000" i="1" dirty="0" smtClean="0"/>
              <a:t>enkeltstående oppdrag for nærstående/integrert rettshjelpvirksomhet</a:t>
            </a:r>
            <a:r>
              <a:rPr lang="nb-NO" sz="2000" dirty="0" smtClean="0"/>
              <a:t>, og </a:t>
            </a:r>
            <a:r>
              <a:rPr lang="nb-NO" sz="2000" i="1" dirty="0" smtClean="0"/>
              <a:t>tradisjonell rettshjelpsvirksomhet</a:t>
            </a:r>
          </a:p>
          <a:p>
            <a:pPr lvl="1">
              <a:buNone/>
            </a:pPr>
            <a:endParaRPr lang="nb-NO" sz="2000" dirty="0" smtClean="0"/>
          </a:p>
          <a:p>
            <a:r>
              <a:rPr lang="nb-NO" sz="2000" dirty="0" smtClean="0"/>
              <a:t>Brev fra Tilsynsrådet for advokatvirksomhet til departementet oktober 2013:</a:t>
            </a:r>
          </a:p>
          <a:p>
            <a:pPr lvl="1"/>
            <a:r>
              <a:rPr lang="nb-NO" sz="1800" dirty="0" smtClean="0"/>
              <a:t>”</a:t>
            </a:r>
            <a:r>
              <a:rPr lang="nb-NO" sz="2000" dirty="0" smtClean="0"/>
              <a:t>Ervervsmessig”- Gis det rettsråd mot vederlag i en eller annen form, vil </a:t>
            </a:r>
            <a:r>
              <a:rPr lang="nb-NO" sz="2000" dirty="0" err="1" smtClean="0"/>
              <a:t>rettsrådaktiviteten</a:t>
            </a:r>
            <a:r>
              <a:rPr lang="nb-NO" sz="2000" dirty="0" smtClean="0"/>
              <a:t> være ”ervervsmessig” jf. domstolloven § 218</a:t>
            </a:r>
          </a:p>
          <a:p>
            <a:pPr lvl="1"/>
            <a:endParaRPr lang="nb-NO" sz="1800" dirty="0" smtClean="0"/>
          </a:p>
          <a:p>
            <a:pPr lvl="1"/>
            <a:endParaRPr lang="nb-NO" sz="1800" dirty="0" smtClean="0"/>
          </a:p>
          <a:p>
            <a:pPr lvl="1"/>
            <a:endParaRPr lang="nb-NO" sz="1800" dirty="0" smtClean="0"/>
          </a:p>
          <a:p>
            <a:pPr lvl="1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98624EF-F7C9-43A3-9EA4-30EF3F17D6A9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11265" name="Picture 1" descr="C:\Users\krd1826\Pictures\COLOURBOX3013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340768"/>
            <a:ext cx="2088232" cy="273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Tilsynsrådet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884448" cy="4525963"/>
          </a:xfrm>
        </p:spPr>
        <p:txBody>
          <a:bodyPr/>
          <a:lstStyle/>
          <a:p>
            <a:r>
              <a:rPr lang="nb-NO" sz="2000" dirty="0" smtClean="0"/>
              <a:t>Tilsynsrådet: Dersom den juridiske bistanden ytes gjennom et enkeltmannsforetak eller selskap regelmessig, vil det innebære at terskelen for rettshjelpsvirksomhet er overtrådt</a:t>
            </a:r>
          </a:p>
          <a:p>
            <a:pPr>
              <a:buNone/>
            </a:pPr>
            <a:endParaRPr lang="nb-NO" sz="2000" dirty="0" smtClean="0"/>
          </a:p>
          <a:p>
            <a:r>
              <a:rPr lang="nb-NO" sz="2000" dirty="0" smtClean="0"/>
              <a:t>Selv om ikke ervervsmessig, kan bistanden falle inn under § 218 første ledd, dersom den er </a:t>
            </a:r>
            <a:r>
              <a:rPr lang="nb-NO" sz="2000" i="1" dirty="0" smtClean="0"/>
              <a:t>”stadig”</a:t>
            </a:r>
          </a:p>
          <a:p>
            <a:pPr>
              <a:buNone/>
            </a:pPr>
            <a:endParaRPr lang="nb-NO" sz="2000" i="1" dirty="0" smtClean="0"/>
          </a:p>
          <a:p>
            <a:r>
              <a:rPr lang="nb-NO" sz="2000" dirty="0" smtClean="0"/>
              <a:t>Ot. prp. nr 7 (1990-1991) s 74- </a:t>
            </a:r>
            <a:r>
              <a:rPr lang="nb-NO" sz="2000" i="1" dirty="0" smtClean="0"/>
              <a:t>”Stadig” </a:t>
            </a:r>
            <a:r>
              <a:rPr lang="nb-NO" sz="2000" dirty="0" smtClean="0"/>
              <a:t>omfatter juridisk bistand som ikke skjer ervervsmessig, men som har noe omfang. Eks: Forening som stadig yter gratis rettshjelp til sine medlemmer</a:t>
            </a:r>
            <a:endParaRPr lang="nb-NO" sz="20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2746617-EE46-483E-BD6F-225E0ABBAA7E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Tilsynsrådet</a:t>
            </a:r>
            <a:endParaRPr lang="nb-NO" sz="2800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Tilsynsrådet: Juridisk bistand til familie og venner: Utenfor rammen av domstolloven § 218.</a:t>
            </a:r>
          </a:p>
          <a:p>
            <a:pPr>
              <a:buNone/>
            </a:pPr>
            <a:endParaRPr lang="nb-NO" sz="2000" dirty="0" smtClean="0"/>
          </a:p>
          <a:p>
            <a:r>
              <a:rPr lang="nb-NO" sz="2000" dirty="0" smtClean="0"/>
              <a:t>Dersom visst omfang, vil bistanden lett kunne rammes av domstolloven § 218</a:t>
            </a:r>
          </a:p>
          <a:p>
            <a:pPr>
              <a:buNone/>
            </a:pPr>
            <a:endParaRPr lang="nb-NO" sz="2000" dirty="0" smtClean="0"/>
          </a:p>
          <a:p>
            <a:r>
              <a:rPr lang="nb-NO" sz="2000" dirty="0" smtClean="0"/>
              <a:t>Uklart hvor stort omfanget må være</a:t>
            </a:r>
          </a:p>
          <a:p>
            <a:pPr>
              <a:buNone/>
            </a:pPr>
            <a:endParaRPr lang="nb-NO" sz="2000" dirty="0" smtClean="0"/>
          </a:p>
          <a:p>
            <a:r>
              <a:rPr lang="nb-NO" sz="2000" dirty="0" smtClean="0"/>
              <a:t>Avventer avklaring fra Lovavdelingen</a:t>
            </a:r>
          </a:p>
          <a:p>
            <a:endParaRPr lang="nb-NO" sz="20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9BD6-8050-4090-948C-D1B40D632E0A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pic>
        <p:nvPicPr>
          <p:cNvPr id="10" name="Picture 2" descr="D:\Landskonferanse\COLOURBOX4249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880320" cy="28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94965-D8C5-4DEE-A36A-C39BF9BEA4AA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pic>
        <p:nvPicPr>
          <p:cNvPr id="2050" name="Picture 2" descr="D:\Landskonferanse\COLOURBOX4249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92262"/>
            <a:ext cx="2880320" cy="284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9AE2501-1319-4C69-A0F8-6822D9B27330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MD_PowerPoint_2014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MD mal ENGEL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MD mal sami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KMD_PowerPoint_2014</Template>
  <TotalTime>452</TotalTime>
  <Words>391</Words>
  <Application>Microsoft Office PowerPoint</Application>
  <PresentationFormat>Skjermfremvisning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KMD_PowerPoint_2014</vt:lpstr>
      <vt:lpstr>KMD mal ENGELSK</vt:lpstr>
      <vt:lpstr>1_KMD mal samisk</vt:lpstr>
      <vt:lpstr>       Grensedragningen mellom rettshjelpsvirksomhet og juridisk bistand til nær familie i enkeltsaker  Domstolloven § 218  </vt:lpstr>
      <vt:lpstr>Kort om faktum</vt:lpstr>
      <vt:lpstr>Kort om faktum</vt:lpstr>
      <vt:lpstr>Domstolsloven § 218</vt:lpstr>
      <vt:lpstr>Tilsynsrådet</vt:lpstr>
      <vt:lpstr>Tilsynsrådet</vt:lpstr>
      <vt:lpstr>Tilsynsrådet</vt:lpstr>
      <vt:lpstr>Lysbilde 8</vt:lpstr>
      <vt:lpstr>Lysbilde 9</vt:lpstr>
      <vt:lpstr>Lysbilde 10</vt:lpstr>
      <vt:lpstr>Lysbilde 11</vt:lpstr>
      <vt:lpstr>Lysbilde 12</vt:lpstr>
      <vt:lpstr>Lysbilde 13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Sakskostnader § 36 og grensen for rettshjelp</dc:title>
  <dc:creator>Janne Loen Kummeneje</dc:creator>
  <cp:lastModifiedBy>Janne Loen Kummeneje</cp:lastModifiedBy>
  <cp:revision>69</cp:revision>
  <dcterms:created xsi:type="dcterms:W3CDTF">2014-08-28T13:42:42Z</dcterms:created>
  <dcterms:modified xsi:type="dcterms:W3CDTF">2014-09-03T15:22:09Z</dcterms:modified>
</cp:coreProperties>
</file>