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60" r:id="rId6"/>
    <p:sldId id="259" r:id="rId7"/>
    <p:sldId id="261" r:id="rId8"/>
    <p:sldId id="262" r:id="rId9"/>
    <p:sldId id="271" r:id="rId10"/>
    <p:sldId id="266" r:id="rId11"/>
    <p:sldId id="263" r:id="rId12"/>
    <p:sldId id="264" r:id="rId13"/>
    <p:sldId id="265" r:id="rId14"/>
    <p:sldId id="267" r:id="rId15"/>
    <p:sldId id="269" r:id="rId16"/>
    <p:sldId id="273" r:id="rId17"/>
    <p:sldId id="272" r:id="rId18"/>
    <p:sldId id="268" r:id="rId19"/>
  </p:sldIdLst>
  <p:sldSz cx="9144000" cy="6858000" type="screen4x3"/>
  <p:notesSz cx="6797675" cy="987425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37A0-04D3-461C-BE73-CC19B0BA598F}" type="datetimeFigureOut">
              <a:rPr lang="nb-NO" smtClean="0"/>
              <a:t>23.09.2012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C8A8-AC7B-4C02-81AB-56307A76EAE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2453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37A0-04D3-461C-BE73-CC19B0BA598F}" type="datetimeFigureOut">
              <a:rPr lang="nb-NO" smtClean="0"/>
              <a:t>23.09.2012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C8A8-AC7B-4C02-81AB-56307A76EAE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9100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37A0-04D3-461C-BE73-CC19B0BA598F}" type="datetimeFigureOut">
              <a:rPr lang="nb-NO" smtClean="0"/>
              <a:t>23.09.2012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C8A8-AC7B-4C02-81AB-56307A76EAE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7175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37A0-04D3-461C-BE73-CC19B0BA598F}" type="datetimeFigureOut">
              <a:rPr lang="nb-NO" smtClean="0"/>
              <a:t>23.09.2012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C8A8-AC7B-4C02-81AB-56307A76EAE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4824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37A0-04D3-461C-BE73-CC19B0BA598F}" type="datetimeFigureOut">
              <a:rPr lang="nb-NO" smtClean="0"/>
              <a:t>23.09.2012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C8A8-AC7B-4C02-81AB-56307A76EAE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3675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37A0-04D3-461C-BE73-CC19B0BA598F}" type="datetimeFigureOut">
              <a:rPr lang="nb-NO" smtClean="0"/>
              <a:t>23.09.2012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C8A8-AC7B-4C02-81AB-56307A76EAE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144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37A0-04D3-461C-BE73-CC19B0BA598F}" type="datetimeFigureOut">
              <a:rPr lang="nb-NO" smtClean="0"/>
              <a:t>23.09.2012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C8A8-AC7B-4C02-81AB-56307A76EAE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823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37A0-04D3-461C-BE73-CC19B0BA598F}" type="datetimeFigureOut">
              <a:rPr lang="nb-NO" smtClean="0"/>
              <a:t>23.09.2012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C8A8-AC7B-4C02-81AB-56307A76EAE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1159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37A0-04D3-461C-BE73-CC19B0BA598F}" type="datetimeFigureOut">
              <a:rPr lang="nb-NO" smtClean="0"/>
              <a:t>23.09.2012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C8A8-AC7B-4C02-81AB-56307A76EAE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3006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37A0-04D3-461C-BE73-CC19B0BA598F}" type="datetimeFigureOut">
              <a:rPr lang="nb-NO" smtClean="0"/>
              <a:t>23.09.2012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C8A8-AC7B-4C02-81AB-56307A76EAE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35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37A0-04D3-461C-BE73-CC19B0BA598F}" type="datetimeFigureOut">
              <a:rPr lang="nb-NO" smtClean="0"/>
              <a:t>23.09.2012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AC8A8-AC7B-4C02-81AB-56307A76EAE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2524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E37A0-04D3-461C-BE73-CC19B0BA598F}" type="datetimeFigureOut">
              <a:rPr lang="nb-NO" smtClean="0"/>
              <a:t>23.09.2012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AC8A8-AC7B-4C02-81AB-56307A76EAEA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6652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Kommuneloven 20 år.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Innspill fra rådmann i Tydal kommune. </a:t>
            </a:r>
          </a:p>
          <a:p>
            <a:r>
              <a:rPr lang="nb-NO" dirty="0" smtClean="0"/>
              <a:t>Gunnbjørn </a:t>
            </a:r>
            <a:r>
              <a:rPr lang="nb-NO" dirty="0"/>
              <a:t>B</a:t>
            </a:r>
            <a:r>
              <a:rPr lang="nb-NO" dirty="0" smtClean="0"/>
              <a:t>erggård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24837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«Tillitskarakterer»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nb-NO" sz="2800" dirty="0">
                <a:solidFill>
                  <a:prstClr val="black"/>
                </a:solidFill>
              </a:rPr>
              <a:t>Revisjon: Bra. God lokal forankring. Veiledning.</a:t>
            </a:r>
          </a:p>
          <a:p>
            <a:pPr lvl="0"/>
            <a:r>
              <a:rPr lang="nb-NO" sz="2800" dirty="0" smtClean="0">
                <a:solidFill>
                  <a:prstClr val="black"/>
                </a:solidFill>
              </a:rPr>
              <a:t>Helsetilsyn</a:t>
            </a:r>
            <a:r>
              <a:rPr lang="nb-NO" sz="2800" dirty="0">
                <a:solidFill>
                  <a:prstClr val="black"/>
                </a:solidFill>
              </a:rPr>
              <a:t>: Langt fra lokaldemokratiet. Tunge metoder. Ressurskrevende. «Ovenfra og ned».      </a:t>
            </a:r>
          </a:p>
          <a:p>
            <a:pPr lvl="0"/>
            <a:r>
              <a:rPr lang="nb-NO" sz="2800" dirty="0">
                <a:solidFill>
                  <a:prstClr val="black"/>
                </a:solidFill>
              </a:rPr>
              <a:t>DN: «Norgesmester i mistillit». Bygger konsekvent sin kontroll på mistillit til lokal forvaltning og lokale aktører.</a:t>
            </a:r>
          </a:p>
          <a:p>
            <a:pPr lvl="0"/>
            <a:r>
              <a:rPr lang="nb-NO" sz="2800" dirty="0">
                <a:solidFill>
                  <a:prstClr val="black"/>
                </a:solidFill>
              </a:rPr>
              <a:t>Beredskap: Bra, tilpasser seg på metoder og dialog.</a:t>
            </a:r>
          </a:p>
          <a:p>
            <a:pPr lvl="0"/>
            <a:r>
              <a:rPr lang="nb-NO" sz="2800" dirty="0">
                <a:solidFill>
                  <a:prstClr val="black"/>
                </a:solidFill>
              </a:rPr>
              <a:t>Landbruk: Bra, tilpasser seg på metoder og dialog.</a:t>
            </a:r>
          </a:p>
          <a:p>
            <a:pPr lvl="0"/>
            <a:r>
              <a:rPr lang="nb-NO" sz="2800" dirty="0">
                <a:solidFill>
                  <a:prstClr val="black"/>
                </a:solidFill>
              </a:rPr>
              <a:t>Utdanning: ???</a:t>
            </a:r>
          </a:p>
          <a:p>
            <a:pPr marL="0" lvl="0" indent="0">
              <a:buNone/>
            </a:pPr>
            <a:r>
              <a:rPr lang="nb-NO" sz="2800" b="1" dirty="0">
                <a:solidFill>
                  <a:prstClr val="black"/>
                </a:solidFill>
              </a:rPr>
              <a:t>Spørsmål:</a:t>
            </a:r>
            <a:r>
              <a:rPr lang="nb-NO" sz="2800" dirty="0">
                <a:solidFill>
                  <a:prstClr val="black"/>
                </a:solidFill>
              </a:rPr>
              <a:t> Hvem oppnår mest? Hva gir best </a:t>
            </a:r>
            <a:r>
              <a:rPr lang="nb-NO" sz="2800" b="1" dirty="0">
                <a:solidFill>
                  <a:prstClr val="black"/>
                </a:solidFill>
              </a:rPr>
              <a:t>resultat</a:t>
            </a:r>
            <a:r>
              <a:rPr lang="nb-NO" sz="2800" dirty="0">
                <a:solidFill>
                  <a:prstClr val="black"/>
                </a:solidFill>
              </a:rPr>
              <a:t> over tid? </a:t>
            </a:r>
            <a:r>
              <a:rPr lang="nb-NO" sz="2800" dirty="0" smtClean="0">
                <a:solidFill>
                  <a:prstClr val="black"/>
                </a:solidFill>
              </a:rPr>
              <a:t>Grunnene </a:t>
            </a:r>
            <a:r>
              <a:rPr lang="nb-NO" sz="2800" dirty="0">
                <a:solidFill>
                  <a:prstClr val="black"/>
                </a:solidFill>
              </a:rPr>
              <a:t>til sterk variasjon i tillit? </a:t>
            </a:r>
            <a:r>
              <a:rPr lang="nb-NO" sz="2800" dirty="0" smtClean="0">
                <a:solidFill>
                  <a:prstClr val="black"/>
                </a:solidFill>
              </a:rPr>
              <a:t>Endringstiltak?</a:t>
            </a:r>
            <a:endParaRPr lang="nb-NO" sz="2800" dirty="0">
              <a:solidFill>
                <a:prstClr val="black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3593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Kontroll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Revisjon</a:t>
            </a:r>
          </a:p>
          <a:p>
            <a:r>
              <a:rPr lang="nb-NO" dirty="0" smtClean="0"/>
              <a:t>Kontrollutvalg</a:t>
            </a:r>
          </a:p>
          <a:p>
            <a:r>
              <a:rPr lang="nb-NO" dirty="0" smtClean="0"/>
              <a:t>Fylkesmann</a:t>
            </a:r>
          </a:p>
          <a:p>
            <a:r>
              <a:rPr lang="nb-NO" dirty="0" smtClean="0"/>
              <a:t>Direktorat</a:t>
            </a:r>
          </a:p>
          <a:p>
            <a:r>
              <a:rPr lang="nb-NO" dirty="0" smtClean="0"/>
              <a:t>Departement</a:t>
            </a:r>
          </a:p>
          <a:p>
            <a:endParaRPr lang="nb-NO" dirty="0" smtClean="0"/>
          </a:p>
          <a:p>
            <a:endParaRPr lang="nb-NO" dirty="0" smtClean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Riksrevisjon</a:t>
            </a:r>
          </a:p>
          <a:p>
            <a:r>
              <a:rPr lang="nb-NO" dirty="0" smtClean="0"/>
              <a:t>Media</a:t>
            </a:r>
          </a:p>
          <a:p>
            <a:r>
              <a:rPr lang="nb-NO" dirty="0" smtClean="0"/>
              <a:t>Innbyggere</a:t>
            </a:r>
          </a:p>
          <a:p>
            <a:r>
              <a:rPr lang="nb-NO" dirty="0" smtClean="0"/>
              <a:t>Internkontroll</a:t>
            </a:r>
          </a:p>
          <a:p>
            <a:r>
              <a:rPr lang="nb-NO" dirty="0" smtClean="0"/>
              <a:t>Klageordninger</a:t>
            </a:r>
          </a:p>
          <a:p>
            <a:r>
              <a:rPr lang="nb-NO" dirty="0" smtClean="0"/>
              <a:t>Rettslig prøving.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6148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Tilsyn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Tilsyn og kontroll: Det største vekstområde i norsk forvaltning?  Hvorfor?</a:t>
            </a:r>
          </a:p>
          <a:p>
            <a:r>
              <a:rPr lang="nb-NO" dirty="0" smtClean="0"/>
              <a:t>Hvilken utvikling forventer vi</a:t>
            </a:r>
            <a:r>
              <a:rPr lang="nb-NO" dirty="0" smtClean="0"/>
              <a:t>?</a:t>
            </a:r>
          </a:p>
          <a:p>
            <a:pPr marL="0" indent="0">
              <a:buNone/>
            </a:pPr>
            <a:r>
              <a:rPr lang="nb-NO" b="1" dirty="0" smtClean="0"/>
              <a:t>Påstand:</a:t>
            </a:r>
            <a:endParaRPr lang="nb-NO" b="1" dirty="0"/>
          </a:p>
          <a:p>
            <a:pPr marL="0" indent="0">
              <a:buNone/>
            </a:pPr>
            <a:r>
              <a:rPr lang="nb-NO" dirty="0" smtClean="0"/>
              <a:t>Det </a:t>
            </a:r>
            <a:r>
              <a:rPr lang="nb-NO" dirty="0" smtClean="0"/>
              <a:t>kan ikke fortsette slik. Vi må inn i et annet </a:t>
            </a:r>
            <a:r>
              <a:rPr lang="nb-NO" dirty="0" smtClean="0"/>
              <a:t>spor, med </a:t>
            </a:r>
            <a:r>
              <a:rPr lang="nb-NO" dirty="0" smtClean="0"/>
              <a:t>mindre </a:t>
            </a:r>
            <a:r>
              <a:rPr lang="nb-NO" dirty="0" smtClean="0"/>
              <a:t>ressursbruk og bedre resultat.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(Det siste blir sagt også fra sentralt </a:t>
            </a:r>
            <a:r>
              <a:rPr lang="nb-NO" dirty="0" smtClean="0"/>
              <a:t>departementshold….)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0224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Fragmentering og tilsyn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Kap</a:t>
            </a:r>
            <a:r>
              <a:rPr lang="nb-NO" dirty="0" smtClean="0"/>
              <a:t> 10 A har liten verdi for reell samordning.</a:t>
            </a:r>
          </a:p>
          <a:p>
            <a:r>
              <a:rPr lang="nb-NO" dirty="0" smtClean="0"/>
              <a:t>Systemrevisjon svært ressurskrevende og lite fleksibel. Dels respektløs metodikk. (Gransking).</a:t>
            </a:r>
          </a:p>
          <a:p>
            <a:r>
              <a:rPr lang="nb-NO" dirty="0" smtClean="0"/>
              <a:t>Eksempel:</a:t>
            </a:r>
          </a:p>
          <a:p>
            <a:r>
              <a:rPr lang="nb-NO" dirty="0" smtClean="0"/>
              <a:t>- Helsetilsynet:</a:t>
            </a:r>
          </a:p>
          <a:p>
            <a:r>
              <a:rPr lang="nb-NO" dirty="0" smtClean="0"/>
              <a:t>- Utdanningsdirektøren:</a:t>
            </a:r>
          </a:p>
          <a:p>
            <a:pPr marL="0" indent="0">
              <a:buNone/>
            </a:pPr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0208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Fragmentering og tilsyn forts.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nb-NO" sz="2400" dirty="0">
                <a:solidFill>
                  <a:prstClr val="black"/>
                </a:solidFill>
              </a:rPr>
              <a:t>Kommunene må samordne det de gjør.</a:t>
            </a:r>
          </a:p>
          <a:p>
            <a:pPr lvl="0"/>
            <a:r>
              <a:rPr lang="nb-NO" sz="2400" dirty="0">
                <a:solidFill>
                  <a:prstClr val="black"/>
                </a:solidFill>
              </a:rPr>
              <a:t>Statlig fragmentering blir enda mer fragmentert gjennom organisering av tilsyn.</a:t>
            </a:r>
          </a:p>
          <a:p>
            <a:pPr lvl="0"/>
            <a:r>
              <a:rPr lang="nb-NO" sz="2400" dirty="0">
                <a:solidFill>
                  <a:prstClr val="black"/>
                </a:solidFill>
              </a:rPr>
              <a:t>Et </a:t>
            </a:r>
            <a:r>
              <a:rPr lang="nb-NO" sz="2400" b="1" dirty="0">
                <a:solidFill>
                  <a:prstClr val="black"/>
                </a:solidFill>
              </a:rPr>
              <a:t>svært ressurskrevende </a:t>
            </a:r>
            <a:r>
              <a:rPr lang="nb-NO" sz="2400" dirty="0">
                <a:solidFill>
                  <a:prstClr val="black"/>
                </a:solidFill>
              </a:rPr>
              <a:t>og lite resultatrettet opplegg.</a:t>
            </a:r>
          </a:p>
          <a:p>
            <a:pPr lvl="0"/>
            <a:r>
              <a:rPr lang="nb-NO" sz="2400" dirty="0">
                <a:solidFill>
                  <a:prstClr val="black"/>
                </a:solidFill>
              </a:rPr>
              <a:t>Gir liten informasjon. Ikke grunnlag for samordning av tiltak.</a:t>
            </a:r>
          </a:p>
          <a:p>
            <a:pPr lvl="0"/>
            <a:r>
              <a:rPr lang="nb-NO" sz="2400" dirty="0">
                <a:solidFill>
                  <a:prstClr val="black"/>
                </a:solidFill>
              </a:rPr>
              <a:t>Eks.: Helsetilsynet kjører tilsyn med en avgrenset del av sosialtjenesten i NAV.</a:t>
            </a:r>
          </a:p>
          <a:p>
            <a:pPr lvl="0"/>
            <a:r>
              <a:rPr lang="nb-NO" sz="2400" dirty="0">
                <a:solidFill>
                  <a:prstClr val="black"/>
                </a:solidFill>
              </a:rPr>
              <a:t>Eks: Utdanningsdirektøren kjører tilsyn med en avgrenset del av </a:t>
            </a:r>
            <a:r>
              <a:rPr lang="nb-NO" sz="2400" dirty="0" smtClean="0">
                <a:solidFill>
                  <a:prstClr val="black"/>
                </a:solidFill>
              </a:rPr>
              <a:t>spesialundervisningen, eller politiattester </a:t>
            </a:r>
            <a:r>
              <a:rPr lang="nb-NO" sz="2400" dirty="0" smtClean="0">
                <a:solidFill>
                  <a:prstClr val="black"/>
                </a:solidFill>
              </a:rPr>
              <a:t>for</a:t>
            </a:r>
            <a:r>
              <a:rPr lang="nb-NO" sz="2400" dirty="0" smtClean="0">
                <a:solidFill>
                  <a:prstClr val="black"/>
                </a:solidFill>
              </a:rPr>
              <a:t> barnehageansatte?</a:t>
            </a:r>
            <a:endParaRPr lang="nb-NO" sz="2400" dirty="0">
              <a:solidFill>
                <a:prstClr val="black"/>
              </a:solidFill>
            </a:endParaRPr>
          </a:p>
          <a:p>
            <a:pPr lvl="0"/>
            <a:r>
              <a:rPr lang="nb-NO" sz="2400" dirty="0">
                <a:solidFill>
                  <a:prstClr val="black"/>
                </a:solidFill>
              </a:rPr>
              <a:t>(Hvor ble det av </a:t>
            </a:r>
            <a:r>
              <a:rPr lang="nb-NO" sz="2400" dirty="0" smtClean="0">
                <a:solidFill>
                  <a:prstClr val="black"/>
                </a:solidFill>
              </a:rPr>
              <a:t>samordningsparagrafen </a:t>
            </a:r>
            <a:r>
              <a:rPr lang="nb-NO" sz="2400" dirty="0">
                <a:solidFill>
                  <a:prstClr val="black"/>
                </a:solidFill>
              </a:rPr>
              <a:t>i </a:t>
            </a:r>
            <a:r>
              <a:rPr lang="nb-NO" sz="2400" dirty="0" smtClean="0">
                <a:solidFill>
                  <a:prstClr val="black"/>
                </a:solidFill>
              </a:rPr>
              <a:t>kap</a:t>
            </a:r>
            <a:r>
              <a:rPr lang="nb-NO" sz="2400" dirty="0" smtClean="0">
                <a:solidFill>
                  <a:prstClr val="black"/>
                </a:solidFill>
              </a:rPr>
              <a:t> 10A i kommuneloven</a:t>
            </a:r>
            <a:r>
              <a:rPr lang="nb-NO" sz="2400" dirty="0">
                <a:solidFill>
                  <a:prstClr val="black"/>
                </a:solidFill>
              </a:rPr>
              <a:t>?)</a:t>
            </a:r>
          </a:p>
          <a:p>
            <a:pPr marL="0" lvl="0" indent="0">
              <a:buNone/>
            </a:pPr>
            <a:r>
              <a:rPr lang="nb-NO" sz="2400" b="1" dirty="0">
                <a:solidFill>
                  <a:prstClr val="black"/>
                </a:solidFill>
              </a:rPr>
              <a:t>Her ligger mye av tilsynsvekstens dilemma</a:t>
            </a:r>
            <a:r>
              <a:rPr lang="nb-NO" sz="2400" dirty="0">
                <a:solidFill>
                  <a:prstClr val="black"/>
                </a:solidFill>
              </a:rPr>
              <a:t>. </a:t>
            </a:r>
            <a:r>
              <a:rPr lang="nb-NO" sz="2400" b="1" dirty="0">
                <a:solidFill>
                  <a:prstClr val="black"/>
                </a:solidFill>
              </a:rPr>
              <a:t>Her </a:t>
            </a:r>
            <a:r>
              <a:rPr lang="nb-NO" sz="2400" b="1" dirty="0" smtClean="0">
                <a:solidFill>
                  <a:prstClr val="black"/>
                </a:solidFill>
              </a:rPr>
              <a:t>må det </a:t>
            </a:r>
            <a:r>
              <a:rPr lang="nb-NO" sz="2400" b="1" dirty="0">
                <a:solidFill>
                  <a:prstClr val="black"/>
                </a:solidFill>
              </a:rPr>
              <a:t>gjøres mye</a:t>
            </a:r>
            <a:r>
              <a:rPr lang="nb-NO" sz="2400" dirty="0" smtClean="0">
                <a:solidFill>
                  <a:prstClr val="black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2066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«Selskaps(p)syken»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b-NO" sz="2700" dirty="0">
                <a:solidFill>
                  <a:prstClr val="black"/>
                </a:solidFill>
              </a:rPr>
              <a:t>De lukkede rom. Manglende offentlighet.</a:t>
            </a:r>
          </a:p>
          <a:p>
            <a:pPr lvl="0"/>
            <a:r>
              <a:rPr lang="nb-NO" sz="2700" dirty="0">
                <a:solidFill>
                  <a:prstClr val="black"/>
                </a:solidFill>
              </a:rPr>
              <a:t>Grunnlag for subkulturer.</a:t>
            </a:r>
          </a:p>
          <a:p>
            <a:pPr lvl="0"/>
            <a:r>
              <a:rPr lang="nb-NO" sz="2700" dirty="0" smtClean="0">
                <a:solidFill>
                  <a:prstClr val="black"/>
                </a:solidFill>
              </a:rPr>
              <a:t>Avdemokratisering</a:t>
            </a:r>
            <a:r>
              <a:rPr lang="nb-NO" sz="2700" dirty="0">
                <a:solidFill>
                  <a:prstClr val="black"/>
                </a:solidFill>
              </a:rPr>
              <a:t>. Politikken defineres ut</a:t>
            </a:r>
            <a:r>
              <a:rPr lang="nb-NO" sz="2700" dirty="0" smtClean="0">
                <a:solidFill>
                  <a:prstClr val="black"/>
                </a:solidFill>
              </a:rPr>
              <a:t>. (Velge bestillere hvert 4. år…)</a:t>
            </a:r>
            <a:endParaRPr lang="nb-NO" sz="2700" dirty="0">
              <a:solidFill>
                <a:prstClr val="black"/>
              </a:solidFill>
            </a:endParaRPr>
          </a:p>
          <a:p>
            <a:pPr lvl="0"/>
            <a:r>
              <a:rPr lang="nb-NO" sz="2700" dirty="0">
                <a:solidFill>
                  <a:prstClr val="black"/>
                </a:solidFill>
              </a:rPr>
              <a:t>(Hvor er mislighetene avslørt?)</a:t>
            </a:r>
          </a:p>
          <a:p>
            <a:pPr lvl="0"/>
            <a:r>
              <a:rPr lang="nb-NO" sz="2700" dirty="0">
                <a:solidFill>
                  <a:prstClr val="black"/>
                </a:solidFill>
              </a:rPr>
              <a:t>Medfører økte, generelle krav til kontroll.</a:t>
            </a:r>
          </a:p>
          <a:p>
            <a:pPr lvl="0"/>
            <a:r>
              <a:rPr lang="nb-NO" sz="2700" dirty="0">
                <a:solidFill>
                  <a:prstClr val="black"/>
                </a:solidFill>
              </a:rPr>
              <a:t>Reduserer tillit.</a:t>
            </a:r>
          </a:p>
          <a:p>
            <a:pPr marL="0" lvl="0" indent="0">
              <a:buNone/>
            </a:pPr>
            <a:r>
              <a:rPr lang="nb-NO" sz="2700" b="1" dirty="0">
                <a:solidFill>
                  <a:prstClr val="black"/>
                </a:solidFill>
              </a:rPr>
              <a:t>Diskusjon: Hvilke kontrollbehov framkommer av selskapenes verdigrunnlag, organisering og praksis</a:t>
            </a:r>
            <a:r>
              <a:rPr lang="nb-NO" sz="2700" b="1" dirty="0" smtClean="0">
                <a:solidFill>
                  <a:prstClr val="black"/>
                </a:solidFill>
              </a:rPr>
              <a:t>?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517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Kommunale foretak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En litt uren «</a:t>
            </a:r>
            <a:r>
              <a:rPr lang="nb-NO" dirty="0" smtClean="0"/>
              <a:t>kvasiorganisering</a:t>
            </a:r>
            <a:r>
              <a:rPr lang="nb-NO" dirty="0" smtClean="0"/>
              <a:t>»?</a:t>
            </a:r>
          </a:p>
          <a:p>
            <a:r>
              <a:rPr lang="nb-NO" dirty="0" smtClean="0"/>
              <a:t>Fullt ut kommunalt ansvar, men «skilt ut litt»?</a:t>
            </a:r>
          </a:p>
          <a:p>
            <a:r>
              <a:rPr lang="nb-NO" dirty="0" smtClean="0"/>
              <a:t>Ikke rettssubjekt. Ikke selvstendig.</a:t>
            </a:r>
          </a:p>
          <a:p>
            <a:r>
              <a:rPr lang="nb-NO" dirty="0" smtClean="0"/>
              <a:t>Ca</a:t>
            </a:r>
            <a:r>
              <a:rPr lang="nb-NO" dirty="0" smtClean="0"/>
              <a:t> 200 foretak i et sprikende og tilfeldig mønster?  (Kommunalt næringsutviklingsarbeid som foretak??) Blir ikke flere?</a:t>
            </a:r>
          </a:p>
          <a:p>
            <a:r>
              <a:rPr lang="nb-NO" dirty="0" smtClean="0"/>
              <a:t>Administrativ uklarhet mellom rådmann og daglig leder.</a:t>
            </a:r>
          </a:p>
          <a:p>
            <a:r>
              <a:rPr lang="nb-NO" dirty="0" smtClean="0"/>
              <a:t>Hva oppnås </a:t>
            </a:r>
            <a:r>
              <a:rPr lang="nb-NO" b="1" dirty="0" smtClean="0"/>
              <a:t>i tillegg </a:t>
            </a:r>
            <a:r>
              <a:rPr lang="nb-NO" dirty="0" smtClean="0"/>
              <a:t>med KF som ikke kan oppnås med delegering etter kommuneloven?</a:t>
            </a:r>
          </a:p>
        </p:txBody>
      </p:sp>
    </p:spTree>
    <p:extLst>
      <p:ext uri="{BB962C8B-B14F-4D97-AF65-F5344CB8AC3E}">
        <p14:creationId xmlns:p14="http://schemas.microsoft.com/office/powerpoint/2010/main" val="2172334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Interkommunalt samarbeid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Større omfang nå.</a:t>
            </a:r>
          </a:p>
          <a:p>
            <a:r>
              <a:rPr lang="nb-NO" dirty="0" smtClean="0"/>
              <a:t>Mer forpliktende.</a:t>
            </a:r>
          </a:p>
          <a:p>
            <a:r>
              <a:rPr lang="nb-NO" dirty="0" smtClean="0"/>
              <a:t>Samhandlingsreformen.</a:t>
            </a:r>
          </a:p>
          <a:p>
            <a:r>
              <a:rPr lang="nb-NO" dirty="0" smtClean="0"/>
              <a:t>«Pålagte» samarbeidsområder.</a:t>
            </a:r>
          </a:p>
          <a:p>
            <a:endParaRPr lang="nb-NO" dirty="0"/>
          </a:p>
          <a:p>
            <a:r>
              <a:rPr lang="nb-NO" dirty="0" smtClean="0"/>
              <a:t>Politiske utfordringer.</a:t>
            </a:r>
          </a:p>
          <a:p>
            <a:r>
              <a:rPr lang="nb-NO" dirty="0" smtClean="0"/>
              <a:t>Formelle og organisatoriske utfordringer.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8852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unber\Desktop\Skjermbild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313" y="-80963"/>
            <a:ext cx="9572626" cy="701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535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Mitt oppdrag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«Praktiker» 30 min.</a:t>
            </a:r>
          </a:p>
          <a:p>
            <a:r>
              <a:rPr lang="nb-NO" dirty="0" smtClean="0"/>
              <a:t>Tegne et bilde sett fra en (liten) kommune.</a:t>
            </a:r>
          </a:p>
          <a:p>
            <a:r>
              <a:rPr lang="nb-NO" dirty="0" smtClean="0"/>
              <a:t>Kommuneloven og tilknyttede problemstillinger.</a:t>
            </a:r>
          </a:p>
          <a:p>
            <a:r>
              <a:rPr lang="nb-NO" dirty="0" smtClean="0"/>
              <a:t>Fokus på status </a:t>
            </a:r>
            <a:r>
              <a:rPr lang="nb-NO" dirty="0" smtClean="0"/>
              <a:t>på utvalgte områder etter </a:t>
            </a:r>
            <a:r>
              <a:rPr lang="nb-NO" dirty="0" smtClean="0"/>
              <a:t>20 år.</a:t>
            </a:r>
          </a:p>
          <a:p>
            <a:r>
              <a:rPr lang="nb-NO" dirty="0" smtClean="0"/>
              <a:t>Fritt </a:t>
            </a:r>
            <a:r>
              <a:rPr lang="nb-NO" dirty="0" smtClean="0"/>
              <a:t>emnevalg </a:t>
            </a:r>
            <a:r>
              <a:rPr lang="nb-NO" dirty="0" smtClean="0"/>
              <a:t>etter egne vurderinger! Direkte </a:t>
            </a:r>
            <a:r>
              <a:rPr lang="nb-NO" dirty="0" smtClean="0"/>
              <a:t>tale!</a:t>
            </a:r>
            <a:endParaRPr lang="nb-NO" dirty="0" smtClean="0"/>
          </a:p>
          <a:p>
            <a:r>
              <a:rPr lang="nb-NO" dirty="0" smtClean="0"/>
              <a:t>Fokus på hva som bør utvikles og endres.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0041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Formål og virkeområde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Forventningene var store i 1992!</a:t>
            </a:r>
          </a:p>
          <a:p>
            <a:r>
              <a:rPr lang="nb-NO" dirty="0" smtClean="0"/>
              <a:t>Loven </a:t>
            </a:r>
            <a:r>
              <a:rPr lang="nb-NO" dirty="0" smtClean="0"/>
              <a:t>har lagt til rette for et mer helhetlig og samordnet lokalt folkestyre. (Organisering, økonomistyring, ledelse mm)</a:t>
            </a:r>
            <a:endParaRPr lang="nb-NO" dirty="0"/>
          </a:p>
          <a:p>
            <a:r>
              <a:rPr lang="nb-NO" dirty="0" smtClean="0"/>
              <a:t>Virkeområde er «kommuners virksomhet», men hvordan har </a:t>
            </a:r>
            <a:r>
              <a:rPr lang="nb-NO" dirty="0" smtClean="0"/>
              <a:t>innholdet i dette </a:t>
            </a:r>
            <a:r>
              <a:rPr lang="nb-NO" dirty="0" smtClean="0"/>
              <a:t>utviklet seg over disse 20 årene?</a:t>
            </a:r>
          </a:p>
          <a:p>
            <a:r>
              <a:rPr lang="nb-NO" dirty="0" smtClean="0"/>
              <a:t>Hva er lovens </a:t>
            </a:r>
            <a:r>
              <a:rPr lang="nb-NO" b="1" dirty="0" smtClean="0"/>
              <a:t>posisjon</a:t>
            </a:r>
            <a:r>
              <a:rPr lang="nb-NO" dirty="0" smtClean="0"/>
              <a:t> i norsk offentlig forvaltning i dag? Svekkes eller styrkes den?</a:t>
            </a:r>
          </a:p>
          <a:p>
            <a:endParaRPr lang="nb-NO" dirty="0" smtClean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1291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Kommuneplanleggingen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«Den andre kommuneloven», plan- og bygningsloven.</a:t>
            </a:r>
          </a:p>
          <a:p>
            <a:r>
              <a:rPr lang="nb-NO" dirty="0" smtClean="0"/>
              <a:t>Viktig å se kommunelov og </a:t>
            </a:r>
            <a:r>
              <a:rPr lang="nb-NO" dirty="0" smtClean="0"/>
              <a:t>pbl</a:t>
            </a:r>
            <a:r>
              <a:rPr lang="nb-NO" dirty="0" smtClean="0"/>
              <a:t> samlet for å vurdere det lokale folkestyrets </a:t>
            </a:r>
            <a:r>
              <a:rPr lang="nb-NO" dirty="0" smtClean="0"/>
              <a:t>rammer og innhold.</a:t>
            </a:r>
            <a:endParaRPr lang="nb-NO" dirty="0" smtClean="0"/>
          </a:p>
          <a:p>
            <a:r>
              <a:rPr lang="nb-NO" dirty="0" smtClean="0"/>
              <a:t>Det kommunale </a:t>
            </a:r>
            <a:r>
              <a:rPr lang="nb-NO" b="1" dirty="0" smtClean="0"/>
              <a:t>plansystemet</a:t>
            </a:r>
            <a:r>
              <a:rPr lang="nb-NO" dirty="0" smtClean="0"/>
              <a:t> er forbedret og legger til rette for helhetlig planlegging. Men hva med virkeområde og rammebetingelser? Hvilken veg går vi? Ser vi noen </a:t>
            </a:r>
            <a:r>
              <a:rPr lang="nb-NO" b="1" dirty="0" smtClean="0"/>
              <a:t>retning</a:t>
            </a:r>
            <a:r>
              <a:rPr lang="nb-NO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61936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Særlovene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1992:  «Men hva med særlovene?»</a:t>
            </a:r>
          </a:p>
          <a:p>
            <a:r>
              <a:rPr lang="nb-NO" dirty="0" smtClean="0"/>
              <a:t>2012:  «Men hva med særlovene?»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b="1" dirty="0" smtClean="0"/>
              <a:t>Særlovene</a:t>
            </a:r>
            <a:r>
              <a:rPr lang="nb-NO" dirty="0" smtClean="0"/>
              <a:t> gir hovedrammene for kommunelovens og plan- og bygningslovens virkeområde</a:t>
            </a:r>
            <a:r>
              <a:rPr lang="nb-NO" dirty="0" smtClean="0"/>
              <a:t>.</a:t>
            </a:r>
          </a:p>
          <a:p>
            <a:endParaRPr lang="nb-NO" dirty="0" smtClean="0"/>
          </a:p>
          <a:p>
            <a:r>
              <a:rPr lang="nb-NO" dirty="0" smtClean="0"/>
              <a:t>Diskusjonen er minst like aktuell i dag som i 1992. Her har det ikke skjedd </a:t>
            </a:r>
            <a:r>
              <a:rPr lang="nb-NO" dirty="0" smtClean="0"/>
              <a:t>så mye….Til tross for mange utredninger.</a:t>
            </a:r>
            <a:endParaRPr lang="nb-NO" dirty="0" smtClean="0"/>
          </a:p>
          <a:p>
            <a:r>
              <a:rPr lang="nb-NO" dirty="0" smtClean="0"/>
              <a:t>Et uklart bilde og uklar retning: Ansvarsområder, </a:t>
            </a:r>
            <a:r>
              <a:rPr lang="nb-NO" dirty="0" smtClean="0"/>
              <a:t>rettigheter</a:t>
            </a:r>
            <a:r>
              <a:rPr lang="nb-NO" dirty="0" smtClean="0"/>
              <a:t>, klageordninger, holdninger, fragmentering osv</a:t>
            </a:r>
            <a:r>
              <a:rPr lang="nb-NO" dirty="0" smtClean="0"/>
              <a:t>.</a:t>
            </a:r>
          </a:p>
          <a:p>
            <a:r>
              <a:rPr lang="nb-NO" dirty="0" smtClean="0"/>
              <a:t>Mange aktører. Mange lovskapere og initiativtakere.</a:t>
            </a:r>
          </a:p>
          <a:p>
            <a:r>
              <a:rPr lang="nb-NO" dirty="0" smtClean="0"/>
              <a:t>Et helt annet bilde enn forventningene fra 1992.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03707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Samordning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Folkestyrets rammer preges av sterke brytninger, ett skritt fram, ett tilbake, store forskjeller i holdninger, kunnskap og </a:t>
            </a:r>
            <a:r>
              <a:rPr lang="nb-NO" dirty="0" smtClean="0"/>
              <a:t>tillit på alle nivå.</a:t>
            </a:r>
            <a:endParaRPr lang="nb-NO" dirty="0" smtClean="0"/>
          </a:p>
          <a:p>
            <a:r>
              <a:rPr lang="nb-NO" dirty="0" smtClean="0"/>
              <a:t>Kommuneloven skal legge til rette for en </a:t>
            </a:r>
            <a:r>
              <a:rPr lang="nb-NO" b="1" dirty="0" smtClean="0"/>
              <a:t>helhetlig</a:t>
            </a:r>
            <a:r>
              <a:rPr lang="nb-NO" dirty="0" smtClean="0"/>
              <a:t> kommunal forvaltning, men:</a:t>
            </a:r>
          </a:p>
          <a:p>
            <a:r>
              <a:rPr lang="nb-NO" dirty="0" smtClean="0"/>
              <a:t>- Sentrale områder ligger utenfor</a:t>
            </a:r>
            <a:r>
              <a:rPr lang="nb-NO" dirty="0" smtClean="0"/>
              <a:t>.</a:t>
            </a:r>
          </a:p>
          <a:p>
            <a:r>
              <a:rPr lang="nb-NO" dirty="0" smtClean="0"/>
              <a:t>- Sterke begrensninger på kommunale     ansvarsområder.</a:t>
            </a:r>
            <a:endParaRPr lang="nb-NO" dirty="0" smtClean="0"/>
          </a:p>
          <a:p>
            <a:r>
              <a:rPr lang="nb-NO" dirty="0" smtClean="0"/>
              <a:t>- Statlig fragmentering er et stort problem.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39005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Samordning forts.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- Kommunene </a:t>
            </a:r>
            <a:r>
              <a:rPr lang="nb-NO" b="1" dirty="0" smtClean="0"/>
              <a:t>må</a:t>
            </a:r>
            <a:r>
              <a:rPr lang="nb-NO" dirty="0" smtClean="0"/>
              <a:t> samordne sin virksomhet innenfor kommunelovens rammer.</a:t>
            </a:r>
          </a:p>
          <a:p>
            <a:r>
              <a:rPr lang="nb-NO" dirty="0" smtClean="0"/>
              <a:t>- Kommunene er det eneste </a:t>
            </a:r>
            <a:r>
              <a:rPr lang="nb-NO" dirty="0" smtClean="0"/>
              <a:t>reelt samordnende nivå i </a:t>
            </a:r>
            <a:r>
              <a:rPr lang="nb-NO" dirty="0" smtClean="0"/>
              <a:t>norsk offentlig forvaltning.</a:t>
            </a:r>
          </a:p>
          <a:p>
            <a:r>
              <a:rPr lang="nb-NO" dirty="0" smtClean="0"/>
              <a:t>- Statlig samordning er et oppgitt prosjekt</a:t>
            </a:r>
            <a:r>
              <a:rPr lang="nb-NO" dirty="0" smtClean="0"/>
              <a:t>….Dette vil vedvare.</a:t>
            </a:r>
            <a:endParaRPr lang="nb-NO" dirty="0"/>
          </a:p>
          <a:p>
            <a:r>
              <a:rPr lang="nb-NO" dirty="0" smtClean="0"/>
              <a:t>Dette er et viktig </a:t>
            </a:r>
            <a:r>
              <a:rPr lang="nb-NO" b="1" dirty="0" smtClean="0"/>
              <a:t>strategisk utgangspunkt</a:t>
            </a:r>
            <a:r>
              <a:rPr lang="nb-NO" dirty="0" smtClean="0"/>
              <a:t> for kommunene. Vanskelig å eksistere uten det</a:t>
            </a:r>
            <a:r>
              <a:rPr lang="nb-NO" dirty="0" smtClean="0"/>
              <a:t>….</a:t>
            </a:r>
          </a:p>
          <a:p>
            <a:r>
              <a:rPr lang="nb-NO" dirty="0" smtClean="0"/>
              <a:t>Bevisste tilpasninger til dette faktum helt nødvendig for å overleve.</a:t>
            </a:r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0303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Tillit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En godt fungerende kommunelov er avhengig av tillit og partnerskap mellom kommunal og statlig forvaltning.  Her er det store </a:t>
            </a:r>
            <a:r>
              <a:rPr lang="nb-NO" dirty="0" smtClean="0"/>
              <a:t>variasjoner.</a:t>
            </a:r>
            <a:endParaRPr lang="nb-NO" dirty="0" smtClean="0"/>
          </a:p>
          <a:p>
            <a:r>
              <a:rPr lang="nb-NO" dirty="0" smtClean="0"/>
              <a:t>- Departement, direktorat, fylkesmannen mm: Hvilke </a:t>
            </a:r>
            <a:r>
              <a:rPr lang="nb-NO" b="1" dirty="0" smtClean="0"/>
              <a:t>tillitskarakterer</a:t>
            </a:r>
            <a:r>
              <a:rPr lang="nb-NO" dirty="0" smtClean="0"/>
              <a:t> kan de få?</a:t>
            </a:r>
          </a:p>
          <a:p>
            <a:r>
              <a:rPr lang="nb-NO" dirty="0" smtClean="0"/>
              <a:t>- Variasjonene er store og betenkelige. Hva gjør staten med det?</a:t>
            </a:r>
            <a:endParaRPr lang="nb-NO" dirty="0"/>
          </a:p>
          <a:p>
            <a:r>
              <a:rPr lang="nb-NO" dirty="0" smtClean="0"/>
              <a:t>Et «opplæringsprogram» om kommunalt folkestyre for </a:t>
            </a:r>
            <a:r>
              <a:rPr lang="nb-NO" dirty="0" smtClean="0"/>
              <a:t>statlige organer?»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90412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Tillit, forts.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>
                <a:solidFill>
                  <a:prstClr val="black"/>
                </a:solidFill>
              </a:rPr>
              <a:t>Likeverdighet eller «overoppsyn»?</a:t>
            </a:r>
          </a:p>
          <a:p>
            <a:pPr lvl="0"/>
            <a:r>
              <a:rPr lang="nb-NO" dirty="0">
                <a:solidFill>
                  <a:prstClr val="black"/>
                </a:solidFill>
              </a:rPr>
              <a:t>Tillit og metoder: Systemrevisjon basert på mistillit: Enkeltintervjuer, avviksfokus osv.</a:t>
            </a:r>
          </a:p>
          <a:p>
            <a:pPr lvl="0"/>
            <a:r>
              <a:rPr lang="nb-NO" dirty="0">
                <a:solidFill>
                  <a:prstClr val="black"/>
                </a:solidFill>
              </a:rPr>
              <a:t>Tillit og kompetanse: Likeverdighet mellom kontrollør og kontrollobjekt. Ingen skal «tas».</a:t>
            </a:r>
          </a:p>
          <a:p>
            <a:pPr lvl="0"/>
            <a:r>
              <a:rPr lang="nb-NO" dirty="0">
                <a:solidFill>
                  <a:prstClr val="black"/>
                </a:solidFill>
              </a:rPr>
              <a:t>Tillit og kommunikasjon, </a:t>
            </a:r>
            <a:r>
              <a:rPr lang="nb-NO" dirty="0">
                <a:solidFill>
                  <a:prstClr val="black"/>
                </a:solidFill>
              </a:rPr>
              <a:t>dialogform</a:t>
            </a:r>
            <a:r>
              <a:rPr lang="nb-NO" dirty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nb-NO" b="1" dirty="0">
                <a:solidFill>
                  <a:prstClr val="black"/>
                </a:solidFill>
              </a:rPr>
              <a:t>Grunnholdninger</a:t>
            </a:r>
            <a:r>
              <a:rPr lang="nb-NO" dirty="0">
                <a:solidFill>
                  <a:prstClr val="black"/>
                </a:solidFill>
              </a:rPr>
              <a:t> til lokaldemokrati og lokal forvaltning er avgjørende. </a:t>
            </a:r>
            <a:r>
              <a:rPr lang="nb-NO" dirty="0" smtClean="0">
                <a:solidFill>
                  <a:prstClr val="black"/>
                </a:solidFill>
              </a:rPr>
              <a:t>Basiskunnskap?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38662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962</Words>
  <Application>Microsoft Office PowerPoint</Application>
  <PresentationFormat>Skjermfremvisning (4:3)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19" baseType="lpstr">
      <vt:lpstr>Office-tema</vt:lpstr>
      <vt:lpstr>Kommuneloven 20 år.</vt:lpstr>
      <vt:lpstr>Mitt oppdrag</vt:lpstr>
      <vt:lpstr>Formål og virkeområde</vt:lpstr>
      <vt:lpstr>Kommuneplanleggingen</vt:lpstr>
      <vt:lpstr>Særlovene</vt:lpstr>
      <vt:lpstr>Samordning</vt:lpstr>
      <vt:lpstr>Samordning forts.</vt:lpstr>
      <vt:lpstr>Tillit</vt:lpstr>
      <vt:lpstr>Tillit, forts.</vt:lpstr>
      <vt:lpstr>«Tillitskarakterer»</vt:lpstr>
      <vt:lpstr>Kontroll</vt:lpstr>
      <vt:lpstr>Tilsyn</vt:lpstr>
      <vt:lpstr>Fragmentering og tilsyn</vt:lpstr>
      <vt:lpstr>Fragmentering og tilsyn forts.</vt:lpstr>
      <vt:lpstr>«Selskaps(p)syken»</vt:lpstr>
      <vt:lpstr>Kommunale foretak</vt:lpstr>
      <vt:lpstr>Interkommunalt samarbeid</vt:lpstr>
      <vt:lpstr>PowerPoint-presentasjon</vt:lpstr>
    </vt:vector>
  </TitlesOfParts>
  <Company>Varnesregion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Kommuneloven 20 år.</dc:title>
  <dc:creator>Berggård Gunnbjørn</dc:creator>
  <cp:lastModifiedBy>gunber</cp:lastModifiedBy>
  <cp:revision>41</cp:revision>
  <cp:lastPrinted>2012-09-19T13:20:26Z</cp:lastPrinted>
  <dcterms:created xsi:type="dcterms:W3CDTF">2012-08-15T08:58:54Z</dcterms:created>
  <dcterms:modified xsi:type="dcterms:W3CDTF">2012-09-23T10:13:44Z</dcterms:modified>
</cp:coreProperties>
</file>