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72" r:id="rId2"/>
    <p:sldId id="277" r:id="rId3"/>
    <p:sldId id="274" r:id="rId4"/>
    <p:sldId id="278" r:id="rId5"/>
    <p:sldId id="281" r:id="rId6"/>
    <p:sldId id="283" r:id="rId7"/>
    <p:sldId id="282" r:id="rId8"/>
    <p:sldId id="280" r:id="rId9"/>
  </p:sldIdLst>
  <p:sldSz cx="9144000" cy="6858000" type="screen4x3"/>
  <p:notesSz cx="6858000" cy="91440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154" autoAdjust="0"/>
  </p:normalViewPr>
  <p:slideViewPr>
    <p:cSldViewPr snapToGrid="0" snapToObjects="1">
      <p:cViewPr varScale="1">
        <p:scale>
          <a:sx n="89" d="100"/>
          <a:sy n="89" d="100"/>
        </p:scale>
        <p:origin x="-6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0C841B-7B1A-3D4D-AB3D-578635464E1A}" type="datetimeFigureOut">
              <a:rPr lang="nb-NO" smtClean="0"/>
              <a:pPr/>
              <a:t>25.09.2012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D84C8B-9A43-614B-B0F6-06F37294C37E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="" xmlns:p14="http://schemas.microsoft.com/office/powerpoint/2010/main" val="2500640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D84C8B-9A43-614B-B0F6-06F37294C37E}" type="slidenum">
              <a:rPr lang="nb-NO" smtClean="0"/>
              <a:pPr/>
              <a:t>4</a:t>
            </a:fld>
            <a:endParaRPr lang="nb-N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D84C8B-9A43-614B-B0F6-06F37294C37E}" type="slidenum">
              <a:rPr lang="nb-NO" smtClean="0"/>
              <a:pPr/>
              <a:t>5</a:t>
            </a:fld>
            <a:endParaRPr lang="nb-N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D84C8B-9A43-614B-B0F6-06F37294C37E}" type="slidenum">
              <a:rPr lang="nb-NO" smtClean="0"/>
              <a:pPr/>
              <a:t>6</a:t>
            </a:fld>
            <a:endParaRPr lang="nb-N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D84C8B-9A43-614B-B0F6-06F37294C37E}" type="slidenum">
              <a:rPr lang="nb-NO" smtClean="0"/>
              <a:pPr/>
              <a:t>7</a:t>
            </a:fld>
            <a:endParaRPr lang="nb-N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2FF84-95EF-9845-AFD9-8E9ADA52E510}" type="datetimeFigureOut">
              <a:rPr lang="nb-NO" smtClean="0"/>
              <a:pPr/>
              <a:t>25.09.2012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FDE51-411B-3F45-A6FC-A0816E5DEB2E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="" xmlns:p14="http://schemas.microsoft.com/office/powerpoint/2010/main" val="1732595413"/>
      </p:ext>
    </p:extLst>
  </p:cSld>
  <p:clrMapOvr>
    <a:masterClrMapping/>
  </p:clrMapOvr>
  <p:transition>
    <p:cu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2FF84-95EF-9845-AFD9-8E9ADA52E510}" type="datetimeFigureOut">
              <a:rPr lang="nb-NO" smtClean="0"/>
              <a:pPr/>
              <a:t>25.09.2012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FDE51-411B-3F45-A6FC-A0816E5DEB2E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="" xmlns:p14="http://schemas.microsoft.com/office/powerpoint/2010/main" val="2434231517"/>
      </p:ext>
    </p:extLst>
  </p:cSld>
  <p:clrMapOvr>
    <a:masterClrMapping/>
  </p:clrMapOvr>
  <p:transition>
    <p:cu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2FF84-95EF-9845-AFD9-8E9ADA52E510}" type="datetimeFigureOut">
              <a:rPr lang="nb-NO" smtClean="0"/>
              <a:pPr/>
              <a:t>25.09.2012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FDE51-411B-3F45-A6FC-A0816E5DEB2E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="" xmlns:p14="http://schemas.microsoft.com/office/powerpoint/2010/main" val="429160390"/>
      </p:ext>
    </p:extLst>
  </p:cSld>
  <p:clrMapOvr>
    <a:masterClrMapping/>
  </p:clrMapOvr>
  <p:transition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2FF84-95EF-9845-AFD9-8E9ADA52E510}" type="datetimeFigureOut">
              <a:rPr lang="nb-NO" smtClean="0"/>
              <a:pPr/>
              <a:t>25.09.2012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FDE51-411B-3F45-A6FC-A0816E5DEB2E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="" xmlns:p14="http://schemas.microsoft.com/office/powerpoint/2010/main" val="503171824"/>
      </p:ext>
    </p:extLst>
  </p:cSld>
  <p:clrMapOvr>
    <a:masterClrMapping/>
  </p:clrMapOvr>
  <p:transition>
    <p:cu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2FF84-95EF-9845-AFD9-8E9ADA52E510}" type="datetimeFigureOut">
              <a:rPr lang="nb-NO" smtClean="0"/>
              <a:pPr/>
              <a:t>25.09.2012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FDE51-411B-3F45-A6FC-A0816E5DEB2E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="" xmlns:p14="http://schemas.microsoft.com/office/powerpoint/2010/main" val="3401569629"/>
      </p:ext>
    </p:extLst>
  </p:cSld>
  <p:clrMapOvr>
    <a:masterClrMapping/>
  </p:clrMapOvr>
  <p:transition>
    <p:cu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2FF84-95EF-9845-AFD9-8E9ADA52E510}" type="datetimeFigureOut">
              <a:rPr lang="nb-NO" smtClean="0"/>
              <a:pPr/>
              <a:t>25.09.2012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FDE51-411B-3F45-A6FC-A0816E5DEB2E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="" xmlns:p14="http://schemas.microsoft.com/office/powerpoint/2010/main" val="1674825207"/>
      </p:ext>
    </p:extLst>
  </p:cSld>
  <p:clrMapOvr>
    <a:masterClrMapping/>
  </p:clrMapOvr>
  <p:transition>
    <p:cu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2FF84-95EF-9845-AFD9-8E9ADA52E510}" type="datetimeFigureOut">
              <a:rPr lang="nb-NO" smtClean="0"/>
              <a:pPr/>
              <a:t>25.09.2012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FDE51-411B-3F45-A6FC-A0816E5DEB2E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="" xmlns:p14="http://schemas.microsoft.com/office/powerpoint/2010/main" val="364486255"/>
      </p:ext>
    </p:extLst>
  </p:cSld>
  <p:clrMapOvr>
    <a:masterClrMapping/>
  </p:clrMapOvr>
  <p:transition>
    <p:cu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2FF84-95EF-9845-AFD9-8E9ADA52E510}" type="datetimeFigureOut">
              <a:rPr lang="nb-NO" smtClean="0"/>
              <a:pPr/>
              <a:t>25.09.2012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FDE51-411B-3F45-A6FC-A0816E5DEB2E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="" xmlns:p14="http://schemas.microsoft.com/office/powerpoint/2010/main" val="2170727893"/>
      </p:ext>
    </p:extLst>
  </p:cSld>
  <p:clrMapOvr>
    <a:masterClrMapping/>
  </p:clrMapOvr>
  <p:transition>
    <p:cu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2FF84-95EF-9845-AFD9-8E9ADA52E510}" type="datetimeFigureOut">
              <a:rPr lang="nb-NO" smtClean="0"/>
              <a:pPr/>
              <a:t>25.09.2012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FDE51-411B-3F45-A6FC-A0816E5DEB2E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="" xmlns:p14="http://schemas.microsoft.com/office/powerpoint/2010/main" val="302871781"/>
      </p:ext>
    </p:extLst>
  </p:cSld>
  <p:clrMapOvr>
    <a:masterClrMapping/>
  </p:clrMapOvr>
  <p:transition>
    <p:cu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2FF84-95EF-9845-AFD9-8E9ADA52E510}" type="datetimeFigureOut">
              <a:rPr lang="nb-NO" smtClean="0"/>
              <a:pPr/>
              <a:t>25.09.2012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FDE51-411B-3F45-A6FC-A0816E5DEB2E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="" xmlns:p14="http://schemas.microsoft.com/office/powerpoint/2010/main" val="1966779408"/>
      </p:ext>
    </p:extLst>
  </p:cSld>
  <p:clrMapOvr>
    <a:masterClrMapping/>
  </p:clrMapOvr>
  <p:transition>
    <p:cu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2FF84-95EF-9845-AFD9-8E9ADA52E510}" type="datetimeFigureOut">
              <a:rPr lang="nb-NO" smtClean="0"/>
              <a:pPr/>
              <a:t>25.09.2012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FDE51-411B-3F45-A6FC-A0816E5DEB2E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="" xmlns:p14="http://schemas.microsoft.com/office/powerpoint/2010/main" val="568687449"/>
      </p:ext>
    </p:extLst>
  </p:cSld>
  <p:clrMapOvr>
    <a:masterClrMapping/>
  </p:clrMapOvr>
  <p:transition>
    <p:cu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2FF84-95EF-9845-AFD9-8E9ADA52E510}" type="datetimeFigureOut">
              <a:rPr lang="nb-NO" smtClean="0"/>
              <a:pPr/>
              <a:t>25.09.2012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FDE51-411B-3F45-A6FC-A0816E5DEB2E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="" xmlns:p14="http://schemas.microsoft.com/office/powerpoint/2010/main" val="477109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cut/>
  </p:transition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" name="Rectangle 40"/>
          <p:cNvSpPr>
            <a:spLocks noChangeArrowheads="1"/>
          </p:cNvSpPr>
          <p:nvPr/>
        </p:nvSpPr>
        <p:spPr bwMode="auto">
          <a:xfrm>
            <a:off x="0" y="0"/>
            <a:ext cx="9144000" cy="795338"/>
          </a:xfrm>
          <a:prstGeom prst="rect">
            <a:avLst/>
          </a:prstGeom>
          <a:solidFill>
            <a:srgbClr val="0F298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3098" name="Rectangle 26"/>
          <p:cNvSpPr>
            <a:spLocks noChangeArrowheads="1"/>
          </p:cNvSpPr>
          <p:nvPr/>
        </p:nvSpPr>
        <p:spPr bwMode="auto">
          <a:xfrm>
            <a:off x="0" y="1171575"/>
            <a:ext cx="414338" cy="352425"/>
          </a:xfrm>
          <a:prstGeom prst="rect">
            <a:avLst/>
          </a:prstGeom>
          <a:solidFill>
            <a:srgbClr val="0F298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3099" name="Rectangle 27"/>
          <p:cNvSpPr>
            <a:spLocks noChangeArrowheads="1"/>
          </p:cNvSpPr>
          <p:nvPr/>
        </p:nvSpPr>
        <p:spPr bwMode="auto">
          <a:xfrm>
            <a:off x="0" y="1841500"/>
            <a:ext cx="414338" cy="352425"/>
          </a:xfrm>
          <a:prstGeom prst="rect">
            <a:avLst/>
          </a:prstGeom>
          <a:solidFill>
            <a:srgbClr val="0F298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3100" name="Rectangle 28"/>
          <p:cNvSpPr>
            <a:spLocks noChangeArrowheads="1"/>
          </p:cNvSpPr>
          <p:nvPr/>
        </p:nvSpPr>
        <p:spPr bwMode="auto">
          <a:xfrm>
            <a:off x="0" y="2511425"/>
            <a:ext cx="414338" cy="352425"/>
          </a:xfrm>
          <a:prstGeom prst="rect">
            <a:avLst/>
          </a:prstGeom>
          <a:solidFill>
            <a:srgbClr val="0F298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3101" name="Rectangle 29"/>
          <p:cNvSpPr>
            <a:spLocks noChangeArrowheads="1"/>
          </p:cNvSpPr>
          <p:nvPr/>
        </p:nvSpPr>
        <p:spPr bwMode="auto">
          <a:xfrm>
            <a:off x="0" y="3182938"/>
            <a:ext cx="414338" cy="352425"/>
          </a:xfrm>
          <a:prstGeom prst="rect">
            <a:avLst/>
          </a:prstGeom>
          <a:solidFill>
            <a:srgbClr val="0F298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3102" name="Rectangle 30"/>
          <p:cNvSpPr>
            <a:spLocks noChangeArrowheads="1"/>
          </p:cNvSpPr>
          <p:nvPr/>
        </p:nvSpPr>
        <p:spPr bwMode="auto">
          <a:xfrm>
            <a:off x="0" y="3854450"/>
            <a:ext cx="414338" cy="352425"/>
          </a:xfrm>
          <a:prstGeom prst="rect">
            <a:avLst/>
          </a:prstGeom>
          <a:solidFill>
            <a:srgbClr val="0F298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3103" name="Rectangle 31"/>
          <p:cNvSpPr>
            <a:spLocks noChangeArrowheads="1"/>
          </p:cNvSpPr>
          <p:nvPr/>
        </p:nvSpPr>
        <p:spPr bwMode="auto">
          <a:xfrm>
            <a:off x="0" y="4524375"/>
            <a:ext cx="414338" cy="352425"/>
          </a:xfrm>
          <a:prstGeom prst="rect">
            <a:avLst/>
          </a:prstGeom>
          <a:solidFill>
            <a:srgbClr val="0F298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3104" name="Rectangle 32"/>
          <p:cNvSpPr>
            <a:spLocks noChangeArrowheads="1"/>
          </p:cNvSpPr>
          <p:nvPr/>
        </p:nvSpPr>
        <p:spPr bwMode="auto">
          <a:xfrm>
            <a:off x="0" y="5195888"/>
            <a:ext cx="414338" cy="352425"/>
          </a:xfrm>
          <a:prstGeom prst="rect">
            <a:avLst/>
          </a:prstGeom>
          <a:solidFill>
            <a:srgbClr val="0F298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3105" name="Rectangle 33"/>
          <p:cNvSpPr>
            <a:spLocks noChangeArrowheads="1"/>
          </p:cNvSpPr>
          <p:nvPr/>
        </p:nvSpPr>
        <p:spPr bwMode="auto">
          <a:xfrm>
            <a:off x="0" y="5867400"/>
            <a:ext cx="414338" cy="352425"/>
          </a:xfrm>
          <a:prstGeom prst="rect">
            <a:avLst/>
          </a:prstGeom>
          <a:solidFill>
            <a:srgbClr val="0F298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3106" name="Rectangle 34"/>
          <p:cNvSpPr>
            <a:spLocks noChangeArrowheads="1"/>
          </p:cNvSpPr>
          <p:nvPr/>
        </p:nvSpPr>
        <p:spPr bwMode="auto">
          <a:xfrm>
            <a:off x="0" y="6538913"/>
            <a:ext cx="414338" cy="352425"/>
          </a:xfrm>
          <a:prstGeom prst="rect">
            <a:avLst/>
          </a:prstGeom>
          <a:solidFill>
            <a:srgbClr val="0F298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3095" name="Line 23"/>
          <p:cNvSpPr>
            <a:spLocks noChangeAspect="1" noChangeShapeType="1"/>
          </p:cNvSpPr>
          <p:nvPr/>
        </p:nvSpPr>
        <p:spPr bwMode="auto">
          <a:xfrm>
            <a:off x="1697038" y="139700"/>
            <a:ext cx="1587" cy="66675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3096" name="Text Box 24"/>
          <p:cNvSpPr txBox="1">
            <a:spLocks noChangeAspect="1" noChangeArrowheads="1"/>
          </p:cNvSpPr>
          <p:nvPr/>
        </p:nvSpPr>
        <p:spPr bwMode="auto">
          <a:xfrm>
            <a:off x="1692275" y="260350"/>
            <a:ext cx="6019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18288">
            <a:spAutoFit/>
          </a:bodyPr>
          <a:lstStyle/>
          <a:p>
            <a:pPr>
              <a:lnSpc>
                <a:spcPts val="1700"/>
              </a:lnSpc>
            </a:pPr>
            <a:r>
              <a:rPr lang="nb-NO" altLang="nb-NO" sz="1500" dirty="0">
                <a:solidFill>
                  <a:schemeClr val="bg1"/>
                </a:solidFill>
                <a:latin typeface="Times New Roman" pitchFamily="18" charset="0"/>
              </a:rPr>
              <a:t>Oslo kommune</a:t>
            </a:r>
          </a:p>
          <a:p>
            <a:pPr>
              <a:lnSpc>
                <a:spcPts val="1700"/>
              </a:lnSpc>
            </a:pPr>
            <a:r>
              <a:rPr lang="nb-NO" altLang="nb-NO" sz="2400" dirty="0" smtClean="0">
                <a:solidFill>
                  <a:schemeClr val="bg1"/>
                </a:solidFill>
              </a:rPr>
              <a:t>Kommuneadvokaten</a:t>
            </a:r>
            <a:endParaRPr lang="nb-NO" altLang="nb-NO" sz="2400" dirty="0">
              <a:solidFill>
                <a:schemeClr val="bg1"/>
              </a:solidFill>
            </a:endParaRPr>
          </a:p>
        </p:txBody>
      </p:sp>
      <p:pic>
        <p:nvPicPr>
          <p:cNvPr id="3121" name="Picture 49" descr="BYVPEN-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2325" y="153988"/>
            <a:ext cx="785813" cy="898525"/>
          </a:xfrm>
          <a:prstGeom prst="rect">
            <a:avLst/>
          </a:prstGeom>
          <a:noFill/>
        </p:spPr>
      </p:pic>
      <p:sp>
        <p:nvSpPr>
          <p:cNvPr id="17" name="Undertittel 16"/>
          <p:cNvSpPr>
            <a:spLocks noGrp="1"/>
          </p:cNvSpPr>
          <p:nvPr>
            <p:ph type="subTitle" idx="1"/>
          </p:nvPr>
        </p:nvSpPr>
        <p:spPr>
          <a:xfrm>
            <a:off x="1371600" y="4319588"/>
            <a:ext cx="6400800" cy="1752600"/>
          </a:xfrm>
        </p:spPr>
        <p:txBody>
          <a:bodyPr>
            <a:normAutofit/>
          </a:bodyPr>
          <a:lstStyle/>
          <a:p>
            <a:r>
              <a:rPr lang="nb-NO" sz="2000" dirty="0" smtClean="0"/>
              <a:t>Hanne Harlem</a:t>
            </a:r>
          </a:p>
          <a:p>
            <a:r>
              <a:rPr lang="nb-NO" sz="2000" dirty="0" smtClean="0"/>
              <a:t>Kommuneadvokat</a:t>
            </a:r>
          </a:p>
          <a:p>
            <a:r>
              <a:rPr lang="nb-NO" sz="2000" dirty="0" smtClean="0"/>
              <a:t>Oslo kommune</a:t>
            </a:r>
            <a:endParaRPr lang="nb-NO" sz="2000" dirty="0"/>
          </a:p>
        </p:txBody>
      </p:sp>
      <p:sp>
        <p:nvSpPr>
          <p:cNvPr id="18" name="Text Box 25"/>
          <p:cNvSpPr txBox="1">
            <a:spLocks noGrp="1" noChangeArrowheads="1"/>
          </p:cNvSpPr>
          <p:nvPr>
            <p:ph type="ctrTitle"/>
          </p:nvPr>
        </p:nvSpPr>
        <p:spPr bwMode="auto">
          <a:xfrm>
            <a:off x="685800" y="2080608"/>
            <a:ext cx="7772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nb-NO" sz="3200" dirty="0" smtClean="0"/>
              <a:t>Regelverket for offentlige anskaffelser og offentlig støtte – hvordan påvirkes kommunenes styrings og organisasjonsfrihet?</a:t>
            </a:r>
            <a:endParaRPr lang="nb-NO" altLang="nb-NO" sz="3200" b="1" dirty="0">
              <a:latin typeface="Helvetica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" name="Rectangle 40"/>
          <p:cNvSpPr>
            <a:spLocks noChangeArrowheads="1"/>
          </p:cNvSpPr>
          <p:nvPr/>
        </p:nvSpPr>
        <p:spPr bwMode="auto">
          <a:xfrm>
            <a:off x="0" y="0"/>
            <a:ext cx="9144000" cy="795338"/>
          </a:xfrm>
          <a:prstGeom prst="rect">
            <a:avLst/>
          </a:prstGeom>
          <a:solidFill>
            <a:srgbClr val="0F298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3098" name="Rectangle 26"/>
          <p:cNvSpPr>
            <a:spLocks noChangeArrowheads="1"/>
          </p:cNvSpPr>
          <p:nvPr/>
        </p:nvSpPr>
        <p:spPr bwMode="auto">
          <a:xfrm>
            <a:off x="0" y="1171575"/>
            <a:ext cx="414338" cy="352425"/>
          </a:xfrm>
          <a:prstGeom prst="rect">
            <a:avLst/>
          </a:prstGeom>
          <a:solidFill>
            <a:srgbClr val="0F298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3099" name="Rectangle 27"/>
          <p:cNvSpPr>
            <a:spLocks noChangeArrowheads="1"/>
          </p:cNvSpPr>
          <p:nvPr/>
        </p:nvSpPr>
        <p:spPr bwMode="auto">
          <a:xfrm>
            <a:off x="0" y="1841500"/>
            <a:ext cx="414338" cy="352425"/>
          </a:xfrm>
          <a:prstGeom prst="rect">
            <a:avLst/>
          </a:prstGeom>
          <a:solidFill>
            <a:srgbClr val="0F298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3100" name="Rectangle 28"/>
          <p:cNvSpPr>
            <a:spLocks noChangeArrowheads="1"/>
          </p:cNvSpPr>
          <p:nvPr/>
        </p:nvSpPr>
        <p:spPr bwMode="auto">
          <a:xfrm>
            <a:off x="0" y="2511425"/>
            <a:ext cx="414338" cy="352425"/>
          </a:xfrm>
          <a:prstGeom prst="rect">
            <a:avLst/>
          </a:prstGeom>
          <a:solidFill>
            <a:srgbClr val="0F298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3101" name="Rectangle 29"/>
          <p:cNvSpPr>
            <a:spLocks noChangeArrowheads="1"/>
          </p:cNvSpPr>
          <p:nvPr/>
        </p:nvSpPr>
        <p:spPr bwMode="auto">
          <a:xfrm>
            <a:off x="0" y="3182938"/>
            <a:ext cx="414338" cy="352425"/>
          </a:xfrm>
          <a:prstGeom prst="rect">
            <a:avLst/>
          </a:prstGeom>
          <a:solidFill>
            <a:srgbClr val="0F298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3102" name="Rectangle 30"/>
          <p:cNvSpPr>
            <a:spLocks noChangeArrowheads="1"/>
          </p:cNvSpPr>
          <p:nvPr/>
        </p:nvSpPr>
        <p:spPr bwMode="auto">
          <a:xfrm>
            <a:off x="0" y="3854450"/>
            <a:ext cx="414338" cy="352425"/>
          </a:xfrm>
          <a:prstGeom prst="rect">
            <a:avLst/>
          </a:prstGeom>
          <a:solidFill>
            <a:srgbClr val="0F298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3103" name="Rectangle 31"/>
          <p:cNvSpPr>
            <a:spLocks noChangeArrowheads="1"/>
          </p:cNvSpPr>
          <p:nvPr/>
        </p:nvSpPr>
        <p:spPr bwMode="auto">
          <a:xfrm>
            <a:off x="0" y="4524375"/>
            <a:ext cx="414338" cy="352425"/>
          </a:xfrm>
          <a:prstGeom prst="rect">
            <a:avLst/>
          </a:prstGeom>
          <a:solidFill>
            <a:srgbClr val="0F298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3104" name="Rectangle 32"/>
          <p:cNvSpPr>
            <a:spLocks noChangeArrowheads="1"/>
          </p:cNvSpPr>
          <p:nvPr/>
        </p:nvSpPr>
        <p:spPr bwMode="auto">
          <a:xfrm>
            <a:off x="0" y="5195888"/>
            <a:ext cx="414338" cy="352425"/>
          </a:xfrm>
          <a:prstGeom prst="rect">
            <a:avLst/>
          </a:prstGeom>
          <a:solidFill>
            <a:srgbClr val="0F298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3105" name="Rectangle 33"/>
          <p:cNvSpPr>
            <a:spLocks noChangeArrowheads="1"/>
          </p:cNvSpPr>
          <p:nvPr/>
        </p:nvSpPr>
        <p:spPr bwMode="auto">
          <a:xfrm>
            <a:off x="0" y="5867400"/>
            <a:ext cx="414338" cy="352425"/>
          </a:xfrm>
          <a:prstGeom prst="rect">
            <a:avLst/>
          </a:prstGeom>
          <a:solidFill>
            <a:srgbClr val="0F298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3106" name="Rectangle 34"/>
          <p:cNvSpPr>
            <a:spLocks noChangeArrowheads="1"/>
          </p:cNvSpPr>
          <p:nvPr/>
        </p:nvSpPr>
        <p:spPr bwMode="auto">
          <a:xfrm>
            <a:off x="0" y="6538913"/>
            <a:ext cx="414338" cy="352425"/>
          </a:xfrm>
          <a:prstGeom prst="rect">
            <a:avLst/>
          </a:prstGeom>
          <a:solidFill>
            <a:srgbClr val="0F298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3095" name="Line 23"/>
          <p:cNvSpPr>
            <a:spLocks noChangeAspect="1" noChangeShapeType="1"/>
          </p:cNvSpPr>
          <p:nvPr/>
        </p:nvSpPr>
        <p:spPr bwMode="auto">
          <a:xfrm>
            <a:off x="1697038" y="139700"/>
            <a:ext cx="1587" cy="66675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3096" name="Text Box 24"/>
          <p:cNvSpPr txBox="1">
            <a:spLocks noChangeAspect="1" noChangeArrowheads="1"/>
          </p:cNvSpPr>
          <p:nvPr/>
        </p:nvSpPr>
        <p:spPr bwMode="auto">
          <a:xfrm>
            <a:off x="1692275" y="260350"/>
            <a:ext cx="6019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18288">
            <a:spAutoFit/>
          </a:bodyPr>
          <a:lstStyle/>
          <a:p>
            <a:pPr>
              <a:lnSpc>
                <a:spcPts val="1700"/>
              </a:lnSpc>
            </a:pPr>
            <a:r>
              <a:rPr lang="nb-NO" altLang="nb-NO" sz="1500" dirty="0">
                <a:solidFill>
                  <a:schemeClr val="bg1"/>
                </a:solidFill>
                <a:latin typeface="Times New Roman" pitchFamily="18" charset="0"/>
              </a:rPr>
              <a:t>Oslo kommune</a:t>
            </a:r>
          </a:p>
          <a:p>
            <a:pPr>
              <a:lnSpc>
                <a:spcPts val="1700"/>
              </a:lnSpc>
            </a:pPr>
            <a:r>
              <a:rPr lang="nb-NO" altLang="nb-NO" sz="2400" dirty="0" smtClean="0">
                <a:solidFill>
                  <a:schemeClr val="bg1"/>
                </a:solidFill>
              </a:rPr>
              <a:t>Kommuneadvokaten</a:t>
            </a:r>
            <a:endParaRPr lang="nb-NO" altLang="nb-NO" sz="2400" dirty="0">
              <a:solidFill>
                <a:schemeClr val="bg1"/>
              </a:solidFill>
            </a:endParaRPr>
          </a:p>
        </p:txBody>
      </p:sp>
      <p:pic>
        <p:nvPicPr>
          <p:cNvPr id="3121" name="Picture 49" descr="BYVPEN-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2325" y="153988"/>
            <a:ext cx="785813" cy="898525"/>
          </a:xfrm>
          <a:prstGeom prst="rect">
            <a:avLst/>
          </a:prstGeom>
          <a:noFill/>
        </p:spPr>
      </p:pic>
      <p:sp>
        <p:nvSpPr>
          <p:cNvPr id="18" name="Text Box 25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457200" y="1020656"/>
            <a:ext cx="8229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nb-NO" altLang="nb-NO" sz="3200" b="1" dirty="0" smtClean="0">
                <a:latin typeface="Helvetica" charset="0"/>
              </a:rPr>
              <a:t>Hovedobservasjon</a:t>
            </a:r>
            <a:endParaRPr lang="nb-NO" altLang="nb-NO" sz="3200" b="1" dirty="0">
              <a:latin typeface="Helvetica" charset="0"/>
            </a:endParaRPr>
          </a:p>
        </p:txBody>
      </p:sp>
      <p:sp>
        <p:nvSpPr>
          <p:cNvPr id="17" name="Undertittel 16"/>
          <p:cNvSpPr>
            <a:spLocks noGrp="1"/>
          </p:cNvSpPr>
          <p:nvPr>
            <p:ph idx="1"/>
          </p:nvPr>
        </p:nvSpPr>
        <p:spPr>
          <a:xfrm>
            <a:off x="457200" y="1841500"/>
            <a:ext cx="8229600" cy="4284663"/>
          </a:xfrm>
        </p:spPr>
        <p:txBody>
          <a:bodyPr>
            <a:normAutofit/>
          </a:bodyPr>
          <a:lstStyle/>
          <a:p>
            <a:r>
              <a:rPr lang="nb-NO" sz="2400" dirty="0" smtClean="0"/>
              <a:t>Det har skjedd en grunnleggende endring i kommunens måte å forholde seg til omverden på. </a:t>
            </a:r>
          </a:p>
          <a:p>
            <a:r>
              <a:rPr lang="nb-NO" sz="2400" dirty="0" smtClean="0"/>
              <a:t>Mer og mer av det kommunen driver med faller inn under anskaffelsesregelverket. </a:t>
            </a:r>
          </a:p>
          <a:p>
            <a:r>
              <a:rPr lang="nb-NO" sz="2400" dirty="0" smtClean="0"/>
              <a:t>Det skyldes både anskaffelsesregelverket selv og at forbudet mot statsstøtte fører kommunen over i å dekke ”behovet” gjennom anskaffelser i stedet.</a:t>
            </a:r>
          </a:p>
          <a:p>
            <a:r>
              <a:rPr lang="nb-NO" sz="2400" dirty="0" smtClean="0"/>
              <a:t>Ja, vel –  men er dette et problem?</a:t>
            </a:r>
            <a:endParaRPr lang="nb-NO" sz="2400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" name="Rectangle 40"/>
          <p:cNvSpPr>
            <a:spLocks noChangeArrowheads="1"/>
          </p:cNvSpPr>
          <p:nvPr/>
        </p:nvSpPr>
        <p:spPr bwMode="auto">
          <a:xfrm>
            <a:off x="0" y="0"/>
            <a:ext cx="9144000" cy="795338"/>
          </a:xfrm>
          <a:prstGeom prst="rect">
            <a:avLst/>
          </a:prstGeom>
          <a:solidFill>
            <a:srgbClr val="0F298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3098" name="Rectangle 26"/>
          <p:cNvSpPr>
            <a:spLocks noChangeArrowheads="1"/>
          </p:cNvSpPr>
          <p:nvPr/>
        </p:nvSpPr>
        <p:spPr bwMode="auto">
          <a:xfrm>
            <a:off x="0" y="1171575"/>
            <a:ext cx="414338" cy="352425"/>
          </a:xfrm>
          <a:prstGeom prst="rect">
            <a:avLst/>
          </a:prstGeom>
          <a:solidFill>
            <a:srgbClr val="0F298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3099" name="Rectangle 27"/>
          <p:cNvSpPr>
            <a:spLocks noChangeArrowheads="1"/>
          </p:cNvSpPr>
          <p:nvPr/>
        </p:nvSpPr>
        <p:spPr bwMode="auto">
          <a:xfrm>
            <a:off x="0" y="1841500"/>
            <a:ext cx="414338" cy="352425"/>
          </a:xfrm>
          <a:prstGeom prst="rect">
            <a:avLst/>
          </a:prstGeom>
          <a:solidFill>
            <a:srgbClr val="0F298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3100" name="Rectangle 28"/>
          <p:cNvSpPr>
            <a:spLocks noChangeArrowheads="1"/>
          </p:cNvSpPr>
          <p:nvPr/>
        </p:nvSpPr>
        <p:spPr bwMode="auto">
          <a:xfrm>
            <a:off x="0" y="2511425"/>
            <a:ext cx="414338" cy="352425"/>
          </a:xfrm>
          <a:prstGeom prst="rect">
            <a:avLst/>
          </a:prstGeom>
          <a:solidFill>
            <a:srgbClr val="0F298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3101" name="Rectangle 29"/>
          <p:cNvSpPr>
            <a:spLocks noChangeArrowheads="1"/>
          </p:cNvSpPr>
          <p:nvPr/>
        </p:nvSpPr>
        <p:spPr bwMode="auto">
          <a:xfrm>
            <a:off x="0" y="3182938"/>
            <a:ext cx="414338" cy="352425"/>
          </a:xfrm>
          <a:prstGeom prst="rect">
            <a:avLst/>
          </a:prstGeom>
          <a:solidFill>
            <a:srgbClr val="0F298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3102" name="Rectangle 30"/>
          <p:cNvSpPr>
            <a:spLocks noChangeArrowheads="1"/>
          </p:cNvSpPr>
          <p:nvPr/>
        </p:nvSpPr>
        <p:spPr bwMode="auto">
          <a:xfrm>
            <a:off x="0" y="3854450"/>
            <a:ext cx="414338" cy="352425"/>
          </a:xfrm>
          <a:prstGeom prst="rect">
            <a:avLst/>
          </a:prstGeom>
          <a:solidFill>
            <a:srgbClr val="0F298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3103" name="Rectangle 31"/>
          <p:cNvSpPr>
            <a:spLocks noChangeArrowheads="1"/>
          </p:cNvSpPr>
          <p:nvPr/>
        </p:nvSpPr>
        <p:spPr bwMode="auto">
          <a:xfrm>
            <a:off x="0" y="4524375"/>
            <a:ext cx="414338" cy="352425"/>
          </a:xfrm>
          <a:prstGeom prst="rect">
            <a:avLst/>
          </a:prstGeom>
          <a:solidFill>
            <a:srgbClr val="0F298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3104" name="Rectangle 32"/>
          <p:cNvSpPr>
            <a:spLocks noChangeArrowheads="1"/>
          </p:cNvSpPr>
          <p:nvPr/>
        </p:nvSpPr>
        <p:spPr bwMode="auto">
          <a:xfrm>
            <a:off x="0" y="5195888"/>
            <a:ext cx="414338" cy="352425"/>
          </a:xfrm>
          <a:prstGeom prst="rect">
            <a:avLst/>
          </a:prstGeom>
          <a:solidFill>
            <a:srgbClr val="0F298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3105" name="Rectangle 33"/>
          <p:cNvSpPr>
            <a:spLocks noChangeArrowheads="1"/>
          </p:cNvSpPr>
          <p:nvPr/>
        </p:nvSpPr>
        <p:spPr bwMode="auto">
          <a:xfrm>
            <a:off x="0" y="5867400"/>
            <a:ext cx="414338" cy="352425"/>
          </a:xfrm>
          <a:prstGeom prst="rect">
            <a:avLst/>
          </a:prstGeom>
          <a:solidFill>
            <a:srgbClr val="0F298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3106" name="Rectangle 34"/>
          <p:cNvSpPr>
            <a:spLocks noChangeArrowheads="1"/>
          </p:cNvSpPr>
          <p:nvPr/>
        </p:nvSpPr>
        <p:spPr bwMode="auto">
          <a:xfrm>
            <a:off x="0" y="6538913"/>
            <a:ext cx="414338" cy="352425"/>
          </a:xfrm>
          <a:prstGeom prst="rect">
            <a:avLst/>
          </a:prstGeom>
          <a:solidFill>
            <a:srgbClr val="0F298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3095" name="Line 23"/>
          <p:cNvSpPr>
            <a:spLocks noChangeAspect="1" noChangeShapeType="1"/>
          </p:cNvSpPr>
          <p:nvPr/>
        </p:nvSpPr>
        <p:spPr bwMode="auto">
          <a:xfrm>
            <a:off x="1697038" y="139700"/>
            <a:ext cx="1587" cy="66675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3096" name="Text Box 24"/>
          <p:cNvSpPr txBox="1">
            <a:spLocks noChangeAspect="1" noChangeArrowheads="1"/>
          </p:cNvSpPr>
          <p:nvPr/>
        </p:nvSpPr>
        <p:spPr bwMode="auto">
          <a:xfrm>
            <a:off x="1692275" y="260350"/>
            <a:ext cx="6019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18288">
            <a:spAutoFit/>
          </a:bodyPr>
          <a:lstStyle/>
          <a:p>
            <a:pPr>
              <a:lnSpc>
                <a:spcPts val="1700"/>
              </a:lnSpc>
            </a:pPr>
            <a:r>
              <a:rPr lang="nb-NO" altLang="nb-NO" sz="1500" dirty="0">
                <a:solidFill>
                  <a:schemeClr val="bg1"/>
                </a:solidFill>
                <a:latin typeface="Times New Roman" pitchFamily="18" charset="0"/>
              </a:rPr>
              <a:t>Oslo kommune</a:t>
            </a:r>
          </a:p>
          <a:p>
            <a:pPr>
              <a:lnSpc>
                <a:spcPts val="1700"/>
              </a:lnSpc>
            </a:pPr>
            <a:r>
              <a:rPr lang="nb-NO" altLang="nb-NO" sz="2400" dirty="0" smtClean="0">
                <a:solidFill>
                  <a:schemeClr val="bg1"/>
                </a:solidFill>
              </a:rPr>
              <a:t>Kommuneadvokaten</a:t>
            </a:r>
            <a:endParaRPr lang="nb-NO" altLang="nb-NO" sz="2400" dirty="0">
              <a:solidFill>
                <a:schemeClr val="bg1"/>
              </a:solidFill>
            </a:endParaRPr>
          </a:p>
        </p:txBody>
      </p:sp>
      <p:pic>
        <p:nvPicPr>
          <p:cNvPr id="3121" name="Picture 49" descr="BYVPEN-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2325" y="153988"/>
            <a:ext cx="785813" cy="898525"/>
          </a:xfrm>
          <a:prstGeom prst="rect">
            <a:avLst/>
          </a:prstGeom>
          <a:noFill/>
        </p:spPr>
      </p:pic>
      <p:sp>
        <p:nvSpPr>
          <p:cNvPr id="18" name="Text Box 25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457200" y="1020656"/>
            <a:ext cx="8229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nb-NO" altLang="nb-NO" sz="3200" b="1" dirty="0" smtClean="0">
                <a:latin typeface="Helvetica" charset="0"/>
              </a:rPr>
              <a:t>Kommunehverdag….</a:t>
            </a:r>
            <a:endParaRPr lang="nb-NO" altLang="nb-NO" sz="3200" b="1" dirty="0">
              <a:latin typeface="Helvetica" charset="0"/>
            </a:endParaRPr>
          </a:p>
        </p:txBody>
      </p:sp>
      <p:pic>
        <p:nvPicPr>
          <p:cNvPr id="25" name="Plassholder for innhold 24" descr="16021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99086" y="1605431"/>
            <a:ext cx="6707956" cy="5030967"/>
          </a:xfrm>
        </p:spPr>
      </p:pic>
      <p:sp>
        <p:nvSpPr>
          <p:cNvPr id="26" name="Undertittel 16"/>
          <p:cNvSpPr txBox="1">
            <a:spLocks/>
          </p:cNvSpPr>
          <p:nvPr/>
        </p:nvSpPr>
        <p:spPr>
          <a:xfrm>
            <a:off x="1698625" y="1605432"/>
            <a:ext cx="6013450" cy="49334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nb-NO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Idrettsklubben merker og preparerer løyper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nb-NO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Årlig bevilgning 1 million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nb-NO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Statsstøtte?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nb-NO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Direkteanskaffelse? Gebyr?</a:t>
            </a:r>
          </a:p>
          <a:p>
            <a:pPr marL="285750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lang="nb-NO" sz="2000" dirty="0" smtClean="0">
                <a:solidFill>
                  <a:srgbClr val="FFFF00"/>
                </a:solidFill>
              </a:rPr>
              <a:t>Anskaffelsesprosess – fire års kontrakt</a:t>
            </a:r>
            <a:r>
              <a:rPr kumimoji="0" lang="nb-NO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nb-NO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nb-NO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nb-NO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nb-NO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nb-NO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nb-NO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nb-NO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nb-NO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nb-NO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nb-NO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nb-NO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nb-NO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nb-NO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nb-NO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nb-NO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Kommunevalg…..</a:t>
            </a:r>
            <a:endParaRPr kumimoji="0" lang="nb-NO" sz="20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" name="Rectangle 40"/>
          <p:cNvSpPr>
            <a:spLocks noChangeArrowheads="1"/>
          </p:cNvSpPr>
          <p:nvPr/>
        </p:nvSpPr>
        <p:spPr bwMode="auto">
          <a:xfrm>
            <a:off x="0" y="0"/>
            <a:ext cx="9144000" cy="795338"/>
          </a:xfrm>
          <a:prstGeom prst="rect">
            <a:avLst/>
          </a:prstGeom>
          <a:solidFill>
            <a:srgbClr val="0F298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3098" name="Rectangle 26"/>
          <p:cNvSpPr>
            <a:spLocks noChangeArrowheads="1"/>
          </p:cNvSpPr>
          <p:nvPr/>
        </p:nvSpPr>
        <p:spPr bwMode="auto">
          <a:xfrm>
            <a:off x="0" y="1171575"/>
            <a:ext cx="414338" cy="352425"/>
          </a:xfrm>
          <a:prstGeom prst="rect">
            <a:avLst/>
          </a:prstGeom>
          <a:solidFill>
            <a:srgbClr val="0F298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3099" name="Rectangle 27"/>
          <p:cNvSpPr>
            <a:spLocks noChangeArrowheads="1"/>
          </p:cNvSpPr>
          <p:nvPr/>
        </p:nvSpPr>
        <p:spPr bwMode="auto">
          <a:xfrm>
            <a:off x="0" y="1841500"/>
            <a:ext cx="414338" cy="352425"/>
          </a:xfrm>
          <a:prstGeom prst="rect">
            <a:avLst/>
          </a:prstGeom>
          <a:solidFill>
            <a:srgbClr val="0F298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3100" name="Rectangle 28"/>
          <p:cNvSpPr>
            <a:spLocks noChangeArrowheads="1"/>
          </p:cNvSpPr>
          <p:nvPr/>
        </p:nvSpPr>
        <p:spPr bwMode="auto">
          <a:xfrm>
            <a:off x="0" y="2511425"/>
            <a:ext cx="414338" cy="352425"/>
          </a:xfrm>
          <a:prstGeom prst="rect">
            <a:avLst/>
          </a:prstGeom>
          <a:solidFill>
            <a:srgbClr val="0F298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3101" name="Rectangle 29"/>
          <p:cNvSpPr>
            <a:spLocks noChangeArrowheads="1"/>
          </p:cNvSpPr>
          <p:nvPr/>
        </p:nvSpPr>
        <p:spPr bwMode="auto">
          <a:xfrm>
            <a:off x="0" y="3182938"/>
            <a:ext cx="414338" cy="352425"/>
          </a:xfrm>
          <a:prstGeom prst="rect">
            <a:avLst/>
          </a:prstGeom>
          <a:solidFill>
            <a:srgbClr val="0F298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3102" name="Rectangle 30"/>
          <p:cNvSpPr>
            <a:spLocks noChangeArrowheads="1"/>
          </p:cNvSpPr>
          <p:nvPr/>
        </p:nvSpPr>
        <p:spPr bwMode="auto">
          <a:xfrm>
            <a:off x="0" y="3854450"/>
            <a:ext cx="414338" cy="352425"/>
          </a:xfrm>
          <a:prstGeom prst="rect">
            <a:avLst/>
          </a:prstGeom>
          <a:solidFill>
            <a:srgbClr val="0F298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3103" name="Rectangle 31"/>
          <p:cNvSpPr>
            <a:spLocks noChangeArrowheads="1"/>
          </p:cNvSpPr>
          <p:nvPr/>
        </p:nvSpPr>
        <p:spPr bwMode="auto">
          <a:xfrm>
            <a:off x="0" y="4524375"/>
            <a:ext cx="414338" cy="352425"/>
          </a:xfrm>
          <a:prstGeom prst="rect">
            <a:avLst/>
          </a:prstGeom>
          <a:solidFill>
            <a:srgbClr val="0F298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3104" name="Rectangle 32"/>
          <p:cNvSpPr>
            <a:spLocks noChangeArrowheads="1"/>
          </p:cNvSpPr>
          <p:nvPr/>
        </p:nvSpPr>
        <p:spPr bwMode="auto">
          <a:xfrm>
            <a:off x="0" y="5195888"/>
            <a:ext cx="414338" cy="352425"/>
          </a:xfrm>
          <a:prstGeom prst="rect">
            <a:avLst/>
          </a:prstGeom>
          <a:solidFill>
            <a:srgbClr val="0F298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3105" name="Rectangle 33"/>
          <p:cNvSpPr>
            <a:spLocks noChangeArrowheads="1"/>
          </p:cNvSpPr>
          <p:nvPr/>
        </p:nvSpPr>
        <p:spPr bwMode="auto">
          <a:xfrm>
            <a:off x="0" y="5867400"/>
            <a:ext cx="414338" cy="352425"/>
          </a:xfrm>
          <a:prstGeom prst="rect">
            <a:avLst/>
          </a:prstGeom>
          <a:solidFill>
            <a:srgbClr val="0F298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3106" name="Rectangle 34"/>
          <p:cNvSpPr>
            <a:spLocks noChangeArrowheads="1"/>
          </p:cNvSpPr>
          <p:nvPr/>
        </p:nvSpPr>
        <p:spPr bwMode="auto">
          <a:xfrm>
            <a:off x="0" y="6538913"/>
            <a:ext cx="414338" cy="352425"/>
          </a:xfrm>
          <a:prstGeom prst="rect">
            <a:avLst/>
          </a:prstGeom>
          <a:solidFill>
            <a:srgbClr val="0F298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3095" name="Line 23"/>
          <p:cNvSpPr>
            <a:spLocks noChangeAspect="1" noChangeShapeType="1"/>
          </p:cNvSpPr>
          <p:nvPr/>
        </p:nvSpPr>
        <p:spPr bwMode="auto">
          <a:xfrm>
            <a:off x="1697038" y="139700"/>
            <a:ext cx="1587" cy="66675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3096" name="Text Box 24"/>
          <p:cNvSpPr txBox="1">
            <a:spLocks noChangeAspect="1" noChangeArrowheads="1"/>
          </p:cNvSpPr>
          <p:nvPr/>
        </p:nvSpPr>
        <p:spPr bwMode="auto">
          <a:xfrm>
            <a:off x="1692275" y="260350"/>
            <a:ext cx="6019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18288">
            <a:spAutoFit/>
          </a:bodyPr>
          <a:lstStyle/>
          <a:p>
            <a:pPr>
              <a:lnSpc>
                <a:spcPts val="1700"/>
              </a:lnSpc>
            </a:pPr>
            <a:r>
              <a:rPr lang="nb-NO" altLang="nb-NO" sz="1500" dirty="0">
                <a:solidFill>
                  <a:schemeClr val="bg1"/>
                </a:solidFill>
                <a:latin typeface="Times New Roman" pitchFamily="18" charset="0"/>
              </a:rPr>
              <a:t>Oslo kommune</a:t>
            </a:r>
          </a:p>
          <a:p>
            <a:pPr>
              <a:lnSpc>
                <a:spcPts val="1700"/>
              </a:lnSpc>
            </a:pPr>
            <a:r>
              <a:rPr lang="nb-NO" altLang="nb-NO" sz="2400" dirty="0" smtClean="0">
                <a:solidFill>
                  <a:schemeClr val="bg1"/>
                </a:solidFill>
              </a:rPr>
              <a:t>Kommuneadvokaten</a:t>
            </a:r>
            <a:endParaRPr lang="nb-NO" altLang="nb-NO" sz="2400" dirty="0">
              <a:solidFill>
                <a:schemeClr val="bg1"/>
              </a:solidFill>
            </a:endParaRPr>
          </a:p>
        </p:txBody>
      </p:sp>
      <p:pic>
        <p:nvPicPr>
          <p:cNvPr id="3121" name="Picture 49" descr="BYVPEN-F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2325" y="153988"/>
            <a:ext cx="785813" cy="898525"/>
          </a:xfrm>
          <a:prstGeom prst="rect">
            <a:avLst/>
          </a:prstGeom>
          <a:noFill/>
        </p:spPr>
      </p:pic>
      <p:sp>
        <p:nvSpPr>
          <p:cNvPr id="18" name="Text Box 25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457200" y="1083290"/>
            <a:ext cx="8229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nb-NO" altLang="nb-NO" sz="3600" b="1" i="1" dirty="0" smtClean="0">
                <a:latin typeface="Helvetica" charset="0"/>
              </a:rPr>
              <a:t>De åpenbare utfordringene:</a:t>
            </a:r>
            <a:endParaRPr lang="nb-NO" altLang="nb-NO" sz="3600" b="1" i="1" dirty="0">
              <a:latin typeface="Helvetica" charset="0"/>
            </a:endParaRPr>
          </a:p>
        </p:txBody>
      </p:sp>
      <p:sp>
        <p:nvSpPr>
          <p:cNvPr id="17" name="Undertittel 16"/>
          <p:cNvSpPr>
            <a:spLocks noGrp="1"/>
          </p:cNvSpPr>
          <p:nvPr>
            <p:ph idx="1"/>
          </p:nvPr>
        </p:nvSpPr>
        <p:spPr>
          <a:xfrm>
            <a:off x="457200" y="1841500"/>
            <a:ext cx="8229600" cy="4697413"/>
          </a:xfrm>
        </p:spPr>
        <p:txBody>
          <a:bodyPr>
            <a:normAutofit/>
          </a:bodyPr>
          <a:lstStyle/>
          <a:p>
            <a:r>
              <a:rPr lang="nb-NO" sz="2400" b="1" dirty="0" smtClean="0"/>
              <a:t>Ressurskrevende og tidkrevend</a:t>
            </a:r>
            <a:r>
              <a:rPr lang="nb-NO" sz="2400" dirty="0" smtClean="0"/>
              <a:t>e</a:t>
            </a:r>
          </a:p>
          <a:p>
            <a:pPr lvl="1"/>
            <a:r>
              <a:rPr lang="nb-NO" sz="2000" dirty="0" smtClean="0"/>
              <a:t>Hvor mye av vinningen går opp i spinningen…?</a:t>
            </a:r>
          </a:p>
          <a:p>
            <a:r>
              <a:rPr lang="nb-NO" sz="2400" b="1" dirty="0" err="1" smtClean="0"/>
              <a:t>Tvisteskapende</a:t>
            </a:r>
            <a:endParaRPr lang="nb-NO" sz="2400" b="1" dirty="0" smtClean="0"/>
          </a:p>
          <a:p>
            <a:pPr lvl="1"/>
            <a:r>
              <a:rPr lang="nb-NO" sz="2000" dirty="0" smtClean="0"/>
              <a:t>Ikke når alt gjøres riktig, men det er nesten umulig. Så det finnes alltid noe å påberope fra en misfornøyd leverandør.</a:t>
            </a:r>
          </a:p>
          <a:p>
            <a:r>
              <a:rPr lang="nb-NO" sz="2400" b="1" dirty="0" smtClean="0"/>
              <a:t>Vanskelig</a:t>
            </a:r>
            <a:r>
              <a:rPr lang="nb-NO" sz="2400" dirty="0" smtClean="0"/>
              <a:t>	</a:t>
            </a:r>
          </a:p>
          <a:p>
            <a:pPr lvl="1"/>
            <a:r>
              <a:rPr lang="nb-NO" sz="2000" dirty="0" smtClean="0"/>
              <a:t>Så vanskelig at KOFA sier tidsplanen må ta høyde for at det skjer feil slik at konkurransen må avlyses.  Med andre ord enda mer tidkrevende. </a:t>
            </a:r>
          </a:p>
          <a:p>
            <a:r>
              <a:rPr lang="nb-NO" sz="2400" b="1" dirty="0" smtClean="0"/>
              <a:t>Forlik er ”umulig”</a:t>
            </a:r>
          </a:p>
          <a:p>
            <a:pPr lvl="1"/>
            <a:r>
              <a:rPr lang="nb-NO" sz="2000" dirty="0" smtClean="0"/>
              <a:t>Å forlike med en leverandør, er å skape tvist med den andre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" name="Rectangle 40"/>
          <p:cNvSpPr>
            <a:spLocks noChangeArrowheads="1"/>
          </p:cNvSpPr>
          <p:nvPr/>
        </p:nvSpPr>
        <p:spPr bwMode="auto">
          <a:xfrm>
            <a:off x="0" y="0"/>
            <a:ext cx="9144000" cy="795338"/>
          </a:xfrm>
          <a:prstGeom prst="rect">
            <a:avLst/>
          </a:prstGeom>
          <a:solidFill>
            <a:srgbClr val="0F298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3098" name="Rectangle 26"/>
          <p:cNvSpPr>
            <a:spLocks noChangeArrowheads="1"/>
          </p:cNvSpPr>
          <p:nvPr/>
        </p:nvSpPr>
        <p:spPr bwMode="auto">
          <a:xfrm>
            <a:off x="0" y="1171575"/>
            <a:ext cx="414338" cy="352425"/>
          </a:xfrm>
          <a:prstGeom prst="rect">
            <a:avLst/>
          </a:prstGeom>
          <a:solidFill>
            <a:srgbClr val="0F298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3099" name="Rectangle 27"/>
          <p:cNvSpPr>
            <a:spLocks noChangeArrowheads="1"/>
          </p:cNvSpPr>
          <p:nvPr/>
        </p:nvSpPr>
        <p:spPr bwMode="auto">
          <a:xfrm>
            <a:off x="0" y="1841500"/>
            <a:ext cx="414338" cy="352425"/>
          </a:xfrm>
          <a:prstGeom prst="rect">
            <a:avLst/>
          </a:prstGeom>
          <a:solidFill>
            <a:srgbClr val="0F298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3100" name="Rectangle 28"/>
          <p:cNvSpPr>
            <a:spLocks noChangeArrowheads="1"/>
          </p:cNvSpPr>
          <p:nvPr/>
        </p:nvSpPr>
        <p:spPr bwMode="auto">
          <a:xfrm>
            <a:off x="0" y="2511425"/>
            <a:ext cx="414338" cy="352425"/>
          </a:xfrm>
          <a:prstGeom prst="rect">
            <a:avLst/>
          </a:prstGeom>
          <a:solidFill>
            <a:srgbClr val="0F298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3101" name="Rectangle 29"/>
          <p:cNvSpPr>
            <a:spLocks noChangeArrowheads="1"/>
          </p:cNvSpPr>
          <p:nvPr/>
        </p:nvSpPr>
        <p:spPr bwMode="auto">
          <a:xfrm>
            <a:off x="0" y="3182938"/>
            <a:ext cx="414338" cy="352425"/>
          </a:xfrm>
          <a:prstGeom prst="rect">
            <a:avLst/>
          </a:prstGeom>
          <a:solidFill>
            <a:srgbClr val="0F298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3102" name="Rectangle 30"/>
          <p:cNvSpPr>
            <a:spLocks noChangeArrowheads="1"/>
          </p:cNvSpPr>
          <p:nvPr/>
        </p:nvSpPr>
        <p:spPr bwMode="auto">
          <a:xfrm>
            <a:off x="0" y="3854450"/>
            <a:ext cx="414338" cy="352425"/>
          </a:xfrm>
          <a:prstGeom prst="rect">
            <a:avLst/>
          </a:prstGeom>
          <a:solidFill>
            <a:srgbClr val="0F298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3103" name="Rectangle 31"/>
          <p:cNvSpPr>
            <a:spLocks noChangeArrowheads="1"/>
          </p:cNvSpPr>
          <p:nvPr/>
        </p:nvSpPr>
        <p:spPr bwMode="auto">
          <a:xfrm>
            <a:off x="0" y="4524375"/>
            <a:ext cx="414338" cy="352425"/>
          </a:xfrm>
          <a:prstGeom prst="rect">
            <a:avLst/>
          </a:prstGeom>
          <a:solidFill>
            <a:srgbClr val="0F298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3104" name="Rectangle 32"/>
          <p:cNvSpPr>
            <a:spLocks noChangeArrowheads="1"/>
          </p:cNvSpPr>
          <p:nvPr/>
        </p:nvSpPr>
        <p:spPr bwMode="auto">
          <a:xfrm>
            <a:off x="0" y="5195888"/>
            <a:ext cx="414338" cy="352425"/>
          </a:xfrm>
          <a:prstGeom prst="rect">
            <a:avLst/>
          </a:prstGeom>
          <a:solidFill>
            <a:srgbClr val="0F298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3105" name="Rectangle 33"/>
          <p:cNvSpPr>
            <a:spLocks noChangeArrowheads="1"/>
          </p:cNvSpPr>
          <p:nvPr/>
        </p:nvSpPr>
        <p:spPr bwMode="auto">
          <a:xfrm>
            <a:off x="0" y="5867400"/>
            <a:ext cx="414338" cy="352425"/>
          </a:xfrm>
          <a:prstGeom prst="rect">
            <a:avLst/>
          </a:prstGeom>
          <a:solidFill>
            <a:srgbClr val="0F298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3106" name="Rectangle 34"/>
          <p:cNvSpPr>
            <a:spLocks noChangeArrowheads="1"/>
          </p:cNvSpPr>
          <p:nvPr/>
        </p:nvSpPr>
        <p:spPr bwMode="auto">
          <a:xfrm>
            <a:off x="0" y="6538913"/>
            <a:ext cx="414338" cy="352425"/>
          </a:xfrm>
          <a:prstGeom prst="rect">
            <a:avLst/>
          </a:prstGeom>
          <a:solidFill>
            <a:srgbClr val="0F298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3095" name="Line 23"/>
          <p:cNvSpPr>
            <a:spLocks noChangeAspect="1" noChangeShapeType="1"/>
          </p:cNvSpPr>
          <p:nvPr/>
        </p:nvSpPr>
        <p:spPr bwMode="auto">
          <a:xfrm>
            <a:off x="1697038" y="139700"/>
            <a:ext cx="1587" cy="66675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3096" name="Text Box 24"/>
          <p:cNvSpPr txBox="1">
            <a:spLocks noChangeAspect="1" noChangeArrowheads="1"/>
          </p:cNvSpPr>
          <p:nvPr/>
        </p:nvSpPr>
        <p:spPr bwMode="auto">
          <a:xfrm>
            <a:off x="1692275" y="260350"/>
            <a:ext cx="6019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18288">
            <a:spAutoFit/>
          </a:bodyPr>
          <a:lstStyle/>
          <a:p>
            <a:pPr>
              <a:lnSpc>
                <a:spcPts val="1700"/>
              </a:lnSpc>
            </a:pPr>
            <a:r>
              <a:rPr lang="nb-NO" altLang="nb-NO" sz="1500" dirty="0">
                <a:solidFill>
                  <a:schemeClr val="bg1"/>
                </a:solidFill>
                <a:latin typeface="Times New Roman" pitchFamily="18" charset="0"/>
              </a:rPr>
              <a:t>Oslo kommune</a:t>
            </a:r>
          </a:p>
          <a:p>
            <a:pPr>
              <a:lnSpc>
                <a:spcPts val="1700"/>
              </a:lnSpc>
            </a:pPr>
            <a:r>
              <a:rPr lang="nb-NO" altLang="nb-NO" sz="2400" dirty="0" smtClean="0">
                <a:solidFill>
                  <a:schemeClr val="bg1"/>
                </a:solidFill>
              </a:rPr>
              <a:t>Kommuneadvokaten</a:t>
            </a:r>
            <a:endParaRPr lang="nb-NO" altLang="nb-NO" sz="2400" dirty="0">
              <a:solidFill>
                <a:schemeClr val="bg1"/>
              </a:solidFill>
            </a:endParaRPr>
          </a:p>
        </p:txBody>
      </p:sp>
      <p:pic>
        <p:nvPicPr>
          <p:cNvPr id="3121" name="Picture 49" descr="BYVPEN-F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2325" y="153988"/>
            <a:ext cx="785813" cy="898525"/>
          </a:xfrm>
          <a:prstGeom prst="rect">
            <a:avLst/>
          </a:prstGeom>
          <a:noFill/>
        </p:spPr>
      </p:pic>
      <p:sp>
        <p:nvSpPr>
          <p:cNvPr id="18" name="Text Box 25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457199" y="1011576"/>
            <a:ext cx="8686801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nb-NO" altLang="nb-NO" sz="3000" b="1" dirty="0" smtClean="0">
                <a:latin typeface="Helvetica" charset="0"/>
              </a:rPr>
              <a:t>Reduksjon i kommunens endringsmulighet:</a:t>
            </a:r>
            <a:endParaRPr lang="nb-NO" altLang="nb-NO" sz="3000" b="1" dirty="0">
              <a:latin typeface="Helvetica" charset="0"/>
            </a:endParaRPr>
          </a:p>
        </p:txBody>
      </p:sp>
      <p:sp>
        <p:nvSpPr>
          <p:cNvPr id="17" name="Undertittel 16"/>
          <p:cNvSpPr>
            <a:spLocks noGrp="1"/>
          </p:cNvSpPr>
          <p:nvPr>
            <p:ph idx="1"/>
          </p:nvPr>
        </p:nvSpPr>
        <p:spPr>
          <a:xfrm>
            <a:off x="457199" y="2010554"/>
            <a:ext cx="8229600" cy="4392641"/>
          </a:xfrm>
        </p:spPr>
        <p:txBody>
          <a:bodyPr>
            <a:normAutofit lnSpcReduction="10000"/>
          </a:bodyPr>
          <a:lstStyle/>
          <a:p>
            <a:r>
              <a:rPr lang="nb-NO" sz="2400" b="1" dirty="0" smtClean="0"/>
              <a:t>Anskaffelser gjøres ved gjensidig bindende kontrakt</a:t>
            </a:r>
          </a:p>
          <a:p>
            <a:pPr lvl="1"/>
            <a:r>
              <a:rPr lang="nb-NO" sz="2000" dirty="0" smtClean="0"/>
              <a:t>I motsetning til ensidige vedtak og årlige bevilgninger</a:t>
            </a:r>
          </a:p>
          <a:p>
            <a:r>
              <a:rPr lang="nb-NO" sz="2400" b="1" dirty="0" smtClean="0"/>
              <a:t>Kontrakten kan ikke avbrytes </a:t>
            </a:r>
          </a:p>
          <a:p>
            <a:pPr lvl="1"/>
            <a:r>
              <a:rPr lang="nb-NO" sz="2000" dirty="0" smtClean="0"/>
              <a:t>Hva med kortvarige kontrakter? Men pris – prosess – hensynet til leverandøren</a:t>
            </a:r>
          </a:p>
          <a:p>
            <a:r>
              <a:rPr lang="nb-NO" sz="2400" b="1" dirty="0" smtClean="0"/>
              <a:t>Kontrakten kan ikke endres ved enighet</a:t>
            </a:r>
          </a:p>
          <a:p>
            <a:pPr lvl="1"/>
            <a:r>
              <a:rPr lang="nb-NO" sz="2000" dirty="0" smtClean="0"/>
              <a:t>I motsetning til mellom private</a:t>
            </a:r>
          </a:p>
          <a:p>
            <a:r>
              <a:rPr lang="nb-NO" sz="2400" b="1" dirty="0" smtClean="0"/>
              <a:t>Enhver vesentlig endring må ut på ny konkurranse</a:t>
            </a:r>
            <a:r>
              <a:rPr lang="nb-NO" sz="2400" dirty="0" smtClean="0"/>
              <a:t/>
            </a:r>
            <a:br>
              <a:rPr lang="nb-NO" sz="2400" dirty="0" smtClean="0"/>
            </a:br>
            <a:endParaRPr lang="nb-NO" sz="2400" dirty="0" smtClean="0"/>
          </a:p>
          <a:p>
            <a:r>
              <a:rPr lang="nb-NO" sz="2400" b="1" dirty="0" smtClean="0"/>
              <a:t>Hva betyr dette for folkevalgtes styringsfrihet?</a:t>
            </a:r>
          </a:p>
          <a:p>
            <a:pPr lvl="1"/>
            <a:r>
              <a:rPr lang="nb-NO" sz="2000" dirty="0" smtClean="0"/>
              <a:t>Jf ulovfestet prinsipp om fremtidig binding av bevilgningsmyndighet </a:t>
            </a:r>
          </a:p>
          <a:p>
            <a:pPr lvl="1"/>
            <a:r>
              <a:rPr lang="nb-NO" sz="2000" dirty="0" err="1" smtClean="0"/>
              <a:t>Rt</a:t>
            </a:r>
            <a:r>
              <a:rPr lang="nb-NO" sz="2000" dirty="0" smtClean="0"/>
              <a:t> 2007 s 651 premiss 41 og 42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" name="Rectangle 40"/>
          <p:cNvSpPr>
            <a:spLocks noChangeArrowheads="1"/>
          </p:cNvSpPr>
          <p:nvPr/>
        </p:nvSpPr>
        <p:spPr bwMode="auto">
          <a:xfrm>
            <a:off x="0" y="0"/>
            <a:ext cx="9144000" cy="795338"/>
          </a:xfrm>
          <a:prstGeom prst="rect">
            <a:avLst/>
          </a:prstGeom>
          <a:solidFill>
            <a:srgbClr val="0F298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3098" name="Rectangle 26"/>
          <p:cNvSpPr>
            <a:spLocks noChangeArrowheads="1"/>
          </p:cNvSpPr>
          <p:nvPr/>
        </p:nvSpPr>
        <p:spPr bwMode="auto">
          <a:xfrm>
            <a:off x="0" y="1171575"/>
            <a:ext cx="414338" cy="352425"/>
          </a:xfrm>
          <a:prstGeom prst="rect">
            <a:avLst/>
          </a:prstGeom>
          <a:solidFill>
            <a:srgbClr val="0F298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3099" name="Rectangle 27"/>
          <p:cNvSpPr>
            <a:spLocks noChangeArrowheads="1"/>
          </p:cNvSpPr>
          <p:nvPr/>
        </p:nvSpPr>
        <p:spPr bwMode="auto">
          <a:xfrm>
            <a:off x="0" y="1841500"/>
            <a:ext cx="414338" cy="352425"/>
          </a:xfrm>
          <a:prstGeom prst="rect">
            <a:avLst/>
          </a:prstGeom>
          <a:solidFill>
            <a:srgbClr val="0F298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3100" name="Rectangle 28"/>
          <p:cNvSpPr>
            <a:spLocks noChangeArrowheads="1"/>
          </p:cNvSpPr>
          <p:nvPr/>
        </p:nvSpPr>
        <p:spPr bwMode="auto">
          <a:xfrm>
            <a:off x="0" y="2511425"/>
            <a:ext cx="414338" cy="352425"/>
          </a:xfrm>
          <a:prstGeom prst="rect">
            <a:avLst/>
          </a:prstGeom>
          <a:solidFill>
            <a:srgbClr val="0F298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3101" name="Rectangle 29"/>
          <p:cNvSpPr>
            <a:spLocks noChangeArrowheads="1"/>
          </p:cNvSpPr>
          <p:nvPr/>
        </p:nvSpPr>
        <p:spPr bwMode="auto">
          <a:xfrm>
            <a:off x="0" y="3182938"/>
            <a:ext cx="414338" cy="352425"/>
          </a:xfrm>
          <a:prstGeom prst="rect">
            <a:avLst/>
          </a:prstGeom>
          <a:solidFill>
            <a:srgbClr val="0F298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3102" name="Rectangle 30"/>
          <p:cNvSpPr>
            <a:spLocks noChangeArrowheads="1"/>
          </p:cNvSpPr>
          <p:nvPr/>
        </p:nvSpPr>
        <p:spPr bwMode="auto">
          <a:xfrm>
            <a:off x="0" y="3854450"/>
            <a:ext cx="414338" cy="352425"/>
          </a:xfrm>
          <a:prstGeom prst="rect">
            <a:avLst/>
          </a:prstGeom>
          <a:solidFill>
            <a:srgbClr val="0F298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3103" name="Rectangle 31"/>
          <p:cNvSpPr>
            <a:spLocks noChangeArrowheads="1"/>
          </p:cNvSpPr>
          <p:nvPr/>
        </p:nvSpPr>
        <p:spPr bwMode="auto">
          <a:xfrm>
            <a:off x="0" y="4524375"/>
            <a:ext cx="414338" cy="352425"/>
          </a:xfrm>
          <a:prstGeom prst="rect">
            <a:avLst/>
          </a:prstGeom>
          <a:solidFill>
            <a:srgbClr val="0F298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3104" name="Rectangle 32"/>
          <p:cNvSpPr>
            <a:spLocks noChangeArrowheads="1"/>
          </p:cNvSpPr>
          <p:nvPr/>
        </p:nvSpPr>
        <p:spPr bwMode="auto">
          <a:xfrm>
            <a:off x="0" y="5195888"/>
            <a:ext cx="414338" cy="352425"/>
          </a:xfrm>
          <a:prstGeom prst="rect">
            <a:avLst/>
          </a:prstGeom>
          <a:solidFill>
            <a:srgbClr val="0F298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3105" name="Rectangle 33"/>
          <p:cNvSpPr>
            <a:spLocks noChangeArrowheads="1"/>
          </p:cNvSpPr>
          <p:nvPr/>
        </p:nvSpPr>
        <p:spPr bwMode="auto">
          <a:xfrm>
            <a:off x="0" y="5867400"/>
            <a:ext cx="414338" cy="352425"/>
          </a:xfrm>
          <a:prstGeom prst="rect">
            <a:avLst/>
          </a:prstGeom>
          <a:solidFill>
            <a:srgbClr val="0F298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3106" name="Rectangle 34"/>
          <p:cNvSpPr>
            <a:spLocks noChangeArrowheads="1"/>
          </p:cNvSpPr>
          <p:nvPr/>
        </p:nvSpPr>
        <p:spPr bwMode="auto">
          <a:xfrm>
            <a:off x="0" y="6538913"/>
            <a:ext cx="414338" cy="352425"/>
          </a:xfrm>
          <a:prstGeom prst="rect">
            <a:avLst/>
          </a:prstGeom>
          <a:solidFill>
            <a:srgbClr val="0F298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3095" name="Line 23"/>
          <p:cNvSpPr>
            <a:spLocks noChangeAspect="1" noChangeShapeType="1"/>
          </p:cNvSpPr>
          <p:nvPr/>
        </p:nvSpPr>
        <p:spPr bwMode="auto">
          <a:xfrm>
            <a:off x="1697038" y="139700"/>
            <a:ext cx="1587" cy="66675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3096" name="Text Box 24"/>
          <p:cNvSpPr txBox="1">
            <a:spLocks noChangeAspect="1" noChangeArrowheads="1"/>
          </p:cNvSpPr>
          <p:nvPr/>
        </p:nvSpPr>
        <p:spPr bwMode="auto">
          <a:xfrm>
            <a:off x="1692275" y="260350"/>
            <a:ext cx="6019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18288">
            <a:spAutoFit/>
          </a:bodyPr>
          <a:lstStyle/>
          <a:p>
            <a:pPr>
              <a:lnSpc>
                <a:spcPts val="1700"/>
              </a:lnSpc>
            </a:pPr>
            <a:r>
              <a:rPr lang="nb-NO" altLang="nb-NO" sz="1500" dirty="0">
                <a:solidFill>
                  <a:schemeClr val="bg1"/>
                </a:solidFill>
                <a:latin typeface="Times New Roman" pitchFamily="18" charset="0"/>
              </a:rPr>
              <a:t>Oslo kommune</a:t>
            </a:r>
          </a:p>
          <a:p>
            <a:pPr>
              <a:lnSpc>
                <a:spcPts val="1700"/>
              </a:lnSpc>
            </a:pPr>
            <a:r>
              <a:rPr lang="nb-NO" altLang="nb-NO" sz="2400" dirty="0" smtClean="0">
                <a:solidFill>
                  <a:schemeClr val="bg1"/>
                </a:solidFill>
              </a:rPr>
              <a:t>Kommuneadvokaten</a:t>
            </a:r>
            <a:endParaRPr lang="nb-NO" altLang="nb-NO" sz="2400" dirty="0">
              <a:solidFill>
                <a:schemeClr val="bg1"/>
              </a:solidFill>
            </a:endParaRPr>
          </a:p>
        </p:txBody>
      </p:sp>
      <p:pic>
        <p:nvPicPr>
          <p:cNvPr id="3121" name="Picture 49" descr="BYVPEN-F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2325" y="153988"/>
            <a:ext cx="785813" cy="898525"/>
          </a:xfrm>
          <a:prstGeom prst="rect">
            <a:avLst/>
          </a:prstGeom>
          <a:noFill/>
        </p:spPr>
      </p:pic>
      <p:sp>
        <p:nvSpPr>
          <p:cNvPr id="18" name="Text Box 25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457200" y="1052672"/>
            <a:ext cx="8229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nb-NO" altLang="nb-NO" sz="3200" b="1" i="1" dirty="0" smtClean="0">
                <a:latin typeface="Helvetica" charset="0"/>
              </a:rPr>
              <a:t>Muligheten for å velge ”rett” leverandør</a:t>
            </a:r>
            <a:endParaRPr lang="nb-NO" altLang="nb-NO" sz="3200" b="1" dirty="0">
              <a:latin typeface="Helvetica" charset="0"/>
            </a:endParaRPr>
          </a:p>
        </p:txBody>
      </p:sp>
      <p:sp>
        <p:nvSpPr>
          <p:cNvPr id="17" name="Undertittel 16"/>
          <p:cNvSpPr>
            <a:spLocks noGrp="1"/>
          </p:cNvSpPr>
          <p:nvPr>
            <p:ph idx="1"/>
          </p:nvPr>
        </p:nvSpPr>
        <p:spPr>
          <a:xfrm>
            <a:off x="414338" y="1851011"/>
            <a:ext cx="8229600" cy="4711728"/>
          </a:xfrm>
        </p:spPr>
        <p:txBody>
          <a:bodyPr>
            <a:normAutofit/>
          </a:bodyPr>
          <a:lstStyle/>
          <a:p>
            <a:r>
              <a:rPr lang="nb-NO" sz="2400" b="1" dirty="0" smtClean="0"/>
              <a:t>Tellbare og presise kriterier når innhold og kvalitet er det sentrale?</a:t>
            </a:r>
          </a:p>
          <a:p>
            <a:pPr lvl="1"/>
            <a:r>
              <a:rPr lang="nb-NO" sz="2000" dirty="0" smtClean="0"/>
              <a:t>Målbare kriterier for skolefaglige tjenester, </a:t>
            </a:r>
            <a:r>
              <a:rPr lang="nb-NO" sz="2000" dirty="0" err="1" smtClean="0"/>
              <a:t>botilbud</a:t>
            </a:r>
            <a:r>
              <a:rPr lang="nb-NO" sz="2000" dirty="0" smtClean="0"/>
              <a:t>, advokattjenester</a:t>
            </a:r>
          </a:p>
          <a:p>
            <a:pPr lvl="1"/>
            <a:r>
              <a:rPr lang="nb-NO" sz="2000" dirty="0" smtClean="0"/>
              <a:t>Blir økonomi dermed viktigere enn det </a:t>
            </a:r>
            <a:r>
              <a:rPr lang="nb-NO" sz="2000" i="1" dirty="0" smtClean="0"/>
              <a:t>bør</a:t>
            </a:r>
            <a:r>
              <a:rPr lang="nb-NO" sz="2000" dirty="0" smtClean="0"/>
              <a:t> være?</a:t>
            </a:r>
          </a:p>
          <a:p>
            <a:pPr lvl="1"/>
            <a:r>
              <a:rPr lang="nb-NO" sz="2000" dirty="0" smtClean="0"/>
              <a:t>Ellers er uttrykk som ”rimelig”, ”vesentlig”, ”mer til gagn enn skade” greit. Ikke ved anskaffelser.</a:t>
            </a:r>
          </a:p>
          <a:p>
            <a:r>
              <a:rPr lang="nb-NO" sz="2400" b="1" dirty="0" smtClean="0"/>
              <a:t>Kommunestyrets påvirkningsmulighet?</a:t>
            </a:r>
          </a:p>
          <a:p>
            <a:pPr lvl="1"/>
            <a:r>
              <a:rPr lang="nb-NO" sz="2000" dirty="0" smtClean="0"/>
              <a:t>Ja eller nei til kontrakten – kan ikke vedta endringer</a:t>
            </a:r>
          </a:p>
          <a:p>
            <a:pPr lvl="1"/>
            <a:r>
              <a:rPr lang="nb-NO" sz="2000" dirty="0" smtClean="0"/>
              <a:t>Hvis nei – fare for ansvar for urettmessig avlysing</a:t>
            </a:r>
          </a:p>
          <a:p>
            <a:pPr lvl="1"/>
            <a:r>
              <a:rPr lang="nb-NO" sz="2000" dirty="0" smtClean="0"/>
              <a:t>Eksempel sak mot Årdal kommune</a:t>
            </a:r>
          </a:p>
          <a:p>
            <a:pPr lvl="2"/>
            <a:r>
              <a:rPr lang="nb-NO" sz="1600" dirty="0" smtClean="0"/>
              <a:t>Krav om anskaffelsesprotokoll og notat om kommunestyrets vurdering</a:t>
            </a:r>
          </a:p>
          <a:p>
            <a:pPr lvl="2"/>
            <a:r>
              <a:rPr lang="nb-NO" sz="1600" dirty="0" smtClean="0"/>
              <a:t>Kriteriet ”lokalisering av </a:t>
            </a:r>
            <a:r>
              <a:rPr lang="nb-NO" sz="1600" dirty="0" err="1" smtClean="0"/>
              <a:t>næraste</a:t>
            </a:r>
            <a:r>
              <a:rPr lang="nb-NO" sz="1600" dirty="0" smtClean="0"/>
              <a:t> filial” ikke godt nok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" name="Rectangle 40"/>
          <p:cNvSpPr>
            <a:spLocks noChangeArrowheads="1"/>
          </p:cNvSpPr>
          <p:nvPr/>
        </p:nvSpPr>
        <p:spPr bwMode="auto">
          <a:xfrm>
            <a:off x="0" y="0"/>
            <a:ext cx="9144000" cy="795338"/>
          </a:xfrm>
          <a:prstGeom prst="rect">
            <a:avLst/>
          </a:prstGeom>
          <a:solidFill>
            <a:srgbClr val="0F298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3098" name="Rectangle 26"/>
          <p:cNvSpPr>
            <a:spLocks noChangeArrowheads="1"/>
          </p:cNvSpPr>
          <p:nvPr/>
        </p:nvSpPr>
        <p:spPr bwMode="auto">
          <a:xfrm>
            <a:off x="0" y="1171575"/>
            <a:ext cx="414338" cy="352425"/>
          </a:xfrm>
          <a:prstGeom prst="rect">
            <a:avLst/>
          </a:prstGeom>
          <a:solidFill>
            <a:srgbClr val="0F298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3099" name="Rectangle 27"/>
          <p:cNvSpPr>
            <a:spLocks noChangeArrowheads="1"/>
          </p:cNvSpPr>
          <p:nvPr/>
        </p:nvSpPr>
        <p:spPr bwMode="auto">
          <a:xfrm>
            <a:off x="0" y="1841500"/>
            <a:ext cx="414338" cy="352425"/>
          </a:xfrm>
          <a:prstGeom prst="rect">
            <a:avLst/>
          </a:prstGeom>
          <a:solidFill>
            <a:srgbClr val="0F298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3100" name="Rectangle 28"/>
          <p:cNvSpPr>
            <a:spLocks noChangeArrowheads="1"/>
          </p:cNvSpPr>
          <p:nvPr/>
        </p:nvSpPr>
        <p:spPr bwMode="auto">
          <a:xfrm>
            <a:off x="0" y="2511425"/>
            <a:ext cx="414338" cy="352425"/>
          </a:xfrm>
          <a:prstGeom prst="rect">
            <a:avLst/>
          </a:prstGeom>
          <a:solidFill>
            <a:srgbClr val="0F298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3101" name="Rectangle 29"/>
          <p:cNvSpPr>
            <a:spLocks noChangeArrowheads="1"/>
          </p:cNvSpPr>
          <p:nvPr/>
        </p:nvSpPr>
        <p:spPr bwMode="auto">
          <a:xfrm>
            <a:off x="0" y="3182938"/>
            <a:ext cx="414338" cy="352425"/>
          </a:xfrm>
          <a:prstGeom prst="rect">
            <a:avLst/>
          </a:prstGeom>
          <a:solidFill>
            <a:srgbClr val="0F298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3102" name="Rectangle 30"/>
          <p:cNvSpPr>
            <a:spLocks noChangeArrowheads="1"/>
          </p:cNvSpPr>
          <p:nvPr/>
        </p:nvSpPr>
        <p:spPr bwMode="auto">
          <a:xfrm>
            <a:off x="0" y="3854450"/>
            <a:ext cx="414338" cy="352425"/>
          </a:xfrm>
          <a:prstGeom prst="rect">
            <a:avLst/>
          </a:prstGeom>
          <a:solidFill>
            <a:srgbClr val="0F298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3103" name="Rectangle 31"/>
          <p:cNvSpPr>
            <a:spLocks noChangeArrowheads="1"/>
          </p:cNvSpPr>
          <p:nvPr/>
        </p:nvSpPr>
        <p:spPr bwMode="auto">
          <a:xfrm>
            <a:off x="0" y="4524375"/>
            <a:ext cx="414338" cy="352425"/>
          </a:xfrm>
          <a:prstGeom prst="rect">
            <a:avLst/>
          </a:prstGeom>
          <a:solidFill>
            <a:srgbClr val="0F298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3104" name="Rectangle 32"/>
          <p:cNvSpPr>
            <a:spLocks noChangeArrowheads="1"/>
          </p:cNvSpPr>
          <p:nvPr/>
        </p:nvSpPr>
        <p:spPr bwMode="auto">
          <a:xfrm>
            <a:off x="0" y="5195888"/>
            <a:ext cx="414338" cy="352425"/>
          </a:xfrm>
          <a:prstGeom prst="rect">
            <a:avLst/>
          </a:prstGeom>
          <a:solidFill>
            <a:srgbClr val="0F298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3105" name="Rectangle 33"/>
          <p:cNvSpPr>
            <a:spLocks noChangeArrowheads="1"/>
          </p:cNvSpPr>
          <p:nvPr/>
        </p:nvSpPr>
        <p:spPr bwMode="auto">
          <a:xfrm>
            <a:off x="0" y="5867400"/>
            <a:ext cx="414338" cy="352425"/>
          </a:xfrm>
          <a:prstGeom prst="rect">
            <a:avLst/>
          </a:prstGeom>
          <a:solidFill>
            <a:srgbClr val="0F298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3106" name="Rectangle 34"/>
          <p:cNvSpPr>
            <a:spLocks noChangeArrowheads="1"/>
          </p:cNvSpPr>
          <p:nvPr/>
        </p:nvSpPr>
        <p:spPr bwMode="auto">
          <a:xfrm>
            <a:off x="0" y="6538913"/>
            <a:ext cx="414338" cy="352425"/>
          </a:xfrm>
          <a:prstGeom prst="rect">
            <a:avLst/>
          </a:prstGeom>
          <a:solidFill>
            <a:srgbClr val="0F298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3095" name="Line 23"/>
          <p:cNvSpPr>
            <a:spLocks noChangeAspect="1" noChangeShapeType="1"/>
          </p:cNvSpPr>
          <p:nvPr/>
        </p:nvSpPr>
        <p:spPr bwMode="auto">
          <a:xfrm>
            <a:off x="1697038" y="139700"/>
            <a:ext cx="1587" cy="66675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3096" name="Text Box 24"/>
          <p:cNvSpPr txBox="1">
            <a:spLocks noChangeAspect="1" noChangeArrowheads="1"/>
          </p:cNvSpPr>
          <p:nvPr/>
        </p:nvSpPr>
        <p:spPr bwMode="auto">
          <a:xfrm>
            <a:off x="1692275" y="260350"/>
            <a:ext cx="6019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18288">
            <a:spAutoFit/>
          </a:bodyPr>
          <a:lstStyle/>
          <a:p>
            <a:pPr>
              <a:lnSpc>
                <a:spcPts val="1700"/>
              </a:lnSpc>
            </a:pPr>
            <a:r>
              <a:rPr lang="nb-NO" altLang="nb-NO" sz="1500" dirty="0">
                <a:solidFill>
                  <a:schemeClr val="bg1"/>
                </a:solidFill>
                <a:latin typeface="Times New Roman" pitchFamily="18" charset="0"/>
              </a:rPr>
              <a:t>Oslo kommune</a:t>
            </a:r>
          </a:p>
          <a:p>
            <a:pPr>
              <a:lnSpc>
                <a:spcPts val="1700"/>
              </a:lnSpc>
            </a:pPr>
            <a:r>
              <a:rPr lang="nb-NO" altLang="nb-NO" sz="2400" dirty="0" smtClean="0">
                <a:solidFill>
                  <a:schemeClr val="bg1"/>
                </a:solidFill>
              </a:rPr>
              <a:t>Kommuneadvokaten</a:t>
            </a:r>
            <a:endParaRPr lang="nb-NO" altLang="nb-NO" sz="2400" dirty="0">
              <a:solidFill>
                <a:schemeClr val="bg1"/>
              </a:solidFill>
            </a:endParaRPr>
          </a:p>
        </p:txBody>
      </p:sp>
      <p:pic>
        <p:nvPicPr>
          <p:cNvPr id="3121" name="Picture 49" descr="BYVPEN-F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2325" y="153988"/>
            <a:ext cx="785813" cy="898525"/>
          </a:xfrm>
          <a:prstGeom prst="rect">
            <a:avLst/>
          </a:prstGeom>
          <a:noFill/>
        </p:spPr>
      </p:pic>
      <p:sp>
        <p:nvSpPr>
          <p:cNvPr id="18" name="Text Box 25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457200" y="1083449"/>
            <a:ext cx="8229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nb-NO" altLang="nb-NO" sz="2800" b="1" i="1" dirty="0" smtClean="0">
                <a:latin typeface="Helvetica" charset="0"/>
              </a:rPr>
              <a:t>Lovpålagte krav som vanskelig lar seg forene</a:t>
            </a:r>
            <a:endParaRPr lang="nb-NO" altLang="nb-NO" sz="3600" b="1" dirty="0">
              <a:latin typeface="Helvetica" charset="0"/>
            </a:endParaRPr>
          </a:p>
        </p:txBody>
      </p:sp>
      <p:sp>
        <p:nvSpPr>
          <p:cNvPr id="17" name="Undertittel 16"/>
          <p:cNvSpPr>
            <a:spLocks noGrp="1"/>
          </p:cNvSpPr>
          <p:nvPr>
            <p:ph idx="1"/>
          </p:nvPr>
        </p:nvSpPr>
        <p:spPr>
          <a:xfrm>
            <a:off x="457199" y="1841500"/>
            <a:ext cx="8454571" cy="5016499"/>
          </a:xfrm>
        </p:spPr>
        <p:txBody>
          <a:bodyPr>
            <a:normAutofit/>
          </a:bodyPr>
          <a:lstStyle/>
          <a:p>
            <a:r>
              <a:rPr lang="nb-NO" sz="2400" b="1" dirty="0" smtClean="0"/>
              <a:t>Anskaffelse av helse og sosialtjenester </a:t>
            </a:r>
            <a:r>
              <a:rPr lang="nb-NO" sz="2400" b="1" i="1" dirty="0" err="1" smtClean="0"/>
              <a:t>vs</a:t>
            </a:r>
            <a:r>
              <a:rPr lang="nb-NO" sz="2400" b="1" dirty="0" smtClean="0"/>
              <a:t> taushetsplikt</a:t>
            </a:r>
          </a:p>
          <a:p>
            <a:pPr lvl="1"/>
            <a:r>
              <a:rPr lang="nb-NO" sz="2000" dirty="0" smtClean="0"/>
              <a:t>Hvordan beskrive behovet uten å uten å avsløre hvem brukeren er?</a:t>
            </a:r>
          </a:p>
          <a:p>
            <a:r>
              <a:rPr lang="nb-NO" sz="2400" b="1" dirty="0" smtClean="0"/>
              <a:t>Brukernes krav til tjenesten </a:t>
            </a:r>
            <a:r>
              <a:rPr lang="nb-NO" sz="2400" b="1" i="1" dirty="0" err="1" smtClean="0"/>
              <a:t>vs</a:t>
            </a:r>
            <a:r>
              <a:rPr lang="nb-NO" sz="2400" b="1" dirty="0" smtClean="0"/>
              <a:t> krav om konkurranse</a:t>
            </a:r>
          </a:p>
          <a:p>
            <a:pPr lvl="1"/>
            <a:r>
              <a:rPr lang="nb-NO" sz="2000" dirty="0" smtClean="0"/>
              <a:t>Sykehjemsplass i annen kommune etter brukers ønske…. </a:t>
            </a:r>
          </a:p>
          <a:p>
            <a:r>
              <a:rPr lang="nb-NO" sz="2400" b="1" dirty="0" smtClean="0"/>
              <a:t>Fylkesmannens krav </a:t>
            </a:r>
            <a:r>
              <a:rPr lang="nb-NO" sz="2400" b="1" i="1" dirty="0" err="1" smtClean="0"/>
              <a:t>vs</a:t>
            </a:r>
            <a:r>
              <a:rPr lang="nb-NO" sz="2400" b="1" i="1" dirty="0" smtClean="0"/>
              <a:t> </a:t>
            </a:r>
            <a:r>
              <a:rPr lang="nb-NO" sz="2400" b="1" dirty="0" smtClean="0"/>
              <a:t>krav om konkurranse.</a:t>
            </a:r>
          </a:p>
          <a:p>
            <a:pPr lvl="1"/>
            <a:r>
              <a:rPr lang="nb-NO" sz="2000" dirty="0" smtClean="0"/>
              <a:t>Bydelen: ”Det må tas hensyn til at bydelen er forpliktet til å følge lov om offentlige anskaffelser”</a:t>
            </a:r>
          </a:p>
          <a:p>
            <a:pPr lvl="1"/>
            <a:r>
              <a:rPr lang="nb-NO" sz="2000" dirty="0" smtClean="0"/>
              <a:t>Fylkesmannen: ”Fylkesmannen vil derfor ikke ta hensyn til anskaffelsesloven ved vurderingen av om vedtaket er lovlig”</a:t>
            </a:r>
          </a:p>
          <a:p>
            <a:r>
              <a:rPr lang="nb-NO" sz="2400" b="1" dirty="0" smtClean="0"/>
              <a:t>Fylkesmannen </a:t>
            </a:r>
            <a:r>
              <a:rPr lang="nb-NO" sz="2400" b="1" i="1" dirty="0" err="1" smtClean="0"/>
              <a:t>vs</a:t>
            </a:r>
            <a:r>
              <a:rPr lang="nb-NO" sz="2400" b="1" dirty="0" smtClean="0"/>
              <a:t> KOFA</a:t>
            </a:r>
          </a:p>
          <a:p>
            <a:pPr lvl="1"/>
            <a:r>
              <a:rPr lang="nb-NO" sz="2000" dirty="0" smtClean="0"/>
              <a:t>Fylkesmannen ser ikke på lov om offentlige anskaffelser. KOFA ser bare på lov om offentlige anskaffelser</a:t>
            </a:r>
          </a:p>
          <a:p>
            <a:pPr lvl="1"/>
            <a:r>
              <a:rPr lang="nb-NO" sz="2000" dirty="0" smtClean="0"/>
              <a:t>Hva med kommunen….?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" name="Rectangle 40"/>
          <p:cNvSpPr>
            <a:spLocks noChangeArrowheads="1"/>
          </p:cNvSpPr>
          <p:nvPr/>
        </p:nvSpPr>
        <p:spPr bwMode="auto">
          <a:xfrm>
            <a:off x="0" y="0"/>
            <a:ext cx="9144000" cy="795338"/>
          </a:xfrm>
          <a:prstGeom prst="rect">
            <a:avLst/>
          </a:prstGeom>
          <a:solidFill>
            <a:srgbClr val="0F298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3098" name="Rectangle 26"/>
          <p:cNvSpPr>
            <a:spLocks noChangeArrowheads="1"/>
          </p:cNvSpPr>
          <p:nvPr/>
        </p:nvSpPr>
        <p:spPr bwMode="auto">
          <a:xfrm>
            <a:off x="0" y="1171575"/>
            <a:ext cx="414338" cy="352425"/>
          </a:xfrm>
          <a:prstGeom prst="rect">
            <a:avLst/>
          </a:prstGeom>
          <a:solidFill>
            <a:srgbClr val="0F298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3099" name="Rectangle 27"/>
          <p:cNvSpPr>
            <a:spLocks noChangeArrowheads="1"/>
          </p:cNvSpPr>
          <p:nvPr/>
        </p:nvSpPr>
        <p:spPr bwMode="auto">
          <a:xfrm>
            <a:off x="0" y="1841500"/>
            <a:ext cx="414338" cy="352425"/>
          </a:xfrm>
          <a:prstGeom prst="rect">
            <a:avLst/>
          </a:prstGeom>
          <a:solidFill>
            <a:srgbClr val="0F298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3100" name="Rectangle 28"/>
          <p:cNvSpPr>
            <a:spLocks noChangeArrowheads="1"/>
          </p:cNvSpPr>
          <p:nvPr/>
        </p:nvSpPr>
        <p:spPr bwMode="auto">
          <a:xfrm>
            <a:off x="0" y="2511425"/>
            <a:ext cx="414338" cy="352425"/>
          </a:xfrm>
          <a:prstGeom prst="rect">
            <a:avLst/>
          </a:prstGeom>
          <a:solidFill>
            <a:srgbClr val="0F298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3101" name="Rectangle 29"/>
          <p:cNvSpPr>
            <a:spLocks noChangeArrowheads="1"/>
          </p:cNvSpPr>
          <p:nvPr/>
        </p:nvSpPr>
        <p:spPr bwMode="auto">
          <a:xfrm>
            <a:off x="0" y="3182938"/>
            <a:ext cx="414338" cy="352425"/>
          </a:xfrm>
          <a:prstGeom prst="rect">
            <a:avLst/>
          </a:prstGeom>
          <a:solidFill>
            <a:srgbClr val="0F298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3102" name="Rectangle 30"/>
          <p:cNvSpPr>
            <a:spLocks noChangeArrowheads="1"/>
          </p:cNvSpPr>
          <p:nvPr/>
        </p:nvSpPr>
        <p:spPr bwMode="auto">
          <a:xfrm>
            <a:off x="0" y="3854450"/>
            <a:ext cx="414338" cy="352425"/>
          </a:xfrm>
          <a:prstGeom prst="rect">
            <a:avLst/>
          </a:prstGeom>
          <a:solidFill>
            <a:srgbClr val="0F298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3103" name="Rectangle 31"/>
          <p:cNvSpPr>
            <a:spLocks noChangeArrowheads="1"/>
          </p:cNvSpPr>
          <p:nvPr/>
        </p:nvSpPr>
        <p:spPr bwMode="auto">
          <a:xfrm>
            <a:off x="0" y="4524375"/>
            <a:ext cx="414338" cy="352425"/>
          </a:xfrm>
          <a:prstGeom prst="rect">
            <a:avLst/>
          </a:prstGeom>
          <a:solidFill>
            <a:srgbClr val="0F298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3104" name="Rectangle 32"/>
          <p:cNvSpPr>
            <a:spLocks noChangeArrowheads="1"/>
          </p:cNvSpPr>
          <p:nvPr/>
        </p:nvSpPr>
        <p:spPr bwMode="auto">
          <a:xfrm>
            <a:off x="0" y="5195888"/>
            <a:ext cx="414338" cy="352425"/>
          </a:xfrm>
          <a:prstGeom prst="rect">
            <a:avLst/>
          </a:prstGeom>
          <a:solidFill>
            <a:srgbClr val="0F298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3105" name="Rectangle 33"/>
          <p:cNvSpPr>
            <a:spLocks noChangeArrowheads="1"/>
          </p:cNvSpPr>
          <p:nvPr/>
        </p:nvSpPr>
        <p:spPr bwMode="auto">
          <a:xfrm>
            <a:off x="0" y="5867400"/>
            <a:ext cx="414338" cy="352425"/>
          </a:xfrm>
          <a:prstGeom prst="rect">
            <a:avLst/>
          </a:prstGeom>
          <a:solidFill>
            <a:srgbClr val="0F298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3106" name="Rectangle 34"/>
          <p:cNvSpPr>
            <a:spLocks noChangeArrowheads="1"/>
          </p:cNvSpPr>
          <p:nvPr/>
        </p:nvSpPr>
        <p:spPr bwMode="auto">
          <a:xfrm>
            <a:off x="0" y="6538913"/>
            <a:ext cx="414338" cy="352425"/>
          </a:xfrm>
          <a:prstGeom prst="rect">
            <a:avLst/>
          </a:prstGeom>
          <a:solidFill>
            <a:srgbClr val="0F298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3095" name="Line 23"/>
          <p:cNvSpPr>
            <a:spLocks noChangeAspect="1" noChangeShapeType="1"/>
          </p:cNvSpPr>
          <p:nvPr/>
        </p:nvSpPr>
        <p:spPr bwMode="auto">
          <a:xfrm>
            <a:off x="1697038" y="139700"/>
            <a:ext cx="1587" cy="66675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3096" name="Text Box 24"/>
          <p:cNvSpPr txBox="1">
            <a:spLocks noChangeAspect="1" noChangeArrowheads="1"/>
          </p:cNvSpPr>
          <p:nvPr/>
        </p:nvSpPr>
        <p:spPr bwMode="auto">
          <a:xfrm>
            <a:off x="1692275" y="260350"/>
            <a:ext cx="6019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18288">
            <a:spAutoFit/>
          </a:bodyPr>
          <a:lstStyle/>
          <a:p>
            <a:pPr>
              <a:lnSpc>
                <a:spcPts val="1700"/>
              </a:lnSpc>
            </a:pPr>
            <a:r>
              <a:rPr lang="nb-NO" altLang="nb-NO" sz="1500" dirty="0">
                <a:solidFill>
                  <a:schemeClr val="bg1"/>
                </a:solidFill>
                <a:latin typeface="Times New Roman" pitchFamily="18" charset="0"/>
              </a:rPr>
              <a:t>Oslo kommune</a:t>
            </a:r>
          </a:p>
          <a:p>
            <a:pPr>
              <a:lnSpc>
                <a:spcPts val="1700"/>
              </a:lnSpc>
            </a:pPr>
            <a:r>
              <a:rPr lang="nb-NO" altLang="nb-NO" sz="2400" dirty="0" smtClean="0">
                <a:solidFill>
                  <a:schemeClr val="bg1"/>
                </a:solidFill>
              </a:rPr>
              <a:t>Kommuneadvokaten</a:t>
            </a:r>
            <a:endParaRPr lang="nb-NO" altLang="nb-NO" sz="2400" dirty="0">
              <a:solidFill>
                <a:schemeClr val="bg1"/>
              </a:solidFill>
            </a:endParaRPr>
          </a:p>
        </p:txBody>
      </p:sp>
      <p:pic>
        <p:nvPicPr>
          <p:cNvPr id="3121" name="Picture 49" descr="BYVPEN-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2325" y="153988"/>
            <a:ext cx="785813" cy="898525"/>
          </a:xfrm>
          <a:prstGeom prst="rect">
            <a:avLst/>
          </a:prstGeom>
          <a:noFill/>
        </p:spPr>
      </p:pic>
      <p:sp>
        <p:nvSpPr>
          <p:cNvPr id="18" name="Text Box 25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457200" y="1119299"/>
            <a:ext cx="8229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nb-NO" altLang="nb-NO" sz="4000" b="1" dirty="0" smtClean="0">
                <a:latin typeface="Helvetica" charset="0"/>
              </a:rPr>
              <a:t>Oppsummering</a:t>
            </a:r>
            <a:endParaRPr lang="nb-NO" altLang="nb-NO" sz="4000" b="1" dirty="0">
              <a:latin typeface="Helvetica" charset="0"/>
            </a:endParaRPr>
          </a:p>
        </p:txBody>
      </p:sp>
      <p:sp>
        <p:nvSpPr>
          <p:cNvPr id="17" name="Undertittel 16"/>
          <p:cNvSpPr>
            <a:spLocks noGrp="1"/>
          </p:cNvSpPr>
          <p:nvPr>
            <p:ph idx="1"/>
          </p:nvPr>
        </p:nvSpPr>
        <p:spPr>
          <a:xfrm>
            <a:off x="457200" y="2031831"/>
            <a:ext cx="8229600" cy="4284663"/>
          </a:xfrm>
        </p:spPr>
        <p:txBody>
          <a:bodyPr>
            <a:normAutofit/>
          </a:bodyPr>
          <a:lstStyle/>
          <a:p>
            <a:r>
              <a:rPr lang="nb-NO" sz="2000" dirty="0" smtClean="0"/>
              <a:t>Det er viktige hensyn bak regelverket</a:t>
            </a:r>
          </a:p>
          <a:p>
            <a:r>
              <a:rPr lang="nb-NO" sz="2000" dirty="0" smtClean="0"/>
              <a:t>Jeg vet at vi forholde oss til det </a:t>
            </a:r>
          </a:p>
          <a:p>
            <a:r>
              <a:rPr lang="nb-NO" sz="2000" dirty="0" smtClean="0"/>
              <a:t>Men det må likevel – som i resten av EØS og EU – være viktig å være oppmerksom på og å reise diskusjon om flere sider av medaljen</a:t>
            </a:r>
          </a:p>
          <a:p>
            <a:r>
              <a:rPr lang="nb-NO" sz="2000" dirty="0" smtClean="0"/>
              <a:t>Det vil være nyttig for kommunene om man på nasjonalt nivå i større grad bidro til avklaring av kryssende regelverk</a:t>
            </a:r>
          </a:p>
          <a:p>
            <a:r>
              <a:rPr lang="nb-NO" sz="2000" dirty="0" smtClean="0"/>
              <a:t>… og det kan ikke være mening i å gjøre reglene mer omfattende i Norge enn det vi er forpliktet til gjennom EØS – avtalen. </a:t>
            </a:r>
          </a:p>
          <a:p>
            <a:endParaRPr lang="nb-NO" sz="2000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4163</TotalTime>
  <Words>538</Words>
  <Application>Microsoft Office PowerPoint</Application>
  <PresentationFormat>Skjermfremvisning (4:3)</PresentationFormat>
  <Paragraphs>84</Paragraphs>
  <Slides>8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9" baseType="lpstr">
      <vt:lpstr>Office-tema</vt:lpstr>
      <vt:lpstr>Regelverket for offentlige anskaffelser og offentlig støtte – hvordan påvirkes kommunenes styrings og organisasjonsfrihet?</vt:lpstr>
      <vt:lpstr>Hovedobservasjon</vt:lpstr>
      <vt:lpstr>Kommunehverdag….</vt:lpstr>
      <vt:lpstr>De åpenbare utfordringene:</vt:lpstr>
      <vt:lpstr>Reduksjon i kommunens endringsmulighet:</vt:lpstr>
      <vt:lpstr>Muligheten for å velge ”rett” leverandør</vt:lpstr>
      <vt:lpstr>Lovpålagte krav som vanskelig lar seg forene</vt:lpstr>
      <vt:lpstr>Oppsummering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Regelverket for offentlige ankaffelser og offentlig støtte – hvordan påvirkes kommunenes styrings og organisasjonsfrihet</dc:title>
  <dc:creator>Hanne Harlem</dc:creator>
  <cp:lastModifiedBy>Martin Hill Oppegaard</cp:lastModifiedBy>
  <cp:revision>69</cp:revision>
  <dcterms:created xsi:type="dcterms:W3CDTF">2012-09-21T15:25:42Z</dcterms:created>
  <dcterms:modified xsi:type="dcterms:W3CDTF">2012-09-25T05:32:00Z</dcterms:modified>
</cp:coreProperties>
</file>