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  <p:sldMasterId id="2147483985" r:id="rId3"/>
    <p:sldMasterId id="2147484006" r:id="rId4"/>
    <p:sldMasterId id="2147484017" r:id="rId5"/>
    <p:sldMasterId id="2147484022" r:id="rId6"/>
  </p:sldMasterIdLst>
  <p:notesMasterIdLst>
    <p:notesMasterId r:id="rId55"/>
  </p:notesMasterIdLst>
  <p:handoutMasterIdLst>
    <p:handoutMasterId r:id="rId56"/>
  </p:handoutMasterIdLst>
  <p:sldIdLst>
    <p:sldId id="360" r:id="rId7"/>
    <p:sldId id="297" r:id="rId8"/>
    <p:sldId id="332" r:id="rId9"/>
    <p:sldId id="398" r:id="rId10"/>
    <p:sldId id="335" r:id="rId11"/>
    <p:sldId id="361" r:id="rId12"/>
    <p:sldId id="419" r:id="rId13"/>
    <p:sldId id="365" r:id="rId14"/>
    <p:sldId id="363" r:id="rId15"/>
    <p:sldId id="362" r:id="rId16"/>
    <p:sldId id="391" r:id="rId17"/>
    <p:sldId id="367" r:id="rId18"/>
    <p:sldId id="366" r:id="rId19"/>
    <p:sldId id="334" r:id="rId20"/>
    <p:sldId id="345" r:id="rId21"/>
    <p:sldId id="350" r:id="rId22"/>
    <p:sldId id="351" r:id="rId23"/>
    <p:sldId id="352" r:id="rId24"/>
    <p:sldId id="327" r:id="rId25"/>
    <p:sldId id="331" r:id="rId26"/>
    <p:sldId id="414" r:id="rId27"/>
    <p:sldId id="415" r:id="rId28"/>
    <p:sldId id="411" r:id="rId29"/>
    <p:sldId id="420" r:id="rId30"/>
    <p:sldId id="412" r:id="rId31"/>
    <p:sldId id="344" r:id="rId32"/>
    <p:sldId id="343" r:id="rId33"/>
    <p:sldId id="342" r:id="rId34"/>
    <p:sldId id="381" r:id="rId35"/>
    <p:sldId id="382" r:id="rId36"/>
    <p:sldId id="402" r:id="rId37"/>
    <p:sldId id="421" r:id="rId38"/>
    <p:sldId id="384" r:id="rId39"/>
    <p:sldId id="403" r:id="rId40"/>
    <p:sldId id="385" r:id="rId41"/>
    <p:sldId id="386" r:id="rId42"/>
    <p:sldId id="390" r:id="rId43"/>
    <p:sldId id="405" r:id="rId44"/>
    <p:sldId id="404" r:id="rId45"/>
    <p:sldId id="406" r:id="rId46"/>
    <p:sldId id="416" r:id="rId47"/>
    <p:sldId id="417" r:id="rId48"/>
    <p:sldId id="387" r:id="rId49"/>
    <p:sldId id="409" r:id="rId50"/>
    <p:sldId id="418" r:id="rId51"/>
    <p:sldId id="393" r:id="rId52"/>
    <p:sldId id="353" r:id="rId53"/>
    <p:sldId id="408" r:id="rId54"/>
  </p:sldIdLst>
  <p:sldSz cx="9144000" cy="6858000" type="screen4x3"/>
  <p:notesSz cx="6761163" cy="985678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A3"/>
    <a:srgbClr val="2059AE"/>
    <a:srgbClr val="BB051B"/>
    <a:srgbClr val="B20519"/>
    <a:srgbClr val="B2071B"/>
    <a:srgbClr val="831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8" autoAdjust="0"/>
    <p:restoredTop sz="94660"/>
  </p:normalViewPr>
  <p:slideViewPr>
    <p:cSldViewPr showGuides="1">
      <p:cViewPr>
        <p:scale>
          <a:sx n="79" d="100"/>
          <a:sy n="79" d="100"/>
        </p:scale>
        <p:origin x="-1278" y="72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140" cy="49299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30413" y="0"/>
            <a:ext cx="2929140" cy="49299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7CAD8D31-E89F-4E4A-BBD3-992C069B3FA9}" type="datetimeFigureOut">
              <a:rPr lang="nb-NO" smtClean="0"/>
              <a:pPr/>
              <a:t>23.02.2012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62189"/>
            <a:ext cx="2929140" cy="49299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30413" y="9362189"/>
            <a:ext cx="2929140" cy="49299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EC765DE7-58DE-4CF9-B68F-3644622B021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11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283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283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6117" y="4681975"/>
            <a:ext cx="5408930" cy="4435554"/>
          </a:xfrm>
          <a:prstGeom prst="rect">
            <a:avLst/>
          </a:prstGeom>
        </p:spPr>
        <p:txBody>
          <a:bodyPr vert="horz" lIns="92400" tIns="46200" rIns="92400" bIns="4620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29837" cy="49283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29762" y="9362238"/>
            <a:ext cx="2929837" cy="49283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476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KS Omstilling og konkurranse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2A3298-14CB-45B6-A851-512A38D74A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</a:t>
            </a:r>
            <a:r>
              <a:rPr lang="nb-NO" baseline="0" dirty="0" smtClean="0"/>
              <a:t> har gjort et forarbeid - inndeling etter tematikk – geografi – hatt blikk på kommunestørrelse – og møtested som kan være enkelt å komme til.</a:t>
            </a:r>
          </a:p>
          <a:p>
            <a:r>
              <a:rPr lang="nb-NO" baseline="0" dirty="0" smtClean="0"/>
              <a:t>Vi har et forslag – har allerede fått noen innspill fra kommuner som stiller spørsmålstegn </a:t>
            </a:r>
          </a:p>
          <a:p>
            <a:r>
              <a:rPr lang="nb-NO" baseline="0" dirty="0" smtClean="0"/>
              <a:t>Målet for samlingen er at dere skal kunne påvirke og gi innspill – vi skal lytte – og justere så langt det er mulig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KS Omstilling og konkurranse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2A3298-14CB-45B6-A851-512A38D74A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3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8188"/>
            <a:ext cx="4927600" cy="3697287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b="1" dirty="0" smtClean="0">
                <a:latin typeface="Arial" pitchFamily="34" charset="0"/>
              </a:rPr>
              <a:t>Nesset kommune</a:t>
            </a:r>
            <a:endParaRPr lang="nb-NO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I Nesset kommune er sykefraværet redusert fra 10,04 pst  i 2004 til 5,9 pst i 2009 (til og med 3. kvartal). I denne perioden har sykefraværet gått ned hvert år. Elementer som trekkes fram som viktig for at sykefraværet er redusert er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God forankring i kommunens toppledelse. Rådmann og personalsjef har årlige besøksrunder til alle enheter og deltar på personalmøter.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Felles kjerneverdier for hele kommunen er utarbeidet – god prosess med 3 partsrepresentasjon.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Personalutviklingskurs for alle ansatte i helse og omsorg, samt kultur, servicekontor og barnehage. Gode tilbakemeldinger fra de ansatte J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Kommunestyret har vedtatt 6 hovedmål som vi skal jobbe etter. Klar målstyring, og et enkelt og oversiktelig styringssystem. Det rapporteres blant annet på sykefravær i hver tertialrapport.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Rutiner og forutsigbarhet – faste møter med tillitsvalgte, ordfører/varaordfører, enhetsleder, stabsledere og utvidet ledersamling.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Lederutviklingskurs gjennom 3 år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</a:t>
            </a:r>
            <a:r>
              <a:rPr lang="nb-NO" dirty="0" err="1" smtClean="0">
                <a:latin typeface="Arial" pitchFamily="34" charset="0"/>
              </a:rPr>
              <a:t>Medarbeiderdag</a:t>
            </a:r>
            <a:r>
              <a:rPr lang="nb-NO" dirty="0" smtClean="0">
                <a:latin typeface="Arial" pitchFamily="34" charset="0"/>
              </a:rPr>
              <a:t> for alle ansatte i kommunen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Et aktivt Administrasjonsutvalg </a:t>
            </a:r>
          </a:p>
          <a:p>
            <a:pPr>
              <a:lnSpc>
                <a:spcPct val="90000"/>
              </a:lnSpc>
            </a:pPr>
            <a:r>
              <a:rPr lang="nb-NO" dirty="0" smtClean="0">
                <a:latin typeface="Arial" pitchFamily="34" charset="0"/>
              </a:rPr>
              <a:t>·        Deltakelse i Kvalitetskommuneprogrammet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mtClean="0"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37220" name="Plassholder for bunntekst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1pPr>
            <a:lvl2pPr marL="740541" indent="-284824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2pPr>
            <a:lvl3pPr marL="1139293" indent="-227859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3pPr>
            <a:lvl4pPr marL="1595011" indent="-227859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4pPr>
            <a:lvl5pPr marL="2050728" indent="-227859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5pPr>
            <a:lvl6pPr marL="2506445" indent="-227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6pPr>
            <a:lvl7pPr marL="2962164" indent="-227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7pPr>
            <a:lvl8pPr marL="3417881" indent="-227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8pPr>
            <a:lvl9pPr marL="3873598" indent="-227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</a:rPr>
              <a:t>KS Omstilling og konkurranse</a:t>
            </a:r>
          </a:p>
        </p:txBody>
      </p:sp>
      <p:sp>
        <p:nvSpPr>
          <p:cNvPr id="137221" name="Plassholder for lysbildenumm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1pPr>
            <a:lvl2pPr marL="740541" indent="-284824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2pPr>
            <a:lvl3pPr marL="1139293" indent="-227859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3pPr>
            <a:lvl4pPr marL="1595011" indent="-227859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4pPr>
            <a:lvl5pPr marL="2050728" indent="-227859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5pPr>
            <a:lvl6pPr marL="2506445" indent="-227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6pPr>
            <a:lvl7pPr marL="2962164" indent="-227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7pPr>
            <a:lvl8pPr marL="3417881" indent="-227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8pPr>
            <a:lvl9pPr marL="3873598" indent="-227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9pPr>
          </a:lstStyle>
          <a:p>
            <a:fld id="{413C94DD-BBA0-45BD-AC0A-CE6847D22278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6" y="2268538"/>
            <a:ext cx="9141487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38628" y="605092"/>
            <a:ext cx="3666744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 og dato</a:t>
            </a:r>
            <a:endParaRPr lang="nb-NO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3C02FE5-4665-4B69-B193-1E83944FE311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EA94-305C-4F2E-9167-6A7620ED449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24744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</a:t>
            </a:r>
            <a:r>
              <a:rPr lang="nb-NO" sz="1200" dirty="0" smtClean="0"/>
              <a:t>engelsk 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420B-3503-494D-980D-24562D808972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F000-B6D5-4C8E-B2B7-50A80A5FB2B6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6" y="2268538"/>
            <a:ext cx="9141487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38628" y="605092"/>
            <a:ext cx="3666744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C995EAD-8A68-4DEE-A668-F445693F7870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19A9-4F62-48A4-B491-D5C1CC52EA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6" y="2268538"/>
            <a:ext cx="9141487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AE57D28-B19B-4CCD-9BA6-2644FE0AB910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5F2-E396-466C-AAEB-D79142E084B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3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08148" y="452084"/>
            <a:ext cx="3727704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norsk.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B896-11D7-4FF3-98BC-F6E7DB575CC4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6487-0AEB-4587-AB8B-EE5149632330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BE45-772C-4988-ACA5-996E38A7DE2C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B518-1C53-4029-8E0A-4694C3522512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2035-0449-442D-9151-7754F77A8C87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C677-B7D4-4D38-84FD-310B7777B42C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EF39-231E-4A80-9796-21A8AF6FDBB3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68D1-B88E-48CE-83B0-6B757554FAED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A06B-E018-466F-9D60-D69889C1747D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tabeller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88EC-1301-4E65-830A-B34D461D491C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25F5-86D6-4808-8F76-C4D4D8C948BC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6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256" y="2268538"/>
            <a:ext cx="9141487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Sluttside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0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08148" y="452084"/>
            <a:ext cx="3727704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9B106FCA-E48D-4F95-9923-C4ADAA3B5FEA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511C-491B-49CD-9C5D-5D6C977D155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27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05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8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5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2063-DEAE-475B-8707-EED670EA856E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9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18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23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4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744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23.02.2012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3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FDE12-966F-4304-9631-2689AC954DE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9385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A8FB-BBF6-4555-B274-1A192F3822C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443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3053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F029-D2B9-459E-9BF0-D6D7D0E7EDC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022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13FD-E295-4057-89DA-A0ECC0FF12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29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5107" cy="6345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B683-3FD9-40D2-B347-641029B275F0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113F-D7AA-4B4F-8D2B-4C0FAA9B694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594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BC2A-2E80-44F3-81F8-13093BA1EC3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405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2964-32B3-47E5-B1F8-973E698DFDD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8802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42C2-BBAA-459F-B32C-F87692AF14A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596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D934B-4837-48AA-9C8F-9326C50AC1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33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115050" y="609600"/>
            <a:ext cx="1885950" cy="5486400"/>
          </a:xfrm>
        </p:spPr>
        <p:txBody>
          <a:bodyPr vert="eaVert"/>
          <a:lstStyle/>
          <a:p>
            <a:r>
              <a:rPr lang="en-US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05450" cy="5486400"/>
          </a:xfrm>
        </p:spPr>
        <p:txBody>
          <a:bodyPr vert="eaVert"/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32F5-7B02-44B2-8C11-CED9BD144E8F}" type="datetime1">
              <a:rPr lang="nb-NO"/>
              <a:pPr>
                <a:defRPr/>
              </a:pPr>
              <a:t>23.02.2012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6E0E-B9C0-4CF8-94A5-24468B53624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568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9"/>
          <p:cNvSpPr>
            <a:spLocks noChangeArrowheads="1"/>
          </p:cNvSpPr>
          <p:nvPr/>
        </p:nvSpPr>
        <p:spPr bwMode="auto">
          <a:xfrm>
            <a:off x="8455025" y="5553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3992373"/>
            <a:ext cx="6962804" cy="579437"/>
          </a:xfrm>
        </p:spPr>
        <p:txBody>
          <a:bodyPr wrap="none" anchor="t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601973"/>
            <a:ext cx="6962804" cy="457200"/>
          </a:xfrm>
        </p:spPr>
        <p:txBody>
          <a:bodyPr wrap="none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418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5438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70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027988" y="2708275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b-NO" sz="2400">
                <a:latin typeface="Helvetica" pitchFamily="64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497414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027988" y="2708275"/>
            <a:ext cx="12954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nb-NO" sz="2400">
                <a:latin typeface="Helvetica" pitchFamily="64" charset="0"/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88309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11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9EC2-BF9F-4220-933B-4BD9A12ED80D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KS_ppt_underlag01_20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3992373"/>
            <a:ext cx="8001000" cy="579437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601973"/>
            <a:ext cx="8001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482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5BD9-068B-41A8-9006-7B851DB2D9BD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E9FC-A12C-4B5D-BC88-CC3788F1FD0C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7B6-FCD0-4E05-878E-9691C54135F6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E768-0471-49D2-8DC5-825B692613B8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0" y="6345384"/>
            <a:ext cx="9144000" cy="540000"/>
          </a:xfrm>
          <a:prstGeom prst="rect">
            <a:avLst/>
          </a:prstGeom>
          <a:solidFill>
            <a:srgbClr val="BB0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4471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9E9840-991E-4900-AB98-E8D288D226AD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471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44000"/>
            <a:ext cx="3169109" cy="356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Kommunal-</a:t>
            </a:r>
            <a:r>
              <a:rPr lang="nb-NO" sz="1000" baseline="0" dirty="0" smtClean="0">
                <a:solidFill>
                  <a:schemeClr val="bg1"/>
                </a:solidFill>
                <a:latin typeface="Verdana" pitchFamily="34" charset="0"/>
              </a:rPr>
              <a:t> og regionaldepartementet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83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BB0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2556" y="6426601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9F93AC-53F9-4D32-BE2D-D0B9FE9199AC}" type="datetime4">
              <a:rPr lang="nb-NO" smtClean="0"/>
              <a:pPr>
                <a:defRPr/>
              </a:pPr>
              <a:t>23. februar 2012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26601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404400"/>
            <a:ext cx="2881077" cy="356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Local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Government</a:t>
            </a:r>
            <a:r>
              <a:rPr lang="nb-NO" sz="1000" baseline="0" dirty="0" smtClean="0">
                <a:solidFill>
                  <a:schemeClr val="bg1"/>
                </a:solidFill>
                <a:latin typeface="Verdana" pitchFamily="34" charset="0"/>
              </a:rPr>
              <a:t> and Regional </a:t>
            </a:r>
            <a:r>
              <a:rPr lang="nb-NO" sz="1000" baseline="0" dirty="0" err="1" smtClean="0">
                <a:solidFill>
                  <a:schemeClr val="bg1"/>
                </a:solidFill>
                <a:latin typeface="Verdana" pitchFamily="34" charset="0"/>
              </a:rPr>
              <a:t>Development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84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626C9B-66F6-4BBC-8261-3CB78BDD0737}" type="datetimeFigureOut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23.02.2012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518704E-5B6E-4C69-BB9A-66F861B5D25B}" type="slidenum">
              <a:rPr lang="nb-N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82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0" y="0"/>
            <a:ext cx="8027988" cy="571500"/>
          </a:xfrm>
          <a:prstGeom prst="rect">
            <a:avLst/>
          </a:prstGeom>
          <a:solidFill>
            <a:srgbClr val="001A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77771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 i malen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765175"/>
            <a:ext cx="84248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 rot="-5400000">
            <a:off x="8440737" y="2947988"/>
            <a:ext cx="549275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6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6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</a:defRPr>
            </a:lvl9pPr>
          </a:lstStyle>
          <a:p>
            <a:pPr>
              <a:defRPr/>
            </a:pPr>
            <a:endParaRPr lang="nb-NO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3318" name="Picture 9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53188"/>
            <a:ext cx="21336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333399"/>
                </a:solidFill>
                <a:latin typeface="Helvetica"/>
              </a:defRPr>
            </a:lvl1pPr>
          </a:lstStyle>
          <a:p>
            <a:pPr>
              <a:defRPr/>
            </a:pPr>
            <a:fld id="{F92132F5-7B02-44B2-8C11-CED9BD144E8F}" type="datetime1">
              <a:rPr lang="nb-NO">
                <a:ea typeface="ＭＳ Ｐゴシック" pitchFamily="34" charset="-128"/>
              </a:rPr>
              <a:pPr>
                <a:defRPr/>
              </a:pPr>
              <a:t>23.02.2012</a:t>
            </a:fld>
            <a:endParaRPr lang="nb-NO">
              <a:ea typeface="ＭＳ Ｐゴシック" pitchFamily="34" charset="-128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472238"/>
            <a:ext cx="2133600" cy="19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333399"/>
                </a:solidFill>
                <a:latin typeface="Helvetica"/>
              </a:defRPr>
            </a:lvl1pPr>
          </a:lstStyle>
          <a:p>
            <a:pPr>
              <a:defRPr/>
            </a:pPr>
            <a:fld id="{E91B5DF8-C643-4B43-A0ED-60B1B1C27652}" type="slidenum">
              <a:rPr lang="nb-NO">
                <a:ea typeface="ＭＳ Ｐゴシック" pitchFamily="34" charset="-128"/>
              </a:rPr>
              <a:pPr>
                <a:defRPr/>
              </a:pPr>
              <a:t>‹#›</a:t>
            </a:fld>
            <a:endParaRPr lang="nb-NO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8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89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 rot="-5400000">
            <a:off x="8440737" y="2947988"/>
            <a:ext cx="549275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b-NO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 rot="-5400000">
            <a:off x="7772400" y="5334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nb-NO" sz="900" b="1" smtClean="0">
              <a:solidFill>
                <a:srgbClr val="001A58"/>
              </a:solidFill>
              <a:latin typeface="Helvetica" pitchFamily="6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078" name="Picture 8" descr="ks_ppt_underlag_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0"/>
            <a:ext cx="855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9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  <a:ea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  <a:ea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  <a:ea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  <a:ea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9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ks.no/Portaler/Inkluderende-arbeidsliv-IA/" TargetMode="Externa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3"/>
          <p:cNvSpPr>
            <a:spLocks noGrp="1"/>
          </p:cNvSpPr>
          <p:nvPr>
            <p:ph type="ctrTitle"/>
          </p:nvPr>
        </p:nvSpPr>
        <p:spPr>
          <a:xfrm>
            <a:off x="754472" y="2276872"/>
            <a:ext cx="76327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Nettverk - sykefravær </a:t>
            </a:r>
            <a:br>
              <a:rPr lang="nb-NO" dirty="0" smtClean="0"/>
            </a:br>
            <a:r>
              <a:rPr lang="nb-NO" sz="2400" dirty="0" smtClean="0"/>
              <a:t>Samling 23. og 24. februar 2012</a:t>
            </a:r>
            <a:endParaRPr lang="nb-NO" sz="2400" dirty="0"/>
          </a:p>
        </p:txBody>
      </p:sp>
      <p:sp>
        <p:nvSpPr>
          <p:cNvPr id="25603" name="Undertittel 14"/>
          <p:cNvSpPr>
            <a:spLocks noGrp="1"/>
          </p:cNvSpPr>
          <p:nvPr>
            <p:ph type="subTitle" idx="1"/>
          </p:nvPr>
        </p:nvSpPr>
        <p:spPr>
          <a:xfrm>
            <a:off x="754472" y="4077072"/>
            <a:ext cx="7632700" cy="370892"/>
          </a:xfrm>
        </p:spPr>
        <p:txBody>
          <a:bodyPr/>
          <a:lstStyle/>
          <a:p>
            <a:r>
              <a:rPr lang="nb-NO" sz="3200" dirty="0" smtClean="0"/>
              <a:t>Velkommen </a:t>
            </a:r>
          </a:p>
        </p:txBody>
      </p:sp>
      <p:pic>
        <p:nvPicPr>
          <p:cNvPr id="6" name="Bilde 5" descr="nynorsklogo_SOBK_ban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2088232"/>
          </a:xfrm>
          <a:prstGeom prst="rect">
            <a:avLst/>
          </a:prstGeom>
        </p:spPr>
      </p:pic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324688"/>
            <a:ext cx="1869852" cy="53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53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Hvem er hva?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Hvem er resten?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Forventninger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solidFill>
                  <a:srgbClr val="7030A0"/>
                </a:solidFill>
                <a:latin typeface="Book Antiqua" pitchFamily="18" charset="0"/>
                <a:ea typeface="Calibri"/>
                <a:cs typeface="Times New Roman"/>
              </a:rPr>
              <a:t>Bruk fem minutter til å drøfte bordets forventninger til samlingen  23. og 24. februar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2800" dirty="0">
              <a:latin typeface="Book Antiqua" pitchFamily="18" charset="0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2400" b="1" dirty="0" smtClean="0">
                <a:latin typeface="Book Antiqua" pitchFamily="18" charset="0"/>
                <a:cs typeface="Times New Roman"/>
              </a:rPr>
              <a:t>Presenter de to viktigste forventningene</a:t>
            </a:r>
            <a:endParaRPr lang="nb-NO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0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1536" y="3525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>
                <a:latin typeface="Book Antiqua" pitchFamily="18" charset="0"/>
              </a:rPr>
              <a:t>Hva kan prosjektkommunene </a:t>
            </a:r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r>
              <a:rPr lang="nb-NO" sz="3200" b="1" dirty="0" smtClean="0">
                <a:latin typeface="Book Antiqua" pitchFamily="18" charset="0"/>
              </a:rPr>
              <a:t>forvente </a:t>
            </a:r>
            <a:r>
              <a:rPr lang="nb-NO" sz="3200" b="1" dirty="0">
                <a:latin typeface="Book Antiqua" pitchFamily="18" charset="0"/>
              </a:rPr>
              <a:t>av prosjektet?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1737" y="1886819"/>
            <a:ext cx="8229600" cy="45259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buFont typeface="Arial"/>
              <a:buChar char="•"/>
            </a:pPr>
            <a:r>
              <a:rPr lang="nb-NO" sz="2400" kern="0" dirty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Tre fagsamlinger med gode foredragsholdere, </a:t>
            </a:r>
            <a:endParaRPr lang="nb-NO" sz="2400" kern="0" dirty="0" smtClean="0">
              <a:solidFill>
                <a:srgbClr val="2059AE"/>
              </a:solidFill>
              <a:latin typeface="Book Antiqua" pitchFamily="18" charset="0"/>
              <a:ea typeface="ＭＳ Ｐゴシック" pitchFamily="-97" charset="-128"/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nb-NO" sz="2400" kern="0" dirty="0" smtClean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     faglig </a:t>
            </a:r>
            <a:r>
              <a:rPr lang="nb-NO" sz="2400" kern="0" dirty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påfyll og </a:t>
            </a:r>
            <a:r>
              <a:rPr lang="nb-NO" sz="2400" kern="0" dirty="0" smtClean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erfaringsutveksling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nb-NO" sz="800" kern="0" dirty="0">
              <a:solidFill>
                <a:srgbClr val="2059AE"/>
              </a:solidFill>
              <a:latin typeface="Book Antiqua" pitchFamily="18" charset="0"/>
              <a:ea typeface="ＭＳ Ｐゴシック" pitchFamily="-97" charset="-128"/>
            </a:endParaRPr>
          </a:p>
          <a:p>
            <a:pPr lvl="0" eaLnBrk="0" fontAlgn="base" hangingPunct="0">
              <a:spcAft>
                <a:spcPct val="0"/>
              </a:spcAft>
              <a:buFont typeface="Arial"/>
              <a:buChar char="•"/>
            </a:pPr>
            <a:r>
              <a:rPr lang="nb-NO" sz="2400" kern="0" dirty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Lokal oppfølging fra prosjektet med </a:t>
            </a:r>
            <a:r>
              <a:rPr lang="nb-NO" sz="2400" kern="0" dirty="0" smtClean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temadag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nb-NO" sz="800" kern="0" dirty="0">
              <a:solidFill>
                <a:srgbClr val="2059AE"/>
              </a:solidFill>
              <a:latin typeface="Book Antiqua" pitchFamily="18" charset="0"/>
              <a:ea typeface="ＭＳ Ｐゴシック" pitchFamily="-97" charset="-128"/>
            </a:endParaRPr>
          </a:p>
          <a:p>
            <a:pPr lvl="0" eaLnBrk="0" fontAlgn="base" hangingPunct="0">
              <a:spcAft>
                <a:spcPct val="0"/>
              </a:spcAft>
              <a:buFont typeface="Arial"/>
              <a:buChar char="•"/>
            </a:pPr>
            <a:r>
              <a:rPr lang="nb-NO" sz="2400" kern="0" dirty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Miljø for å utvikle og ta i bruk gode verktøy for </a:t>
            </a:r>
            <a:r>
              <a:rPr lang="nb-NO" sz="2400" kern="0" dirty="0" smtClean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arbeid med sykefravær </a:t>
            </a:r>
            <a:r>
              <a:rPr lang="nb-NO" sz="1600" kern="0" dirty="0" smtClean="0">
                <a:solidFill>
                  <a:srgbClr val="C00000"/>
                </a:solidFill>
                <a:latin typeface="Book Antiqua" pitchFamily="18" charset="0"/>
                <a:ea typeface="ＭＳ Ｐゴシック" pitchFamily="-97" charset="-128"/>
              </a:rPr>
              <a:t>http://www.ks.no/Portaler/Inkluderende-arbeidsliv-IA/</a:t>
            </a:r>
            <a:endParaRPr lang="nb-NO" sz="1600" kern="0" dirty="0">
              <a:solidFill>
                <a:srgbClr val="C00000"/>
              </a:solidFill>
              <a:latin typeface="Book Antiqua" pitchFamily="18" charset="0"/>
              <a:ea typeface="ＭＳ Ｐゴシック" pitchFamily="-97" charset="-128"/>
            </a:endParaRPr>
          </a:p>
          <a:p>
            <a:pPr lvl="0" eaLnBrk="0" fontAlgn="base" hangingPunct="0">
              <a:spcAft>
                <a:spcPct val="0"/>
              </a:spcAft>
              <a:buFont typeface="Arial"/>
              <a:buChar char="•"/>
            </a:pPr>
            <a:r>
              <a:rPr lang="nb-NO" sz="2400" kern="0" dirty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Positivt press for gjennomføring av målrettet </a:t>
            </a:r>
            <a:r>
              <a:rPr lang="nb-NO" sz="2400" kern="0" dirty="0" smtClean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arbeid </a:t>
            </a:r>
            <a:r>
              <a:rPr lang="nb-NO" sz="2400" kern="0" dirty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i egen </a:t>
            </a:r>
            <a:r>
              <a:rPr lang="nb-NO" sz="2400" kern="0" dirty="0" smtClean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kommune</a:t>
            </a:r>
          </a:p>
          <a:p>
            <a:pPr marL="0" lvl="0" indent="0" eaLnBrk="0" fontAlgn="base" hangingPunct="0">
              <a:spcAft>
                <a:spcPct val="0"/>
              </a:spcAft>
              <a:buNone/>
            </a:pPr>
            <a:endParaRPr lang="nb-NO" sz="800" kern="0" dirty="0">
              <a:solidFill>
                <a:srgbClr val="2059AE"/>
              </a:solidFill>
              <a:latin typeface="Book Antiqua" pitchFamily="18" charset="0"/>
              <a:ea typeface="ＭＳ Ｐゴシック" pitchFamily="-97" charset="-128"/>
            </a:endParaRPr>
          </a:p>
          <a:p>
            <a:pPr lvl="0" eaLnBrk="0" fontAlgn="base" hangingPunct="0">
              <a:spcAft>
                <a:spcPct val="0"/>
              </a:spcAft>
              <a:buFont typeface="Arial"/>
              <a:buChar char="•"/>
            </a:pPr>
            <a:r>
              <a:rPr lang="nb-NO" sz="2400" kern="0" dirty="0">
                <a:solidFill>
                  <a:srgbClr val="2059AE"/>
                </a:solidFill>
                <a:latin typeface="Book Antiqua" pitchFamily="18" charset="0"/>
                <a:ea typeface="ＭＳ Ｐゴシック" pitchFamily="-97" charset="-128"/>
              </a:rPr>
              <a:t>Profilering av egen kommune på nettsidene til KRD og partene</a:t>
            </a:r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Praktisk informasjon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2132856"/>
            <a:ext cx="8229600" cy="5085184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2400" dirty="0" smtClean="0">
                <a:latin typeface="Book Antiqua" pitchFamily="18" charset="0"/>
              </a:rPr>
              <a:t>En tar ansvaret for hver kommune og tar oppgjøret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2400" dirty="0" smtClean="0">
                <a:latin typeface="Book Antiqua" pitchFamily="18" charset="0"/>
              </a:rPr>
              <a:t>Vin eller alkoholfritt til maten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2400" dirty="0" smtClean="0">
                <a:latin typeface="Book Antiqua" pitchFamily="18" charset="0"/>
              </a:rPr>
              <a:t>Prosjektlederne - et kort møte </a:t>
            </a:r>
            <a:r>
              <a:rPr lang="nb-NO" sz="1600" dirty="0" smtClean="0">
                <a:latin typeface="Book Antiqua" pitchFamily="18" charset="0"/>
              </a:rPr>
              <a:t>(1715)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2400" dirty="0" smtClean="0">
                <a:latin typeface="Book Antiqua" pitchFamily="18" charset="0"/>
              </a:rPr>
              <a:t>Litteratur, verktøy og rapporter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1400" kern="0" dirty="0" smtClean="0">
                <a:solidFill>
                  <a:srgbClr val="C00000"/>
                </a:solidFill>
                <a:latin typeface="Book Antiqua" pitchFamily="18" charset="0"/>
                <a:ea typeface="ＭＳ Ｐゴシック" pitchFamily="-97" charset="-128"/>
                <a:cs typeface="+mj-cs"/>
                <a:hlinkClick r:id="rId2"/>
              </a:rPr>
              <a:t>http://www.ks.no/Portaler/Inkluderende-arbeidsliv-IA/</a:t>
            </a:r>
            <a:endParaRPr lang="nb-NO" sz="1400" kern="0" dirty="0" smtClean="0">
              <a:solidFill>
                <a:srgbClr val="C00000"/>
              </a:solidFill>
              <a:latin typeface="Book Antiqua" pitchFamily="18" charset="0"/>
              <a:ea typeface="ＭＳ Ｐゴシック" pitchFamily="-97" charset="-128"/>
              <a:cs typeface="+mj-cs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2400" kern="0" dirty="0" smtClean="0">
                <a:solidFill>
                  <a:srgbClr val="0070C0"/>
                </a:solidFill>
                <a:latin typeface="Book Antiqua" pitchFamily="18" charset="0"/>
                <a:ea typeface="ＭＳ Ｐゴシック" pitchFamily="-97" charset="-128"/>
              </a:rPr>
              <a:t>Quiz og en aperitiff – vin eller annet? </a:t>
            </a:r>
            <a:r>
              <a:rPr lang="nb-NO" sz="1600" kern="0" dirty="0" smtClean="0">
                <a:solidFill>
                  <a:srgbClr val="0070C0"/>
                </a:solidFill>
                <a:latin typeface="Book Antiqua" pitchFamily="18" charset="0"/>
                <a:ea typeface="ＭＳ Ｐゴシック" pitchFamily="-97" charset="-128"/>
              </a:rPr>
              <a:t>(1845)</a:t>
            </a:r>
            <a:r>
              <a:rPr lang="nb-NO" sz="1600" kern="0" dirty="0" smtClean="0">
                <a:latin typeface="Book Antiqua" pitchFamily="18" charset="0"/>
                <a:ea typeface="ＭＳ Ｐゴシック" pitchFamily="-97" charset="-128"/>
              </a:rPr>
              <a:t/>
            </a:r>
            <a:br>
              <a:rPr lang="nb-NO" sz="1600" kern="0" dirty="0" smtClean="0">
                <a:latin typeface="Book Antiqua" pitchFamily="18" charset="0"/>
                <a:ea typeface="ＭＳ Ｐゴシック" pitchFamily="-97" charset="-128"/>
              </a:rPr>
            </a:br>
            <a:r>
              <a:rPr lang="nb-NO" sz="2400" kern="0" dirty="0" smtClean="0">
                <a:solidFill>
                  <a:srgbClr val="C00000"/>
                </a:solidFill>
                <a:latin typeface="Book Antiqua" pitchFamily="18" charset="0"/>
                <a:ea typeface="ＭＳ Ｐゴシック" pitchFamily="-97" charset="-128"/>
                <a:cs typeface="+mj-cs"/>
              </a:rPr>
              <a:t>Middag i kveld </a:t>
            </a:r>
            <a:r>
              <a:rPr lang="nb-NO" sz="1600" kern="0" dirty="0" smtClean="0">
                <a:solidFill>
                  <a:srgbClr val="C00000"/>
                </a:solidFill>
                <a:latin typeface="Book Antiqua" pitchFamily="18" charset="0"/>
                <a:ea typeface="ＭＳ Ｐゴシック" pitchFamily="-97" charset="-128"/>
                <a:cs typeface="+mj-cs"/>
              </a:rPr>
              <a:t>(1930)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b-NO" sz="2400" kern="0" dirty="0">
                <a:latin typeface="Book Antiqua" pitchFamily="18" charset="0"/>
                <a:ea typeface="ＭＳ Ｐゴシック" pitchFamily="34" charset="-128"/>
                <a:cs typeface="+mj-cs"/>
              </a:rPr>
              <a:t/>
            </a:r>
            <a:br>
              <a:rPr lang="nb-NO" sz="2400" kern="0" dirty="0">
                <a:latin typeface="Book Antiqua" pitchFamily="18" charset="0"/>
                <a:ea typeface="ＭＳ Ｐゴシック" pitchFamily="34" charset="-128"/>
                <a:cs typeface="+mj-cs"/>
              </a:rPr>
            </a:br>
            <a:endParaRPr lang="nb-NO" sz="2400" dirty="0" smtClean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Saman om </a:t>
            </a:r>
            <a:r>
              <a:rPr lang="nb-NO" sz="3200" b="1" dirty="0" err="1" smtClean="0">
                <a:latin typeface="Book Antiqua" pitchFamily="18" charset="0"/>
              </a:rPr>
              <a:t>ein</a:t>
            </a:r>
            <a:r>
              <a:rPr lang="nb-NO" sz="3200" b="1" dirty="0" smtClean="0">
                <a:latin typeface="Book Antiqua" pitchFamily="18" charset="0"/>
              </a:rPr>
              <a:t> betre kommune</a:t>
            </a:r>
            <a:r>
              <a:rPr lang="nb-NO" sz="1600" dirty="0" smtClean="0">
                <a:latin typeface="Book Antiqua" pitchFamily="18" charset="0"/>
              </a:rPr>
              <a:t>..</a:t>
            </a:r>
            <a:endParaRPr lang="nb-NO" sz="1600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Hva er Saman om </a:t>
            </a:r>
            <a:r>
              <a:rPr lang="nb-NO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ein</a:t>
            </a:r>
            <a:r>
              <a:rPr lang="nb-NO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 betre kommune og hvorfor?</a:t>
            </a:r>
          </a:p>
          <a:p>
            <a:pPr>
              <a:buNone/>
            </a:pPr>
            <a:endParaRPr lang="nb-NO" sz="800" dirty="0" smtClean="0">
              <a:latin typeface="Book Antiqua" pitchFamily="18" charset="0"/>
            </a:endParaRPr>
          </a:p>
          <a:p>
            <a:r>
              <a:rPr lang="nb-NO" sz="2400" b="1" dirty="0" smtClean="0">
                <a:latin typeface="Book Antiqua" pitchFamily="18" charset="0"/>
              </a:rPr>
              <a:t>Seniorrådgiver Fredrik Rivenes</a:t>
            </a:r>
            <a:endParaRPr lang="nb-NO" sz="2400" b="1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2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Samlingene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4351" y="18868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>
                <a:latin typeface="Book Antiqua" pitchFamily="18" charset="0"/>
              </a:rPr>
              <a:t>Tre fagsamlinger:</a:t>
            </a:r>
          </a:p>
          <a:p>
            <a:pPr marL="400050" lvl="1" indent="0">
              <a:buNone/>
            </a:pPr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1. samling		februar 2012</a:t>
            </a:r>
          </a:p>
          <a:p>
            <a:pPr marL="400050" lvl="1" indent="0">
              <a:buNone/>
            </a:pPr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2. samling		september 2012</a:t>
            </a:r>
          </a:p>
          <a:p>
            <a:pPr marL="400050" lvl="1" indent="0">
              <a:buNone/>
            </a:pPr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3. samling  	april/mai 2013</a:t>
            </a:r>
          </a:p>
          <a:p>
            <a:pPr marL="0" indent="0">
              <a:buNone/>
            </a:pPr>
            <a:endParaRPr lang="nb-NO" sz="2800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nb-NO" sz="2800" dirty="0" smtClean="0">
                <a:latin typeface="Book Antiqua" pitchFamily="18" charset="0"/>
              </a:rPr>
              <a:t>Tema dag – </a:t>
            </a:r>
            <a:r>
              <a:rPr lang="nb-NO" sz="2400" dirty="0" smtClean="0">
                <a:latin typeface="Book Antiqua" pitchFamily="18" charset="0"/>
              </a:rPr>
              <a:t>møte med PL</a:t>
            </a:r>
          </a:p>
          <a:p>
            <a:pPr marL="0" indent="0">
              <a:buNone/>
            </a:pPr>
            <a:r>
              <a:rPr lang="nb-NO" sz="2800" dirty="0" smtClean="0">
                <a:latin typeface="Book Antiqua" pitchFamily="18" charset="0"/>
              </a:rPr>
              <a:t>     </a:t>
            </a:r>
            <a:endParaRPr lang="nb-NO" sz="2400" dirty="0">
              <a:solidFill>
                <a:srgbClr val="2059AE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1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kskart_nov0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183">
            <a:off x="2963342" y="440957"/>
            <a:ext cx="4014040" cy="52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739458" y="2100273"/>
            <a:ext cx="2464390" cy="189975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de-DE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KOMPETANSE </a:t>
            </a:r>
          </a:p>
          <a:p>
            <a:pPr algn="r">
              <a:lnSpc>
                <a:spcPct val="90000"/>
              </a:lnSpc>
            </a:pPr>
            <a:r>
              <a:rPr lang="de-DE" sz="12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VEST </a:t>
            </a:r>
            <a:r>
              <a:rPr lang="de-DE" sz="1200" b="1" dirty="0" err="1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og</a:t>
            </a:r>
            <a:r>
              <a:rPr lang="de-DE" sz="12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ØST </a:t>
            </a:r>
            <a:r>
              <a:rPr lang="de-DE" sz="105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de-DE" sz="105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105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MARIT TOVSEN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prstClr val="black"/>
                </a:solidFill>
              </a:rPr>
              <a:t>Luster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prstClr val="black"/>
                </a:solidFill>
              </a:rPr>
              <a:t>Gloppen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de-DE" dirty="0" err="1" smtClean="0">
                <a:solidFill>
                  <a:prstClr val="black"/>
                </a:solidFill>
              </a:rPr>
              <a:t>Lom</a:t>
            </a:r>
            <a:r>
              <a:rPr lang="de-DE" dirty="0" smtClean="0">
                <a:solidFill>
                  <a:prstClr val="black"/>
                </a:solidFill>
              </a:rPr>
              <a:t> – </a:t>
            </a:r>
            <a:r>
              <a:rPr lang="de-DE" dirty="0" err="1" smtClean="0">
                <a:solidFill>
                  <a:prstClr val="black"/>
                </a:solidFill>
              </a:rPr>
              <a:t>Lunner</a:t>
            </a:r>
            <a:endParaRPr lang="de-DE" dirty="0" smtClean="0">
              <a:solidFill>
                <a:prstClr val="black"/>
              </a:solidFill>
            </a:endParaRPr>
          </a:p>
          <a:p>
            <a:pPr algn="r">
              <a:lnSpc>
                <a:spcPct val="90000"/>
              </a:lnSpc>
            </a:pPr>
            <a:r>
              <a:rPr lang="de-DE" dirty="0" smtClean="0">
                <a:solidFill>
                  <a:prstClr val="black"/>
                </a:solidFill>
              </a:rPr>
              <a:t>Bø – </a:t>
            </a:r>
            <a:r>
              <a:rPr lang="de-DE" dirty="0" err="1" smtClean="0">
                <a:solidFill>
                  <a:prstClr val="black"/>
                </a:solidFill>
              </a:rPr>
              <a:t>Hobøl</a:t>
            </a:r>
            <a:endParaRPr lang="de-DE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prstClr val="black"/>
                </a:solidFill>
              </a:rPr>
              <a:t>Finnøy&amp;Rennesøy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3393599" y="3108385"/>
            <a:ext cx="2042497" cy="258532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nb-NO" sz="1600" b="1" dirty="0" smtClean="0">
                <a:solidFill>
                  <a:prstClr val="black"/>
                </a:solidFill>
                <a:latin typeface="Arial Unicode MS" pitchFamily="34" charset="-128"/>
              </a:rPr>
              <a:t>HELTID--DELTID </a:t>
            </a:r>
            <a:br>
              <a:rPr lang="nb-NO" sz="1600" b="1" dirty="0" smtClean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ØST </a:t>
            </a:r>
          </a:p>
          <a:p>
            <a:pPr algn="r"/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MARIT TOVSEN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Våler</a:t>
            </a:r>
            <a:endParaRPr lang="nb-NO" dirty="0">
              <a:solidFill>
                <a:prstClr val="black"/>
              </a:solidFill>
              <a:latin typeface="Arial Unicode MS" pitchFamily="34" charset="-128"/>
            </a:endParaRPr>
          </a:p>
          <a:p>
            <a:pPr algn="r"/>
            <a:r>
              <a:rPr lang="de-DE" dirty="0" err="1" smtClean="0">
                <a:solidFill>
                  <a:prstClr val="black"/>
                </a:solidFill>
                <a:latin typeface="Arial Unicode MS" pitchFamily="34" charset="-128"/>
              </a:rPr>
              <a:t>Elverum</a:t>
            </a:r>
            <a:r>
              <a:rPr lang="de-DE" dirty="0" smtClean="0">
                <a:solidFill>
                  <a:prstClr val="black"/>
                </a:solidFill>
                <a:latin typeface="Arial Unicode MS" pitchFamily="34" charset="-128"/>
              </a:rPr>
              <a:t> </a:t>
            </a:r>
          </a:p>
          <a:p>
            <a:pPr algn="r"/>
            <a:r>
              <a:rPr lang="de-DE" dirty="0" err="1" smtClean="0">
                <a:solidFill>
                  <a:prstClr val="black"/>
                </a:solidFill>
                <a:latin typeface="Arial Unicode MS" pitchFamily="34" charset="-128"/>
              </a:rPr>
              <a:t>Løten</a:t>
            </a:r>
            <a:r>
              <a:rPr lang="de-DE" dirty="0" smtClean="0">
                <a:solidFill>
                  <a:prstClr val="black"/>
                </a:solidFill>
                <a:latin typeface="Arial Unicode MS" pitchFamily="34" charset="-128"/>
              </a:rPr>
              <a:t> </a:t>
            </a:r>
          </a:p>
          <a:p>
            <a:pPr algn="r"/>
            <a:r>
              <a:rPr lang="de-DE" dirty="0" smtClean="0">
                <a:solidFill>
                  <a:prstClr val="black"/>
                </a:solidFill>
                <a:latin typeface="Arial Unicode MS" pitchFamily="34" charset="-128"/>
              </a:rPr>
              <a:t>Eidsvoll</a:t>
            </a:r>
          </a:p>
          <a:p>
            <a:pPr algn="r"/>
            <a:r>
              <a:rPr lang="de-DE" dirty="0" err="1" smtClean="0">
                <a:solidFill>
                  <a:prstClr val="black"/>
                </a:solidFill>
                <a:latin typeface="Arial Unicode MS" pitchFamily="34" charset="-128"/>
              </a:rPr>
              <a:t>Drammen</a:t>
            </a:r>
            <a:r>
              <a:rPr lang="de-DE" dirty="0" smtClean="0">
                <a:solidFill>
                  <a:prstClr val="black"/>
                </a:solidFill>
                <a:latin typeface="Arial Unicode MS" pitchFamily="34" charset="-128"/>
              </a:rPr>
              <a:t> </a:t>
            </a:r>
          </a:p>
          <a:p>
            <a:pPr algn="r"/>
            <a:r>
              <a:rPr lang="de-DE" dirty="0" smtClean="0">
                <a:solidFill>
                  <a:prstClr val="black"/>
                </a:solidFill>
                <a:latin typeface="Arial Unicode MS" pitchFamily="34" charset="-128"/>
              </a:rPr>
              <a:t>Moss  </a:t>
            </a:r>
          </a:p>
          <a:p>
            <a:pPr algn="r"/>
            <a:r>
              <a:rPr lang="de-DE" dirty="0" err="1" smtClean="0">
                <a:solidFill>
                  <a:prstClr val="black"/>
                </a:solidFill>
                <a:latin typeface="Arial Unicode MS" pitchFamily="34" charset="-128"/>
              </a:rPr>
              <a:t>Fredrikstad</a:t>
            </a:r>
            <a:endParaRPr lang="de-DE" dirty="0" smtClean="0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6391" name="Rectangle 12"/>
          <p:cNvSpPr>
            <a:spLocks noChangeArrowheads="1"/>
          </p:cNvSpPr>
          <p:nvPr/>
        </p:nvSpPr>
        <p:spPr bwMode="auto">
          <a:xfrm>
            <a:off x="4682330" y="444089"/>
            <a:ext cx="2337942" cy="249299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nb-NO" b="1" dirty="0" smtClean="0">
                <a:solidFill>
                  <a:prstClr val="black"/>
                </a:solidFill>
                <a:latin typeface="Arial Unicode MS" pitchFamily="34" charset="-128"/>
              </a:rPr>
              <a:t>KOMPETANSE</a:t>
            </a:r>
            <a:r>
              <a:rPr lang="nb-NO" sz="1200" b="1" dirty="0" smtClean="0">
                <a:solidFill>
                  <a:prstClr val="black"/>
                </a:solidFill>
                <a:latin typeface="Arial Unicode MS" pitchFamily="34" charset="-128"/>
              </a:rPr>
              <a:t> </a:t>
            </a:r>
            <a:br>
              <a:rPr lang="nb-NO" sz="1200" b="1" dirty="0" smtClean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nb-NO" sz="1200" b="1" dirty="0" smtClean="0">
                <a:solidFill>
                  <a:prstClr val="black"/>
                </a:solidFill>
                <a:latin typeface="Arial Unicode MS" pitchFamily="34" charset="-128"/>
              </a:rPr>
              <a:t>NORD</a:t>
            </a:r>
          </a:p>
          <a:p>
            <a:pPr algn="r"/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GEIR JOHAN HANSEN 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Dyrøy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Vesterålen r-råd</a:t>
            </a:r>
            <a: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  <a:t> </a:t>
            </a:r>
            <a:b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nb-NO" sz="1200" b="1" dirty="0" smtClean="0">
                <a:solidFill>
                  <a:prstClr val="black"/>
                </a:solidFill>
                <a:latin typeface="Arial Unicode MS" pitchFamily="34" charset="-128"/>
              </a:rPr>
              <a:t>Andøy/, Hadsel, </a:t>
            </a:r>
            <a:r>
              <a:rPr lang="nb-NO" sz="1200" b="1" dirty="0" err="1" smtClean="0">
                <a:solidFill>
                  <a:prstClr val="black"/>
                </a:solidFill>
                <a:latin typeface="Arial Unicode MS" pitchFamily="34" charset="-128"/>
              </a:rPr>
              <a:t>Sortlend</a:t>
            </a:r>
            <a:r>
              <a:rPr lang="nb-NO" sz="1200" b="1" dirty="0" smtClean="0">
                <a:solidFill>
                  <a:prstClr val="black"/>
                </a:solidFill>
                <a:latin typeface="Arial Unicode MS" pitchFamily="34" charset="-128"/>
              </a:rPr>
              <a:t>, </a:t>
            </a:r>
            <a:br>
              <a:rPr lang="nb-NO" sz="1200" b="1" dirty="0" smtClean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nb-NO" sz="1200" b="1" dirty="0" smtClean="0">
                <a:solidFill>
                  <a:prstClr val="black"/>
                </a:solidFill>
                <a:latin typeface="Arial Unicode MS" pitchFamily="34" charset="-128"/>
              </a:rPr>
              <a:t>Bø, Lødingen  og Øksnes </a:t>
            </a:r>
            <a:endParaRPr lang="nb-NO" sz="1200" dirty="0" smtClean="0">
              <a:solidFill>
                <a:prstClr val="black"/>
              </a:solidFill>
              <a:latin typeface="Arial Unicode MS" pitchFamily="34" charset="-128"/>
            </a:endParaRPr>
          </a:p>
          <a:p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Saltdal</a:t>
            </a:r>
          </a:p>
          <a:p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Brønnøy</a:t>
            </a:r>
          </a:p>
          <a:p>
            <a:r>
              <a:rPr lang="nb-NO" dirty="0" smtClean="0">
                <a:solidFill>
                  <a:prstClr val="white">
                    <a:lumMod val="75000"/>
                  </a:prstClr>
                </a:solidFill>
                <a:latin typeface="Arial Unicode MS" pitchFamily="34" charset="-128"/>
              </a:rPr>
              <a:t>Ørland</a:t>
            </a:r>
            <a:endParaRPr lang="nb-NO" dirty="0">
              <a:solidFill>
                <a:prstClr val="white">
                  <a:lumMod val="75000"/>
                </a:prstClr>
              </a:solidFill>
              <a:latin typeface="Arial Unicode MS" pitchFamily="34" charset="-128"/>
            </a:endParaRPr>
          </a:p>
        </p:txBody>
      </p:sp>
      <p:sp>
        <p:nvSpPr>
          <p:cNvPr id="16393" name="Oval 17"/>
          <p:cNvSpPr>
            <a:spLocks noChangeArrowheads="1"/>
          </p:cNvSpPr>
          <p:nvPr/>
        </p:nvSpPr>
        <p:spPr bwMode="auto">
          <a:xfrm rot="-2247035">
            <a:off x="1629059" y="3096991"/>
            <a:ext cx="4069428" cy="936625"/>
          </a:xfrm>
          <a:prstGeom prst="ellipse">
            <a:avLst/>
          </a:prstGeom>
          <a:noFill/>
          <a:ln w="9525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5436096" y="3696643"/>
            <a:ext cx="30215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 smtClean="0">
                <a:solidFill>
                  <a:prstClr val="black"/>
                </a:solidFill>
              </a:rPr>
              <a:t>Tema: </a:t>
            </a:r>
            <a:r>
              <a:rPr lang="nb-NO" sz="2000" b="1" dirty="0" smtClean="0">
                <a:solidFill>
                  <a:srgbClr val="00B050"/>
                </a:solidFill>
              </a:rPr>
              <a:t>KOMPETANSE</a:t>
            </a:r>
            <a:r>
              <a:rPr lang="nb-NO" sz="20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/>
            </a:r>
            <a:br>
              <a:rPr lang="nb-NO" sz="20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</a:br>
            <a:r>
              <a:rPr lang="nb-NO" sz="2000" b="1" dirty="0" smtClean="0">
                <a:solidFill>
                  <a:prstClr val="black"/>
                </a:solidFill>
              </a:rPr>
              <a:t>Tema: </a:t>
            </a:r>
            <a:r>
              <a:rPr lang="nb-NO" sz="2000" b="1" dirty="0" smtClean="0">
                <a:solidFill>
                  <a:srgbClr val="FFC000"/>
                </a:solidFill>
              </a:rPr>
              <a:t>HELTID-DELTID</a:t>
            </a:r>
            <a:endParaRPr lang="nb-NO" sz="20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1755" y="4296514"/>
            <a:ext cx="2654141" cy="190821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b-NO" b="1" dirty="0" smtClean="0">
                <a:solidFill>
                  <a:prstClr val="black"/>
                </a:solidFill>
                <a:latin typeface="Arial Unicode MS" pitchFamily="34" charset="-128"/>
              </a:rPr>
              <a:t>     HELTID—DELTID  </a:t>
            </a:r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 </a:t>
            </a:r>
            <a:b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                                    NORD OG SØR    </a:t>
            </a:r>
          </a:p>
          <a:p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                       GEIR  JOHAN HANSEN  </a:t>
            </a:r>
          </a:p>
          <a:p>
            <a: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  <a:t>                  Sortland   </a:t>
            </a:r>
          </a:p>
          <a:p>
            <a: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  <a:t>     Meråker  - Bjugn</a:t>
            </a:r>
          </a:p>
          <a:p>
            <a: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  <a:t>Songdalen - Time </a:t>
            </a:r>
          </a:p>
          <a:p>
            <a: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  <a:t>Kvinesdal - Lillesand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9512" y="485800"/>
            <a:ext cx="5040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-97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  <a:ea typeface="ＭＳ Ｐゴシック" pitchFamily="-9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  <a:ea typeface="ＭＳ Ｐゴシック" pitchFamily="-9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  <a:ea typeface="ＭＳ Ｐゴシック" pitchFamily="-9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  <a:ea typeface="ＭＳ Ｐゴシック" pitchFamily="-9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</a:defRPr>
            </a:lvl9pPr>
          </a:lstStyle>
          <a:p>
            <a:r>
              <a:rPr lang="nb-NO" sz="2000" dirty="0" smtClean="0">
                <a:solidFill>
                  <a:srgbClr val="CC0066"/>
                </a:solidFill>
              </a:rPr>
              <a:t>«Saman om </a:t>
            </a:r>
            <a:r>
              <a:rPr lang="nb-NO" sz="2000" dirty="0" err="1" smtClean="0">
                <a:solidFill>
                  <a:srgbClr val="CC0066"/>
                </a:solidFill>
              </a:rPr>
              <a:t>ein</a:t>
            </a:r>
            <a:r>
              <a:rPr lang="nb-NO" sz="2000" dirty="0" smtClean="0">
                <a:solidFill>
                  <a:srgbClr val="CC0066"/>
                </a:solidFill>
              </a:rPr>
              <a:t> betre kommune» </a:t>
            </a:r>
            <a:br>
              <a:rPr lang="nb-NO" sz="2000" dirty="0" smtClean="0">
                <a:solidFill>
                  <a:srgbClr val="CC0066"/>
                </a:solidFill>
              </a:rPr>
            </a:br>
            <a:r>
              <a:rPr lang="nb-NO" sz="2000" dirty="0" smtClean="0">
                <a:solidFill>
                  <a:srgbClr val="CC0066"/>
                </a:solidFill>
              </a:rPr>
              <a:t> </a:t>
            </a:r>
            <a:r>
              <a:rPr lang="nb-NO" sz="3200" dirty="0" smtClean="0">
                <a:solidFill>
                  <a:srgbClr val="CC0066"/>
                </a:solidFill>
              </a:rPr>
              <a:t>Samarbeid og utvikling </a:t>
            </a:r>
            <a:br>
              <a:rPr lang="nb-NO" sz="3200" dirty="0" smtClean="0">
                <a:solidFill>
                  <a:srgbClr val="CC0066"/>
                </a:solidFill>
              </a:rPr>
            </a:br>
            <a:r>
              <a:rPr lang="nb-NO" sz="3200" dirty="0" smtClean="0">
                <a:solidFill>
                  <a:srgbClr val="CC0066"/>
                </a:solidFill>
              </a:rPr>
              <a:t> i kommunenettverk </a:t>
            </a:r>
            <a:endParaRPr lang="nb-NO" sz="2000" dirty="0" smtClean="0">
              <a:solidFill>
                <a:srgbClr val="CC0066"/>
              </a:solidFill>
            </a:endParaRPr>
          </a:p>
        </p:txBody>
      </p:sp>
      <p:pic>
        <p:nvPicPr>
          <p:cNvPr id="10" name="Plassholder for innhold 4" descr="nynorsklogo_SOBK_sentrert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76672"/>
            <a:ext cx="1287786" cy="1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kskart_nov0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183">
            <a:off x="2963342" y="440957"/>
            <a:ext cx="4014040" cy="52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Oval 17"/>
          <p:cNvSpPr>
            <a:spLocks noChangeArrowheads="1"/>
          </p:cNvSpPr>
          <p:nvPr/>
        </p:nvSpPr>
        <p:spPr bwMode="auto">
          <a:xfrm rot="-2247035">
            <a:off x="2265768" y="3157742"/>
            <a:ext cx="4179690" cy="936625"/>
          </a:xfrm>
          <a:prstGeom prst="ellipse">
            <a:avLst/>
          </a:prstGeom>
          <a:noFill/>
          <a:ln w="9525">
            <a:solidFill>
              <a:srgbClr val="C00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9512" y="485800"/>
            <a:ext cx="5040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pitchFamily="-97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  <a:ea typeface="ＭＳ Ｐゴシック" pitchFamily="-9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  <a:ea typeface="ＭＳ Ｐゴシック" pitchFamily="-9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  <a:ea typeface="ＭＳ Ｐゴシック" pitchFamily="-9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  <a:ea typeface="ＭＳ Ｐゴシック" pitchFamily="-9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7" charset="0"/>
              </a:defRPr>
            </a:lvl9pPr>
          </a:lstStyle>
          <a:p>
            <a:r>
              <a:rPr lang="nb-NO" sz="2000" dirty="0" smtClean="0">
                <a:solidFill>
                  <a:srgbClr val="CC0066"/>
                </a:solidFill>
              </a:rPr>
              <a:t>«Saman om </a:t>
            </a:r>
            <a:r>
              <a:rPr lang="nb-NO" sz="2000" dirty="0" err="1" smtClean="0">
                <a:solidFill>
                  <a:srgbClr val="CC0066"/>
                </a:solidFill>
              </a:rPr>
              <a:t>ein</a:t>
            </a:r>
            <a:r>
              <a:rPr lang="nb-NO" sz="2000" dirty="0" smtClean="0">
                <a:solidFill>
                  <a:srgbClr val="CC0066"/>
                </a:solidFill>
              </a:rPr>
              <a:t> betre kommune» </a:t>
            </a:r>
            <a:br>
              <a:rPr lang="nb-NO" sz="2000" dirty="0" smtClean="0">
                <a:solidFill>
                  <a:srgbClr val="CC0066"/>
                </a:solidFill>
              </a:rPr>
            </a:br>
            <a:r>
              <a:rPr lang="nb-NO" sz="2000" dirty="0" smtClean="0">
                <a:solidFill>
                  <a:srgbClr val="CC0066"/>
                </a:solidFill>
              </a:rPr>
              <a:t> </a:t>
            </a:r>
            <a:r>
              <a:rPr lang="nb-NO" sz="3200" dirty="0" smtClean="0">
                <a:solidFill>
                  <a:srgbClr val="CC0066"/>
                </a:solidFill>
              </a:rPr>
              <a:t>Samarbeid og utvikling </a:t>
            </a:r>
            <a:br>
              <a:rPr lang="nb-NO" sz="3200" dirty="0" smtClean="0">
                <a:solidFill>
                  <a:srgbClr val="CC0066"/>
                </a:solidFill>
              </a:rPr>
            </a:br>
            <a:r>
              <a:rPr lang="nb-NO" sz="3200" dirty="0" smtClean="0">
                <a:solidFill>
                  <a:srgbClr val="CC0066"/>
                </a:solidFill>
              </a:rPr>
              <a:t> i kommunenettverk </a:t>
            </a:r>
            <a:endParaRPr lang="nb-NO" sz="2000" dirty="0" smtClean="0">
              <a:solidFill>
                <a:srgbClr val="CC0066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716016" y="741993"/>
            <a:ext cx="1656184" cy="2062103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nb-NO" b="1" dirty="0" smtClean="0">
                <a:solidFill>
                  <a:prstClr val="black"/>
                </a:solidFill>
                <a:latin typeface="Arial Unicode MS" pitchFamily="34" charset="-128"/>
              </a:rPr>
              <a:t>OMDØMME</a:t>
            </a:r>
          </a:p>
          <a:p>
            <a:pPr algn="r"/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ASBJØRN STAVEM</a:t>
            </a:r>
          </a:p>
          <a:p>
            <a:pPr algn="r"/>
            <a: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  <a:t>Gamvik</a:t>
            </a:r>
            <a:endParaRPr lang="nb-NO" sz="2000" dirty="0">
              <a:solidFill>
                <a:prstClr val="black"/>
              </a:solidFill>
              <a:latin typeface="Arial Unicode MS" pitchFamily="34" charset="-128"/>
            </a:endParaRPr>
          </a:p>
          <a:p>
            <a:pPr algn="r"/>
            <a:r>
              <a:rPr lang="de-DE" sz="2000" dirty="0" err="1" smtClean="0">
                <a:solidFill>
                  <a:prstClr val="black"/>
                </a:solidFill>
                <a:latin typeface="Arial Unicode MS" pitchFamily="34" charset="-128"/>
              </a:rPr>
              <a:t>Ørland</a:t>
            </a:r>
            <a:r>
              <a:rPr lang="de-DE" sz="2000" dirty="0" smtClean="0">
                <a:solidFill>
                  <a:prstClr val="black"/>
                </a:solidFill>
                <a:latin typeface="Arial Unicode MS" pitchFamily="34" charset="-128"/>
              </a:rPr>
              <a:t/>
            </a:r>
            <a:br>
              <a:rPr lang="de-DE" sz="2000" dirty="0" smtClean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de-DE" sz="2000" dirty="0" err="1" smtClean="0">
                <a:solidFill>
                  <a:prstClr val="black"/>
                </a:solidFill>
                <a:latin typeface="Arial Unicode MS" pitchFamily="34" charset="-128"/>
              </a:rPr>
              <a:t>Meland</a:t>
            </a:r>
            <a:endParaRPr lang="de-DE" sz="2000" dirty="0" smtClean="0">
              <a:solidFill>
                <a:prstClr val="black"/>
              </a:solidFill>
              <a:latin typeface="Arial Unicode MS" pitchFamily="34" charset="-128"/>
            </a:endParaRPr>
          </a:p>
          <a:p>
            <a: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  <a:t>Karmøy </a:t>
            </a:r>
          </a:p>
          <a:p>
            <a:r>
              <a:rPr lang="nb-NO" sz="2000" dirty="0" smtClean="0">
                <a:solidFill>
                  <a:prstClr val="black"/>
                </a:solidFill>
                <a:latin typeface="Arial Unicode MS" pitchFamily="34" charset="-128"/>
              </a:rPr>
              <a:t>Strand 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979712" y="1950740"/>
            <a:ext cx="2088232" cy="206210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nb-NO" b="1" dirty="0" smtClean="0">
                <a:solidFill>
                  <a:prstClr val="black"/>
                </a:solidFill>
                <a:latin typeface="Arial Unicode MS" pitchFamily="34" charset="-128"/>
              </a:rPr>
              <a:t>SYKEFRAVÆR </a:t>
            </a:r>
            <a:br>
              <a:rPr lang="nb-NO" b="1" dirty="0" smtClean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NORD OG VEST</a:t>
            </a:r>
          </a:p>
          <a:p>
            <a:pPr algn="r"/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GEIR JOHAN HANSEN 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Vefsn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Steinkjer</a:t>
            </a:r>
          </a:p>
          <a:p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Jondal</a:t>
            </a:r>
          </a:p>
          <a:p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Sund</a:t>
            </a:r>
            <a:endParaRPr lang="nb-NO" dirty="0">
              <a:solidFill>
                <a:prstClr val="black"/>
              </a:solidFill>
              <a:latin typeface="Arial Unicode MS" pitchFamily="34" charset="-128"/>
            </a:endParaRPr>
          </a:p>
          <a:p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Bømlo </a:t>
            </a:r>
            <a:endParaRPr lang="nb-NO" dirty="0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55576" y="4745203"/>
            <a:ext cx="2952328" cy="1228028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SYKEFRAVÆR</a:t>
            </a:r>
            <a:r>
              <a:rPr lang="de-DE" sz="1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de-DE" sz="1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1000" b="1" dirty="0" smtClean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SØR -   </a:t>
            </a:r>
            <a:r>
              <a:rPr lang="de-DE" sz="1000" b="1" dirty="0" smtClean="0">
                <a:solidFill>
                  <a:prstClr val="black"/>
                </a:solidFill>
              </a:rPr>
              <a:t>DORRIT SVENNING</a:t>
            </a:r>
          </a:p>
          <a:p>
            <a:pPr algn="ctr">
              <a:lnSpc>
                <a:spcPct val="90000"/>
              </a:lnSpc>
            </a:pPr>
            <a:r>
              <a:rPr lang="nb-NO" dirty="0">
                <a:solidFill>
                  <a:prstClr val="black"/>
                </a:solidFill>
              </a:rPr>
              <a:t>Stavanger, Sola, Songdalen, Mandal, </a:t>
            </a:r>
            <a:r>
              <a:rPr lang="nb-NO" dirty="0" err="1" smtClean="0">
                <a:solidFill>
                  <a:prstClr val="black"/>
                </a:solidFill>
              </a:rPr>
              <a:t>ArendalVegårshei</a:t>
            </a:r>
            <a:r>
              <a:rPr lang="nb-NO" dirty="0">
                <a:solidFill>
                  <a:prstClr val="black"/>
                </a:solidFill>
              </a:rPr>
              <a:t>.</a:t>
            </a:r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491880" y="3252401"/>
            <a:ext cx="1928098" cy="2616101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nb-NO" b="1" dirty="0" smtClean="0">
                <a:solidFill>
                  <a:prstClr val="black"/>
                </a:solidFill>
                <a:latin typeface="Arial Unicode MS" pitchFamily="34" charset="-128"/>
              </a:rPr>
              <a:t>SYKEFRAVÆR</a:t>
            </a:r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 ØST</a:t>
            </a:r>
          </a:p>
          <a:p>
            <a:pPr algn="r"/>
            <a:r>
              <a:rPr lang="nb-NO" sz="1000" b="1" dirty="0" smtClean="0">
                <a:solidFill>
                  <a:prstClr val="black"/>
                </a:solidFill>
                <a:latin typeface="Arial Unicode MS" pitchFamily="34" charset="-128"/>
              </a:rPr>
              <a:t>ASBJØRN STAVEM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Nord-Aurdal</a:t>
            </a:r>
            <a:endParaRPr lang="nb-NO" dirty="0">
              <a:solidFill>
                <a:prstClr val="black"/>
              </a:solidFill>
              <a:latin typeface="Arial Unicode MS" pitchFamily="34" charset="-128"/>
            </a:endParaRPr>
          </a:p>
          <a:p>
            <a:pPr algn="r"/>
            <a:r>
              <a:rPr lang="de-DE" dirty="0" smtClean="0">
                <a:solidFill>
                  <a:prstClr val="black"/>
                </a:solidFill>
                <a:latin typeface="Arial Unicode MS" pitchFamily="34" charset="-128"/>
              </a:rPr>
              <a:t>Kongsberg</a:t>
            </a:r>
            <a:endParaRPr lang="nb-NO" dirty="0">
              <a:solidFill>
                <a:prstClr val="black"/>
              </a:solidFill>
              <a:latin typeface="Arial Unicode MS" pitchFamily="34" charset="-128"/>
            </a:endParaRP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Horten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Skiptvet 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      Ti</a:t>
            </a:r>
            <a:r>
              <a:rPr lang="de-DE" dirty="0" err="1" smtClean="0">
                <a:solidFill>
                  <a:prstClr val="black"/>
                </a:solidFill>
                <a:latin typeface="Arial Unicode MS" pitchFamily="34" charset="-128"/>
              </a:rPr>
              <a:t>nn</a:t>
            </a:r>
            <a:endParaRPr lang="nb-NO" dirty="0">
              <a:solidFill>
                <a:prstClr val="black"/>
              </a:solidFill>
              <a:latin typeface="Arial Unicode MS" pitchFamily="34" charset="-128"/>
            </a:endParaRPr>
          </a:p>
          <a:p>
            <a:pPr algn="r"/>
            <a:r>
              <a:rPr lang="nb-NO" dirty="0">
                <a:solidFill>
                  <a:prstClr val="black"/>
                </a:solidFill>
                <a:latin typeface="Arial Unicode MS" pitchFamily="34" charset="-128"/>
              </a:rPr>
              <a:t>Nedre </a:t>
            </a:r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Eiker</a:t>
            </a:r>
          </a:p>
          <a:p>
            <a:pPr algn="r"/>
            <a:r>
              <a:rPr lang="nb-NO" dirty="0" smtClean="0">
                <a:solidFill>
                  <a:prstClr val="black"/>
                </a:solidFill>
                <a:latin typeface="Arial Unicode MS" pitchFamily="34" charset="-128"/>
              </a:rPr>
              <a:t>Molde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508104" y="2904555"/>
            <a:ext cx="30215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 smtClean="0">
                <a:solidFill>
                  <a:prstClr val="black"/>
                </a:solidFill>
              </a:rPr>
              <a:t>Tema: </a:t>
            </a:r>
            <a:r>
              <a:rPr lang="nb-NO" sz="20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  <a:t>OMDØMME</a:t>
            </a:r>
            <a:br>
              <a:rPr lang="nb-NO" sz="2000" b="1" dirty="0" smtClean="0">
                <a:solidFill>
                  <a:srgbClr val="F79646">
                    <a:lumMod val="60000"/>
                    <a:lumOff val="40000"/>
                  </a:srgbClr>
                </a:solidFill>
              </a:rPr>
            </a:br>
            <a:r>
              <a:rPr lang="nb-NO" sz="2000" b="1" dirty="0" smtClean="0">
                <a:solidFill>
                  <a:prstClr val="black"/>
                </a:solidFill>
              </a:rPr>
              <a:t>Tema: </a:t>
            </a:r>
            <a:r>
              <a:rPr lang="nb-NO" sz="2000" b="1" dirty="0" smtClean="0">
                <a:solidFill>
                  <a:srgbClr val="C00000"/>
                </a:solidFill>
              </a:rPr>
              <a:t>SYKEFRAVÆR</a:t>
            </a:r>
            <a:endParaRPr lang="nb-NO" sz="2000" b="1" dirty="0">
              <a:solidFill>
                <a:prstClr val="black"/>
              </a:solidFill>
            </a:endParaRPr>
          </a:p>
        </p:txBody>
      </p:sp>
      <p:pic>
        <p:nvPicPr>
          <p:cNvPr id="12" name="Plassholder for innhold 4" descr="nynorsklogo_SOBK_sentrert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476672"/>
            <a:ext cx="1287786" cy="1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6227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Prosjektets formål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467544" y="1484784"/>
            <a:ext cx="660648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r>
              <a:rPr lang="nb-NO" sz="2400" dirty="0" smtClean="0">
                <a:solidFill>
                  <a:srgbClr val="0070C0"/>
                </a:solidFill>
                <a:latin typeface="Book Antiqua" pitchFamily="18" charset="0"/>
              </a:rPr>
              <a:t>Prosjektets </a:t>
            </a:r>
            <a:r>
              <a:rPr lang="nb-NO" sz="2400" dirty="0">
                <a:solidFill>
                  <a:srgbClr val="0070C0"/>
                </a:solidFill>
                <a:latin typeface="Book Antiqua" pitchFamily="18" charset="0"/>
              </a:rPr>
              <a:t>formål uttrykkes gjerne ved å svare på : </a:t>
            </a:r>
          </a:p>
          <a:p>
            <a:endParaRPr lang="nb-NO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  <a:latin typeface="Book Antiqua" pitchFamily="18" charset="0"/>
              </a:rPr>
              <a:t>Hva </a:t>
            </a:r>
            <a:r>
              <a:rPr lang="nb-NO" sz="2400" dirty="0">
                <a:solidFill>
                  <a:prstClr val="black"/>
                </a:solidFill>
                <a:latin typeface="Book Antiqua" pitchFamily="18" charset="0"/>
              </a:rPr>
              <a:t>er grunnen </a:t>
            </a:r>
            <a:r>
              <a:rPr lang="nb-NO" sz="2400" dirty="0" smtClean="0">
                <a:solidFill>
                  <a:prstClr val="black"/>
                </a:solidFill>
                <a:latin typeface="Book Antiqua" pitchFamily="18" charset="0"/>
              </a:rPr>
              <a:t>til </a:t>
            </a:r>
            <a:r>
              <a:rPr lang="nb-NO" sz="2400" dirty="0">
                <a:solidFill>
                  <a:prstClr val="black"/>
                </a:solidFill>
                <a:latin typeface="Book Antiqua" pitchFamily="18" charset="0"/>
              </a:rPr>
              <a:t>at dette prosjektet realiseres ?		</a:t>
            </a:r>
          </a:p>
          <a:p>
            <a:endParaRPr lang="nb-NO" sz="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Book Antiqua" pitchFamily="18" charset="0"/>
              </a:rPr>
              <a:t>Hva er hensikten ?   </a:t>
            </a:r>
          </a:p>
          <a:p>
            <a:endParaRPr lang="nb-NO" sz="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400" dirty="0">
                <a:solidFill>
                  <a:prstClr val="black"/>
                </a:solidFill>
                <a:latin typeface="Book Antiqua" pitchFamily="18" charset="0"/>
              </a:rPr>
              <a:t>Hvilken effekt skal det ha </a:t>
            </a:r>
            <a:r>
              <a:rPr lang="nb-NO" sz="2400" dirty="0" smtClean="0">
                <a:solidFill>
                  <a:prstClr val="black"/>
                </a:solidFill>
                <a:latin typeface="Book Antiqua" pitchFamily="18" charset="0"/>
              </a:rPr>
              <a:t>?</a:t>
            </a:r>
          </a:p>
          <a:p>
            <a:endParaRPr lang="nb-NO" sz="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endParaRPr lang="nb-NO" sz="900" dirty="0" smtClean="0">
              <a:solidFill>
                <a:srgbClr val="007BA3"/>
              </a:solidFill>
              <a:latin typeface="Book Antiqua" pitchFamily="18" charset="0"/>
            </a:endParaRPr>
          </a:p>
          <a:p>
            <a:r>
              <a:rPr lang="nb-NO" sz="2400" dirty="0" smtClean="0">
                <a:solidFill>
                  <a:srgbClr val="007BA3"/>
                </a:solidFill>
                <a:latin typeface="Book Antiqua" pitchFamily="18" charset="0"/>
              </a:rPr>
              <a:t>Det enkle er ofte det beste</a:t>
            </a:r>
            <a:endParaRPr lang="nb-NO" sz="2400" dirty="0">
              <a:solidFill>
                <a:srgbClr val="007BA3"/>
              </a:solidFill>
              <a:latin typeface="Book Antiqua" pitchFamily="18" charset="0"/>
            </a:endParaRPr>
          </a:p>
          <a:p>
            <a:endParaRPr lang="nb-NO" dirty="0">
              <a:solidFill>
                <a:srgbClr val="007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Formål - nettverket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Synliggjøre </a:t>
            </a: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resultater fra lokale </a:t>
            </a:r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prosjekt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Utvikle ny kunnskap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r>
              <a:rPr lang="nb-NO" sz="24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Dele kunnskap som utvikles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endParaRPr lang="nb-NO" sz="2800" dirty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nb-NO" sz="2800" dirty="0" smtClean="0">
              <a:latin typeface="Book Antiqua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nynorsklogo_SOBK_bann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7004"/>
            <a:ext cx="9144000" cy="2088232"/>
          </a:xfrm>
          <a:prstGeom prst="rect">
            <a:avLst/>
          </a:prstGeom>
        </p:spPr>
      </p:pic>
      <p:pic>
        <p:nvPicPr>
          <p:cNvPr id="1026" name="Picture 2" descr="Asbjørn L. Stavem profil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095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3166007" y="2564904"/>
            <a:ext cx="5184576" cy="35120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b-NO" sz="2400" b="1" i="1" dirty="0">
                <a:solidFill>
                  <a:srgbClr val="0070C0"/>
                </a:solidFill>
                <a:latin typeface="Book Antiqua" pitchFamily="18" charset="0"/>
              </a:rPr>
              <a:t>Seniorrådgiver Asbjørn L. Stavem, </a:t>
            </a:r>
          </a:p>
          <a:p>
            <a:pPr algn="ctr">
              <a:lnSpc>
                <a:spcPct val="150000"/>
              </a:lnSpc>
            </a:pPr>
            <a:r>
              <a:rPr lang="nb-NO" sz="2400" b="1" i="1" dirty="0">
                <a:solidFill>
                  <a:srgbClr val="0070C0"/>
                </a:solidFill>
                <a:latin typeface="Book Antiqua" pitchFamily="18" charset="0"/>
              </a:rPr>
              <a:t>KS Arbeidsgiverpolitikk</a:t>
            </a:r>
          </a:p>
          <a:p>
            <a:pPr algn="ctr">
              <a:lnSpc>
                <a:spcPct val="150000"/>
              </a:lnSpc>
            </a:pPr>
            <a:endParaRPr lang="nb-NO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nb-NO" b="1" dirty="0" smtClean="0">
                <a:solidFill>
                  <a:schemeClr val="tx1"/>
                </a:solidFill>
                <a:latin typeface="Book Antiqua" pitchFamily="18" charset="0"/>
              </a:rPr>
              <a:t>Lederutvikling</a:t>
            </a:r>
          </a:p>
          <a:p>
            <a:pPr algn="ctr">
              <a:lnSpc>
                <a:spcPct val="150000"/>
              </a:lnSpc>
            </a:pPr>
            <a:r>
              <a:rPr lang="nb-NO" b="1" dirty="0" smtClean="0">
                <a:solidFill>
                  <a:schemeClr val="tx1"/>
                </a:solidFill>
                <a:latin typeface="Book Antiqua" pitchFamily="18" charset="0"/>
              </a:rPr>
              <a:t>Arbeidsgiverpolitikk</a:t>
            </a:r>
          </a:p>
          <a:p>
            <a:pPr algn="ctr">
              <a:lnSpc>
                <a:spcPct val="150000"/>
              </a:lnSpc>
            </a:pPr>
            <a:r>
              <a:rPr lang="nb-NO" b="1" dirty="0" smtClean="0">
                <a:solidFill>
                  <a:schemeClr val="tx1"/>
                </a:solidFill>
                <a:latin typeface="Book Antiqua" pitchFamily="18" charset="0"/>
              </a:rPr>
              <a:t>Prosessveileder</a:t>
            </a:r>
          </a:p>
        </p:txBody>
      </p:sp>
    </p:spTree>
    <p:extLst>
      <p:ext uri="{BB962C8B-B14F-4D97-AF65-F5344CB8AC3E}">
        <p14:creationId xmlns:p14="http://schemas.microsoft.com/office/powerpoint/2010/main" val="6737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solidFill>
                  <a:srgbClr val="0070C0"/>
                </a:solidFill>
                <a:latin typeface="Book Antiqua" pitchFamily="18" charset="0"/>
              </a:rPr>
              <a:t>Prosjektets målsetting</a:t>
            </a:r>
            <a:endParaRPr lang="nb-NO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73448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1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536" y="620688"/>
            <a:ext cx="6622072" cy="4727448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</a:pPr>
            <a:endParaRPr lang="nb-NO" sz="2400" b="1" i="0" dirty="0" smtClean="0">
              <a:latin typeface="Book Antiqua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nb-NO" sz="2400" b="1" i="0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Overordnet </a:t>
            </a:r>
            <a:r>
              <a:rPr lang="nb-NO" sz="2400" b="1" i="0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mål er å</a:t>
            </a:r>
            <a:r>
              <a:rPr lang="nb-NO" sz="2400" i="0" u="sng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:</a:t>
            </a:r>
          </a:p>
          <a:p>
            <a:pPr marL="457200" indent="-457200">
              <a:spcBef>
                <a:spcPct val="20000"/>
              </a:spcBef>
            </a:pPr>
            <a:r>
              <a:rPr lang="nb-NO" sz="2400" i="0" dirty="0">
                <a:latin typeface="Book Antiqua" pitchFamily="18" charset="0"/>
              </a:rPr>
              <a:t>Bidra til å redusere </a:t>
            </a:r>
            <a:r>
              <a:rPr lang="nb-NO" sz="2400" i="0" dirty="0" smtClean="0">
                <a:latin typeface="Book Antiqua" pitchFamily="18" charset="0"/>
              </a:rPr>
              <a:t>sykefraværet i </a:t>
            </a:r>
          </a:p>
          <a:p>
            <a:pPr marL="457200" indent="-457200">
              <a:spcBef>
                <a:spcPct val="20000"/>
              </a:spcBef>
            </a:pPr>
            <a:r>
              <a:rPr lang="nb-NO" sz="2400" i="0" dirty="0" smtClean="0">
                <a:latin typeface="Book Antiqua" pitchFamily="18" charset="0"/>
              </a:rPr>
              <a:t>kommunesektoren og styrke </a:t>
            </a:r>
            <a:r>
              <a:rPr lang="nb-NO" sz="2400" dirty="0" smtClean="0">
                <a:latin typeface="Book Antiqua" pitchFamily="18" charset="0"/>
              </a:rPr>
              <a:t>næ</a:t>
            </a:r>
            <a:r>
              <a:rPr lang="nb-NO" sz="2400" i="0" dirty="0" smtClean="0">
                <a:latin typeface="Book Antiqua" pitchFamily="18" charset="0"/>
              </a:rPr>
              <a:t>rværsarbeidet </a:t>
            </a:r>
          </a:p>
          <a:p>
            <a:pPr marL="457200" indent="-457200">
              <a:spcBef>
                <a:spcPct val="20000"/>
              </a:spcBef>
            </a:pPr>
            <a:endParaRPr lang="nb-NO" sz="2400" i="0" dirty="0" smtClean="0">
              <a:latin typeface="Book Antiqua" pitchFamily="18" charset="0"/>
            </a:endParaRPr>
          </a:p>
          <a:p>
            <a:pPr marL="457200" indent="-457200">
              <a:spcBef>
                <a:spcPct val="20000"/>
              </a:spcBef>
            </a:pPr>
            <a:r>
              <a:rPr lang="nb-NO" sz="2400" b="1" u="sng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Et viktig virkemiddel:</a:t>
            </a:r>
          </a:p>
          <a:p>
            <a:pPr marL="457200" indent="-457200">
              <a:spcBef>
                <a:spcPct val="20000"/>
              </a:spcBef>
            </a:pPr>
            <a:r>
              <a:rPr lang="nb-NO" sz="2400" dirty="0" smtClean="0">
                <a:solidFill>
                  <a:schemeClr val="tx1"/>
                </a:solidFill>
                <a:latin typeface="Book Antiqua" pitchFamily="18" charset="0"/>
              </a:rPr>
              <a:t>Videreutvikle samarbeidet mellom folkevalgte,</a:t>
            </a:r>
          </a:p>
          <a:p>
            <a:pPr marL="457200" indent="-457200">
              <a:spcBef>
                <a:spcPct val="20000"/>
              </a:spcBef>
            </a:pPr>
            <a:r>
              <a:rPr lang="nb-NO" sz="2400" dirty="0" smtClean="0">
                <a:solidFill>
                  <a:schemeClr val="tx1"/>
                </a:solidFill>
                <a:latin typeface="Book Antiqua" pitchFamily="18" charset="0"/>
              </a:rPr>
              <a:t>ledere og ansatte, og tillitsvalgte som </a:t>
            </a:r>
          </a:p>
          <a:p>
            <a:pPr marL="457200" indent="-457200">
              <a:spcBef>
                <a:spcPct val="20000"/>
              </a:spcBef>
            </a:pPr>
            <a:r>
              <a:rPr lang="nb-NO" sz="2400" dirty="0" smtClean="0">
                <a:solidFill>
                  <a:schemeClr val="tx1"/>
                </a:solidFill>
                <a:latin typeface="Book Antiqua" pitchFamily="18" charset="0"/>
              </a:rPr>
              <a:t>arbeidsform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endParaRPr lang="nb-NO" sz="800" i="0" dirty="0">
              <a:latin typeface="Book Antiqua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</a:pPr>
            <a:endParaRPr lang="nb-NO" sz="2800" i="0" dirty="0">
              <a:latin typeface="Arial Unicode MS" pitchFamily="34" charset="-128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516216" y="8274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i="0" dirty="0" smtClean="0">
                <a:solidFill>
                  <a:schemeClr val="bg1"/>
                </a:solidFill>
              </a:rPr>
              <a:t>Ta ledelsen!</a:t>
            </a:r>
            <a:endParaRPr lang="nb-NO" sz="1800" i="0" dirty="0">
              <a:solidFill>
                <a:schemeClr val="bg1"/>
              </a:solidFill>
            </a:endParaRPr>
          </a:p>
        </p:txBody>
      </p:sp>
      <p:pic>
        <p:nvPicPr>
          <p:cNvPr id="9" name="Plassholder for innhold 4" descr="nynorsklogo_SOBK_sentrert_p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8304" y="620688"/>
            <a:ext cx="1512168" cy="155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7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867" y="171450"/>
            <a:ext cx="7632266" cy="1143000"/>
          </a:xfrm>
        </p:spPr>
        <p:txBody>
          <a:bodyPr>
            <a:normAutofit/>
          </a:bodyPr>
          <a:lstStyle/>
          <a:p>
            <a:r>
              <a:rPr lang="nb-NO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Kan vi lykkes? </a:t>
            </a:r>
            <a:br>
              <a:rPr lang="nb-NO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nb-NO" sz="2400" b="1" dirty="0" smtClean="0">
                <a:latin typeface="Book Antiqua" pitchFamily="18" charset="0"/>
              </a:rPr>
              <a:t>Nettverksprosjekt Finnmark</a:t>
            </a:r>
            <a:endParaRPr lang="nb-NO" sz="2400" b="1" dirty="0">
              <a:latin typeface="Book Antiqua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314450"/>
            <a:ext cx="86010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8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543800" cy="777875"/>
          </a:xfrm>
        </p:spPr>
        <p:txBody>
          <a:bodyPr/>
          <a:lstStyle/>
          <a:p>
            <a:r>
              <a:rPr lang="nb-NO" sz="3200" smtClean="0">
                <a:latin typeface="Book Antiqua" pitchFamily="18" charset="0"/>
              </a:rPr>
              <a:t>Nesset kommune – fra 10 til 6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7570787" cy="54006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nb-NO" sz="2400" kern="1200" dirty="0" smtClean="0">
                <a:solidFill>
                  <a:srgbClr val="000000"/>
                </a:solidFill>
                <a:latin typeface="Bodoni MT" pitchFamily="18" charset="0"/>
                <a:ea typeface="ＭＳ Ｐゴシック" pitchFamily="34" charset="-128"/>
              </a:rPr>
              <a:t>Å gjøre noe med kommunens omdømme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nb-NO" sz="2400" kern="1200" dirty="0" smtClean="0">
              <a:solidFill>
                <a:srgbClr val="000000"/>
              </a:solidFill>
              <a:latin typeface="Bodoni MT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nb-NO" sz="2400" kern="1200" dirty="0" smtClean="0">
              <a:solidFill>
                <a:srgbClr val="FFFF00"/>
              </a:solidFill>
              <a:latin typeface="Bodoni MT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nb-NO" sz="2400" kern="1200" dirty="0">
              <a:solidFill>
                <a:srgbClr val="FFFF00"/>
              </a:solidFill>
              <a:latin typeface="Bodoni MT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2400" kern="1200" dirty="0" smtClean="0">
                <a:latin typeface="Bodoni MT" pitchFamily="18" charset="0"/>
                <a:ea typeface="ＭＳ Ｐゴシック" pitchFamily="34" charset="-128"/>
              </a:rPr>
              <a:t>Ting tar tid (6 visjoner 2006 - 2012)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2400" kern="1200" dirty="0" smtClean="0">
                <a:latin typeface="Bodoni MT" pitchFamily="18" charset="0"/>
                <a:ea typeface="ＭＳ Ｐゴシック" pitchFamily="34" charset="-128"/>
              </a:rPr>
              <a:t>Enkle grep (treff, sosialt, utvikling)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2400" kern="1200" dirty="0" smtClean="0">
                <a:latin typeface="Bodoni MT" pitchFamily="18" charset="0"/>
                <a:ea typeface="ＭＳ Ｐゴシック" pitchFamily="34" charset="-128"/>
              </a:rPr>
              <a:t>Felles kjerneverdier i partssamarbeidet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2400" kern="1200" dirty="0" smtClean="0">
                <a:latin typeface="Bodoni MT" pitchFamily="18" charset="0"/>
                <a:ea typeface="ＭＳ Ｐゴシック" pitchFamily="34" charset="-128"/>
              </a:rPr>
              <a:t>Lederne må være interessert i sine medarbeidere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2400" kern="1200" dirty="0" smtClean="0">
                <a:latin typeface="Bodoni MT" pitchFamily="18" charset="0"/>
                <a:ea typeface="ＭＳ Ｐゴシック" pitchFamily="34" charset="-128"/>
              </a:rPr>
              <a:t>Forankre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nb-NO" sz="2400" kern="1200" dirty="0" smtClean="0">
                <a:latin typeface="Bodoni MT" pitchFamily="18" charset="0"/>
                <a:ea typeface="ＭＳ Ｐゴシック" pitchFamily="34" charset="-128"/>
              </a:rPr>
              <a:t>Delegere</a:t>
            </a:r>
            <a:endParaRPr lang="nb-NO" sz="2400" kern="1200" dirty="0">
              <a:latin typeface="Bodoni MT" pitchFamily="18" charset="0"/>
              <a:ea typeface="ＭＳ Ｐゴシック" pitchFamily="34" charset="-128"/>
            </a:endParaRPr>
          </a:p>
        </p:txBody>
      </p:sp>
      <p:pic>
        <p:nvPicPr>
          <p:cNvPr id="72708" name="Picture 5" descr="Nesset_hea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46038"/>
            <a:ext cx="8123238" cy="15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tel 1"/>
          <p:cNvSpPr>
            <a:spLocks noGrp="1"/>
          </p:cNvSpPr>
          <p:nvPr>
            <p:ph type="title"/>
          </p:nvPr>
        </p:nvSpPr>
        <p:spPr>
          <a:xfrm>
            <a:off x="4787900" y="260350"/>
            <a:ext cx="2906713" cy="1143000"/>
          </a:xfrm>
        </p:spPr>
        <p:txBody>
          <a:bodyPr/>
          <a:lstStyle/>
          <a:p>
            <a:pPr>
              <a:defRPr/>
            </a:pPr>
            <a:r>
              <a:rPr lang="nb-NO" sz="2400" dirty="0" smtClean="0">
                <a:latin typeface="Bodoni MT" pitchFamily="18" charset="0"/>
                <a:ea typeface="ＭＳ Ｐゴシック" pitchFamily="34" charset="-128"/>
              </a:rPr>
              <a:t>                      </a:t>
            </a:r>
            <a:r>
              <a:rPr lang="nb-NO" sz="2400" dirty="0" smtClean="0">
                <a:solidFill>
                  <a:schemeClr val="accent1">
                    <a:lumMod val="50000"/>
                  </a:schemeClr>
                </a:solidFill>
                <a:latin typeface="Bodoni MT" pitchFamily="18" charset="0"/>
                <a:ea typeface="ＭＳ Ｐゴシック" pitchFamily="34" charset="-128"/>
              </a:rPr>
              <a:t>Erfaringer – refleksjon alle veier</a:t>
            </a:r>
          </a:p>
        </p:txBody>
      </p:sp>
      <p:sp>
        <p:nvSpPr>
          <p:cNvPr id="44035" name="Ellipse 3"/>
          <p:cNvSpPr>
            <a:spLocks noChangeArrowheads="1"/>
          </p:cNvSpPr>
          <p:nvPr/>
        </p:nvSpPr>
        <p:spPr bwMode="auto">
          <a:xfrm>
            <a:off x="2195513" y="3068638"/>
            <a:ext cx="3960812" cy="266382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nb-NO" sz="240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17764" name="Pil høyre 4"/>
          <p:cNvSpPr>
            <a:spLocks noChangeArrowheads="1"/>
          </p:cNvSpPr>
          <p:nvPr/>
        </p:nvSpPr>
        <p:spPr bwMode="auto">
          <a:xfrm>
            <a:off x="3924300" y="2997200"/>
            <a:ext cx="576263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17765" name="Pil venstre 5"/>
          <p:cNvSpPr>
            <a:spLocks noChangeArrowheads="1"/>
          </p:cNvSpPr>
          <p:nvPr/>
        </p:nvSpPr>
        <p:spPr bwMode="auto">
          <a:xfrm>
            <a:off x="3851275" y="5589588"/>
            <a:ext cx="576263" cy="215900"/>
          </a:xfrm>
          <a:prstGeom prst="leftArrow">
            <a:avLst>
              <a:gd name="adj1" fmla="val 50000"/>
              <a:gd name="adj2" fmla="val 5004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17766" name="Pil ned 6"/>
          <p:cNvSpPr>
            <a:spLocks noChangeArrowheads="1"/>
          </p:cNvSpPr>
          <p:nvPr/>
        </p:nvSpPr>
        <p:spPr bwMode="auto">
          <a:xfrm>
            <a:off x="6011863" y="4149725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17767" name="Pil opp 7"/>
          <p:cNvSpPr>
            <a:spLocks noChangeArrowheads="1"/>
          </p:cNvSpPr>
          <p:nvPr/>
        </p:nvSpPr>
        <p:spPr bwMode="auto">
          <a:xfrm>
            <a:off x="2124075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17768" name="Rektangel 8"/>
          <p:cNvSpPr>
            <a:spLocks noChangeArrowheads="1"/>
          </p:cNvSpPr>
          <p:nvPr/>
        </p:nvSpPr>
        <p:spPr bwMode="auto">
          <a:xfrm>
            <a:off x="3563938" y="2565400"/>
            <a:ext cx="14398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nb-NO" sz="2000" smtClean="0">
                <a:solidFill>
                  <a:srgbClr val="000000"/>
                </a:solidFill>
                <a:latin typeface="Gisha" pitchFamily="34" charset="-79"/>
                <a:ea typeface="ＭＳ Ｐゴシック" pitchFamily="34" charset="-128"/>
                <a:cs typeface="Gisha" pitchFamily="34" charset="-79"/>
              </a:rPr>
              <a:t>Refleksjon</a:t>
            </a:r>
          </a:p>
        </p:txBody>
      </p:sp>
      <p:sp>
        <p:nvSpPr>
          <p:cNvPr id="117769" name="Rektangel 9"/>
          <p:cNvSpPr>
            <a:spLocks noChangeArrowheads="1"/>
          </p:cNvSpPr>
          <p:nvPr/>
        </p:nvSpPr>
        <p:spPr bwMode="auto">
          <a:xfrm>
            <a:off x="6372225" y="4149725"/>
            <a:ext cx="1295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nb-NO" sz="2000" smtClean="0">
                <a:solidFill>
                  <a:srgbClr val="000000"/>
                </a:solidFill>
                <a:latin typeface="Gisha" pitchFamily="34" charset="-79"/>
                <a:ea typeface="ＭＳ Ｐゴシック" pitchFamily="34" charset="-128"/>
                <a:cs typeface="Gisha" pitchFamily="34" charset="-79"/>
              </a:rPr>
              <a:t>Læring</a:t>
            </a:r>
          </a:p>
        </p:txBody>
      </p:sp>
      <p:sp>
        <p:nvSpPr>
          <p:cNvPr id="117770" name="Avrundet rektangel 10"/>
          <p:cNvSpPr>
            <a:spLocks noChangeArrowheads="1"/>
          </p:cNvSpPr>
          <p:nvPr/>
        </p:nvSpPr>
        <p:spPr bwMode="auto">
          <a:xfrm>
            <a:off x="755650" y="4149725"/>
            <a:ext cx="1728788" cy="2873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nb-NO" sz="2000" smtClean="0">
                <a:solidFill>
                  <a:srgbClr val="000000"/>
                </a:solidFill>
                <a:latin typeface="Gisha" pitchFamily="34" charset="-79"/>
                <a:ea typeface="ＭＳ Ｐゴシック" pitchFamily="34" charset="-128"/>
                <a:cs typeface="Gisha" pitchFamily="34" charset="-79"/>
              </a:rPr>
              <a:t>Utvikling</a:t>
            </a:r>
          </a:p>
        </p:txBody>
      </p:sp>
      <p:sp>
        <p:nvSpPr>
          <p:cNvPr id="117771" name="Avrundet rektangel 11"/>
          <p:cNvSpPr>
            <a:spLocks noChangeArrowheads="1"/>
          </p:cNvSpPr>
          <p:nvPr/>
        </p:nvSpPr>
        <p:spPr bwMode="auto">
          <a:xfrm>
            <a:off x="3563938" y="5805488"/>
            <a:ext cx="1223962" cy="6477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nb-NO" sz="2000" smtClean="0">
                <a:solidFill>
                  <a:srgbClr val="000000"/>
                </a:solidFill>
                <a:latin typeface="Gisha" pitchFamily="34" charset="-79"/>
                <a:ea typeface="ＭＳ Ｐゴシック" pitchFamily="34" charset="-128"/>
                <a:cs typeface="Gisha" pitchFamily="34" charset="-79"/>
              </a:rPr>
              <a:t>Nye mål</a:t>
            </a:r>
          </a:p>
        </p:txBody>
      </p:sp>
      <p:pic>
        <p:nvPicPr>
          <p:cNvPr id="117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76250"/>
            <a:ext cx="3708400" cy="10810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7773" name="Avrundet rektangel 1"/>
          <p:cNvSpPr>
            <a:spLocks noChangeArrowheads="1"/>
          </p:cNvSpPr>
          <p:nvPr/>
        </p:nvSpPr>
        <p:spPr bwMode="auto">
          <a:xfrm>
            <a:off x="2735263" y="3824288"/>
            <a:ext cx="2879725" cy="10826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b-NO" sz="2400" dirty="0" smtClean="0">
              <a:solidFill>
                <a:srgbClr val="000000"/>
              </a:solidFill>
              <a:latin typeface="Bodoni MT" pitchFamily="18" charset="0"/>
              <a:ea typeface="ＭＳ Ｐゴシック" pitchFamily="34" charset="-128"/>
            </a:endParaRPr>
          </a:p>
          <a:p>
            <a:pPr eaLnBrk="0" hangingPunct="0"/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ＭＳ Ｐゴシック" pitchFamily="34" charset="-128"/>
              </a:rPr>
              <a:t> De gode historiene</a:t>
            </a:r>
          </a:p>
        </p:txBody>
      </p:sp>
    </p:spTree>
    <p:extLst>
      <p:ext uri="{BB962C8B-B14F-4D97-AF65-F5344CB8AC3E}">
        <p14:creationId xmlns:p14="http://schemas.microsoft.com/office/powerpoint/2010/main" val="32103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7615238" cy="1143000"/>
          </a:xfrm>
          <a:solidFill>
            <a:srgbClr val="CCECFF"/>
          </a:solidFill>
        </p:spPr>
        <p:txBody>
          <a:bodyPr/>
          <a:lstStyle/>
          <a:p>
            <a:r>
              <a:rPr lang="nb-NO" sz="3200" smtClean="0">
                <a:solidFill>
                  <a:srgbClr val="000066"/>
                </a:solidFill>
              </a:rPr>
              <a:t>Ø</a:t>
            </a:r>
            <a:r>
              <a:rPr lang="nb-NO" sz="3200" smtClean="0">
                <a:solidFill>
                  <a:srgbClr val="000066"/>
                </a:solidFill>
                <a:latin typeface="Book Antiqua" pitchFamily="18" charset="0"/>
              </a:rPr>
              <a:t>kt n</a:t>
            </a:r>
            <a:r>
              <a:rPr lang="nb-NO" sz="3200" smtClean="0">
                <a:solidFill>
                  <a:srgbClr val="000066"/>
                </a:solidFill>
              </a:rPr>
              <a:t>æ</a:t>
            </a:r>
            <a:r>
              <a:rPr lang="nb-NO" sz="3200" smtClean="0">
                <a:solidFill>
                  <a:srgbClr val="000066"/>
                </a:solidFill>
                <a:latin typeface="Book Antiqua" pitchFamily="18" charset="0"/>
              </a:rPr>
              <a:t>rv</a:t>
            </a:r>
            <a:r>
              <a:rPr lang="nb-NO" sz="3200" smtClean="0">
                <a:solidFill>
                  <a:srgbClr val="000066"/>
                </a:solidFill>
              </a:rPr>
              <a:t>æ</a:t>
            </a:r>
            <a:r>
              <a:rPr lang="nb-NO" sz="3200" smtClean="0">
                <a:solidFill>
                  <a:srgbClr val="000066"/>
                </a:solidFill>
                <a:latin typeface="Book Antiqua" pitchFamily="18" charset="0"/>
              </a:rPr>
              <a:t>r </a:t>
            </a:r>
            <a:r>
              <a:rPr lang="nb-NO" sz="3200" smtClean="0">
                <a:solidFill>
                  <a:srgbClr val="000066"/>
                </a:solidFill>
              </a:rPr>
              <a:t>–</a:t>
            </a:r>
            <a:r>
              <a:rPr lang="nb-NO" sz="3200" smtClean="0">
                <a:solidFill>
                  <a:srgbClr val="000066"/>
                </a:solidFill>
                <a:latin typeface="Book Antiqua" pitchFamily="18" charset="0"/>
              </a:rPr>
              <a:t> redusert sykefrav</a:t>
            </a:r>
            <a:r>
              <a:rPr lang="nb-NO" sz="3200" smtClean="0">
                <a:solidFill>
                  <a:srgbClr val="000066"/>
                </a:solidFill>
              </a:rPr>
              <a:t>æ</a:t>
            </a:r>
            <a:r>
              <a:rPr lang="nb-NO" sz="3200" smtClean="0">
                <a:solidFill>
                  <a:srgbClr val="000066"/>
                </a:solidFill>
                <a:latin typeface="Book Antiqua" pitchFamily="18" charset="0"/>
              </a:rPr>
              <a:t>r</a:t>
            </a:r>
          </a:p>
        </p:txBody>
      </p:sp>
      <p:graphicFrame>
        <p:nvGraphicFramePr>
          <p:cNvPr id="69701" name="Group 69"/>
          <p:cNvGraphicFramePr>
            <a:graphicFrameLocks noGrp="1"/>
          </p:cNvGraphicFramePr>
          <p:nvPr>
            <p:ph idx="4294967295"/>
          </p:nvPr>
        </p:nvGraphicFramePr>
        <p:xfrm>
          <a:off x="539750" y="1125538"/>
          <a:ext cx="7594600" cy="5545807"/>
        </p:xfrm>
        <a:graphic>
          <a:graphicData uri="http://schemas.openxmlformats.org/drawingml/2006/table">
            <a:tbl>
              <a:tblPr/>
              <a:tblGrid>
                <a:gridCol w="215826"/>
                <a:gridCol w="5479964"/>
                <a:gridCol w="1690546"/>
                <a:gridCol w="208264"/>
              </a:tblGrid>
              <a:tr h="518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Innsatsområder – individuelle og organisatoriske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(forebyggingsperspektiv)  </a:t>
                      </a:r>
                      <a:r>
                        <a:rPr kumimoji="0" lang="nb-NO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Hva er viktig?</a:t>
                      </a:r>
                      <a:endParaRPr kumimoji="0" lang="nb-NO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Oppslutning i 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60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Tilrettelegge for gravide og medarbeidere som står i fare for å bli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sykemeldt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Forbedre det fysiske arbeidsmiljøet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04%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7910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Avklare forventninger, mål og verdier, ha ledere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 Antiqua" pitchFamily="18" charset="0"/>
                        </a:rPr>
                        <a:t>som er synlige og tilgjengelige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96%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574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Praktisere medbestemmelse og bred involvering i </a:t>
                      </a:r>
                      <a:r>
                        <a:rPr kumimoji="0" lang="nb-NO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OU-prosesser</a:t>
                      </a:r>
                      <a:endParaRPr kumimoji="0" lang="nb-N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38%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0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Fremme godt kollegasamarbeid og tilhørighet gjennom gode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arbeidsformer og møteplasser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1814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Skape </a:t>
                      </a:r>
                      <a:r>
                        <a:rPr kumimoji="0" lang="nb-NO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mestring</a:t>
                      </a: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gjennom gode læringsmuligheter i og utenfor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arbeid, og felles oppfatning av ”en god tjeneste”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78%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08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Legge til rette for myndiggjøring med innflytelse på egen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arbeidssituasjon og arbeidstid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982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Legge til rette for interessante og meningsfulle arbeidsoppgaver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1585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Motivere til ny livsstil og legge til rette for fysisk aktivitet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14%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6982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Annet - beskriv</a:t>
                      </a: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2" marR="9143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Forankring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>
              <a:buNone/>
            </a:pPr>
            <a:r>
              <a:rPr lang="nb-NO" sz="2800" dirty="0" smtClean="0">
                <a:solidFill>
                  <a:srgbClr val="2059AE"/>
                </a:solidFill>
                <a:latin typeface="Book Antiqua" pitchFamily="18" charset="0"/>
              </a:rPr>
              <a:t>Hva legger dere i ordet forankring?</a:t>
            </a:r>
            <a:endParaRPr lang="nb-NO" sz="2800" dirty="0">
              <a:solidFill>
                <a:srgbClr val="2059AE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1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543800" cy="61325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800" dirty="0" smtClean="0">
                <a:latin typeface="Bodoni MT" pitchFamily="18" charset="0"/>
              </a:rPr>
              <a:t>Forankring = feste</a:t>
            </a:r>
            <a:br>
              <a:rPr lang="nb-NO" sz="2800" dirty="0" smtClean="0">
                <a:latin typeface="Bodoni MT" pitchFamily="18" charset="0"/>
              </a:rPr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 smtClean="0"/>
              <a:t>Forankring er felles forståelse (problem) og enighet (veien videre)</a:t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   </a:t>
            </a:r>
            <a:r>
              <a:rPr lang="nb-NO" sz="2000" b="1" dirty="0" smtClean="0"/>
              <a:t>E</a:t>
            </a: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nig </a:t>
            </a:r>
            <a: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om felles </a:t>
            </a: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forståelse</a:t>
            </a:r>
            <a:b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</a:br>
            <a: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nb-NO" sz="2400" b="1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åde </a:t>
            </a:r>
            <a: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opp og ut</a:t>
            </a:r>
            <a:b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</a:b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nb-NO" sz="2400" b="1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ierskap </a:t>
            </a:r>
            <a: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hele veien</a:t>
            </a:r>
            <a:b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</a:b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nb-NO" sz="2400" b="1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ydelig </a:t>
            </a:r>
            <a: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hele veien</a:t>
            </a:r>
            <a:b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</a:b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nb-NO" sz="2400" b="1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nb-NO" sz="2400" dirty="0" smtClean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orpliktelser</a:t>
            </a:r>
            <a: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</a:br>
            <a: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nb-NO" sz="240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</a:br>
            <a:r>
              <a:rPr lang="nb-NO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nb-NO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nb-NO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125538"/>
            <a:ext cx="194468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 bwMode="auto">
          <a:xfrm>
            <a:off x="4498975" y="4221163"/>
            <a:ext cx="3168650" cy="1584325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nb-NO" sz="800" i="1" kern="0" dirty="0">
              <a:solidFill>
                <a:srgbClr val="000000"/>
              </a:solidFill>
              <a:latin typeface="Bodoni MT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nb-NO" sz="2400" i="1" kern="0" dirty="0">
                <a:solidFill>
                  <a:srgbClr val="000000"/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nb-NO" sz="2400" i="1" kern="0" dirty="0">
                <a:solidFill>
                  <a:srgbClr val="2D2D8A">
                    <a:lumMod val="75000"/>
                  </a:srgbClr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Handler om følelser</a:t>
            </a:r>
          </a:p>
          <a:p>
            <a:pPr eaLnBrk="0" hangingPunct="0">
              <a:defRPr/>
            </a:pPr>
            <a:r>
              <a:rPr lang="nb-NO" sz="2400" kern="0" dirty="0">
                <a:solidFill>
                  <a:srgbClr val="2D2D8A">
                    <a:lumMod val="75000"/>
                  </a:srgbClr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nb-NO" sz="2400" i="1" kern="0" dirty="0">
                <a:solidFill>
                  <a:srgbClr val="2D2D8A">
                    <a:lumMod val="75000"/>
                  </a:srgbClr>
                </a:solidFill>
                <a:latin typeface="Bodoni MT" pitchFamily="18" charset="0"/>
                <a:ea typeface="Calibri" pitchFamily="34" charset="0"/>
                <a:cs typeface="Times New Roman" pitchFamily="18" charset="0"/>
              </a:rPr>
              <a:t>Ildsjelen som brenner    </a:t>
            </a:r>
          </a:p>
          <a:p>
            <a:pPr eaLnBrk="0" hangingPunct="0">
              <a:defRPr/>
            </a:pPr>
            <a:r>
              <a:rPr lang="nb-NO" sz="2400" i="1" kern="0" dirty="0">
                <a:solidFill>
                  <a:srgbClr val="2D2D8A">
                    <a:lumMod val="75000"/>
                  </a:srgbClr>
                </a:solidFill>
                <a:latin typeface="Bodoni MT" pitchFamily="18" charset="0"/>
                <a:cs typeface="Times New Roman" pitchFamily="18" charset="0"/>
              </a:rPr>
              <a:t>  for saken</a:t>
            </a:r>
            <a:endParaRPr lang="nb-NO" sz="2400" dirty="0">
              <a:solidFill>
                <a:srgbClr val="2D2D8A">
                  <a:lumMod val="75000"/>
                </a:srgbClr>
              </a:solidFill>
              <a:latin typeface="Helvetica" pitchFamily="3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"/>
          <p:cNvSpPr>
            <a:spLocks noGrp="1" noChangeArrowheads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9pPr>
          </a:lstStyle>
          <a:p>
            <a:fld id="{44C3E015-0E75-4201-95F6-7866BC0AA730}" type="datetime1">
              <a:rPr lang="nb-NO" sz="1200" smtClean="0">
                <a:solidFill>
                  <a:srgbClr val="333399"/>
                </a:solidFill>
              </a:rPr>
              <a:pPr/>
              <a:t>23.02.2012</a:t>
            </a:fld>
            <a:endParaRPr lang="nb-NO" sz="1200" smtClean="0">
              <a:solidFill>
                <a:srgbClr val="333399"/>
              </a:solidFill>
            </a:endParaRPr>
          </a:p>
        </p:txBody>
      </p:sp>
      <p:sp>
        <p:nvSpPr>
          <p:cNvPr id="129027" name="Rectangle 11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9pPr>
          </a:lstStyle>
          <a:p>
            <a:fld id="{A137F171-A72F-462D-83AD-F18059849A7F}" type="slidenum">
              <a:rPr lang="nb-NO" sz="1000" smtClean="0">
                <a:solidFill>
                  <a:srgbClr val="333399"/>
                </a:solidFill>
              </a:rPr>
              <a:pPr/>
              <a:t>28</a:t>
            </a:fld>
            <a:endParaRPr lang="nb-NO" sz="1000" smtClean="0">
              <a:solidFill>
                <a:srgbClr val="333399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8" cy="908050"/>
          </a:xfrm>
          <a:solidFill>
            <a:srgbClr val="FFFF00"/>
          </a:solidFill>
        </p:spPr>
        <p:txBody>
          <a:bodyPr wrap="none"/>
          <a:lstStyle/>
          <a:p>
            <a:r>
              <a:rPr lang="nb-NO" sz="2000" b="1" dirty="0" smtClean="0">
                <a:solidFill>
                  <a:srgbClr val="2059AE"/>
                </a:solidFill>
              </a:rPr>
              <a:t>Fra bevissthet til aksept og eierskap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04888" y="1268413"/>
            <a:ext cx="7888287" cy="1223962"/>
          </a:xfrm>
          <a:prstGeom prst="rect">
            <a:avLst/>
          </a:prstGeom>
          <a:solidFill>
            <a:srgbClr val="CCD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29030" name="Line 4"/>
          <p:cNvSpPr>
            <a:spLocks noChangeShapeType="1"/>
          </p:cNvSpPr>
          <p:nvPr/>
        </p:nvSpPr>
        <p:spPr bwMode="auto">
          <a:xfrm flipV="1">
            <a:off x="1025525" y="981075"/>
            <a:ext cx="17463" cy="5110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29031" name="Line 5"/>
          <p:cNvSpPr>
            <a:spLocks noChangeShapeType="1"/>
          </p:cNvSpPr>
          <p:nvPr/>
        </p:nvSpPr>
        <p:spPr bwMode="auto">
          <a:xfrm>
            <a:off x="985838" y="6091238"/>
            <a:ext cx="7905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29032" name="Rectangle 6"/>
          <p:cNvSpPr>
            <a:spLocks noChangeArrowheads="1"/>
          </p:cNvSpPr>
          <p:nvPr/>
        </p:nvSpPr>
        <p:spPr bwMode="auto">
          <a:xfrm>
            <a:off x="0" y="4437063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GB" sz="1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Bevissthet</a:t>
            </a:r>
          </a:p>
        </p:txBody>
      </p:sp>
      <p:sp>
        <p:nvSpPr>
          <p:cNvPr id="129033" name="Freeform 7"/>
          <p:cNvSpPr>
            <a:spLocks/>
          </p:cNvSpPr>
          <p:nvPr/>
        </p:nvSpPr>
        <p:spPr bwMode="auto">
          <a:xfrm>
            <a:off x="1201738" y="1412875"/>
            <a:ext cx="5675312" cy="4024313"/>
          </a:xfrm>
          <a:custGeom>
            <a:avLst/>
            <a:gdLst>
              <a:gd name="T0" fmla="*/ 0 w 3372"/>
              <a:gd name="T1" fmla="*/ 2147483647 h 1975"/>
              <a:gd name="T2" fmla="*/ 2147483647 w 3372"/>
              <a:gd name="T3" fmla="*/ 2147483647 h 1975"/>
              <a:gd name="T4" fmla="*/ 2147483647 w 3372"/>
              <a:gd name="T5" fmla="*/ 2147483647 h 1975"/>
              <a:gd name="T6" fmla="*/ 2147483647 w 3372"/>
              <a:gd name="T7" fmla="*/ 2147483647 h 1975"/>
              <a:gd name="T8" fmla="*/ 2147483647 w 3372"/>
              <a:gd name="T9" fmla="*/ 2147483647 h 1975"/>
              <a:gd name="T10" fmla="*/ 2147483647 w 3372"/>
              <a:gd name="T11" fmla="*/ 2147483647 h 1975"/>
              <a:gd name="T12" fmla="*/ 2147483647 w 3372"/>
              <a:gd name="T13" fmla="*/ 2147483647 h 1975"/>
              <a:gd name="T14" fmla="*/ 2147483647 w 3372"/>
              <a:gd name="T15" fmla="*/ 2147483647 h 1975"/>
              <a:gd name="T16" fmla="*/ 2147483647 w 3372"/>
              <a:gd name="T17" fmla="*/ 2147483647 h 1975"/>
              <a:gd name="T18" fmla="*/ 2147483647 w 3372"/>
              <a:gd name="T19" fmla="*/ 2147483647 h 1975"/>
              <a:gd name="T20" fmla="*/ 2147483647 w 3372"/>
              <a:gd name="T21" fmla="*/ 2147483647 h 1975"/>
              <a:gd name="T22" fmla="*/ 2147483647 w 3372"/>
              <a:gd name="T23" fmla="*/ 2147483647 h 1975"/>
              <a:gd name="T24" fmla="*/ 2147483647 w 3372"/>
              <a:gd name="T25" fmla="*/ 2147483647 h 1975"/>
              <a:gd name="T26" fmla="*/ 2147483647 w 3372"/>
              <a:gd name="T27" fmla="*/ 2147483647 h 1975"/>
              <a:gd name="T28" fmla="*/ 2147483647 w 3372"/>
              <a:gd name="T29" fmla="*/ 2147483647 h 1975"/>
              <a:gd name="T30" fmla="*/ 2147483647 w 3372"/>
              <a:gd name="T31" fmla="*/ 2147483647 h 1975"/>
              <a:gd name="T32" fmla="*/ 2147483647 w 3372"/>
              <a:gd name="T33" fmla="*/ 2147483647 h 1975"/>
              <a:gd name="T34" fmla="*/ 2147483647 w 3372"/>
              <a:gd name="T35" fmla="*/ 2147483647 h 1975"/>
              <a:gd name="T36" fmla="*/ 2147483647 w 3372"/>
              <a:gd name="T37" fmla="*/ 2147483647 h 1975"/>
              <a:gd name="T38" fmla="*/ 2147483647 w 3372"/>
              <a:gd name="T39" fmla="*/ 2147483647 h 1975"/>
              <a:gd name="T40" fmla="*/ 2147483647 w 3372"/>
              <a:gd name="T41" fmla="*/ 2147483647 h 1975"/>
              <a:gd name="T42" fmla="*/ 2147483647 w 3372"/>
              <a:gd name="T43" fmla="*/ 2147483647 h 1975"/>
              <a:gd name="T44" fmla="*/ 2147483647 w 3372"/>
              <a:gd name="T45" fmla="*/ 2147483647 h 1975"/>
              <a:gd name="T46" fmla="*/ 2147483647 w 3372"/>
              <a:gd name="T47" fmla="*/ 2147483647 h 1975"/>
              <a:gd name="T48" fmla="*/ 2147483647 w 3372"/>
              <a:gd name="T49" fmla="*/ 2147483647 h 1975"/>
              <a:gd name="T50" fmla="*/ 2147483647 w 3372"/>
              <a:gd name="T51" fmla="*/ 2147483647 h 1975"/>
              <a:gd name="T52" fmla="*/ 2147483647 w 3372"/>
              <a:gd name="T53" fmla="*/ 2147483647 h 1975"/>
              <a:gd name="T54" fmla="*/ 2147483647 w 3372"/>
              <a:gd name="T55" fmla="*/ 2147483647 h 1975"/>
              <a:gd name="T56" fmla="*/ 2147483647 w 3372"/>
              <a:gd name="T57" fmla="*/ 2147483647 h 1975"/>
              <a:gd name="T58" fmla="*/ 2147483647 w 3372"/>
              <a:gd name="T59" fmla="*/ 2147483647 h 1975"/>
              <a:gd name="T60" fmla="*/ 2147483647 w 3372"/>
              <a:gd name="T61" fmla="*/ 2147483647 h 1975"/>
              <a:gd name="T62" fmla="*/ 2147483647 w 3372"/>
              <a:gd name="T63" fmla="*/ 2147483647 h 1975"/>
              <a:gd name="T64" fmla="*/ 2147483647 w 3372"/>
              <a:gd name="T65" fmla="*/ 2147483647 h 1975"/>
              <a:gd name="T66" fmla="*/ 2147483647 w 3372"/>
              <a:gd name="T67" fmla="*/ 2147483647 h 1975"/>
              <a:gd name="T68" fmla="*/ 2147483647 w 3372"/>
              <a:gd name="T69" fmla="*/ 2147483647 h 1975"/>
              <a:gd name="T70" fmla="*/ 2147483647 w 3372"/>
              <a:gd name="T71" fmla="*/ 2147483647 h 1975"/>
              <a:gd name="T72" fmla="*/ 2147483647 w 3372"/>
              <a:gd name="T73" fmla="*/ 2147483647 h 1975"/>
              <a:gd name="T74" fmla="*/ 2147483647 w 3372"/>
              <a:gd name="T75" fmla="*/ 2147483647 h 1975"/>
              <a:gd name="T76" fmla="*/ 2147483647 w 3372"/>
              <a:gd name="T77" fmla="*/ 2147483647 h 1975"/>
              <a:gd name="T78" fmla="*/ 2147483647 w 3372"/>
              <a:gd name="T79" fmla="*/ 2147483647 h 1975"/>
              <a:gd name="T80" fmla="*/ 2147483647 w 3372"/>
              <a:gd name="T81" fmla="*/ 2147483647 h 1975"/>
              <a:gd name="T82" fmla="*/ 2147483647 w 3372"/>
              <a:gd name="T83" fmla="*/ 0 h 19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72"/>
              <a:gd name="T127" fmla="*/ 0 h 1975"/>
              <a:gd name="T128" fmla="*/ 3372 w 3372"/>
              <a:gd name="T129" fmla="*/ 1975 h 19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72" h="1975">
                <a:moveTo>
                  <a:pt x="0" y="1974"/>
                </a:moveTo>
                <a:lnTo>
                  <a:pt x="32" y="1971"/>
                </a:lnTo>
                <a:lnTo>
                  <a:pt x="70" y="1965"/>
                </a:lnTo>
                <a:lnTo>
                  <a:pt x="113" y="1961"/>
                </a:lnTo>
                <a:lnTo>
                  <a:pt x="162" y="1955"/>
                </a:lnTo>
                <a:lnTo>
                  <a:pt x="270" y="1942"/>
                </a:lnTo>
                <a:lnTo>
                  <a:pt x="388" y="1930"/>
                </a:lnTo>
                <a:lnTo>
                  <a:pt x="518" y="1914"/>
                </a:lnTo>
                <a:lnTo>
                  <a:pt x="642" y="1898"/>
                </a:lnTo>
                <a:lnTo>
                  <a:pt x="760" y="1882"/>
                </a:lnTo>
                <a:lnTo>
                  <a:pt x="868" y="1863"/>
                </a:lnTo>
                <a:lnTo>
                  <a:pt x="1063" y="1826"/>
                </a:lnTo>
                <a:lnTo>
                  <a:pt x="1251" y="1784"/>
                </a:lnTo>
                <a:lnTo>
                  <a:pt x="1429" y="1740"/>
                </a:lnTo>
                <a:lnTo>
                  <a:pt x="1591" y="1693"/>
                </a:lnTo>
                <a:lnTo>
                  <a:pt x="1742" y="1646"/>
                </a:lnTo>
                <a:lnTo>
                  <a:pt x="1877" y="1598"/>
                </a:lnTo>
                <a:lnTo>
                  <a:pt x="2006" y="1544"/>
                </a:lnTo>
                <a:lnTo>
                  <a:pt x="2130" y="1484"/>
                </a:lnTo>
                <a:lnTo>
                  <a:pt x="2255" y="1415"/>
                </a:lnTo>
                <a:lnTo>
                  <a:pt x="2368" y="1336"/>
                </a:lnTo>
                <a:lnTo>
                  <a:pt x="2476" y="1257"/>
                </a:lnTo>
                <a:lnTo>
                  <a:pt x="2573" y="1178"/>
                </a:lnTo>
                <a:lnTo>
                  <a:pt x="2659" y="1105"/>
                </a:lnTo>
                <a:lnTo>
                  <a:pt x="2735" y="1033"/>
                </a:lnTo>
                <a:lnTo>
                  <a:pt x="2772" y="998"/>
                </a:lnTo>
                <a:lnTo>
                  <a:pt x="2805" y="957"/>
                </a:lnTo>
                <a:lnTo>
                  <a:pt x="2842" y="916"/>
                </a:lnTo>
                <a:lnTo>
                  <a:pt x="2880" y="869"/>
                </a:lnTo>
                <a:lnTo>
                  <a:pt x="2918" y="818"/>
                </a:lnTo>
                <a:lnTo>
                  <a:pt x="2961" y="761"/>
                </a:lnTo>
                <a:lnTo>
                  <a:pt x="3004" y="698"/>
                </a:lnTo>
                <a:lnTo>
                  <a:pt x="3047" y="635"/>
                </a:lnTo>
                <a:lnTo>
                  <a:pt x="3128" y="509"/>
                </a:lnTo>
                <a:lnTo>
                  <a:pt x="3166" y="448"/>
                </a:lnTo>
                <a:lnTo>
                  <a:pt x="3198" y="392"/>
                </a:lnTo>
                <a:lnTo>
                  <a:pt x="3252" y="281"/>
                </a:lnTo>
                <a:lnTo>
                  <a:pt x="3301" y="174"/>
                </a:lnTo>
                <a:lnTo>
                  <a:pt x="3322" y="123"/>
                </a:lnTo>
                <a:lnTo>
                  <a:pt x="3339" y="76"/>
                </a:lnTo>
                <a:lnTo>
                  <a:pt x="3355" y="35"/>
                </a:lnTo>
                <a:lnTo>
                  <a:pt x="3371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336675" y="5084763"/>
            <a:ext cx="727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Interesse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2411413" y="5157788"/>
            <a:ext cx="149225" cy="149225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3708400" y="4797425"/>
            <a:ext cx="150813" cy="149225"/>
          </a:xfrm>
          <a:prstGeom prst="ellipse">
            <a:avLst/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787900" y="4292600"/>
            <a:ext cx="149225" cy="149225"/>
          </a:xfrm>
          <a:prstGeom prst="ellipse">
            <a:avLst/>
          </a:prstGeom>
          <a:solidFill>
            <a:srgbClr val="96969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5580063" y="3573463"/>
            <a:ext cx="150812" cy="149225"/>
          </a:xfrm>
          <a:prstGeom prst="ellipse">
            <a:avLst/>
          </a:prstGeom>
          <a:solidFill>
            <a:srgbClr val="77777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6011863" y="2997200"/>
            <a:ext cx="150812" cy="149225"/>
          </a:xfrm>
          <a:prstGeom prst="ellipse">
            <a:avLst/>
          </a:prstGeom>
          <a:solidFill>
            <a:srgbClr val="4D4D4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6516688" y="2111375"/>
            <a:ext cx="149225" cy="149225"/>
          </a:xfrm>
          <a:prstGeom prst="ellipse">
            <a:avLst/>
          </a:prstGeom>
          <a:solidFill>
            <a:srgbClr val="29292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6735763" y="1460500"/>
            <a:ext cx="149225" cy="1492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887663" y="4710113"/>
            <a:ext cx="820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Bevissthet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984625" y="4221163"/>
            <a:ext cx="803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Forståelse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4605338" y="3514725"/>
            <a:ext cx="974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Engasjement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364163" y="2924175"/>
            <a:ext cx="61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Aksept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5284788" y="2074863"/>
            <a:ext cx="96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Forpliktelse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5357813" y="1412875"/>
            <a:ext cx="1158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2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Internalisering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781300" y="5084763"/>
            <a:ext cx="2295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400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Jeg vet at noe nytt er på gang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3995738" y="47244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400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Jeg vet hva som er på gang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5003800" y="4221163"/>
            <a:ext cx="3749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400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Jeg vet hvilken innvirkning det nye kan ha på meg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795963" y="3500438"/>
            <a:ext cx="2605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400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Jeg er interessert i å følge det nye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6300788" y="2924175"/>
            <a:ext cx="2438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400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Jeg handler i forhold til det nye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6810375" y="2044700"/>
            <a:ext cx="1966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400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Dette gjelder her hos </a:t>
            </a:r>
            <a:r>
              <a:rPr lang="en-GB" sz="1400" b="1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oss</a:t>
            </a: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6997700" y="1412875"/>
            <a:ext cx="1722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1400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Dette gjelder for </a:t>
            </a:r>
            <a:r>
              <a:rPr lang="en-GB" sz="1400" b="1" i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meg</a:t>
            </a:r>
          </a:p>
        </p:txBody>
      </p:sp>
      <p:sp>
        <p:nvSpPr>
          <p:cNvPr id="129055" name="Rectangle 29"/>
          <p:cNvSpPr>
            <a:spLocks noChangeArrowheads="1"/>
          </p:cNvSpPr>
          <p:nvPr/>
        </p:nvSpPr>
        <p:spPr bwMode="auto">
          <a:xfrm>
            <a:off x="0" y="3213100"/>
            <a:ext cx="892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GB" sz="1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Aksept</a:t>
            </a:r>
          </a:p>
        </p:txBody>
      </p:sp>
      <p:sp>
        <p:nvSpPr>
          <p:cNvPr id="129056" name="Rectangle 30"/>
          <p:cNvSpPr>
            <a:spLocks noChangeArrowheads="1"/>
          </p:cNvSpPr>
          <p:nvPr/>
        </p:nvSpPr>
        <p:spPr bwMode="auto">
          <a:xfrm>
            <a:off x="0" y="1773238"/>
            <a:ext cx="96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GB" sz="1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Eierskap</a:t>
            </a:r>
          </a:p>
        </p:txBody>
      </p:sp>
      <p:sp>
        <p:nvSpPr>
          <p:cNvPr id="18463" name="AutoShape 31"/>
          <p:cNvSpPr>
            <a:spLocks/>
          </p:cNvSpPr>
          <p:nvPr/>
        </p:nvSpPr>
        <p:spPr bwMode="auto">
          <a:xfrm>
            <a:off x="4967288" y="1341438"/>
            <a:ext cx="381000" cy="1079500"/>
          </a:xfrm>
          <a:prstGeom prst="leftBrace">
            <a:avLst>
              <a:gd name="adj1" fmla="val 23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 sz="2400" smtClean="0">
              <a:solidFill>
                <a:srgbClr val="000000"/>
              </a:solidFill>
              <a:latin typeface="Helvetica" pitchFamily="64" charset="0"/>
              <a:ea typeface="ＭＳ Ｐゴシック" pitchFamily="34" charset="-128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2268538" y="1412875"/>
            <a:ext cx="2590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6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b-NO" sz="1400" b="1" smtClean="0">
                <a:solidFill>
                  <a:srgbClr val="000000"/>
                </a:solidFill>
                <a:latin typeface="Times New Roman" pitchFamily="18" charset="0"/>
              </a:rPr>
              <a:t>Ny praksis er i ferd med å bli en del av organisasjonskulturen</a:t>
            </a:r>
          </a:p>
        </p:txBody>
      </p:sp>
    </p:spTree>
    <p:extLst>
      <p:ext uri="{BB962C8B-B14F-4D97-AF65-F5344CB8AC3E}">
        <p14:creationId xmlns:p14="http://schemas.microsoft.com/office/powerpoint/2010/main" val="37745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40" grpId="0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/>
      <p:bldP spid="18449" grpId="0"/>
      <p:bldP spid="18450" grpId="0"/>
      <p:bldP spid="18451" grpId="0"/>
      <p:bldP spid="18452" grpId="0"/>
      <p:bldP spid="18453" grpId="0"/>
      <p:bldP spid="18454" grpId="0"/>
      <p:bldP spid="18455" grpId="0"/>
      <p:bldP spid="18456" grpId="0"/>
      <p:bldP spid="18457" grpId="0"/>
      <p:bldP spid="18458" grpId="0"/>
      <p:bldP spid="18459" grpId="0"/>
      <p:bldP spid="18460" grpId="0"/>
      <p:bldP spid="18463" grpId="0" animBg="1"/>
      <p:bldP spid="184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dirty="0" smtClean="0">
                <a:latin typeface="Book Antiqua" pitchFamily="18" charset="0"/>
              </a:rPr>
              <a:t>Pause </a:t>
            </a:r>
            <a:r>
              <a:rPr lang="nb-NO" sz="2000" dirty="0" smtClean="0">
                <a:latin typeface="Book Antiqua" pitchFamily="18" charset="0"/>
              </a:rPr>
              <a:t>(1100- 1115)</a:t>
            </a:r>
            <a:endParaRPr lang="nb-NO" sz="2000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nb-NO" sz="2000" b="1" dirty="0" smtClean="0">
                <a:latin typeface="Book Antiqua" pitchFamily="18" charset="0"/>
              </a:rPr>
              <a:t>Program</a:t>
            </a:r>
            <a:endParaRPr lang="nb-NO" sz="20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539552" y="908720"/>
            <a:ext cx="67687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400" dirty="0" smtClean="0"/>
          </a:p>
          <a:p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Mål og opplegg for samlingen og alle samlingene</a:t>
            </a:r>
          </a:p>
          <a:p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Saman om </a:t>
            </a:r>
            <a:r>
              <a:rPr lang="nb-NO" sz="1600" dirty="0" err="1" smtClean="0">
                <a:latin typeface="Book Antiqua" pitchFamily="18" charset="0"/>
                <a:cs typeface="Arial" pitchFamily="34" charset="0"/>
              </a:rPr>
              <a:t>ein</a:t>
            </a:r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 betre kommune</a:t>
            </a:r>
          </a:p>
          <a:p>
            <a:endParaRPr lang="nb-NO" sz="800" dirty="0" smtClean="0">
              <a:latin typeface="Book Antiqua" pitchFamily="18" charset="0"/>
              <a:cs typeface="Arial" pitchFamily="34" charset="0"/>
            </a:endParaRPr>
          </a:p>
          <a:p>
            <a:pPr lvl="1"/>
            <a:r>
              <a:rPr lang="nb-NO" sz="1400" b="1" dirty="0" smtClean="0">
                <a:latin typeface="Book Antiqua" pitchFamily="18" charset="0"/>
                <a:cs typeface="Arial" pitchFamily="34" charset="0"/>
              </a:rPr>
              <a:t>Seniorrådgiver Fredrik Rivenes, KRD </a:t>
            </a:r>
          </a:p>
          <a:p>
            <a:pPr marL="342900" indent="-342900">
              <a:buAutoNum type="arabicPlain" startAt="1110"/>
            </a:pPr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pPr marL="342900" indent="-342900"/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Hver kommune får 12 -15 minutter til å presentere sitt prosjekt</a:t>
            </a:r>
          </a:p>
          <a:p>
            <a:pPr marL="342900" indent="-342900"/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pPr marL="342900" indent="-342900"/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Lunsj</a:t>
            </a:r>
          </a:p>
          <a:p>
            <a:pPr marL="342900" indent="-342900"/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Er våre velferdsordninger bærekraftige? En studie om </a:t>
            </a:r>
            <a:r>
              <a:rPr lang="nb-NO" sz="1600" i="1" dirty="0" smtClean="0">
                <a:latin typeface="Book Antiqua" pitchFamily="18" charset="0"/>
                <a:cs typeface="Arial" pitchFamily="34" charset="0"/>
              </a:rPr>
              <a:t>smitteeffekter</a:t>
            </a:r>
          </a:p>
          <a:p>
            <a:endParaRPr lang="nb-NO" sz="800" dirty="0" smtClean="0">
              <a:latin typeface="Book Antiqua" pitchFamily="18" charset="0"/>
              <a:cs typeface="Arial" pitchFamily="34" charset="0"/>
            </a:endParaRPr>
          </a:p>
          <a:p>
            <a:pPr lvl="1"/>
            <a:r>
              <a:rPr lang="nb-NO" sz="1400" b="1" dirty="0" smtClean="0">
                <a:latin typeface="Book Antiqua" pitchFamily="18" charset="0"/>
                <a:cs typeface="Arial" pitchFamily="34" charset="0"/>
              </a:rPr>
              <a:t>Professor i samfunnsøkonomi Mari </a:t>
            </a:r>
            <a:r>
              <a:rPr lang="nb-NO" sz="1400" b="1" dirty="0" err="1" smtClean="0">
                <a:latin typeface="Book Antiqua" pitchFamily="18" charset="0"/>
                <a:cs typeface="Arial" pitchFamily="34" charset="0"/>
              </a:rPr>
              <a:t>Rege</a:t>
            </a:r>
            <a:r>
              <a:rPr lang="nb-NO" sz="1400" b="1" dirty="0" smtClean="0">
                <a:latin typeface="Book Antiqua" pitchFamily="18" charset="0"/>
                <a:cs typeface="Arial" pitchFamily="34" charset="0"/>
              </a:rPr>
              <a:t>, Handelshøgskolen ved </a:t>
            </a:r>
            <a:r>
              <a:rPr lang="nb-NO" sz="1400" b="1" dirty="0" err="1" smtClean="0">
                <a:latin typeface="Book Antiqua" pitchFamily="18" charset="0"/>
                <a:cs typeface="Arial" pitchFamily="34" charset="0"/>
              </a:rPr>
              <a:t>UiS</a:t>
            </a:r>
            <a:r>
              <a:rPr lang="nb-NO" sz="1400" b="1" dirty="0" smtClean="0">
                <a:latin typeface="Book Antiqua" pitchFamily="18" charset="0"/>
                <a:cs typeface="Arial" pitchFamily="34" charset="0"/>
              </a:rPr>
              <a:t> 	</a:t>
            </a:r>
          </a:p>
          <a:p>
            <a:pPr lvl="1"/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Pause med kaffe og noe å bite i</a:t>
            </a:r>
          </a:p>
          <a:p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r>
              <a:rPr lang="nb-NO" sz="1600" dirty="0" smtClean="0">
                <a:latin typeface="Book Antiqua" pitchFamily="18" charset="0"/>
              </a:rPr>
              <a:t>Om oppfølging, tilrettelegging og oppsigelse</a:t>
            </a:r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endParaRPr lang="nb-NO" sz="800" dirty="0" smtClean="0">
              <a:latin typeface="Book Antiqua" pitchFamily="18" charset="0"/>
              <a:cs typeface="Arial" pitchFamily="34" charset="0"/>
            </a:endParaRPr>
          </a:p>
          <a:p>
            <a:pPr lvl="1"/>
            <a:r>
              <a:rPr lang="nb-NO" sz="1400" b="1" dirty="0" smtClean="0">
                <a:latin typeface="Book Antiqua" pitchFamily="18" charset="0"/>
                <a:cs typeface="Arial" pitchFamily="34" charset="0"/>
              </a:rPr>
              <a:t>Gry </a:t>
            </a:r>
            <a:r>
              <a:rPr lang="nb-NO" sz="1400" b="1" dirty="0" err="1" smtClean="0">
                <a:latin typeface="Book Antiqua" pitchFamily="18" charset="0"/>
                <a:cs typeface="Arial" pitchFamily="34" charset="0"/>
              </a:rPr>
              <a:t>Brandshaug</a:t>
            </a:r>
            <a:r>
              <a:rPr lang="nb-NO" sz="1400" b="1" dirty="0" smtClean="0">
                <a:latin typeface="Book Antiqua" pitchFamily="18" charset="0"/>
                <a:cs typeface="Arial" pitchFamily="34" charset="0"/>
              </a:rPr>
              <a:t> Dale, KS Advokatene </a:t>
            </a:r>
          </a:p>
          <a:p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Oppsummering</a:t>
            </a:r>
          </a:p>
          <a:p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r>
              <a:rPr lang="nb-NO" sz="1600" dirty="0" smtClean="0">
                <a:latin typeface="Book Antiqua" pitchFamily="18" charset="0"/>
                <a:cs typeface="Arial" pitchFamily="34" charset="0"/>
              </a:rPr>
              <a:t>Vi inviterer på et glas vin, en Quiz og middag</a:t>
            </a:r>
          </a:p>
          <a:p>
            <a:r>
              <a:rPr lang="nb-NO" sz="1400" dirty="0" smtClean="0">
                <a:latin typeface="Book Antiqua" pitchFamily="18" charset="0"/>
              </a:rPr>
              <a:t> </a:t>
            </a:r>
          </a:p>
          <a:p>
            <a:endParaRPr lang="nb-NO" sz="8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Prosjektpresentasjoner</a:t>
            </a:r>
            <a:r>
              <a:rPr lang="nb-NO" sz="3200" b="1" dirty="0" smtClean="0">
                <a:latin typeface="Book Antiqua" pitchFamily="18" charset="0"/>
              </a:rPr>
              <a:t> </a:t>
            </a:r>
            <a:r>
              <a:rPr lang="nb-NO" sz="2000" dirty="0" smtClean="0">
                <a:latin typeface="Book Antiqua" pitchFamily="18" charset="0"/>
              </a:rPr>
              <a:t>(1115 – 1200)</a:t>
            </a:r>
            <a:endParaRPr lang="nb-NO" sz="2000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7083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000" b="1" dirty="0" smtClean="0">
                <a:latin typeface="Book Antiqua"/>
                <a:ea typeface="Calibri"/>
                <a:cs typeface="Times New Roman"/>
              </a:rPr>
              <a:t>Hver </a:t>
            </a:r>
            <a:r>
              <a:rPr lang="nb-NO" sz="2000" b="1" dirty="0">
                <a:latin typeface="Book Antiqua"/>
                <a:ea typeface="Calibri"/>
                <a:cs typeface="Times New Roman"/>
              </a:rPr>
              <a:t>kommune får </a:t>
            </a:r>
            <a:r>
              <a:rPr lang="nb-NO" sz="2000" b="1" dirty="0" smtClean="0">
                <a:latin typeface="Book Antiqua"/>
                <a:ea typeface="Calibri"/>
                <a:cs typeface="Times New Roman"/>
              </a:rPr>
              <a:t>12 - 15 </a:t>
            </a:r>
            <a:r>
              <a:rPr lang="nb-NO" sz="2000" b="1" dirty="0">
                <a:latin typeface="Book Antiqua"/>
                <a:ea typeface="Calibri"/>
                <a:cs typeface="Times New Roman"/>
              </a:rPr>
              <a:t>minutter til å presentere sitt </a:t>
            </a:r>
            <a:r>
              <a:rPr lang="nb-NO" sz="2000" b="1" dirty="0" smtClean="0">
                <a:latin typeface="Book Antiqua"/>
                <a:ea typeface="Calibri"/>
                <a:cs typeface="Times New Roman"/>
              </a:rPr>
              <a:t>prosjekt</a:t>
            </a:r>
            <a:endParaRPr lang="nb-NO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Prosjektledelsen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Bakgrunn for prosjektet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Hensikten med prosjektet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Prosjektets mål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Hvor og hvordan er prosjektet forankret?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Andre synspunkter og meninger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8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dirty="0" smtClean="0">
                <a:latin typeface="Book Antiqua" pitchFamily="18" charset="0"/>
              </a:rPr>
              <a:t>Lunsj 1200 - 1300</a:t>
            </a:r>
            <a:endParaRPr lang="nb-NO" sz="3200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Fortsettelse prosjekt-</a:t>
            </a:r>
            <a:br>
              <a:rPr lang="nb-NO" sz="32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nb-NO" sz="32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presentasjoner</a:t>
            </a:r>
            <a:r>
              <a:rPr lang="nb-NO" sz="3200" b="1" dirty="0" smtClean="0">
                <a:latin typeface="Book Antiqua" pitchFamily="18" charset="0"/>
              </a:rPr>
              <a:t> </a:t>
            </a:r>
            <a:r>
              <a:rPr lang="nb-NO" sz="2000" dirty="0" smtClean="0">
                <a:latin typeface="Book Antiqua" pitchFamily="18" charset="0"/>
              </a:rPr>
              <a:t>(1300 – 1400)</a:t>
            </a:r>
            <a:endParaRPr lang="nb-NO" sz="2000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7083" y="206084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000" b="1" dirty="0" smtClean="0">
                <a:latin typeface="Book Antiqua"/>
                <a:ea typeface="Calibri"/>
                <a:cs typeface="Times New Roman"/>
              </a:rPr>
              <a:t>Hver </a:t>
            </a:r>
            <a:r>
              <a:rPr lang="nb-NO" sz="2000" b="1" dirty="0">
                <a:latin typeface="Book Antiqua"/>
                <a:ea typeface="Calibri"/>
                <a:cs typeface="Times New Roman"/>
              </a:rPr>
              <a:t>kommune får </a:t>
            </a:r>
            <a:r>
              <a:rPr lang="nb-NO" sz="2000" b="1" dirty="0" smtClean="0">
                <a:latin typeface="Book Antiqua"/>
                <a:ea typeface="Calibri"/>
                <a:cs typeface="Times New Roman"/>
              </a:rPr>
              <a:t>12 - 15 </a:t>
            </a:r>
            <a:r>
              <a:rPr lang="nb-NO" sz="2000" b="1" dirty="0">
                <a:latin typeface="Book Antiqua"/>
                <a:ea typeface="Calibri"/>
                <a:cs typeface="Times New Roman"/>
              </a:rPr>
              <a:t>minutter til å presentere sitt </a:t>
            </a:r>
            <a:r>
              <a:rPr lang="nb-NO" sz="2000" b="1" dirty="0" smtClean="0">
                <a:latin typeface="Book Antiqua"/>
                <a:ea typeface="Calibri"/>
                <a:cs typeface="Times New Roman"/>
              </a:rPr>
              <a:t>prosjekt</a:t>
            </a:r>
            <a:endParaRPr lang="nb-NO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Prosjektledelsen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Bakgrunn for prosjektet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Hensikten med prosjektet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Prosjektets mål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Hvor og hvordan er prosjektet forankret?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nb-NO" sz="2800" dirty="0">
                <a:solidFill>
                  <a:schemeClr val="accent6">
                    <a:lumMod val="50000"/>
                  </a:schemeClr>
                </a:solidFill>
                <a:latin typeface="Book Antiqua"/>
                <a:ea typeface="Calibri"/>
                <a:cs typeface="Times New Roman"/>
              </a:rPr>
              <a:t>Andre synspunkter og meninger</a:t>
            </a:r>
            <a:endParaRPr lang="nb-NO" sz="2400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5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2800" b="1" dirty="0" smtClean="0">
                <a:latin typeface="Book Antiqua" pitchFamily="18" charset="0"/>
              </a:rPr>
              <a:t>Er våre velferdsordninger bærekraftige? </a:t>
            </a:r>
            <a:br>
              <a:rPr lang="nb-NO" sz="2800" b="1" dirty="0" smtClean="0">
                <a:latin typeface="Book Antiqua" pitchFamily="18" charset="0"/>
              </a:rPr>
            </a:br>
            <a:r>
              <a:rPr lang="nb-NO" sz="2000" dirty="0" smtClean="0">
                <a:latin typeface="Book Antiqua" pitchFamily="18" charset="0"/>
              </a:rPr>
              <a:t>(1415 – 1545)</a:t>
            </a:r>
            <a:endParaRPr lang="nb-NO" sz="2000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800" b="1" dirty="0" smtClean="0"/>
              <a:t>	</a:t>
            </a:r>
            <a:endParaRPr lang="nb-NO" sz="2800" dirty="0" smtClean="0"/>
          </a:p>
          <a:p>
            <a:pPr>
              <a:buNone/>
            </a:pPr>
            <a:r>
              <a:rPr lang="nb-NO" sz="2800" dirty="0" smtClean="0">
                <a:latin typeface="Book Antiqua" pitchFamily="18" charset="0"/>
              </a:rPr>
              <a:t>En studie om </a:t>
            </a:r>
            <a:r>
              <a:rPr lang="nb-NO" sz="2800" b="1" i="1" dirty="0" smtClean="0">
                <a:latin typeface="Book Antiqua" pitchFamily="18" charset="0"/>
              </a:rPr>
              <a:t>smitteeffekter</a:t>
            </a:r>
            <a:endParaRPr lang="nb-NO" sz="2800" dirty="0" smtClean="0">
              <a:latin typeface="Book Antiqua" pitchFamily="18" charset="0"/>
            </a:endParaRPr>
          </a:p>
          <a:p>
            <a:pPr lvl="0"/>
            <a:r>
              <a:rPr lang="nb-NO" sz="2400" b="1" dirty="0" smtClean="0">
                <a:solidFill>
                  <a:srgbClr val="7030A0"/>
                </a:solidFill>
                <a:latin typeface="Book Antiqua" pitchFamily="18" charset="0"/>
              </a:rPr>
              <a:t>Professor i samfunnsøkonomi Mari </a:t>
            </a:r>
            <a:r>
              <a:rPr lang="nb-NO" sz="2400" b="1" dirty="0" err="1" smtClean="0">
                <a:solidFill>
                  <a:srgbClr val="7030A0"/>
                </a:solidFill>
                <a:latin typeface="Book Antiqua" pitchFamily="18" charset="0"/>
              </a:rPr>
              <a:t>Rege</a:t>
            </a:r>
            <a:r>
              <a:rPr lang="nb-NO" sz="2400" b="1" dirty="0" smtClean="0">
                <a:solidFill>
                  <a:srgbClr val="7030A0"/>
                </a:solidFill>
                <a:latin typeface="Book Antiqua" pitchFamily="18" charset="0"/>
              </a:rPr>
              <a:t>, Handelshøgskolen ved UIS</a:t>
            </a:r>
          </a:p>
          <a:p>
            <a:pPr lvl="0">
              <a:buNone/>
            </a:pPr>
            <a:endParaRPr lang="nb-NO" sz="800" dirty="0" smtClean="0">
              <a:latin typeface="Book Antiqua" pitchFamily="18" charset="0"/>
            </a:endParaRPr>
          </a:p>
          <a:p>
            <a:pPr lvl="0">
              <a:buNone/>
            </a:pPr>
            <a:endParaRPr lang="nb-NO" sz="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nb-NO" sz="2800" dirty="0" smtClean="0">
                <a:latin typeface="Book Antiqua" pitchFamily="18" charset="0"/>
              </a:rPr>
              <a:t>Under foredraget vil det bli presentert to </a:t>
            </a:r>
          </a:p>
          <a:p>
            <a:pPr>
              <a:buNone/>
            </a:pPr>
            <a:r>
              <a:rPr lang="nb-NO" sz="2800" dirty="0" smtClean="0">
                <a:latin typeface="Book Antiqua" pitchFamily="18" charset="0"/>
              </a:rPr>
              <a:t>problemstillinger som det skal reflekteres rundt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8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28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Om å redusere sykefraværet </a:t>
            </a:r>
            <a:r>
              <a:rPr lang="nb-NO" sz="2000" dirty="0" smtClean="0">
                <a:latin typeface="Book Antiqua" pitchFamily="18" charset="0"/>
              </a:rPr>
              <a:t>(1600 -  1700)</a:t>
            </a:r>
            <a:endParaRPr lang="nb-NO" sz="2000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sz="2800" b="1" dirty="0" smtClean="0"/>
              <a:t>	</a:t>
            </a:r>
            <a:endParaRPr lang="nb-NO" sz="2800" dirty="0" smtClean="0"/>
          </a:p>
          <a:p>
            <a:pPr>
              <a:lnSpc>
                <a:spcPct val="150000"/>
              </a:lnSpc>
              <a:buNone/>
            </a:pPr>
            <a:r>
              <a:rPr lang="nb-NO" sz="2800" dirty="0" smtClean="0">
                <a:latin typeface="Book Antiqua" pitchFamily="18" charset="0"/>
              </a:rPr>
              <a:t>Oppfølging, tilrettelegging og oppsigelse?</a:t>
            </a:r>
            <a:br>
              <a:rPr lang="nb-NO" sz="2800" dirty="0" smtClean="0">
                <a:latin typeface="Book Antiqua" pitchFamily="18" charset="0"/>
              </a:rPr>
            </a:br>
            <a:endParaRPr lang="nb-NO" sz="800" dirty="0" smtClean="0">
              <a:latin typeface="Book Antiqua" pitchFamily="18" charset="0"/>
            </a:endParaRPr>
          </a:p>
          <a:p>
            <a:pPr lvl="0">
              <a:lnSpc>
                <a:spcPct val="150000"/>
              </a:lnSpc>
            </a:pPr>
            <a:r>
              <a:rPr lang="nb-NO" sz="2000" b="1" dirty="0" smtClean="0">
                <a:latin typeface="Book Antiqua" pitchFamily="18" charset="0"/>
              </a:rPr>
              <a:t>Gry </a:t>
            </a:r>
            <a:r>
              <a:rPr lang="nb-NO" sz="2000" b="1" dirty="0" err="1" smtClean="0">
                <a:latin typeface="Book Antiqua" pitchFamily="18" charset="0"/>
              </a:rPr>
              <a:t>Brandshaug</a:t>
            </a:r>
            <a:r>
              <a:rPr lang="nb-NO" sz="2000" b="1" dirty="0" smtClean="0">
                <a:latin typeface="Book Antiqua" pitchFamily="18" charset="0"/>
              </a:rPr>
              <a:t> Dale, KS Advokatene </a:t>
            </a:r>
          </a:p>
          <a:p>
            <a:pPr lvl="0">
              <a:buNone/>
            </a:pPr>
            <a:endParaRPr lang="nb-NO" sz="800" dirty="0" smtClean="0">
              <a:latin typeface="Book Antiqua" pitchFamily="18" charset="0"/>
            </a:endParaRPr>
          </a:p>
          <a:p>
            <a:pPr lvl="0">
              <a:buNone/>
            </a:pPr>
            <a:endParaRPr lang="nb-NO" sz="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nb-NO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Spørsmål og refleksjoner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8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Oppsummering </a:t>
            </a:r>
            <a:r>
              <a:rPr lang="nb-NO" sz="1800" dirty="0" smtClean="0">
                <a:latin typeface="Book Antiqua" pitchFamily="18" charset="0"/>
              </a:rPr>
              <a:t>(1700 - 1715)</a:t>
            </a:r>
            <a:endParaRPr lang="nb-NO" sz="1800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220486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2800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ea typeface="Calibri"/>
                <a:cs typeface="Times New Roman"/>
              </a:rPr>
              <a:t>Hvordan </a:t>
            </a:r>
            <a:r>
              <a:rPr lang="nb-NO" sz="2800" dirty="0">
                <a:solidFill>
                  <a:schemeClr val="accent2">
                    <a:lumMod val="75000"/>
                  </a:schemeClr>
                </a:solidFill>
                <a:latin typeface="Book Antiqua"/>
                <a:ea typeface="Calibri"/>
                <a:cs typeface="Times New Roman"/>
              </a:rPr>
              <a:t>skal vi måle resultatoppnåelse ved prosjektets slutt?</a:t>
            </a:r>
            <a:endParaRPr lang="nb-NO" sz="24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nb-NO" sz="2800" dirty="0">
                <a:solidFill>
                  <a:schemeClr val="accent2">
                    <a:lumMod val="75000"/>
                  </a:schemeClr>
                </a:solidFill>
                <a:latin typeface="Book Antiqua"/>
                <a:ea typeface="Calibri"/>
                <a:cs typeface="Times New Roman"/>
              </a:rPr>
              <a:t>Hvordan skal vi rapportere fra </a:t>
            </a:r>
            <a:r>
              <a:rPr lang="nb-NO" sz="2800" dirty="0" smtClean="0">
                <a:solidFill>
                  <a:schemeClr val="accent2">
                    <a:lumMod val="75000"/>
                  </a:schemeClr>
                </a:solidFill>
                <a:latin typeface="Book Antiqua"/>
                <a:ea typeface="Calibri"/>
                <a:cs typeface="Times New Roman"/>
              </a:rPr>
              <a:t>prosjektet?</a:t>
            </a:r>
            <a:endParaRPr lang="nb-NO" sz="2800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Et lite treff - </a:t>
            </a:r>
            <a:r>
              <a:rPr lang="nb-NO" sz="1600" dirty="0" smtClean="0">
                <a:latin typeface="Book Antiqua" pitchFamily="18" charset="0"/>
              </a:rPr>
              <a:t>1845</a:t>
            </a:r>
            <a:endParaRPr lang="nb-NO" sz="1600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1500" y="2132856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000" b="1" dirty="0" smtClean="0">
                <a:latin typeface="Book Antiqua" pitchFamily="18" charset="0"/>
                <a:ea typeface="Calibri"/>
                <a:cs typeface="Times New Roman"/>
              </a:rPr>
              <a:t>Vi inviterer til en liten Quiz og en aperitiff  1845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800" dirty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b="1" i="1" dirty="0" smtClean="0">
                <a:solidFill>
                  <a:srgbClr val="FF0000"/>
                </a:solidFill>
                <a:latin typeface="Book Antiqua" pitchFamily="18" charset="0"/>
                <a:ea typeface="Calibri"/>
                <a:cs typeface="Times New Roman"/>
              </a:rPr>
              <a:t>Middag 1930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800" dirty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solidFill>
                  <a:srgbClr val="00B050"/>
                </a:solidFill>
                <a:latin typeface="Book Antiqua" pitchFamily="18" charset="0"/>
                <a:ea typeface="Calibri"/>
                <a:cs typeface="Times New Roman"/>
              </a:rPr>
              <a:t>Vi starter kl. 0830 i morgen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0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r>
              <a:rPr lang="nb-NO" sz="3200" b="1" dirty="0">
                <a:latin typeface="Book Antiqua" pitchFamily="18" charset="0"/>
              </a:rPr>
              <a:t/>
            </a:r>
            <a:br>
              <a:rPr lang="nb-NO" sz="3200" b="1" dirty="0">
                <a:latin typeface="Book Antiqua" pitchFamily="18" charset="0"/>
              </a:rPr>
            </a:br>
            <a:r>
              <a:rPr lang="nb-NO" sz="3200" b="1" dirty="0" smtClean="0">
                <a:latin typeface="Book Antiqua" pitchFamily="18" charset="0"/>
              </a:rPr>
              <a:t>God morgen og takk for i går </a:t>
            </a:r>
            <a:r>
              <a:rPr lang="nb-NO" sz="2000" dirty="0" smtClean="0">
                <a:latin typeface="Book Antiqua" pitchFamily="18" charset="0"/>
              </a:rPr>
              <a:t>0830</a:t>
            </a:r>
            <a:br>
              <a:rPr lang="nb-NO" sz="2000" dirty="0" smtClean="0">
                <a:latin typeface="Book Antiqua" pitchFamily="18" charset="0"/>
              </a:rPr>
            </a:br>
            <a:r>
              <a:rPr lang="nb-NO" sz="3200" b="1" dirty="0">
                <a:latin typeface="Book Antiqua" pitchFamily="18" charset="0"/>
              </a:rPr>
              <a:t/>
            </a:r>
            <a:br>
              <a:rPr lang="nb-NO" sz="3200" b="1" dirty="0">
                <a:latin typeface="Book Antiqua" pitchFamily="18" charset="0"/>
              </a:rPr>
            </a:br>
            <a:endParaRPr lang="nb-NO" sz="3200" b="1" dirty="0" smtClean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7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r>
              <a:rPr lang="nb-NO" sz="31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Best sammen – om å redusere sykefraværet</a:t>
            </a:r>
            <a:br>
              <a:rPr lang="nb-NO" sz="31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nb-NO" sz="3100" dirty="0" smtClean="0">
                <a:latin typeface="Book Antiqua" pitchFamily="18" charset="0"/>
              </a:rPr>
              <a:t/>
            </a:r>
            <a:br>
              <a:rPr lang="nb-NO" sz="3100" dirty="0" smtClean="0">
                <a:latin typeface="Book Antiqua" pitchFamily="18" charset="0"/>
              </a:rPr>
            </a:br>
            <a:r>
              <a:rPr lang="nb-NO" sz="3100" dirty="0" smtClean="0">
                <a:latin typeface="Book Antiqua" pitchFamily="18" charset="0"/>
              </a:rPr>
              <a:t>	</a:t>
            </a:r>
            <a:r>
              <a:rPr lang="nb-NO" sz="2700" b="1" dirty="0" smtClean="0">
                <a:latin typeface="Book Antiqua" pitchFamily="18" charset="0"/>
              </a:rPr>
              <a:t>Kristen </a:t>
            </a:r>
            <a:r>
              <a:rPr lang="nb-NO" sz="2700" b="1" dirty="0" err="1" smtClean="0">
                <a:latin typeface="Book Antiqua" pitchFamily="18" charset="0"/>
              </a:rPr>
              <a:t>Dalby</a:t>
            </a:r>
            <a:r>
              <a:rPr lang="nb-NO" sz="2700" b="1" dirty="0" smtClean="0">
                <a:latin typeface="Book Antiqua" pitchFamily="18" charset="0"/>
              </a:rPr>
              <a:t>, Fagforbundet</a:t>
            </a:r>
            <a:br>
              <a:rPr lang="nb-NO" sz="2700" b="1" dirty="0" smtClean="0">
                <a:latin typeface="Book Antiqua" pitchFamily="18" charset="0"/>
              </a:rPr>
            </a:br>
            <a:r>
              <a:rPr lang="nb-NO" sz="2700" b="1" dirty="0" smtClean="0">
                <a:latin typeface="Book Antiqua" pitchFamily="18" charset="0"/>
              </a:rPr>
              <a:t>	Hanne </a:t>
            </a:r>
            <a:r>
              <a:rPr lang="nb-NO" sz="2700" b="1" dirty="0" err="1" smtClean="0">
                <a:latin typeface="Book Antiqua" pitchFamily="18" charset="0"/>
              </a:rPr>
              <a:t>Børrestuen</a:t>
            </a:r>
            <a:r>
              <a:rPr lang="nb-NO" sz="2700" b="1" dirty="0" smtClean="0">
                <a:latin typeface="Book Antiqua" pitchFamily="18" charset="0"/>
              </a:rPr>
              <a:t>, KS</a:t>
            </a:r>
            <a:r>
              <a:rPr lang="nb-NO" sz="3100" dirty="0" smtClean="0">
                <a:latin typeface="Book Antiqua" pitchFamily="18" charset="0"/>
              </a:rPr>
              <a:t/>
            </a:r>
            <a:br>
              <a:rPr lang="nb-NO" sz="3100" dirty="0" smtClean="0">
                <a:latin typeface="Book Antiqua" pitchFamily="18" charset="0"/>
              </a:rPr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endParaRPr lang="nb-NO" sz="3200" b="1" dirty="0" smtClean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467544" y="980728"/>
            <a:ext cx="5976664" cy="914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 smtClean="0">
                <a:solidFill>
                  <a:schemeClr val="tx1"/>
                </a:solidFill>
                <a:latin typeface="Book Antiqua" pitchFamily="18" charset="0"/>
              </a:rPr>
              <a:t>Om å redusere sykefraværet </a:t>
            </a:r>
            <a:r>
              <a:rPr lang="nb-NO" sz="2400" dirty="0" smtClean="0">
                <a:solidFill>
                  <a:schemeClr val="tx1"/>
                </a:solidFill>
                <a:latin typeface="Book Antiqua" pitchFamily="18" charset="0"/>
              </a:rPr>
              <a:t>(0845 – 1000)</a:t>
            </a:r>
            <a:endParaRPr lang="nb-NO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2808312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r>
              <a:rPr lang="nb-NO" sz="2800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Vadsø kommune har jobbet strategisk og målrettet med nærvær og reduksjon i sykefravær og vil presentere sine erfaringer</a:t>
            </a:r>
            <a:r>
              <a:rPr lang="nb-NO" sz="2800" dirty="0" smtClean="0">
                <a:latin typeface="Book Antiqua" pitchFamily="18" charset="0"/>
              </a:rPr>
              <a:t/>
            </a:r>
            <a:br>
              <a:rPr lang="nb-NO" sz="2800" dirty="0" smtClean="0">
                <a:latin typeface="Book Antiqua" pitchFamily="18" charset="0"/>
              </a:rPr>
            </a:br>
            <a:r>
              <a:rPr lang="nb-NO" sz="2800" dirty="0" smtClean="0">
                <a:latin typeface="Book Antiqua" pitchFamily="18" charset="0"/>
              </a:rPr>
              <a:t/>
            </a:r>
            <a:br>
              <a:rPr lang="nb-NO" sz="2800" dirty="0" smtClean="0">
                <a:latin typeface="Book Antiqua" pitchFamily="18" charset="0"/>
              </a:rPr>
            </a:br>
            <a:r>
              <a:rPr lang="nb-NO" sz="2800" dirty="0" smtClean="0">
                <a:latin typeface="Book Antiqua" pitchFamily="18" charset="0"/>
              </a:rPr>
              <a:t> 	</a:t>
            </a:r>
            <a:r>
              <a:rPr lang="nb-NO" sz="2200" b="1" dirty="0" smtClean="0">
                <a:latin typeface="Book Antiqua" pitchFamily="18" charset="0"/>
              </a:rPr>
              <a:t>Kontorsjef Marita </a:t>
            </a:r>
            <a:r>
              <a:rPr lang="nb-NO" sz="2200" b="1" dirty="0" err="1" smtClean="0">
                <a:latin typeface="Book Antiqua" pitchFamily="18" charset="0"/>
              </a:rPr>
              <a:t>Jakola</a:t>
            </a:r>
            <a:r>
              <a:rPr lang="nb-NO" sz="2200" b="1" dirty="0" smtClean="0">
                <a:latin typeface="Book Antiqua" pitchFamily="18" charset="0"/>
              </a:rPr>
              <a:t> Skansen, Vadsø kommune </a:t>
            </a:r>
            <a:r>
              <a:rPr lang="nb-NO" sz="2800" dirty="0" smtClean="0"/>
              <a:t/>
            </a:r>
            <a:br>
              <a:rPr lang="nb-NO" sz="2800" dirty="0" smtClean="0"/>
            </a:br>
            <a:endParaRPr lang="nb-NO" sz="3200" b="1" dirty="0" smtClean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395536" y="692696"/>
            <a:ext cx="619268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 smtClean="0">
                <a:solidFill>
                  <a:schemeClr val="tx1"/>
                </a:solidFill>
                <a:latin typeface="Book Antiqua" pitchFamily="18" charset="0"/>
              </a:rPr>
              <a:t>Samarbeid og utvikling -</a:t>
            </a:r>
          </a:p>
          <a:p>
            <a:pPr algn="ctr"/>
            <a:r>
              <a:rPr lang="nb-NO" sz="2800" b="1" dirty="0" smtClean="0">
                <a:solidFill>
                  <a:schemeClr val="tx1"/>
                </a:solidFill>
                <a:latin typeface="Book Antiqua" pitchFamily="18" charset="0"/>
              </a:rPr>
              <a:t>om nærvær og sykefravær i Vadsø kommune </a:t>
            </a:r>
            <a:r>
              <a:rPr lang="nb-NO" sz="2000" dirty="0" smtClean="0">
                <a:solidFill>
                  <a:schemeClr val="tx1"/>
                </a:solidFill>
              </a:rPr>
              <a:t>(1015 – 1100) </a:t>
            </a:r>
            <a:endParaRPr lang="nb-N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nb-NO" sz="2000" b="1" dirty="0" smtClean="0">
                <a:latin typeface="Book Antiqua" pitchFamily="18" charset="0"/>
              </a:rPr>
              <a:t>Program</a:t>
            </a:r>
            <a:endParaRPr lang="nb-NO" sz="20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539552" y="980728"/>
            <a:ext cx="6768752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1400" dirty="0" smtClean="0"/>
          </a:p>
          <a:p>
            <a:r>
              <a:rPr lang="nb-NO" sz="1600" dirty="0" smtClean="0">
                <a:latin typeface="Book Antiqua" pitchFamily="18" charset="0"/>
              </a:rPr>
              <a:t>Best sammen – om å redusere sykefraværet</a:t>
            </a:r>
          </a:p>
          <a:p>
            <a:endParaRPr lang="nb-NO" sz="800" dirty="0" smtClean="0">
              <a:latin typeface="Book Antiqua" pitchFamily="18" charset="0"/>
            </a:endParaRPr>
          </a:p>
          <a:p>
            <a:pPr lvl="1"/>
            <a:r>
              <a:rPr lang="nb-NO" sz="1400" b="1" dirty="0" smtClean="0">
                <a:latin typeface="Book Antiqua" pitchFamily="18" charset="0"/>
              </a:rPr>
              <a:t>Kristen </a:t>
            </a:r>
            <a:r>
              <a:rPr lang="nb-NO" sz="1400" b="1" dirty="0" err="1" smtClean="0">
                <a:latin typeface="Book Antiqua" pitchFamily="18" charset="0"/>
              </a:rPr>
              <a:t>Dalby</a:t>
            </a:r>
            <a:r>
              <a:rPr lang="nb-NO" sz="1400" b="1" dirty="0" smtClean="0">
                <a:latin typeface="Book Antiqua" pitchFamily="18" charset="0"/>
              </a:rPr>
              <a:t>, Fagforbundet</a:t>
            </a:r>
          </a:p>
          <a:p>
            <a:pPr lvl="1"/>
            <a:endParaRPr lang="nb-NO" sz="800" b="1" dirty="0" smtClean="0">
              <a:latin typeface="Book Antiqua" pitchFamily="18" charset="0"/>
            </a:endParaRPr>
          </a:p>
          <a:p>
            <a:pPr lvl="1"/>
            <a:r>
              <a:rPr lang="nb-NO" sz="1400" b="1" dirty="0" smtClean="0">
                <a:latin typeface="Book Antiqua" pitchFamily="18" charset="0"/>
              </a:rPr>
              <a:t>Hanne </a:t>
            </a:r>
            <a:r>
              <a:rPr lang="nb-NO" sz="1400" b="1" dirty="0" err="1" smtClean="0">
                <a:latin typeface="Book Antiqua" pitchFamily="18" charset="0"/>
              </a:rPr>
              <a:t>Børrestuen</a:t>
            </a:r>
            <a:r>
              <a:rPr lang="nb-NO" sz="1400" b="1" dirty="0" smtClean="0">
                <a:latin typeface="Book Antiqua" pitchFamily="18" charset="0"/>
              </a:rPr>
              <a:t>, KS</a:t>
            </a:r>
          </a:p>
          <a:p>
            <a:pPr lvl="1"/>
            <a:endParaRPr lang="nb-NO" sz="1600" dirty="0" smtClean="0">
              <a:latin typeface="Book Antiqua" pitchFamily="18" charset="0"/>
            </a:endParaRPr>
          </a:p>
          <a:p>
            <a:r>
              <a:rPr lang="nb-NO" sz="1600" dirty="0" smtClean="0">
                <a:latin typeface="Book Antiqua" pitchFamily="18" charset="0"/>
              </a:rPr>
              <a:t>Samarbeid og utvikling: Om nærvær og sykefravær i Vadsø kommune</a:t>
            </a:r>
          </a:p>
          <a:p>
            <a:endParaRPr lang="nb-NO" sz="800" dirty="0" smtClean="0">
              <a:latin typeface="Book Antiqua" pitchFamily="18" charset="0"/>
            </a:endParaRPr>
          </a:p>
          <a:p>
            <a:pPr lvl="1"/>
            <a:r>
              <a:rPr lang="nb-NO" sz="1400" b="1" dirty="0" smtClean="0">
                <a:latin typeface="Book Antiqua" pitchFamily="18" charset="0"/>
              </a:rPr>
              <a:t>Kontorsjef Marita </a:t>
            </a:r>
            <a:r>
              <a:rPr lang="nb-NO" sz="1400" b="1" dirty="0" err="1" smtClean="0">
                <a:latin typeface="Book Antiqua" pitchFamily="18" charset="0"/>
              </a:rPr>
              <a:t>Jakola</a:t>
            </a:r>
            <a:r>
              <a:rPr lang="nb-NO" sz="1400" b="1" dirty="0" smtClean="0">
                <a:latin typeface="Book Antiqua" pitchFamily="18" charset="0"/>
              </a:rPr>
              <a:t> Skansen, Vadsø kommune</a:t>
            </a:r>
          </a:p>
          <a:p>
            <a:endParaRPr lang="nb-NO" sz="1600" dirty="0" smtClean="0">
              <a:latin typeface="Book Antiqua" pitchFamily="18" charset="0"/>
            </a:endParaRPr>
          </a:p>
          <a:p>
            <a:r>
              <a:rPr lang="nb-NO" sz="1600" dirty="0" smtClean="0">
                <a:latin typeface="Book Antiqua" pitchFamily="18" charset="0"/>
              </a:rPr>
              <a:t>Pause med utsjekk</a:t>
            </a:r>
          </a:p>
          <a:p>
            <a:endParaRPr lang="nb-NO" sz="1600" dirty="0" smtClean="0">
              <a:latin typeface="Book Antiqua" pitchFamily="18" charset="0"/>
            </a:endParaRPr>
          </a:p>
          <a:p>
            <a:r>
              <a:rPr lang="nb-NO" sz="1600" dirty="0" smtClean="0">
                <a:latin typeface="Book Antiqua" pitchFamily="18" charset="0"/>
              </a:rPr>
              <a:t>Hva er god prosjektplanlegging?</a:t>
            </a:r>
          </a:p>
          <a:p>
            <a:endParaRPr lang="nb-NO" sz="1600" dirty="0" smtClean="0">
              <a:latin typeface="Book Antiqua" pitchFamily="18" charset="0"/>
            </a:endParaRPr>
          </a:p>
          <a:p>
            <a:r>
              <a:rPr lang="nb-NO" sz="1600" dirty="0" smtClean="0">
                <a:latin typeface="Book Antiqua" pitchFamily="18" charset="0"/>
              </a:rPr>
              <a:t>Neste samling</a:t>
            </a:r>
          </a:p>
          <a:p>
            <a:endParaRPr lang="nb-NO" sz="900" dirty="0" smtClean="0">
              <a:latin typeface="Book Antiqu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Book Antiqua" pitchFamily="18" charset="0"/>
              </a:rPr>
              <a:t>Tema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Book Antiqua" pitchFamily="18" charset="0"/>
              </a:rPr>
              <a:t>Tidspunkt</a:t>
            </a:r>
          </a:p>
          <a:p>
            <a:pPr lvl="1">
              <a:buFont typeface="Arial" pitchFamily="34" charset="0"/>
              <a:buChar char="•"/>
            </a:pPr>
            <a:r>
              <a:rPr lang="nb-NO" sz="1400" dirty="0" smtClean="0">
                <a:latin typeface="Book Antiqua" pitchFamily="18" charset="0"/>
              </a:rPr>
              <a:t>Sted</a:t>
            </a:r>
          </a:p>
          <a:p>
            <a:pPr lvl="1"/>
            <a:endParaRPr lang="nb-NO" sz="1600" dirty="0" smtClean="0">
              <a:latin typeface="Book Antiqua" pitchFamily="18" charset="0"/>
            </a:endParaRPr>
          </a:p>
          <a:p>
            <a:r>
              <a:rPr lang="nb-NO" sz="1600" dirty="0" smtClean="0">
                <a:latin typeface="Book Antiqua" pitchFamily="18" charset="0"/>
              </a:rPr>
              <a:t>Evaluering</a:t>
            </a:r>
          </a:p>
          <a:p>
            <a:endParaRPr lang="nb-NO" sz="1600" dirty="0" smtClean="0">
              <a:latin typeface="Book Antiqua" pitchFamily="18" charset="0"/>
            </a:endParaRPr>
          </a:p>
          <a:p>
            <a:r>
              <a:rPr lang="nb-NO" sz="1600" dirty="0" smtClean="0">
                <a:latin typeface="Book Antiqua" pitchFamily="18" charset="0"/>
              </a:rPr>
              <a:t>Lunsj og avrunding</a:t>
            </a:r>
            <a:endParaRPr lang="nb-NO" sz="1600" dirty="0" smtClean="0">
              <a:latin typeface="Book Antiqua" pitchFamily="18" charset="0"/>
              <a:cs typeface="Arial" pitchFamily="34" charset="0"/>
            </a:endParaRPr>
          </a:p>
          <a:p>
            <a:r>
              <a:rPr lang="nb-NO" sz="1400" dirty="0" smtClean="0"/>
              <a:t> </a:t>
            </a:r>
          </a:p>
          <a:p>
            <a:endParaRPr lang="nb-NO" sz="8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/>
            </a:r>
            <a:br>
              <a:rPr lang="nb-NO" sz="3200" b="1" dirty="0" smtClean="0">
                <a:latin typeface="Book Antiqua" pitchFamily="18" charset="0"/>
              </a:rPr>
            </a:br>
            <a:r>
              <a:rPr lang="nb-NO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Pause med utsjekk (1100 – 1125)</a:t>
            </a:r>
            <a:r>
              <a:rPr lang="nb-NO" sz="32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nb-NO" sz="32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endParaRPr lang="nb-NO" sz="3200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7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solidFill>
                  <a:srgbClr val="0070C0"/>
                </a:solidFill>
                <a:latin typeface="Book Antiqua" pitchFamily="18" charset="0"/>
              </a:rPr>
              <a:t>Prosjektets målsetting</a:t>
            </a:r>
            <a:endParaRPr lang="nb-NO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5608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Resultat </a:t>
            </a:r>
            <a:endParaRPr lang="nb-NO" sz="1800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Hvordan skal vi måle på resultatoppnåelse? </a:t>
            </a:r>
          </a:p>
          <a:p>
            <a:pPr>
              <a:buNone/>
            </a:pPr>
            <a:endParaRPr lang="nb-NO" sz="800" dirty="0" smtClean="0">
              <a:solidFill>
                <a:srgbClr val="2059AE"/>
              </a:solidFill>
              <a:latin typeface="Book Antiqua" pitchFamily="18" charset="0"/>
            </a:endParaRPr>
          </a:p>
          <a:p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Vi må vite hvor hver enkelt står i dag</a:t>
            </a:r>
          </a:p>
          <a:p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Vi må måle resultatoppnåelse ved prosjektets slutt </a:t>
            </a:r>
          </a:p>
          <a:p>
            <a:pPr marL="0" indent="0">
              <a:buNone/>
            </a:pPr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     (mai 2013)</a:t>
            </a:r>
          </a:p>
          <a:p>
            <a:pPr marL="0" indent="0">
              <a:buNone/>
            </a:pPr>
            <a:endParaRPr lang="nb-NO" sz="800" dirty="0" smtClean="0">
              <a:solidFill>
                <a:srgbClr val="2059AE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nb-NO" sz="2400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Delmål innenfor det forebyggende arbeid</a:t>
            </a:r>
          </a:p>
          <a:p>
            <a:endParaRPr lang="nb-NO" sz="800" dirty="0" smtClean="0">
              <a:solidFill>
                <a:srgbClr val="2059AE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nb-NO" sz="2400" dirty="0" smtClean="0">
                <a:latin typeface="Book Antiqua" pitchFamily="18" charset="0"/>
              </a:rPr>
              <a:t>Husk: </a:t>
            </a:r>
          </a:p>
          <a:p>
            <a:pPr>
              <a:buNone/>
            </a:pPr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	Vi skal ikke måle kommunene opp mot hverandre,</a:t>
            </a:r>
          </a:p>
          <a:p>
            <a:pPr>
              <a:buNone/>
            </a:pPr>
            <a:r>
              <a:rPr lang="nb-NO" sz="2400" dirty="0" smtClean="0">
                <a:solidFill>
                  <a:srgbClr val="2059AE"/>
                </a:solidFill>
                <a:latin typeface="Book Antiqua" pitchFamily="18" charset="0"/>
              </a:rPr>
              <a:t>	men utvikling i egen kommune over tid</a:t>
            </a:r>
            <a:endParaRPr lang="nb-NO" sz="2400" dirty="0">
              <a:solidFill>
                <a:srgbClr val="2059AE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1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Veien videre </a:t>
            </a:r>
            <a:r>
              <a:rPr lang="nb-NO" sz="1800" dirty="0" smtClean="0">
                <a:latin typeface="Book Antiqua" pitchFamily="18" charset="0"/>
              </a:rPr>
              <a:t>1125 - 1230</a:t>
            </a:r>
            <a:endParaRPr lang="nb-NO" sz="1800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ktangel 2"/>
          <p:cNvSpPr/>
          <p:nvPr/>
        </p:nvSpPr>
        <p:spPr>
          <a:xfrm>
            <a:off x="611560" y="2204864"/>
            <a:ext cx="72728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solidFill>
                  <a:srgbClr val="0070C0"/>
                </a:solidFill>
                <a:latin typeface="Book Antiqua" pitchFamily="18" charset="0"/>
              </a:rPr>
              <a:t>Prosjektets formål uttrykkes gjerne ved å svare på : </a:t>
            </a:r>
          </a:p>
          <a:p>
            <a:endParaRPr lang="nb-NO" sz="800" dirty="0">
              <a:solidFill>
                <a:prstClr val="black"/>
              </a:solidFill>
              <a:latin typeface="Book Antiqu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400" b="1" dirty="0">
                <a:solidFill>
                  <a:prstClr val="black"/>
                </a:solidFill>
                <a:latin typeface="Book Antiqua" pitchFamily="18" charset="0"/>
              </a:rPr>
              <a:t>Hva er </a:t>
            </a:r>
            <a:r>
              <a:rPr lang="nb-NO" sz="2400" b="1" dirty="0" smtClean="0">
                <a:solidFill>
                  <a:prstClr val="black"/>
                </a:solidFill>
                <a:latin typeface="Book Antiqua" pitchFamily="18" charset="0"/>
              </a:rPr>
              <a:t>årsaken </a:t>
            </a:r>
            <a:r>
              <a:rPr lang="nb-NO" sz="2400" b="1" dirty="0">
                <a:solidFill>
                  <a:prstClr val="black"/>
                </a:solidFill>
                <a:latin typeface="Book Antiqua" pitchFamily="18" charset="0"/>
              </a:rPr>
              <a:t>til at dette prosjektet realiseres </a:t>
            </a:r>
            <a:r>
              <a:rPr lang="nb-NO" sz="2400" b="1" dirty="0" smtClean="0">
                <a:solidFill>
                  <a:prstClr val="black"/>
                </a:solidFill>
                <a:latin typeface="Book Antiqua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b-NO" sz="2400" b="1" dirty="0" smtClean="0">
                <a:solidFill>
                  <a:prstClr val="black"/>
                </a:solidFill>
                <a:latin typeface="Book Antiqua" pitchFamily="18" charset="0"/>
              </a:rPr>
              <a:t>Hva er hensikten ?  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b-NO" sz="2400" b="1" dirty="0" smtClean="0">
                <a:solidFill>
                  <a:prstClr val="black"/>
                </a:solidFill>
                <a:latin typeface="Book Antiqua" pitchFamily="18" charset="0"/>
              </a:rPr>
              <a:t>Hvilken </a:t>
            </a:r>
            <a:r>
              <a:rPr lang="nb-NO" sz="2400" b="1" dirty="0">
                <a:solidFill>
                  <a:prstClr val="black"/>
                </a:solidFill>
                <a:latin typeface="Book Antiqua" pitchFamily="18" charset="0"/>
              </a:rPr>
              <a:t>effekt skal det ha ?</a:t>
            </a:r>
          </a:p>
          <a:p>
            <a:endParaRPr lang="nb-NO" sz="2800" dirty="0">
              <a:solidFill>
                <a:srgbClr val="007BA3"/>
              </a:solidFill>
              <a:latin typeface="Book Antiqua" pitchFamily="18" charset="0"/>
            </a:endParaRPr>
          </a:p>
          <a:p>
            <a:r>
              <a:rPr lang="nb-NO" sz="2400" b="1" dirty="0" smtClean="0">
                <a:solidFill>
                  <a:srgbClr val="002060"/>
                </a:solidFill>
                <a:latin typeface="Book Antiqua" pitchFamily="18" charset="0"/>
              </a:rPr>
              <a:t>Diskutere dette i 10 minutter</a:t>
            </a:r>
            <a:endParaRPr lang="nb-NO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solidFill>
                  <a:srgbClr val="0070C0"/>
                </a:solidFill>
                <a:latin typeface="Book Antiqua" pitchFamily="18" charset="0"/>
              </a:rPr>
              <a:t>En god historie </a:t>
            </a:r>
            <a:endParaRPr lang="nb-NO" sz="1800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b-NO" dirty="0" smtClean="0"/>
          </a:p>
          <a:p>
            <a:pPr>
              <a:buNone/>
            </a:pPr>
            <a:r>
              <a:rPr lang="nb-NO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Fortell om en suksesshistorie hvor dere fikk det godt til i</a:t>
            </a:r>
          </a:p>
          <a:p>
            <a:pPr>
              <a:buNone/>
            </a:pPr>
            <a:r>
              <a:rPr lang="nb-NO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arbeidet med det forebyggende eller tiltak for å redusere </a:t>
            </a:r>
          </a:p>
          <a:p>
            <a:pPr>
              <a:buNone/>
            </a:pPr>
            <a:r>
              <a:rPr lang="nb-NO" sz="24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sykefraværet?</a:t>
            </a:r>
          </a:p>
          <a:p>
            <a:pPr>
              <a:buNone/>
            </a:pPr>
            <a:endParaRPr lang="nb-NO" sz="1200" dirty="0" smtClean="0">
              <a:latin typeface="Book Antiqua" pitchFamily="18" charset="0"/>
            </a:endParaRPr>
          </a:p>
          <a:p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Start med å tenke 5 minutter hver for dere</a:t>
            </a:r>
          </a:p>
          <a:p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Deretter ,  fortell til hverandre etter tur</a:t>
            </a:r>
          </a:p>
          <a:p>
            <a:r>
              <a:rPr lang="nb-NO" sz="20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Velg en historie som skal presenteres</a:t>
            </a:r>
          </a:p>
          <a:p>
            <a:pPr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4101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Forankring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  <a:p>
            <a:pPr>
              <a:buNone/>
            </a:pPr>
            <a:r>
              <a:rPr lang="nb-NO" sz="2800" dirty="0" smtClean="0">
                <a:solidFill>
                  <a:srgbClr val="2059AE"/>
                </a:solidFill>
                <a:latin typeface="Book Antiqua" pitchFamily="18" charset="0"/>
              </a:rPr>
              <a:t>Hvordan skal dere forankre?</a:t>
            </a:r>
            <a:endParaRPr lang="nb-NO" sz="2800" dirty="0">
              <a:solidFill>
                <a:srgbClr val="2059AE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7522" y="1109737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nb-NO" sz="3600" b="1" dirty="0" smtClean="0">
                <a:solidFill>
                  <a:prstClr val="black"/>
                </a:solidFill>
                <a:latin typeface="Book Antiqua" pitchFamily="18" charset="0"/>
                <a:ea typeface="Calibri"/>
                <a:cs typeface="Times New Roman"/>
              </a:rPr>
              <a:t>Veien </a:t>
            </a:r>
            <a:r>
              <a:rPr lang="nb-NO" sz="3600" b="1" dirty="0">
                <a:solidFill>
                  <a:prstClr val="black"/>
                </a:solidFill>
                <a:latin typeface="Book Antiqua" pitchFamily="18" charset="0"/>
                <a:ea typeface="Calibri"/>
                <a:cs typeface="Times New Roman"/>
              </a:rPr>
              <a:t>videre </a:t>
            </a:r>
            <a:r>
              <a:rPr lang="nb-NO" sz="3600" dirty="0">
                <a:solidFill>
                  <a:prstClr val="black"/>
                </a:solidFill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nb-NO" sz="3600" dirty="0">
                <a:solidFill>
                  <a:prstClr val="black"/>
                </a:solidFill>
                <a:latin typeface="Book Antiqua" pitchFamily="18" charset="0"/>
                <a:ea typeface="Calibri"/>
                <a:cs typeface="Times New Roman"/>
              </a:rPr>
            </a:br>
            <a:endParaRPr lang="nb-NO" sz="36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2564904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Hva skal være gjort til neste samling i september 2012?</a:t>
            </a:r>
          </a:p>
          <a:p>
            <a:pPr marL="0" lvl="0" indent="0">
              <a:lnSpc>
                <a:spcPct val="115000"/>
              </a:lnSpc>
              <a:buNone/>
            </a:pPr>
            <a:endParaRPr lang="nb-NO" sz="800" dirty="0">
              <a:latin typeface="Book Antiqua" pitchFamily="18" charset="0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nb-NO" sz="2400" b="1" dirty="0">
                <a:latin typeface="Book Antiqua" pitchFamily="18" charset="0"/>
                <a:ea typeface="Calibri"/>
                <a:cs typeface="Times New Roman"/>
              </a:rPr>
              <a:t>Presentasjon i plenum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Times New Roman"/>
              <a:buChar char="-"/>
            </a:pP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Oppsummering - neste samling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Tema</a:t>
            </a:r>
            <a:r>
              <a:rPr lang="nb-NO" sz="2800" dirty="0">
                <a:latin typeface="Book Antiqua" pitchFamily="18" charset="0"/>
                <a:ea typeface="Calibri"/>
                <a:cs typeface="Times New Roman"/>
              </a:rPr>
              <a:t>, neste samling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>
                <a:latin typeface="Book Antiqua" pitchFamily="18" charset="0"/>
                <a:ea typeface="Calibri"/>
                <a:cs typeface="Times New Roman"/>
              </a:rPr>
              <a:t>Tidspunkt, neste </a:t>
            </a: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samling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Sted, neste samling</a:t>
            </a:r>
            <a:endParaRPr lang="nb-NO" sz="2800" dirty="0">
              <a:latin typeface="Book Antiqua" pitchFamily="18" charset="0"/>
              <a:ea typeface="Calibri"/>
              <a:cs typeface="Times New Roman"/>
            </a:endParaRPr>
          </a:p>
          <a:p>
            <a:endParaRPr lang="nb-NO" sz="2800" dirty="0" smtClean="0">
              <a:latin typeface="Book Antiqua" pitchFamily="18" charset="0"/>
              <a:ea typeface="Calibri"/>
            </a:endParaRPr>
          </a:p>
          <a:p>
            <a:r>
              <a:rPr lang="nb-NO" sz="2800" dirty="0" smtClean="0">
                <a:latin typeface="Book Antiqua" pitchFamily="18" charset="0"/>
                <a:ea typeface="Calibri"/>
              </a:rPr>
              <a:t>Evaluering</a:t>
            </a: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988" y="1886819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endParaRPr lang="nb-NO" sz="2800" dirty="0" smtClean="0"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buNone/>
            </a:pPr>
            <a:r>
              <a:rPr lang="nb-NO" sz="4000" dirty="0" smtClean="0">
                <a:latin typeface="Times New Roman"/>
                <a:ea typeface="Calibri"/>
                <a:cs typeface="Times New Roman"/>
              </a:rPr>
              <a:t>Takk for laget!</a:t>
            </a:r>
          </a:p>
          <a:p>
            <a:pPr lvl="0" algn="ctr">
              <a:lnSpc>
                <a:spcPct val="115000"/>
              </a:lnSpc>
              <a:buNone/>
            </a:pPr>
            <a:r>
              <a:rPr lang="nb-NO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God tur hjem</a:t>
            </a:r>
            <a:endParaRPr lang="nb-NO" sz="28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Presentasjoner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solidFill>
                  <a:srgbClr val="7030A0"/>
                </a:solidFill>
                <a:latin typeface="Book Antiqua" pitchFamily="18" charset="0"/>
                <a:ea typeface="Calibri"/>
                <a:cs typeface="Times New Roman"/>
              </a:rPr>
              <a:t>En fra hver kommune presenterer sine deltakere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900" dirty="0">
              <a:latin typeface="Book Antiqu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2400" b="1" dirty="0" smtClean="0">
                <a:latin typeface="Book Antiqua" pitchFamily="18" charset="0"/>
                <a:ea typeface="Calibri"/>
                <a:cs typeface="Times New Roman"/>
              </a:rPr>
              <a:t>Kommune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2400" b="1" dirty="0" smtClean="0">
                <a:latin typeface="Book Antiqua" pitchFamily="18" charset="0"/>
                <a:ea typeface="Calibri"/>
                <a:cs typeface="Times New Roman"/>
              </a:rPr>
              <a:t>Navn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nb-NO" sz="2400" b="1" dirty="0" smtClean="0">
                <a:latin typeface="Book Antiqua" pitchFamily="18" charset="0"/>
                <a:ea typeface="Calibri"/>
                <a:cs typeface="Times New Roman"/>
              </a:rPr>
              <a:t>Funksjon</a:t>
            </a:r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2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Hvem er hva?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De som er politikere reiser seg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Hvem er hva?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De som er ledere reiser seg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0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Hvem er hva?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De som er fra HR reiser seg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988" y="5382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3200" b="1" dirty="0" smtClean="0">
                <a:latin typeface="Book Antiqua" pitchFamily="18" charset="0"/>
              </a:rPr>
              <a:t>Hvem er hva?</a:t>
            </a:r>
            <a:endParaRPr lang="nb-NO" sz="3200" b="1" dirty="0">
              <a:latin typeface="Book Antiqua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2800" dirty="0" smtClean="0">
                <a:latin typeface="Book Antiqua" pitchFamily="18" charset="0"/>
                <a:ea typeface="Calibri"/>
                <a:cs typeface="Times New Roman"/>
              </a:rPr>
              <a:t>De som er tillitsvalgte reiser seg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511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D_mal_nov10 (2)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MAL ­engelsk">
  <a:themeElements>
    <a:clrScheme name="KRD malfarger">
      <a:dk1>
        <a:sysClr val="windowText" lastClr="000000"/>
      </a:dk1>
      <a:lt1>
        <a:sysClr val="window" lastClr="FFFFFF"/>
      </a:lt1>
      <a:dk2>
        <a:srgbClr val="575F6D"/>
      </a:dk2>
      <a:lt2>
        <a:srgbClr val="FFFFFF"/>
      </a:lt2>
      <a:accent1>
        <a:srgbClr val="E6C99B"/>
      </a:accent1>
      <a:accent2>
        <a:srgbClr val="F5A657"/>
      </a:accent2>
      <a:accent3>
        <a:srgbClr val="F09100"/>
      </a:accent3>
      <a:accent4>
        <a:srgbClr val="B9590D"/>
      </a:accent4>
      <a:accent5>
        <a:srgbClr val="B2071B"/>
      </a:accent5>
      <a:accent6>
        <a:srgbClr val="D54D13"/>
      </a:accent6>
      <a:hlink>
        <a:srgbClr val="830628"/>
      </a:hlink>
      <a:folHlink>
        <a:srgbClr val="585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nk">
  <a:themeElements>
    <a:clrScheme name="2003-KS_PP_MAL-hv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3-KS_PP_MAL-hvi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003-KS_PP_MAL-h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3-KS_PP_MAL-hvit 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ks_PP_mal">
  <a:themeElements>
    <a:clrScheme name="ks_PP_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ks_PP_mal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3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37" charset="0"/>
          </a:defRPr>
        </a:defPPr>
      </a:lstStyle>
    </a:lnDef>
  </a:objectDefaults>
  <a:extraClrSchemeLst>
    <a:extraClrScheme>
      <a:clrScheme name="ks_PP_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_PP_mal 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">
  <a:themeElements>
    <a:clrScheme name="ks_PP_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s_PP_mal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pprinnels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3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37" charset="0"/>
          </a:defRPr>
        </a:defPPr>
      </a:lstStyle>
    </a:lnDef>
  </a:objectDefaults>
  <a:extraClrSchemeLst>
    <a:extraClrScheme>
      <a:clrScheme name="ks_PP_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s_PP_mal 2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KRD_mal_nov10 (2)</Template>
  <TotalTime>2067</TotalTime>
  <Words>1180</Words>
  <Application>Microsoft Office PowerPoint</Application>
  <PresentationFormat>Skjermfremvisning (4:3)</PresentationFormat>
  <Paragraphs>394</Paragraphs>
  <Slides>48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4" baseType="lpstr">
      <vt:lpstr>KRD_mal_nov10 (2)</vt:lpstr>
      <vt:lpstr>DEPMAL ­engelsk</vt:lpstr>
      <vt:lpstr>Office-tema</vt:lpstr>
      <vt:lpstr>2_blank</vt:lpstr>
      <vt:lpstr>5_ks_PP_mal</vt:lpstr>
      <vt:lpstr>1_blank</vt:lpstr>
      <vt:lpstr>Nettverk - sykefravær  Samling 23. og 24. februar 2012</vt:lpstr>
      <vt:lpstr>PowerPoint-presentasjon</vt:lpstr>
      <vt:lpstr>Program</vt:lpstr>
      <vt:lpstr>Program</vt:lpstr>
      <vt:lpstr>Presentasjoner</vt:lpstr>
      <vt:lpstr>Hvem er hva?</vt:lpstr>
      <vt:lpstr>Hvem er hva?</vt:lpstr>
      <vt:lpstr>Hvem er hva?</vt:lpstr>
      <vt:lpstr>Hvem er hva?</vt:lpstr>
      <vt:lpstr>Hvem er hva?</vt:lpstr>
      <vt:lpstr>Forventninger</vt:lpstr>
      <vt:lpstr>Hva kan prosjektkommunene  forvente av prosjektet?</vt:lpstr>
      <vt:lpstr>Praktisk informasjon</vt:lpstr>
      <vt:lpstr>Saman om ein betre kommune..</vt:lpstr>
      <vt:lpstr>Samlingene</vt:lpstr>
      <vt:lpstr>PowerPoint-presentasjon</vt:lpstr>
      <vt:lpstr>PowerPoint-presentasjon</vt:lpstr>
      <vt:lpstr>Prosjektets formål</vt:lpstr>
      <vt:lpstr>Formål - nettverket</vt:lpstr>
      <vt:lpstr>Prosjektets målsetting</vt:lpstr>
      <vt:lpstr>PowerPoint-presentasjon</vt:lpstr>
      <vt:lpstr>Kan vi lykkes?  Nettverksprosjekt Finnmark</vt:lpstr>
      <vt:lpstr>Nesset kommune – fra 10 til 6</vt:lpstr>
      <vt:lpstr>                      Erfaringer – refleksjon alle veier</vt:lpstr>
      <vt:lpstr>Økt nærvær – redusert sykefravær</vt:lpstr>
      <vt:lpstr>Forankring</vt:lpstr>
      <vt:lpstr>       Forankring = feste   Forankring er felles forståelse (problem) og enighet (veien videre)     Enig om felles forståelse    Både opp og ut    Eierskap hele veien    Tydelig hele veien    Forpliktelser     </vt:lpstr>
      <vt:lpstr>Fra bevissthet til aksept og eierskap</vt:lpstr>
      <vt:lpstr>Pause (1100- 1115)</vt:lpstr>
      <vt:lpstr>Prosjektpresentasjoner (1115 – 1200)</vt:lpstr>
      <vt:lpstr>Lunsj 1200 - 1300</vt:lpstr>
      <vt:lpstr>Fortsettelse prosjekt- presentasjoner (1300 – 1400)</vt:lpstr>
      <vt:lpstr>Er våre velferdsordninger bærekraftige?  (1415 – 1545)</vt:lpstr>
      <vt:lpstr>Om å redusere sykefraværet (1600 -  1700)</vt:lpstr>
      <vt:lpstr>Oppsummering (1700 - 1715)</vt:lpstr>
      <vt:lpstr>Et lite treff - 1845</vt:lpstr>
      <vt:lpstr>  God morgen og takk for i går 0830  </vt:lpstr>
      <vt:lpstr>    Best sammen – om å redusere sykefraværet   Kristen Dalby, Fagforbundet  Hanne Børrestuen, KS   </vt:lpstr>
      <vt:lpstr> Vadsø kommune har jobbet strategisk og målrettet med nærvær og reduksjon i sykefravær og vil presentere sine erfaringer    Kontorsjef Marita Jakola Skansen, Vadsø kommune  </vt:lpstr>
      <vt:lpstr> Pause med utsjekk (1100 – 1125) </vt:lpstr>
      <vt:lpstr>Prosjektets målsetting</vt:lpstr>
      <vt:lpstr>Resultat </vt:lpstr>
      <vt:lpstr>Veien videre 1125 - 1230</vt:lpstr>
      <vt:lpstr>En god historie </vt:lpstr>
      <vt:lpstr>Forankring</vt:lpstr>
      <vt:lpstr>Veien videre  </vt:lpstr>
      <vt:lpstr>Oppsummering - neste samling</vt:lpstr>
      <vt:lpstr>PowerPoint-presentasjon</vt:lpstr>
    </vt:vector>
  </TitlesOfParts>
  <Company>STATEN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Kristell Karianne Herland</dc:creator>
  <cp:lastModifiedBy>Sissel Haugen Daldosso</cp:lastModifiedBy>
  <cp:revision>198</cp:revision>
  <cp:lastPrinted>2012-02-22T11:56:38Z</cp:lastPrinted>
  <dcterms:created xsi:type="dcterms:W3CDTF">2011-01-14T11:58:30Z</dcterms:created>
  <dcterms:modified xsi:type="dcterms:W3CDTF">2012-02-23T08:24:07Z</dcterms:modified>
</cp:coreProperties>
</file>