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  <p:sldMasterId id="2147483686" r:id="rId3"/>
  </p:sldMasterIdLst>
  <p:notesMasterIdLst>
    <p:notesMasterId r:id="rId17"/>
  </p:notesMasterIdLst>
  <p:sldIdLst>
    <p:sldId id="275" r:id="rId4"/>
    <p:sldId id="263" r:id="rId5"/>
    <p:sldId id="268" r:id="rId6"/>
    <p:sldId id="264" r:id="rId7"/>
    <p:sldId id="274" r:id="rId8"/>
    <p:sldId id="261" r:id="rId9"/>
    <p:sldId id="257" r:id="rId10"/>
    <p:sldId id="265" r:id="rId11"/>
    <p:sldId id="276" r:id="rId12"/>
    <p:sldId id="277" r:id="rId13"/>
    <p:sldId id="278" r:id="rId14"/>
    <p:sldId id="259" r:id="rId15"/>
    <p:sldId id="260" r:id="rId16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6" y="-10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59831-B03A-4BC0-A151-BEC77431BFAB}" type="datetimeFigureOut">
              <a:rPr lang="nb-NO" smtClean="0"/>
              <a:t>08.11.2012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1C624-C656-4F83-8165-97985E6E41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3360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1C624-C656-4F83-8165-97985E6E4154}" type="slidenum">
              <a:rPr lang="nb-NO" smtClean="0"/>
              <a:t>1</a:t>
            </a:fld>
            <a:endParaRPr lang="nb-NO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1C624-C656-4F83-8165-97985E6E4154}" type="slidenum">
              <a:rPr lang="nb-NO" smtClean="0"/>
              <a:t>12</a:t>
            </a:fld>
            <a:endParaRPr lang="nb-N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1C624-C656-4F83-8165-97985E6E4154}" type="slidenum">
              <a:rPr lang="nb-NO" smtClean="0"/>
              <a:t>13</a:t>
            </a:fld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1C624-C656-4F83-8165-97985E6E4154}" type="slidenum">
              <a:rPr lang="nb-NO" smtClean="0"/>
              <a:t>2</a:t>
            </a:fld>
            <a:endParaRPr lang="nb-N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1C624-C656-4F83-8165-97985E6E4154}" type="slidenum">
              <a:rPr lang="nb-NO" smtClean="0"/>
              <a:t>3</a:t>
            </a:fld>
            <a:endParaRPr lang="nb-N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1C624-C656-4F83-8165-97985E6E4154}" type="slidenum">
              <a:rPr lang="nb-NO" smtClean="0"/>
              <a:t>4</a:t>
            </a:fld>
            <a:endParaRPr lang="nb-N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1C624-C656-4F83-8165-97985E6E4154}" type="slidenum">
              <a:rPr lang="nb-NO" smtClean="0"/>
              <a:t>5</a:t>
            </a:fld>
            <a:endParaRPr lang="nb-N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1C624-C656-4F83-8165-97985E6E4154}" type="slidenum">
              <a:rPr lang="nb-NO" smtClean="0"/>
              <a:t>6</a:t>
            </a:fld>
            <a:endParaRPr lang="nb-N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1C624-C656-4F83-8165-97985E6E4154}" type="slidenum">
              <a:rPr lang="nb-NO" smtClean="0"/>
              <a:t>7</a:t>
            </a:fld>
            <a:endParaRPr lang="nb-N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1C624-C656-4F83-8165-97985E6E4154}" type="slidenum">
              <a:rPr lang="nb-NO" smtClean="0"/>
              <a:t>8</a:t>
            </a:fld>
            <a:endParaRPr lang="nb-N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Resultater fra det faglige utredningsarbeidet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økonomiske forutsetningene for høyhastighetstog forbedres markant dersom et felles skandinavisk planperspektiv fremfor et nasjonalt legges til grunn.</a:t>
            </a:r>
          </a:p>
          <a:p>
            <a:endParaRPr lang="nb-NO" baseline="0" dirty="0" smtClean="0"/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Skandinavia har lavere befolkningstetthet enn resten av Europa, men innbyggerne her reiser mer. Utredningene gjort i prosjektet viser at passasjervolumene mellom de største byene i Skandinavia er sammenliknbare med allerede utbygde strekninger med høyhastighetstog i Europa.</a:t>
            </a:r>
          </a:p>
          <a:p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Resultatene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fra beregninger gjort i prosjektet har utvidet faktagrunnlaget for debatten om utbygging av infrastruktur i de tre landene. I Norge brukte fylkene resultater fra prosjektet i sine høringssvar til NTP og Høyhastighetsutredningen. </a:t>
            </a:r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416AA-8131-4142-BF39-625C324BA7E0}" type="slidenum">
              <a:rPr lang="nb-NO" smtClean="0">
                <a:solidFill>
                  <a:prstClr val="black"/>
                </a:solidFill>
              </a:rPr>
              <a:pPr/>
              <a:t>11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019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var2_b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694688"/>
            <a:ext cx="9144000" cy="51633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9600" y="1463106"/>
            <a:ext cx="6512400" cy="741600"/>
          </a:xfrm>
        </p:spPr>
        <p:txBody>
          <a:bodyPr/>
          <a:lstStyle/>
          <a:p>
            <a:r>
              <a:rPr lang="nb-NO" noProof="0" smtClean="0"/>
              <a:t>Klikk for å redigere tittelstil</a:t>
            </a:r>
            <a:endParaRPr lang="nb-NO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8386" y="2160000"/>
            <a:ext cx="6513973" cy="47890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smtClean="0"/>
              <a:t>Klikk for å redigere undertittelstil i malen</a:t>
            </a:r>
            <a:endParaRPr lang="nb-NO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67186" y="654596"/>
            <a:ext cx="6539475" cy="365125"/>
          </a:xfrm>
          <a:prstGeom prst="rect">
            <a:avLst/>
          </a:prstGeom>
        </p:spPr>
        <p:txBody>
          <a:bodyPr lIns="0" rIns="0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r>
              <a:rPr lang="nb-NO" dirty="0" smtClean="0">
                <a:solidFill>
                  <a:prstClr val="black"/>
                </a:solidFill>
              </a:rPr>
              <a:t>Navn og dato slik: Navn </a:t>
            </a:r>
            <a:r>
              <a:rPr lang="nb-NO" dirty="0" err="1" smtClean="0">
                <a:solidFill>
                  <a:prstClr val="black"/>
                </a:solidFill>
              </a:rPr>
              <a:t>Navnesen</a:t>
            </a:r>
            <a:r>
              <a:rPr lang="nb-NO" dirty="0" smtClean="0">
                <a:solidFill>
                  <a:prstClr val="black"/>
                </a:solidFill>
              </a:rPr>
              <a:t>, 2. mars 2011</a:t>
            </a:r>
            <a:endParaRPr lang="nb-NO" dirty="0">
              <a:solidFill>
                <a:prstClr val="black"/>
              </a:solidFill>
            </a:endParaRPr>
          </a:p>
        </p:txBody>
      </p:sp>
      <p:pic>
        <p:nvPicPr>
          <p:cNvPr id="8" name="Picture 7" descr="header_var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5" y="0"/>
            <a:ext cx="9143245" cy="676600"/>
          </a:xfrm>
          <a:prstGeom prst="rect">
            <a:avLst/>
          </a:prstGeom>
        </p:spPr>
      </p:pic>
      <p:sp>
        <p:nvSpPr>
          <p:cNvPr id="10" name="Date Placeholder 5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F10A4A5F-8073-411D-AFAE-BEAD9B145E79}" type="datetimeFigureOut">
              <a:rPr lang="en-GB" smtClean="0">
                <a:solidFill>
                  <a:prstClr val="white"/>
                </a:solidFill>
              </a:rPr>
              <a:pPr/>
              <a:t>08/11/2012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55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noProof="0" smtClean="0"/>
              <a:t>Klikk for å redigere tittelstil</a:t>
            </a:r>
            <a:endParaRPr lang="nb-NO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6400" y="2178187"/>
            <a:ext cx="331200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noProof="0" smtClean="0"/>
              <a:t>Klikk for å redigere tekststiler i malen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7200" y="2178187"/>
            <a:ext cx="331200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noProof="0" smtClean="0"/>
              <a:t>Klikk for å redigere tekststiler i malen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1526400" y="2884170"/>
            <a:ext cx="3312000" cy="3385713"/>
          </a:xfrm>
        </p:spPr>
        <p:txBody>
          <a:bodyPr/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955400" y="2885507"/>
            <a:ext cx="3312000" cy="3385713"/>
          </a:xfrm>
        </p:spPr>
        <p:txBody>
          <a:bodyPr/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F10A4A5F-8073-411D-AFAE-BEAD9B145E79}" type="datetimeFigureOut">
              <a:rPr lang="en-GB" smtClean="0">
                <a:solidFill>
                  <a:prstClr val="white"/>
                </a:solidFill>
              </a:rPr>
              <a:pPr/>
              <a:t>08/11/2012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5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163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smtClean="0"/>
              <a:t>Klikk for å redigere tittelstil</a:t>
            </a:r>
            <a:endParaRPr lang="nb-NO" noProof="0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F10A4A5F-8073-411D-AFAE-BEAD9B145E79}" type="datetimeFigureOut">
              <a:rPr lang="en-GB" smtClean="0">
                <a:solidFill>
                  <a:prstClr val="white"/>
                </a:solidFill>
              </a:rPr>
              <a:pPr/>
              <a:t>08/11/2012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329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5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F10A4A5F-8073-411D-AFAE-BEAD9B145E79}" type="datetimeFigureOut">
              <a:rPr lang="en-GB" smtClean="0">
                <a:solidFill>
                  <a:prstClr val="white"/>
                </a:solidFill>
              </a:rPr>
              <a:pPr/>
              <a:t>08/11/2012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22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34E1-F42F-45C6-B596-23B87CA281B2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08.11.2012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5F92F-52EE-454E-886A-499BACE1D303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349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34E1-F42F-45C6-B596-23B87CA281B2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08.11.2012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5F92F-52EE-454E-886A-499BACE1D303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932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34E1-F42F-45C6-B596-23B87CA281B2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08.11.2012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5F92F-52EE-454E-886A-499BACE1D303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300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34E1-F42F-45C6-B596-23B87CA281B2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08.11.2012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5F92F-52EE-454E-886A-499BACE1D303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864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34E1-F42F-45C6-B596-23B87CA281B2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08.11.2012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5F92F-52EE-454E-886A-499BACE1D303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2684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34E1-F42F-45C6-B596-23B87CA281B2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08.11.2012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5F92F-52EE-454E-886A-499BACE1D303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951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34E1-F42F-45C6-B596-23B87CA281B2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08.11.2012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5F92F-52EE-454E-886A-499BACE1D303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765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smtClean="0"/>
              <a:t>Klikk for å redigere tittelstil</a:t>
            </a:r>
            <a:endParaRPr lang="nb-NO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 dirty="0"/>
          </a:p>
        </p:txBody>
      </p:sp>
      <p:sp>
        <p:nvSpPr>
          <p:cNvPr id="4" name="Date Placeholder 5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F10A4A5F-8073-411D-AFAE-BEAD9B145E79}" type="datetimeFigureOut">
              <a:rPr lang="en-GB" smtClean="0">
                <a:solidFill>
                  <a:prstClr val="white"/>
                </a:solidFill>
              </a:rPr>
              <a:pPr/>
              <a:t>08/11/2012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7399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34E1-F42F-45C6-B596-23B87CA281B2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08.11.2012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5F92F-52EE-454E-886A-499BACE1D303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7471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34E1-F42F-45C6-B596-23B87CA281B2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08.11.2012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5F92F-52EE-454E-886A-499BACE1D303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3703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34E1-F42F-45C6-B596-23B87CA281B2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08.11.2012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5F92F-52EE-454E-886A-499BACE1D303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6133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34E1-F42F-45C6-B596-23B87CA281B2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08.11.2012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5F92F-52EE-454E-886A-499BACE1D303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851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- 2 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smtClean="0"/>
              <a:t>Klikk for å redigere tittelstil</a:t>
            </a:r>
            <a:endParaRPr lang="nb-NO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6400" y="2170800"/>
            <a:ext cx="3312000" cy="4093200"/>
          </a:xfrm>
        </p:spPr>
        <p:txBody>
          <a:bodyPr/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955400" y="2170800"/>
            <a:ext cx="3312000" cy="4093200"/>
          </a:xfrm>
        </p:spPr>
        <p:txBody>
          <a:bodyPr/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F10A4A5F-8073-411D-AFAE-BEAD9B145E79}" type="datetimeFigureOut">
              <a:rPr lang="en-GB" smtClean="0">
                <a:solidFill>
                  <a:prstClr val="white"/>
                </a:solidFill>
              </a:rPr>
              <a:pPr/>
              <a:t>08/11/2012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83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noProof="0" smtClean="0"/>
              <a:t>Klikk for å redigere tittelstil</a:t>
            </a:r>
            <a:endParaRPr lang="nb-NO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6400" y="2178187"/>
            <a:ext cx="331200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noProof="0" smtClean="0"/>
              <a:t>Klikk for å redigere tekststiler i malen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7200" y="2178187"/>
            <a:ext cx="331200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noProof="0" smtClean="0"/>
              <a:t>Klikk for å redigere tekststiler i malen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1526400" y="2884170"/>
            <a:ext cx="3312000" cy="3385713"/>
          </a:xfrm>
        </p:spPr>
        <p:txBody>
          <a:bodyPr/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955400" y="2885507"/>
            <a:ext cx="3312000" cy="3385713"/>
          </a:xfrm>
        </p:spPr>
        <p:txBody>
          <a:bodyPr/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F10A4A5F-8073-411D-AFAE-BEAD9B145E79}" type="datetimeFigureOut">
              <a:rPr lang="en-GB" smtClean="0">
                <a:solidFill>
                  <a:prstClr val="white"/>
                </a:solidFill>
              </a:rPr>
              <a:pPr/>
              <a:t>08/11/2012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5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420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smtClean="0"/>
              <a:t>Klikk for å redigere tittelstil</a:t>
            </a:r>
            <a:endParaRPr lang="nb-NO" noProof="0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F10A4A5F-8073-411D-AFAE-BEAD9B145E79}" type="datetimeFigureOut">
              <a:rPr lang="en-GB" smtClean="0">
                <a:solidFill>
                  <a:prstClr val="white"/>
                </a:solidFill>
              </a:rPr>
              <a:pPr/>
              <a:t>08/11/2012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591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5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F10A4A5F-8073-411D-AFAE-BEAD9B145E79}" type="datetimeFigureOut">
              <a:rPr lang="en-GB" smtClean="0">
                <a:solidFill>
                  <a:prstClr val="white"/>
                </a:solidFill>
              </a:rPr>
              <a:pPr/>
              <a:t>08/11/2012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432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var2_b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694688"/>
            <a:ext cx="9144000" cy="51633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9600" y="1463106"/>
            <a:ext cx="6512400" cy="741600"/>
          </a:xfrm>
        </p:spPr>
        <p:txBody>
          <a:bodyPr/>
          <a:lstStyle/>
          <a:p>
            <a:r>
              <a:rPr lang="nb-NO" noProof="0" smtClean="0"/>
              <a:t>Klikk for å redigere tittelstil</a:t>
            </a:r>
            <a:endParaRPr lang="nb-NO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8386" y="2160000"/>
            <a:ext cx="6513973" cy="47890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smtClean="0"/>
              <a:t>Klikk for å redigere undertittelstil i malen</a:t>
            </a:r>
            <a:endParaRPr lang="nb-NO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67186" y="654596"/>
            <a:ext cx="6539475" cy="365125"/>
          </a:xfrm>
          <a:prstGeom prst="rect">
            <a:avLst/>
          </a:prstGeom>
        </p:spPr>
        <p:txBody>
          <a:bodyPr lIns="0" rIns="0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r>
              <a:rPr lang="nb-NO" dirty="0" smtClean="0">
                <a:solidFill>
                  <a:prstClr val="black"/>
                </a:solidFill>
              </a:rPr>
              <a:t>Navn og dato slik: Navn </a:t>
            </a:r>
            <a:r>
              <a:rPr lang="nb-NO" dirty="0" err="1" smtClean="0">
                <a:solidFill>
                  <a:prstClr val="black"/>
                </a:solidFill>
              </a:rPr>
              <a:t>Navnesen</a:t>
            </a:r>
            <a:r>
              <a:rPr lang="nb-NO" dirty="0" smtClean="0">
                <a:solidFill>
                  <a:prstClr val="black"/>
                </a:solidFill>
              </a:rPr>
              <a:t>, 2. mars 2011</a:t>
            </a:r>
            <a:endParaRPr lang="nb-NO" dirty="0">
              <a:solidFill>
                <a:prstClr val="black"/>
              </a:solidFill>
            </a:endParaRPr>
          </a:p>
        </p:txBody>
      </p:sp>
      <p:pic>
        <p:nvPicPr>
          <p:cNvPr id="8" name="Picture 7" descr="header_var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5" y="0"/>
            <a:ext cx="9143245" cy="676600"/>
          </a:xfrm>
          <a:prstGeom prst="rect">
            <a:avLst/>
          </a:prstGeom>
        </p:spPr>
      </p:pic>
      <p:sp>
        <p:nvSpPr>
          <p:cNvPr id="10" name="Date Placeholder 5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F10A4A5F-8073-411D-AFAE-BEAD9B145E79}" type="datetimeFigureOut">
              <a:rPr lang="en-GB" smtClean="0">
                <a:solidFill>
                  <a:prstClr val="white"/>
                </a:solidFill>
              </a:rPr>
              <a:pPr/>
              <a:t>08/11/2012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794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smtClean="0"/>
              <a:t>Klikk for å redigere tittelstil</a:t>
            </a:r>
            <a:endParaRPr lang="nb-NO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 dirty="0"/>
          </a:p>
        </p:txBody>
      </p:sp>
      <p:sp>
        <p:nvSpPr>
          <p:cNvPr id="4" name="Date Placeholder 5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F10A4A5F-8073-411D-AFAE-BEAD9B145E79}" type="datetimeFigureOut">
              <a:rPr lang="en-GB" smtClean="0">
                <a:solidFill>
                  <a:prstClr val="white"/>
                </a:solidFill>
              </a:rPr>
              <a:pPr/>
              <a:t>08/11/2012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324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- 2 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smtClean="0"/>
              <a:t>Klikk for å redigere tittelstil</a:t>
            </a:r>
            <a:endParaRPr lang="nb-NO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6400" y="2170800"/>
            <a:ext cx="3312000" cy="4093200"/>
          </a:xfrm>
        </p:spPr>
        <p:txBody>
          <a:bodyPr/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955400" y="2170800"/>
            <a:ext cx="3312000" cy="4093200"/>
          </a:xfrm>
        </p:spPr>
        <p:txBody>
          <a:bodyPr/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F10A4A5F-8073-411D-AFAE-BEAD9B145E79}" type="datetimeFigureOut">
              <a:rPr lang="en-GB" smtClean="0">
                <a:solidFill>
                  <a:prstClr val="white"/>
                </a:solidFill>
              </a:rPr>
              <a:pPr/>
              <a:t>08/11/2012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891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6976" y="1278000"/>
            <a:ext cx="6741080" cy="854968"/>
          </a:xfrm>
          <a:prstGeom prst="rect">
            <a:avLst/>
          </a:prstGeom>
        </p:spPr>
        <p:txBody>
          <a:bodyPr vert="horz" wrap="none" lIns="0" tIns="0" rIns="0" bIns="0" rtlCol="0" anchor="t">
            <a:normAutofit/>
          </a:bodyPr>
          <a:lstStyle/>
          <a:p>
            <a:r>
              <a:rPr lang="nb-NO" noProof="0" smtClean="0"/>
              <a:t>Klikk for å redigere tittelstil</a:t>
            </a:r>
            <a:endParaRPr lang="nb-NO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6400" y="2170800"/>
            <a:ext cx="6742800" cy="4093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245" cy="731460"/>
          </a:xfrm>
          <a:prstGeom prst="rect">
            <a:avLst/>
          </a:prstGeom>
        </p:spPr>
      </p:pic>
      <p:pic>
        <p:nvPicPr>
          <p:cNvPr id="10" name="Picture 9" descr="var2_footer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6675135"/>
            <a:ext cx="9143245" cy="182865"/>
          </a:xfrm>
          <a:prstGeom prst="rect">
            <a:avLst/>
          </a:prstGeom>
        </p:spPr>
      </p:pic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F10A4A5F-8073-411D-AFAE-BEAD9B145E79}" type="datetimeFigureOut">
              <a:rPr lang="en-GB" smtClean="0">
                <a:solidFill>
                  <a:prstClr val="white"/>
                </a:solidFill>
              </a:rPr>
              <a:pPr/>
              <a:t>08/11/2012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86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7975" indent="-307975" algn="l" defTabSz="914400" rtl="0" eaLnBrk="1" latinLnBrk="0" hangingPunct="1">
        <a:spcBef>
          <a:spcPts val="1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57300" indent="-36195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9250" indent="-36195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6976" y="1278000"/>
            <a:ext cx="6741080" cy="854968"/>
          </a:xfrm>
          <a:prstGeom prst="rect">
            <a:avLst/>
          </a:prstGeom>
        </p:spPr>
        <p:txBody>
          <a:bodyPr vert="horz" wrap="none" lIns="0" tIns="0" rIns="0" bIns="0" rtlCol="0" anchor="t">
            <a:normAutofit/>
          </a:bodyPr>
          <a:lstStyle/>
          <a:p>
            <a:r>
              <a:rPr lang="nb-NO" noProof="0" smtClean="0"/>
              <a:t>Klikk for å redigere tittelstil</a:t>
            </a:r>
            <a:endParaRPr lang="nb-NO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6400" y="2170800"/>
            <a:ext cx="6742800" cy="4093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245" cy="731460"/>
          </a:xfrm>
          <a:prstGeom prst="rect">
            <a:avLst/>
          </a:prstGeom>
        </p:spPr>
      </p:pic>
      <p:pic>
        <p:nvPicPr>
          <p:cNvPr id="10" name="Picture 9" descr="var2_footer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6675135"/>
            <a:ext cx="9143245" cy="182865"/>
          </a:xfrm>
          <a:prstGeom prst="rect">
            <a:avLst/>
          </a:prstGeom>
        </p:spPr>
      </p:pic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F10A4A5F-8073-411D-AFAE-BEAD9B145E79}" type="datetimeFigureOut">
              <a:rPr lang="en-GB" smtClean="0">
                <a:solidFill>
                  <a:prstClr val="white"/>
                </a:solidFill>
              </a:rPr>
              <a:pPr/>
              <a:t>08/11/2012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859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7975" indent="-307975" algn="l" defTabSz="914400" rtl="0" eaLnBrk="1" latinLnBrk="0" hangingPunct="1">
        <a:spcBef>
          <a:spcPts val="1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57300" indent="-36195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9250" indent="-36195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A34E1-F42F-45C6-B596-23B87CA281B2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08.11.2012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5F92F-52EE-454E-886A-499BACE1D303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13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11560" y="1772816"/>
            <a:ext cx="8532440" cy="360152"/>
          </a:xfrm>
        </p:spPr>
        <p:txBody>
          <a:bodyPr>
            <a:noAutofit/>
          </a:bodyPr>
          <a:lstStyle/>
          <a:p>
            <a:r>
              <a:rPr lang="nb-NO" sz="2000" b="1" dirty="0" smtClean="0"/>
              <a:t>Arbeidet med COINCO - Forholdet til «Den Skandinaviske Arena»</a:t>
            </a:r>
            <a:endParaRPr lang="nb-NO" sz="20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 smtClean="0"/>
          </a:p>
          <a:p>
            <a:endParaRPr lang="nb-NO" dirty="0"/>
          </a:p>
          <a:p>
            <a:pPr marL="0" indent="0">
              <a:buNone/>
            </a:pPr>
            <a:r>
              <a:rPr lang="nb-NO" dirty="0" smtClean="0"/>
              <a:t>Møte i Europapolitisk Forum i Oslo 8.november </a:t>
            </a:r>
            <a:r>
              <a:rPr lang="nb-NO" dirty="0"/>
              <a:t>2012</a:t>
            </a:r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Fylkesordfører </a:t>
            </a:r>
            <a:r>
              <a:rPr lang="nb-NO" dirty="0"/>
              <a:t>Nils Aage Jegstad</a:t>
            </a:r>
          </a:p>
          <a:p>
            <a:pPr marL="0" indent="0">
              <a:buNone/>
            </a:pPr>
            <a:r>
              <a:rPr lang="nb-NO" dirty="0" smtClean="0"/>
              <a:t>Akershus </a:t>
            </a:r>
            <a:r>
              <a:rPr lang="nb-NO" dirty="0"/>
              <a:t>fylkeskommune</a:t>
            </a:r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04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5391" y="1844824"/>
            <a:ext cx="6108609" cy="4443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tel 1"/>
          <p:cNvSpPr>
            <a:spLocks noGrp="1"/>
          </p:cNvSpPr>
          <p:nvPr>
            <p:ph type="title"/>
          </p:nvPr>
        </p:nvSpPr>
        <p:spPr>
          <a:xfrm>
            <a:off x="913428" y="836712"/>
            <a:ext cx="2924656" cy="854968"/>
          </a:xfrm>
        </p:spPr>
        <p:txBody>
          <a:bodyPr>
            <a:normAutofit/>
          </a:bodyPr>
          <a:lstStyle/>
          <a:p>
            <a:r>
              <a:rPr lang="nb-NO" sz="3600" dirty="0" smtClean="0"/>
              <a:t>Godstransport med jernbane</a:t>
            </a:r>
            <a:endParaRPr lang="nb-NO" sz="3600" dirty="0"/>
          </a:p>
        </p:txBody>
      </p:sp>
      <p:sp>
        <p:nvSpPr>
          <p:cNvPr id="6" name="Plassholder for innhold 5"/>
          <p:cNvSpPr txBox="1">
            <a:spLocks/>
          </p:cNvSpPr>
          <p:nvPr/>
        </p:nvSpPr>
        <p:spPr>
          <a:xfrm>
            <a:off x="467544" y="4509120"/>
            <a:ext cx="3816424" cy="4093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07975" indent="-307975" algn="l" defTabSz="914400" rtl="0" eaLnBrk="1" latinLnBrk="0" hangingPunct="1">
              <a:spcBef>
                <a:spcPts val="1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7300" indent="-3619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9250" indent="-36195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b-NO" sz="2000" dirty="0"/>
          </a:p>
        </p:txBody>
      </p:sp>
      <p:sp>
        <p:nvSpPr>
          <p:cNvPr id="7" name="Plassholder for innhold 5"/>
          <p:cNvSpPr txBox="1">
            <a:spLocks/>
          </p:cNvSpPr>
          <p:nvPr/>
        </p:nvSpPr>
        <p:spPr>
          <a:xfrm>
            <a:off x="806320" y="5013176"/>
            <a:ext cx="3477648" cy="4093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07975" indent="-307975" algn="l" defTabSz="914400" rtl="0" eaLnBrk="1" latinLnBrk="0" hangingPunct="1">
              <a:spcBef>
                <a:spcPts val="1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7300" indent="-3619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9250" indent="-36195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000" dirty="0" smtClean="0"/>
              <a:t>Osloregionen – en </a:t>
            </a:r>
            <a:r>
              <a:rPr lang="nb-NO" sz="2000" dirty="0" err="1" smtClean="0"/>
              <a:t>innfartsåre</a:t>
            </a:r>
            <a:r>
              <a:rPr lang="nb-NO" sz="2000" dirty="0" smtClean="0"/>
              <a:t> til/fra Europa og navet i Norge </a:t>
            </a:r>
          </a:p>
          <a:p>
            <a:endParaRPr lang="nb-NO" sz="2000" dirty="0" smtClean="0"/>
          </a:p>
        </p:txBody>
      </p:sp>
    </p:spTree>
    <p:extLst>
      <p:ext uri="{BB962C8B-B14F-4D97-AF65-F5344CB8AC3E}">
        <p14:creationId xmlns:p14="http://schemas.microsoft.com/office/powerpoint/2010/main" val="222963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/>
          </p:cNvSpPr>
          <p:nvPr/>
        </p:nvSpPr>
        <p:spPr>
          <a:xfrm>
            <a:off x="251520" y="332656"/>
            <a:ext cx="532859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1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Et skandinavisk planperspektiv gir lønnsomhet</a:t>
            </a:r>
            <a:endParaRPr lang="nb-NO" sz="13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Bilde 4" descr="1210_KristinVinje_Lysebu29"/>
          <p:cNvPicPr>
            <a:picLocks noGrp="1" noChangeAspect="1"/>
          </p:cNvPicPr>
          <p:nvPr isPhoto="1"/>
        </p:nvPicPr>
        <p:blipFill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" t="8095" r="3554" b="9048"/>
          <a:stretch/>
        </p:blipFill>
        <p:spPr>
          <a:xfrm>
            <a:off x="525557" y="764704"/>
            <a:ext cx="8294915" cy="5682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695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52475"/>
            <a:ext cx="7467600" cy="535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656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85812"/>
            <a:ext cx="7467600" cy="52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Sylinder 4"/>
          <p:cNvSpPr txBox="1"/>
          <p:nvPr/>
        </p:nvSpPr>
        <p:spPr>
          <a:xfrm>
            <a:off x="1182833" y="1196752"/>
            <a:ext cx="67687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b="1" dirty="0" smtClean="0"/>
              <a:t>Resultater fra COINCO North -Avsluttet i juni 2011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407293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23528" y="1278000"/>
            <a:ext cx="8136904" cy="854968"/>
          </a:xfrm>
        </p:spPr>
        <p:txBody>
          <a:bodyPr/>
          <a:lstStyle/>
          <a:p>
            <a:r>
              <a:rPr lang="nb-NO" dirty="0" smtClean="0"/>
              <a:t>Den Skandinaviske Arena (DSA)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323528" y="2182505"/>
            <a:ext cx="8568952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 </a:t>
            </a:r>
            <a:r>
              <a:rPr lang="nb-NO" sz="3200" b="1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Initiativtager til COINCO prosjektet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Den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Skandinaviska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Arenan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är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ett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politiskt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samarbete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för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att knyta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samman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Öresundsregionen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, Halland, Göteborg-Osloregionen*. Initiativet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till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samarbetet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togs år 2000 av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svenska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Utrikesdepartementet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och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idag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finns en politisk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samarbetskommitté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etablerad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med representanter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från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Norge, Sverige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och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Danmark. Parterna i Den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Skandinaviska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Arenan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är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Akershus Fylkeskommune, Göteborgs Stad, Helsingborgs stad, Malmö stad, Københavns kommune, Oslo Kommune, Region Halland, Region Hovedstaden, Region Sjælland, Region Skåne,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Västra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Götalandsregionen,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Östfold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Fylkeskommune.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DSA:s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sekretariat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utgörs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av sekretariatet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för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Göteborg-Oslo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samarbetet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och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Öresundskommittén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.</a:t>
            </a:r>
            <a:endParaRPr lang="nb-NO" dirty="0">
              <a:effectLst/>
              <a:latin typeface="Calibri" pitchFamily="34" charset="0"/>
              <a:ea typeface="Times New Roman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72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776288"/>
            <a:ext cx="7515225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713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DSAs</a:t>
            </a:r>
            <a:r>
              <a:rPr lang="nb-NO" dirty="0" smtClean="0"/>
              <a:t> målsetting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251520" y="2492896"/>
            <a:ext cx="8640960" cy="3821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nb-NO" b="1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Syftet</a:t>
            </a:r>
            <a:r>
              <a:rPr lang="nb-NO" b="1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med </a:t>
            </a:r>
            <a:r>
              <a:rPr lang="nb-NO" b="1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samarbetet</a:t>
            </a:r>
            <a:r>
              <a:rPr lang="nb-NO" b="1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</a:t>
            </a:r>
            <a:r>
              <a:rPr lang="nb-NO" b="1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är</a:t>
            </a:r>
            <a:r>
              <a:rPr lang="nb-NO" b="1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att verka </a:t>
            </a:r>
            <a:r>
              <a:rPr lang="nb-NO" b="1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för</a:t>
            </a:r>
            <a:endParaRPr lang="nb-NO" dirty="0" smtClean="0">
              <a:effectLst/>
              <a:latin typeface="Calibri" pitchFamily="34" charset="0"/>
              <a:ea typeface="Times New Roman"/>
              <a:cs typeface="Calibri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att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utveckla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en europeisk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tillväxtkorridor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med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hög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tillgänglighet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och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fokus på forskning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och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innovation</a:t>
            </a:r>
            <a:endParaRPr lang="nb-NO" dirty="0" smtClean="0">
              <a:effectLst/>
              <a:latin typeface="Calibri" pitchFamily="34" charset="0"/>
              <a:ea typeface="Times New Roman"/>
              <a:cs typeface="Calibri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att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stärka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tillväxten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på ett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hållbart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sätt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och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göra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regionen mer konkurrenskraftig i ett europeisk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och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globalt perspektiv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regionförstoring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och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en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sammanhållen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arbetsmarknadsregion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där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människor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ges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bättre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pendlingsmöjligheter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,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tillgång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till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fler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arbetsplatser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och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där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de kan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välja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att bo på en ort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och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arbeta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på en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annan</a:t>
            </a:r>
            <a:endParaRPr lang="nb-NO" dirty="0" smtClean="0">
              <a:effectLst/>
              <a:latin typeface="Calibri" pitchFamily="34" charset="0"/>
              <a:ea typeface="Times New Roman"/>
              <a:cs typeface="Calibri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bättre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och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miljömässigt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hållbara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transportlösningar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för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gods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och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människor</a:t>
            </a:r>
            <a:endParaRPr lang="nb-NO" dirty="0" smtClean="0">
              <a:effectLst/>
              <a:latin typeface="Calibri" pitchFamily="34" charset="0"/>
              <a:ea typeface="Times New Roman"/>
              <a:cs typeface="Calibri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nb-NO" dirty="0">
                <a:latin typeface="Calibri" pitchFamily="34" charset="0"/>
                <a:ea typeface="Calibri"/>
                <a:cs typeface="Calibri" pitchFamily="34" charset="0"/>
              </a:rPr>
              <a:t>E</a:t>
            </a:r>
            <a:r>
              <a:rPr lang="nb-NO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t tett samarbeide mellom regionene i Den Skandinaviske Arena  for å realisere og sikre gjennomslag ovenfor de nasjonale myndigheter i de nordiske landene</a:t>
            </a:r>
            <a:endParaRPr lang="nb-NO" dirty="0">
              <a:effectLst/>
              <a:latin typeface="Calibri" pitchFamily="34" charset="0"/>
              <a:ea typeface="Times New Roman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26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15616" y="1268760"/>
            <a:ext cx="7416824" cy="854968"/>
          </a:xfrm>
        </p:spPr>
        <p:txBody>
          <a:bodyPr>
            <a:normAutofit/>
          </a:bodyPr>
          <a:lstStyle/>
          <a:p>
            <a:r>
              <a:rPr lang="nb-NO" sz="3600" dirty="0" smtClean="0"/>
              <a:t>DSA-Oppfølging av Nordisk Triangel</a:t>
            </a:r>
            <a:endParaRPr lang="nb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1115616" y="1988840"/>
            <a:ext cx="70567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b-NO" dirty="0" smtClean="0">
                <a:effectLst/>
                <a:latin typeface="Calibri"/>
                <a:ea typeface="Calibri"/>
              </a:rPr>
              <a:t>«Det Nordiske Triangel» ble lansert av de nordiske regjeringer i 1996 som et ledd i innspill til utformingen av «</a:t>
            </a:r>
            <a:r>
              <a:rPr lang="nb-NO" dirty="0" err="1" smtClean="0">
                <a:effectLst/>
                <a:latin typeface="Calibri"/>
                <a:ea typeface="Calibri"/>
              </a:rPr>
              <a:t>TransEuropian</a:t>
            </a:r>
            <a:r>
              <a:rPr lang="nb-NO" dirty="0" smtClean="0">
                <a:effectLst/>
                <a:latin typeface="Calibri"/>
                <a:ea typeface="Calibri"/>
              </a:rPr>
              <a:t> Network»(TEN-T). Innspillet gjaldt planlegging og utbygging av et effektivt, bærekraftig og konkurransekraftig transportsystemet på veg og jernbane mellom Oslo-København og Stockholm( Nordisk Triangel). Det var lagt opp til at  utbyggingen skulle delfinansieres med både EU og nasjonale midler. I 2007 ble lenken fra Stockholm til Helsinki en del av «Det Nordiske Triangel» .</a:t>
            </a:r>
          </a:p>
          <a:p>
            <a:pPr>
              <a:spcAft>
                <a:spcPts val="0"/>
              </a:spcAft>
            </a:pPr>
            <a:r>
              <a:rPr lang="nb-NO" dirty="0" smtClean="0">
                <a:effectLst/>
                <a:latin typeface="Calibri"/>
                <a:ea typeface="Calibri"/>
              </a:rPr>
              <a:t>Ved EUs revisjon av retningslinjene til «</a:t>
            </a:r>
            <a:r>
              <a:rPr lang="nb-NO" dirty="0" err="1" smtClean="0">
                <a:effectLst/>
                <a:latin typeface="Calibri"/>
                <a:ea typeface="Calibri"/>
              </a:rPr>
              <a:t>TransEuropian</a:t>
            </a:r>
            <a:r>
              <a:rPr lang="nb-NO" dirty="0" smtClean="0">
                <a:effectLst/>
                <a:latin typeface="Calibri"/>
                <a:ea typeface="Calibri"/>
              </a:rPr>
              <a:t> Network»(TEN-T) i 2009  ga de nordiske regjeringer nok en gang en tilbakemelding om at  «Det Nordiske Triangel» var det viktigste grensekryssende infrastrukturprosjektet i Norden i EU-sammenheng.</a:t>
            </a:r>
            <a:endParaRPr lang="nb-NO" dirty="0">
              <a:effectLst/>
              <a:latin typeface="Calibri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943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Visjonen til COINCO </a:t>
            </a:r>
            <a:br>
              <a:rPr lang="nb-NO" dirty="0" smtClean="0"/>
            </a:b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611560" y="2492896"/>
            <a:ext cx="75608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b-NO" sz="2800" dirty="0" smtClean="0">
                <a:effectLst/>
                <a:latin typeface="Times New Roman"/>
                <a:ea typeface="Times New Roman"/>
              </a:rPr>
              <a:t>The Scandinavian 8 Million City – </a:t>
            </a:r>
            <a:r>
              <a:rPr lang="nb-NO" sz="2800" dirty="0" err="1" smtClean="0">
                <a:effectLst/>
                <a:latin typeface="Times New Roman"/>
                <a:ea typeface="Times New Roman"/>
              </a:rPr>
              <a:t>är</a:t>
            </a:r>
            <a:r>
              <a:rPr lang="nb-NO" sz="2800" dirty="0" smtClean="0">
                <a:effectLst/>
                <a:latin typeface="Times New Roman"/>
                <a:ea typeface="Times New Roman"/>
              </a:rPr>
              <a:t> en region med </a:t>
            </a:r>
            <a:r>
              <a:rPr lang="nb-NO" sz="2800" dirty="0" err="1" smtClean="0">
                <a:effectLst/>
                <a:latin typeface="Times New Roman"/>
                <a:ea typeface="Times New Roman"/>
              </a:rPr>
              <a:t>stark</a:t>
            </a:r>
            <a:r>
              <a:rPr lang="nb-NO" sz="2800" dirty="0" smtClean="0">
                <a:effectLst/>
                <a:latin typeface="Times New Roman"/>
                <a:ea typeface="Times New Roman"/>
              </a:rPr>
              <a:t> konkurrenskraft  på global nivå. </a:t>
            </a:r>
            <a:r>
              <a:rPr lang="nb-NO" sz="2800" dirty="0" err="1" smtClean="0">
                <a:effectLst/>
                <a:latin typeface="Times New Roman"/>
                <a:ea typeface="Times New Roman"/>
              </a:rPr>
              <a:t>Städerna</a:t>
            </a:r>
            <a:r>
              <a:rPr lang="nb-NO" sz="2800" dirty="0" smtClean="0">
                <a:effectLst/>
                <a:latin typeface="Times New Roman"/>
                <a:ea typeface="Times New Roman"/>
              </a:rPr>
              <a:t>, </a:t>
            </a:r>
            <a:r>
              <a:rPr lang="nb-NO" sz="2800" dirty="0" err="1" smtClean="0">
                <a:effectLst/>
                <a:latin typeface="Times New Roman"/>
                <a:ea typeface="Times New Roman"/>
              </a:rPr>
              <a:t>kunskaps</a:t>
            </a:r>
            <a:r>
              <a:rPr lang="nb-NO" sz="2800" dirty="0" smtClean="0">
                <a:effectLst/>
                <a:latin typeface="Times New Roman"/>
                <a:ea typeface="Times New Roman"/>
              </a:rPr>
              <a:t>- </a:t>
            </a:r>
            <a:r>
              <a:rPr lang="nb-NO" sz="2800" dirty="0" err="1" smtClean="0">
                <a:effectLst/>
                <a:latin typeface="Times New Roman"/>
                <a:ea typeface="Times New Roman"/>
              </a:rPr>
              <a:t>och</a:t>
            </a:r>
            <a:r>
              <a:rPr lang="nb-NO" sz="2800" dirty="0" smtClean="0">
                <a:effectLst/>
                <a:latin typeface="Times New Roman"/>
                <a:ea typeface="Times New Roman"/>
              </a:rPr>
              <a:t> </a:t>
            </a:r>
            <a:r>
              <a:rPr lang="nb-NO" sz="2800" dirty="0" err="1" smtClean="0">
                <a:effectLst/>
                <a:latin typeface="Times New Roman"/>
                <a:ea typeface="Times New Roman"/>
              </a:rPr>
              <a:t>kompetensmiljöerna</a:t>
            </a:r>
            <a:r>
              <a:rPr lang="nb-NO" sz="2800" dirty="0" smtClean="0">
                <a:effectLst/>
                <a:latin typeface="Times New Roman"/>
                <a:ea typeface="Times New Roman"/>
              </a:rPr>
              <a:t> på </a:t>
            </a:r>
            <a:r>
              <a:rPr lang="nb-NO" sz="2800" dirty="0" err="1" smtClean="0">
                <a:effectLst/>
                <a:latin typeface="Times New Roman"/>
                <a:ea typeface="Times New Roman"/>
              </a:rPr>
              <a:t>sträckan</a:t>
            </a:r>
            <a:r>
              <a:rPr lang="nb-NO" sz="2800" dirty="0" smtClean="0">
                <a:effectLst/>
                <a:latin typeface="Times New Roman"/>
                <a:ea typeface="Times New Roman"/>
              </a:rPr>
              <a:t> Oslo-Göteborg-</a:t>
            </a:r>
            <a:r>
              <a:rPr lang="nb-NO" sz="2800" dirty="0" err="1" smtClean="0">
                <a:effectLst/>
                <a:latin typeface="Times New Roman"/>
                <a:ea typeface="Times New Roman"/>
              </a:rPr>
              <a:t>Köpenhamn</a:t>
            </a:r>
            <a:r>
              <a:rPr lang="nb-NO" sz="2800" dirty="0" smtClean="0">
                <a:effectLst/>
                <a:latin typeface="Times New Roman"/>
                <a:ea typeface="Times New Roman"/>
              </a:rPr>
              <a:t> </a:t>
            </a:r>
            <a:r>
              <a:rPr lang="nb-NO" sz="2800" dirty="0" err="1" smtClean="0">
                <a:effectLst/>
                <a:latin typeface="Times New Roman"/>
                <a:ea typeface="Times New Roman"/>
              </a:rPr>
              <a:t>är</a:t>
            </a:r>
            <a:r>
              <a:rPr lang="nb-NO" sz="2800" dirty="0" smtClean="0">
                <a:effectLst/>
                <a:latin typeface="Times New Roman"/>
                <a:ea typeface="Times New Roman"/>
              </a:rPr>
              <a:t> en attraktiv </a:t>
            </a:r>
            <a:r>
              <a:rPr lang="nb-NO" sz="2800" dirty="0" err="1" smtClean="0">
                <a:effectLst/>
                <a:latin typeface="Times New Roman"/>
                <a:ea typeface="Times New Roman"/>
              </a:rPr>
              <a:t>sammanhängande</a:t>
            </a:r>
            <a:r>
              <a:rPr lang="nb-NO" sz="2800" dirty="0" smtClean="0">
                <a:effectLst/>
                <a:latin typeface="Times New Roman"/>
                <a:ea typeface="Times New Roman"/>
              </a:rPr>
              <a:t> </a:t>
            </a:r>
            <a:r>
              <a:rPr lang="nb-NO" sz="2800" dirty="0" err="1" smtClean="0">
                <a:effectLst/>
                <a:latin typeface="Times New Roman"/>
                <a:ea typeface="Times New Roman"/>
              </a:rPr>
              <a:t>arbetsmarknad</a:t>
            </a:r>
            <a:r>
              <a:rPr lang="nb-NO" sz="2800" dirty="0" smtClean="0">
                <a:effectLst/>
                <a:latin typeface="Times New Roman"/>
                <a:ea typeface="Times New Roman"/>
              </a:rPr>
              <a:t> med </a:t>
            </a:r>
            <a:r>
              <a:rPr lang="nb-NO" sz="2800" dirty="0" err="1" smtClean="0">
                <a:effectLst/>
                <a:latin typeface="Times New Roman"/>
                <a:ea typeface="Times New Roman"/>
              </a:rPr>
              <a:t>miljövänliga</a:t>
            </a:r>
            <a:r>
              <a:rPr lang="nb-NO" sz="2800" dirty="0" smtClean="0">
                <a:effectLst/>
                <a:latin typeface="Times New Roman"/>
                <a:ea typeface="Times New Roman"/>
              </a:rPr>
              <a:t> </a:t>
            </a:r>
            <a:r>
              <a:rPr lang="nb-NO" sz="2800" dirty="0" err="1" smtClean="0">
                <a:effectLst/>
                <a:latin typeface="Times New Roman"/>
                <a:ea typeface="Times New Roman"/>
              </a:rPr>
              <a:t>och</a:t>
            </a:r>
            <a:r>
              <a:rPr lang="nb-NO" sz="2800" dirty="0" smtClean="0">
                <a:effectLst/>
                <a:latin typeface="Times New Roman"/>
                <a:ea typeface="Times New Roman"/>
              </a:rPr>
              <a:t> </a:t>
            </a:r>
            <a:r>
              <a:rPr lang="nb-NO" sz="2800" dirty="0" err="1" smtClean="0">
                <a:effectLst/>
                <a:latin typeface="Times New Roman"/>
                <a:ea typeface="Times New Roman"/>
              </a:rPr>
              <a:t>långsiktigt</a:t>
            </a:r>
            <a:r>
              <a:rPr lang="nb-NO" sz="2800" dirty="0" smtClean="0">
                <a:effectLst/>
                <a:latin typeface="Times New Roman"/>
                <a:ea typeface="Times New Roman"/>
              </a:rPr>
              <a:t> </a:t>
            </a:r>
            <a:r>
              <a:rPr lang="nb-NO" sz="2800" dirty="0" err="1" smtClean="0">
                <a:effectLst/>
                <a:latin typeface="Times New Roman"/>
                <a:ea typeface="Times New Roman"/>
              </a:rPr>
              <a:t>hållbara</a:t>
            </a:r>
            <a:r>
              <a:rPr lang="nb-NO" sz="2800" dirty="0" smtClean="0">
                <a:effectLst/>
                <a:latin typeface="Times New Roman"/>
                <a:ea typeface="Times New Roman"/>
              </a:rPr>
              <a:t> </a:t>
            </a:r>
            <a:r>
              <a:rPr lang="nb-NO" sz="2800" dirty="0" err="1" smtClean="0">
                <a:effectLst/>
                <a:latin typeface="Times New Roman"/>
                <a:ea typeface="Times New Roman"/>
              </a:rPr>
              <a:t>mobilitetslösningar</a:t>
            </a:r>
            <a:r>
              <a:rPr lang="nb-NO" sz="1400" dirty="0" smtClean="0">
                <a:effectLst/>
                <a:latin typeface="Times New Roman"/>
                <a:ea typeface="Times New Roman"/>
              </a:rPr>
              <a:t> </a:t>
            </a:r>
            <a:endParaRPr lang="nb-NO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0816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76" y="548679"/>
            <a:ext cx="8622704" cy="6002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3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64521" y="773832"/>
            <a:ext cx="8136904" cy="854968"/>
          </a:xfrm>
        </p:spPr>
        <p:txBody>
          <a:bodyPr>
            <a:normAutofit fontScale="90000"/>
          </a:bodyPr>
          <a:lstStyle/>
          <a:p>
            <a:r>
              <a:rPr lang="nb-NO" sz="2800" dirty="0" smtClean="0"/>
              <a:t>DSA strategi-COINCO er et redskap </a:t>
            </a:r>
            <a:br>
              <a:rPr lang="nb-NO" sz="2800" dirty="0" smtClean="0"/>
            </a:br>
            <a:r>
              <a:rPr lang="nb-NO" sz="2800" dirty="0" smtClean="0"/>
              <a:t>for realiseringen av målsettingen</a:t>
            </a:r>
            <a:br>
              <a:rPr lang="nb-NO" sz="2800" dirty="0" smtClean="0"/>
            </a:br>
            <a:endParaRPr lang="nb-NO" sz="28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678835" y="1556792"/>
            <a:ext cx="7488832" cy="5202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nb-NO" sz="2400" b="1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Den </a:t>
            </a:r>
            <a:r>
              <a:rPr lang="nb-NO" sz="2400" b="1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Skandinaviska</a:t>
            </a:r>
            <a:r>
              <a:rPr lang="nb-NO" sz="2400" b="1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</a:t>
            </a:r>
            <a:r>
              <a:rPr lang="nb-NO" sz="2400" b="1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Arenans</a:t>
            </a:r>
            <a:r>
              <a:rPr lang="nb-NO" sz="2400" b="1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strategi 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För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att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realisera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målsättningarna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är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Arenans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strategi att  COINCO belyser:  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nb-NO" dirty="0" err="1">
                <a:latin typeface="Calibri" pitchFamily="34" charset="0"/>
                <a:ea typeface="Times New Roman"/>
                <a:cs typeface="Calibri" pitchFamily="34" charset="0"/>
              </a:rPr>
              <a:t>E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tablera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snabbtåg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/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intercitytåg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Oslo-Göteborg-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Köpenhamn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och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att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dubbelspår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,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för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hastigheter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upp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till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250 km/t,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är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fullt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utbyggt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senast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år 2030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nb-NO" dirty="0">
                <a:latin typeface="Calibri" pitchFamily="34" charset="0"/>
                <a:ea typeface="Times New Roman"/>
                <a:cs typeface="Calibri" pitchFamily="34" charset="0"/>
              </a:rPr>
              <a:t>P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å sikt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etablera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höghastighetståg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mellan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Oslo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och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Köpenhamn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/Kastrup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och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vidare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mot det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europeiska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höghastighetsnätet</a:t>
            </a:r>
            <a:endParaRPr lang="nb-NO" dirty="0" smtClean="0">
              <a:effectLst/>
              <a:latin typeface="Calibri" pitchFamily="34" charset="0"/>
              <a:ea typeface="Times New Roman"/>
              <a:cs typeface="Calibri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nb-NO" dirty="0">
                <a:latin typeface="Calibri" pitchFamily="34" charset="0"/>
                <a:ea typeface="Times New Roman"/>
                <a:cs typeface="Calibri" pitchFamily="34" charset="0"/>
              </a:rPr>
              <a:t>S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kapa en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gemensam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gränsöverskridande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planering i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infrastrukturfrågor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mellan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Sverige, Danmark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och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Norge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nb-NO" dirty="0" err="1">
                <a:latin typeface="Calibri" pitchFamily="34" charset="0"/>
                <a:ea typeface="Times New Roman"/>
                <a:cs typeface="Calibri" pitchFamily="34" charset="0"/>
              </a:rPr>
              <a:t>P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rioritera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skandinaviska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snabb-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och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höghastighetståg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inom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ramen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för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EU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och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den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transnationella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europeiska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transportinfrastrukturen, TEN-T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nb-NO" dirty="0" err="1">
                <a:latin typeface="Calibri" pitchFamily="34" charset="0"/>
                <a:ea typeface="Times New Roman"/>
                <a:cs typeface="Calibri" pitchFamily="34" charset="0"/>
              </a:rPr>
              <a:t>F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rämja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den Nordiska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Triangeln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. Det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innebär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snabba,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gröna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och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effektiva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transporter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mellan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de tre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skandinaviska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huvudstadsregionerna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Köpenhamn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, Oslo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och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Stockholm samt Göteborg med Nordens </a:t>
            </a:r>
            <a:r>
              <a:rPr lang="nb-NO" dirty="0" err="1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största</a:t>
            </a:r>
            <a:r>
              <a:rPr lang="nb-NO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 hamn. </a:t>
            </a:r>
            <a:endParaRPr lang="nb-NO" dirty="0">
              <a:effectLst/>
              <a:latin typeface="Calibri" pitchFamily="34" charset="0"/>
              <a:ea typeface="Times New Roman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09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 err="1" smtClean="0"/>
              <a:t>InterCity</a:t>
            </a:r>
            <a:r>
              <a:rPr lang="nb-NO" sz="4000" dirty="0" smtClean="0"/>
              <a:t> (IC) </a:t>
            </a:r>
            <a:endParaRPr lang="nb-NO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6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836712"/>
            <a:ext cx="4067944" cy="583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1334230" y="2204864"/>
            <a:ext cx="3477648" cy="4093200"/>
          </a:xfrm>
        </p:spPr>
        <p:txBody>
          <a:bodyPr>
            <a:normAutofit/>
          </a:bodyPr>
          <a:lstStyle/>
          <a:p>
            <a:r>
              <a:rPr lang="nb-NO" sz="2000" dirty="0" err="1" smtClean="0"/>
              <a:t>InterCity</a:t>
            </a:r>
            <a:r>
              <a:rPr lang="nb-NO" sz="2000" dirty="0" smtClean="0"/>
              <a:t>-triangelet</a:t>
            </a:r>
            <a:br>
              <a:rPr lang="nb-NO" sz="2000" dirty="0" smtClean="0"/>
            </a:br>
            <a:r>
              <a:rPr lang="nb-NO" sz="2000" dirty="0" smtClean="0"/>
              <a:t>- et felles bo og arbeidsmarked på Østlandet</a:t>
            </a:r>
          </a:p>
          <a:p>
            <a:r>
              <a:rPr lang="nb-NO" sz="2000" dirty="0" err="1" smtClean="0"/>
              <a:t>InterCity</a:t>
            </a:r>
            <a:r>
              <a:rPr lang="nb-NO" sz="2000" dirty="0" smtClean="0"/>
              <a:t>-området vil knytte byene tettere sammen og gjøre det lettere å dagpendle mellom dem.  </a:t>
            </a:r>
          </a:p>
          <a:p>
            <a:r>
              <a:rPr lang="nb-NO" sz="2000" dirty="0" smtClean="0"/>
              <a:t>Jernbaneverket har uttalt at </a:t>
            </a:r>
            <a:r>
              <a:rPr lang="nb-NO" sz="2000" dirty="0" err="1" smtClean="0"/>
              <a:t>InterCity</a:t>
            </a:r>
            <a:r>
              <a:rPr lang="nb-NO" sz="2000" dirty="0" smtClean="0"/>
              <a:t> kan stå ferdig på 10 år.  </a:t>
            </a:r>
          </a:p>
        </p:txBody>
      </p:sp>
    </p:spTree>
    <p:extLst>
      <p:ext uri="{BB962C8B-B14F-4D97-AF65-F5344CB8AC3E}">
        <p14:creationId xmlns:p14="http://schemas.microsoft.com/office/powerpoint/2010/main" val="336522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FK_Mennesker_PP-mal">
  <a:themeElements>
    <a:clrScheme name="Akershus Fylkeskommune">
      <a:dk1>
        <a:sysClr val="windowText" lastClr="000000"/>
      </a:dk1>
      <a:lt1>
        <a:sysClr val="window" lastClr="FFFFFF"/>
      </a:lt1>
      <a:dk2>
        <a:srgbClr val="B7C8D6"/>
      </a:dk2>
      <a:lt2>
        <a:srgbClr val="EEECE1"/>
      </a:lt2>
      <a:accent1>
        <a:srgbClr val="E3E3CC"/>
      </a:accent1>
      <a:accent2>
        <a:srgbClr val="BEE6EF"/>
      </a:accent2>
      <a:accent3>
        <a:srgbClr val="E3EDF3"/>
      </a:accent3>
      <a:accent4>
        <a:srgbClr val="B7C8D6"/>
      </a:accent4>
      <a:accent5>
        <a:srgbClr val="F6987F"/>
      </a:accent5>
      <a:accent6>
        <a:srgbClr val="DCDDDE"/>
      </a:accent6>
      <a:hlink>
        <a:srgbClr val="F6987F"/>
      </a:hlink>
      <a:folHlink>
        <a:srgbClr val="F6987F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FK_Mennesker_PP-mal">
  <a:themeElements>
    <a:clrScheme name="Akershus Fylkeskommune">
      <a:dk1>
        <a:sysClr val="windowText" lastClr="000000"/>
      </a:dk1>
      <a:lt1>
        <a:sysClr val="window" lastClr="FFFFFF"/>
      </a:lt1>
      <a:dk2>
        <a:srgbClr val="B7C8D6"/>
      </a:dk2>
      <a:lt2>
        <a:srgbClr val="EEECE1"/>
      </a:lt2>
      <a:accent1>
        <a:srgbClr val="E3E3CC"/>
      </a:accent1>
      <a:accent2>
        <a:srgbClr val="BEE6EF"/>
      </a:accent2>
      <a:accent3>
        <a:srgbClr val="E3EDF3"/>
      </a:accent3>
      <a:accent4>
        <a:srgbClr val="B7C8D6"/>
      </a:accent4>
      <a:accent5>
        <a:srgbClr val="F6987F"/>
      </a:accent5>
      <a:accent6>
        <a:srgbClr val="DCDDDE"/>
      </a:accent6>
      <a:hlink>
        <a:srgbClr val="F6987F"/>
      </a:hlink>
      <a:folHlink>
        <a:srgbClr val="F6987F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475</Words>
  <Application>Microsoft Office PowerPoint</Application>
  <PresentationFormat>Skjermfremvisning (4:3)</PresentationFormat>
  <Paragraphs>59</Paragraphs>
  <Slides>13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Lysbildetitler</vt:lpstr>
      </vt:variant>
      <vt:variant>
        <vt:i4>13</vt:i4>
      </vt:variant>
    </vt:vector>
  </HeadingPairs>
  <TitlesOfParts>
    <vt:vector size="16" baseType="lpstr">
      <vt:lpstr>AFK_Mennesker_PP-mal</vt:lpstr>
      <vt:lpstr>1_AFK_Mennesker_PP-mal</vt:lpstr>
      <vt:lpstr>1_Office-tema</vt:lpstr>
      <vt:lpstr>Arbeidet med COINCO - Forholdet til «Den Skandinaviske Arena»</vt:lpstr>
      <vt:lpstr>Den Skandinaviske Arena (DSA)</vt:lpstr>
      <vt:lpstr>PowerPoint-presentasjon</vt:lpstr>
      <vt:lpstr>DSAs målsetting</vt:lpstr>
      <vt:lpstr>DSA-Oppfølging av Nordisk Triangel</vt:lpstr>
      <vt:lpstr>Visjonen til COINCO  </vt:lpstr>
      <vt:lpstr>PowerPoint-presentasjon</vt:lpstr>
      <vt:lpstr>DSA strategi-COINCO er et redskap  for realiseringen av målsettingen </vt:lpstr>
      <vt:lpstr>InterCity (IC) </vt:lpstr>
      <vt:lpstr>Godstransport med jernbane</vt:lpstr>
      <vt:lpstr>PowerPoint-presentasjon</vt:lpstr>
      <vt:lpstr>PowerPoint-presentasjon</vt:lpstr>
      <vt:lpstr>PowerPoint-presentasjon</vt:lpstr>
    </vt:vector>
  </TitlesOfParts>
  <Company>Akershus fylkeskommune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Granquist, Tom (Sentraladministrasjonen)</dc:creator>
  <cp:lastModifiedBy>Jegstad, Nils Aage (fylkesordfører)</cp:lastModifiedBy>
  <cp:revision>44</cp:revision>
  <cp:lastPrinted>2012-11-02T12:24:09Z</cp:lastPrinted>
  <dcterms:created xsi:type="dcterms:W3CDTF">2012-11-02T08:03:22Z</dcterms:created>
  <dcterms:modified xsi:type="dcterms:W3CDTF">2012-11-08T10:18:17Z</dcterms:modified>
</cp:coreProperties>
</file>