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267" r:id="rId3"/>
    <p:sldId id="302" r:id="rId4"/>
    <p:sldId id="258" r:id="rId5"/>
    <p:sldId id="322" r:id="rId6"/>
    <p:sldId id="324" r:id="rId7"/>
    <p:sldId id="325" r:id="rId8"/>
    <p:sldId id="326" r:id="rId9"/>
    <p:sldId id="260" r:id="rId10"/>
    <p:sldId id="311" r:id="rId11"/>
    <p:sldId id="351" r:id="rId12"/>
    <p:sldId id="345" r:id="rId13"/>
    <p:sldId id="343" r:id="rId14"/>
    <p:sldId id="344" r:id="rId15"/>
    <p:sldId id="265" r:id="rId16"/>
    <p:sldId id="291" r:id="rId17"/>
    <p:sldId id="316" r:id="rId18"/>
    <p:sldId id="306" r:id="rId19"/>
    <p:sldId id="304" r:id="rId20"/>
    <p:sldId id="353" r:id="rId21"/>
    <p:sldId id="352" r:id="rId22"/>
    <p:sldId id="308" r:id="rId23"/>
    <p:sldId id="349" r:id="rId24"/>
    <p:sldId id="314" r:id="rId25"/>
    <p:sldId id="274" r:id="rId26"/>
    <p:sldId id="315" r:id="rId27"/>
    <p:sldId id="317" r:id="rId28"/>
    <p:sldId id="309" r:id="rId29"/>
    <p:sldId id="312" r:id="rId30"/>
    <p:sldId id="346" r:id="rId31"/>
    <p:sldId id="331" r:id="rId32"/>
    <p:sldId id="318" r:id="rId33"/>
    <p:sldId id="298" r:id="rId34"/>
    <p:sldId id="323" r:id="rId35"/>
    <p:sldId id="333" r:id="rId36"/>
    <p:sldId id="332" r:id="rId37"/>
    <p:sldId id="313" r:id="rId38"/>
    <p:sldId id="348" r:id="rId39"/>
    <p:sldId id="320" r:id="rId40"/>
    <p:sldId id="329" r:id="rId41"/>
    <p:sldId id="334" r:id="rId42"/>
    <p:sldId id="319" r:id="rId43"/>
    <p:sldId id="295" r:id="rId44"/>
    <p:sldId id="270" r:id="rId45"/>
    <p:sldId id="321" r:id="rId46"/>
    <p:sldId id="335" r:id="rId47"/>
    <p:sldId id="336" r:id="rId48"/>
    <p:sldId id="337" r:id="rId49"/>
    <p:sldId id="338" r:id="rId50"/>
    <p:sldId id="339" r:id="rId51"/>
    <p:sldId id="341" r:id="rId52"/>
    <p:sldId id="354" r:id="rId53"/>
    <p:sldId id="340" r:id="rId54"/>
    <p:sldId id="350" r:id="rId55"/>
    <p:sldId id="342" r:id="rId56"/>
  </p:sldIdLst>
  <p:sldSz cx="9144000" cy="6858000" type="screen4x3"/>
  <p:notesSz cx="6807200" cy="9939338"/>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21" autoAdjust="0"/>
  </p:normalViewPr>
  <p:slideViewPr>
    <p:cSldViewPr>
      <p:cViewPr>
        <p:scale>
          <a:sx n="120" d="100"/>
          <a:sy n="120" d="100"/>
        </p:scale>
        <p:origin x="-156" y="348"/>
      </p:cViewPr>
      <p:guideLst>
        <p:guide orient="horz" pos="2160"/>
        <p:guide pos="2880"/>
      </p:guideLst>
    </p:cSldViewPr>
  </p:slideViewPr>
  <p:notesTextViewPr>
    <p:cViewPr>
      <p:scale>
        <a:sx n="100" d="100"/>
        <a:sy n="100" d="100"/>
      </p:scale>
      <p:origin x="0" y="0"/>
    </p:cViewPr>
  </p:notesTextViewPr>
  <p:sorterViewPr>
    <p:cViewPr>
      <p:scale>
        <a:sx n="78" d="100"/>
        <a:sy n="78" d="100"/>
      </p:scale>
      <p:origin x="0" y="11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LMD5137\Lokale%20innstillinger\Temporary%20Internet%20Files\Content.Outlook\6IZWXI4A\110315%20til%20trykking.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b-NO"/>
  <c:clrMapOvr bg1="lt1" tx1="dk1" bg2="lt2" tx2="dk2" accent1="accent1" accent2="accent2" accent3="accent3" accent4="accent4" accent5="accent5" accent6="accent6" hlink="hlink" folHlink="folHlink"/>
  <c:chart>
    <c:plotArea>
      <c:layout/>
      <c:barChart>
        <c:barDir val="col"/>
        <c:grouping val="clustered"/>
        <c:ser>
          <c:idx val="0"/>
          <c:order val="0"/>
          <c:tx>
            <c:strRef>
              <c:f>'Figur 7'!$D$5</c:f>
              <c:strCache>
                <c:ptCount val="1"/>
                <c:pt idx="0">
                  <c:v>Gj.snittlig antall artikler totalt</c:v>
                </c:pt>
              </c:strCache>
            </c:strRef>
          </c:tx>
          <c:dLbls>
            <c:dLbl>
              <c:idx val="6"/>
              <c:layout>
                <c:manualLayout>
                  <c:x val="2.2048285745784159E-3"/>
                  <c:y val="8.7643401771673568E-2"/>
                </c:manualLayout>
              </c:layout>
              <c:showVal val="1"/>
            </c:dLbl>
            <c:showVal val="1"/>
          </c:dLbls>
          <c:cat>
            <c:multiLvlStrRef>
              <c:f>'Figur 7'!$B$6:$C$15</c:f>
              <c:multiLvlStrCache>
                <c:ptCount val="10"/>
                <c:lvl>
                  <c:pt idx="0">
                    <c:v>Norge totalt</c:v>
                  </c:pt>
                  <c:pt idx="1">
                    <c:v>Hypermarked</c:v>
                  </c:pt>
                  <c:pt idx="2">
                    <c:v>Store super</c:v>
                  </c:pt>
                  <c:pt idx="3">
                    <c:v>Små super</c:v>
                  </c:pt>
                  <c:pt idx="4">
                    <c:v>Superetter</c:v>
                  </c:pt>
                  <c:pt idx="5">
                    <c:v>Sverige totalt</c:v>
                  </c:pt>
                  <c:pt idx="6">
                    <c:v>Hypermarked</c:v>
                  </c:pt>
                  <c:pt idx="7">
                    <c:v>Store super</c:v>
                  </c:pt>
                  <c:pt idx="8">
                    <c:v>Små super</c:v>
                  </c:pt>
                  <c:pt idx="9">
                    <c:v>Superetter</c:v>
                  </c:pt>
                </c:lvl>
                <c:lvl>
                  <c:pt idx="0">
                    <c:v>Norge</c:v>
                  </c:pt>
                  <c:pt idx="5">
                    <c:v>Sverige</c:v>
                  </c:pt>
                </c:lvl>
              </c:multiLvlStrCache>
            </c:multiLvlStrRef>
          </c:cat>
          <c:val>
            <c:numRef>
              <c:f>'Figur 7'!$D$6:$D$15</c:f>
              <c:numCache>
                <c:formatCode>0</c:formatCode>
                <c:ptCount val="10"/>
                <c:pt idx="0">
                  <c:v>708.66000000000008</c:v>
                </c:pt>
                <c:pt idx="1">
                  <c:v>1514.6</c:v>
                </c:pt>
                <c:pt idx="2">
                  <c:v>1160.1199999999999</c:v>
                </c:pt>
                <c:pt idx="3">
                  <c:v>779.33999999999946</c:v>
                </c:pt>
                <c:pt idx="4">
                  <c:v>514.53</c:v>
                </c:pt>
                <c:pt idx="5">
                  <c:v>1363.1092307692293</c:v>
                </c:pt>
                <c:pt idx="6">
                  <c:v>1923.5657692307711</c:v>
                </c:pt>
                <c:pt idx="7">
                  <c:v>1483.8757692307681</c:v>
                </c:pt>
                <c:pt idx="8">
                  <c:v>991.5544230769226</c:v>
                </c:pt>
                <c:pt idx="9">
                  <c:v>660.87961538461298</c:v>
                </c:pt>
              </c:numCache>
            </c:numRef>
          </c:val>
        </c:ser>
        <c:axId val="102263808"/>
        <c:axId val="102281984"/>
      </c:barChart>
      <c:lineChart>
        <c:grouping val="standard"/>
        <c:ser>
          <c:idx val="1"/>
          <c:order val="1"/>
          <c:tx>
            <c:strRef>
              <c:f>'Figur 7'!$E$5</c:f>
              <c:strCache>
                <c:ptCount val="1"/>
                <c:pt idx="0">
                  <c:v>Endring vs 2008</c:v>
                </c:pt>
              </c:strCache>
            </c:strRef>
          </c:tx>
          <c:spPr>
            <a:ln>
              <a:noFill/>
            </a:ln>
          </c:spPr>
          <c:dLbls>
            <c:dLbl>
              <c:idx val="0"/>
              <c:layout>
                <c:manualLayout>
                  <c:x val="-3.6908830338441195E-2"/>
                  <c:y val="-3.324065791210299E-2"/>
                </c:manualLayout>
              </c:layout>
              <c:dLblPos val="r"/>
              <c:showVal val="1"/>
            </c:dLbl>
            <c:dLbl>
              <c:idx val="6"/>
              <c:layout>
                <c:manualLayout>
                  <c:x val="-3.6909003946990412E-2"/>
                  <c:y val="-5.1499987491837484E-2"/>
                </c:manualLayout>
              </c:layout>
              <c:dLblPos val="r"/>
              <c:showVal val="1"/>
            </c:dLbl>
            <c:dLblPos val="t"/>
            <c:showVal val="1"/>
          </c:dLbls>
          <c:cat>
            <c:multiLvlStrRef>
              <c:f>'Figur 7'!$B$6:$C$15</c:f>
              <c:multiLvlStrCache>
                <c:ptCount val="10"/>
                <c:lvl>
                  <c:pt idx="0">
                    <c:v>Norge totalt</c:v>
                  </c:pt>
                  <c:pt idx="1">
                    <c:v>Hypermarked</c:v>
                  </c:pt>
                  <c:pt idx="2">
                    <c:v>Store super</c:v>
                  </c:pt>
                  <c:pt idx="3">
                    <c:v>Små super</c:v>
                  </c:pt>
                  <c:pt idx="4">
                    <c:v>Superetter</c:v>
                  </c:pt>
                  <c:pt idx="5">
                    <c:v>Sverige totalt</c:v>
                  </c:pt>
                  <c:pt idx="6">
                    <c:v>Hypermarked</c:v>
                  </c:pt>
                  <c:pt idx="7">
                    <c:v>Store super</c:v>
                  </c:pt>
                  <c:pt idx="8">
                    <c:v>Små super</c:v>
                  </c:pt>
                  <c:pt idx="9">
                    <c:v>Superetter</c:v>
                  </c:pt>
                </c:lvl>
                <c:lvl>
                  <c:pt idx="0">
                    <c:v>Norge</c:v>
                  </c:pt>
                  <c:pt idx="5">
                    <c:v>Sverige</c:v>
                  </c:pt>
                </c:lvl>
              </c:multiLvlStrCache>
            </c:multiLvlStrRef>
          </c:cat>
          <c:val>
            <c:numRef>
              <c:f>'Figur 7'!$E$6:$E$15</c:f>
              <c:numCache>
                <c:formatCode>0\ %</c:formatCode>
                <c:ptCount val="10"/>
                <c:pt idx="0">
                  <c:v>8.9860510896144552E-2</c:v>
                </c:pt>
                <c:pt idx="1">
                  <c:v>7.3156906507953423E-2</c:v>
                </c:pt>
                <c:pt idx="2">
                  <c:v>2.7336727916758896E-2</c:v>
                </c:pt>
                <c:pt idx="3">
                  <c:v>7.1979752685657455E-2</c:v>
                </c:pt>
                <c:pt idx="4">
                  <c:v>6.7755457790321494E-2</c:v>
                </c:pt>
                <c:pt idx="5">
                  <c:v>6.8940987802929829E-2</c:v>
                </c:pt>
                <c:pt idx="6">
                  <c:v>7.3395244629533507E-2</c:v>
                </c:pt>
                <c:pt idx="7">
                  <c:v>4.6140576198282747E-2</c:v>
                </c:pt>
                <c:pt idx="8">
                  <c:v>1.0872388825923228E-2</c:v>
                </c:pt>
                <c:pt idx="9">
                  <c:v>2.0761322356259802E-3</c:v>
                </c:pt>
              </c:numCache>
            </c:numRef>
          </c:val>
        </c:ser>
        <c:marker val="1"/>
        <c:axId val="102285312"/>
        <c:axId val="102283520"/>
      </c:lineChart>
      <c:catAx>
        <c:axId val="102263808"/>
        <c:scaling>
          <c:orientation val="minMax"/>
        </c:scaling>
        <c:axPos val="b"/>
        <c:tickLblPos val="nextTo"/>
        <c:crossAx val="102281984"/>
        <c:crosses val="autoZero"/>
        <c:auto val="1"/>
        <c:lblAlgn val="ctr"/>
        <c:lblOffset val="100"/>
      </c:catAx>
      <c:valAx>
        <c:axId val="102281984"/>
        <c:scaling>
          <c:orientation val="minMax"/>
        </c:scaling>
        <c:axPos val="l"/>
        <c:majorGridlines/>
        <c:numFmt formatCode="0" sourceLinked="1"/>
        <c:tickLblPos val="nextTo"/>
        <c:crossAx val="102263808"/>
        <c:crosses val="autoZero"/>
        <c:crossBetween val="between"/>
      </c:valAx>
      <c:valAx>
        <c:axId val="102283520"/>
        <c:scaling>
          <c:orientation val="minMax"/>
        </c:scaling>
        <c:axPos val="r"/>
        <c:numFmt formatCode="0\ %" sourceLinked="1"/>
        <c:tickLblPos val="nextTo"/>
        <c:crossAx val="102285312"/>
        <c:crosses val="max"/>
        <c:crossBetween val="between"/>
      </c:valAx>
      <c:catAx>
        <c:axId val="102285312"/>
        <c:scaling>
          <c:orientation val="minMax"/>
        </c:scaling>
        <c:delete val="1"/>
        <c:axPos val="b"/>
        <c:tickLblPos val="none"/>
        <c:crossAx val="102283520"/>
        <c:crosses val="autoZero"/>
        <c:auto val="1"/>
        <c:lblAlgn val="ctr"/>
        <c:lblOffset val="100"/>
      </c:catAx>
    </c:plotArea>
    <c:legend>
      <c:legendPos val="b"/>
    </c:legend>
    <c:plotVisOnly val="1"/>
    <c:dispBlanksAs val="gap"/>
  </c:chart>
  <c:externalData r:id="rId2"/>
  <c:userShapes r:id="rId3"/>
</c:chartSpace>
</file>

<file path=ppt/drawings/_rels/drawing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0.4999</cdr:x>
      <cdr:y>0.01444</cdr:y>
    </cdr:from>
    <cdr:to>
      <cdr:x>0.5001</cdr:x>
      <cdr:y>0.64302</cdr:y>
    </cdr:to>
    <cdr:sp macro="" textlink="">
      <cdr:nvSpPr>
        <cdr:cNvPr id="3" name="Rett linje 2"/>
        <cdr:cNvSpPr/>
      </cdr:nvSpPr>
      <cdr:spPr>
        <a:xfrm xmlns:a="http://schemas.openxmlformats.org/drawingml/2006/main" rot="5400000" flipH="1" flipV="1">
          <a:off x="3999734" y="72232"/>
          <a:ext cx="1588" cy="3143272"/>
        </a:xfrm>
        <a:prstGeom xmlns:a="http://schemas.openxmlformats.org/drawingml/2006/main" prst="line">
          <a:avLst/>
        </a:prstGeom>
        <a:ln xmlns:a="http://schemas.openxmlformats.org/drawingml/2006/main" w="44450">
          <a:solidFill>
            <a:srgbClr val="0070C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nb-NO"/>
        </a:p>
      </cdr:txBody>
    </cdr:sp>
  </cdr:relSizeAnchor>
  <cdr:relSizeAnchor xmlns:cdr="http://schemas.openxmlformats.org/drawingml/2006/chartDrawing">
    <cdr:from>
      <cdr:x>0.66964</cdr:x>
      <cdr:y>0.02857</cdr:y>
    </cdr:from>
    <cdr:to>
      <cdr:x>0.77679</cdr:x>
      <cdr:y>0.1353</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357850" y="142876"/>
          <a:ext cx="857256" cy="533693"/>
        </a:xfrm>
        <a:prstGeom xmlns:a="http://schemas.openxmlformats.org/drawingml/2006/main" prst="rect">
          <a:avLst/>
        </a:prstGeom>
      </cdr:spPr>
    </cdr:pic>
  </cdr:relSizeAnchor>
  <cdr:relSizeAnchor xmlns:cdr="http://schemas.openxmlformats.org/drawingml/2006/chartDrawing">
    <cdr:from>
      <cdr:x>0.23214</cdr:x>
      <cdr:y>0.02857</cdr:y>
    </cdr:from>
    <cdr:to>
      <cdr:x>0.33505</cdr:x>
      <cdr:y>0.1485</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857388" y="142876"/>
          <a:ext cx="823348" cy="59969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Plassholder for dato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7D402F1-F045-4D3E-A06A-F30A4B3EBFD2}" type="datetimeFigureOut">
              <a:rPr lang="en-GB"/>
              <a:pPr>
                <a:defRPr/>
              </a:pPr>
              <a:t>13/04/2011</a:t>
            </a:fld>
            <a:endParaRPr lang="en-GB"/>
          </a:p>
        </p:txBody>
      </p:sp>
      <p:sp>
        <p:nvSpPr>
          <p:cNvPr id="4" name="Plassholder for bunntekst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Plassholder for lysbildenumm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FDE8D4F-4A05-4D9F-8993-19A7A4F37DB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Plassholder for dato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D7F7DF1-1D76-4F53-B593-163B264E3287}" type="datetimeFigureOut">
              <a:rPr lang="en-GB"/>
              <a:pPr>
                <a:defRPr/>
              </a:pPr>
              <a:t>13/04/2011</a:t>
            </a:fld>
            <a:endParaRPr lang="en-GB"/>
          </a:p>
        </p:txBody>
      </p:sp>
      <p:sp>
        <p:nvSpPr>
          <p:cNvPr id="4" name="Plassholder for lysbilde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Plassholder for notater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en-GB" noProof="0"/>
          </a:p>
        </p:txBody>
      </p:sp>
      <p:sp>
        <p:nvSpPr>
          <p:cNvPr id="6" name="Plassholder for bunntekst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Plassholder for lysbildenummer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4EA63F3-E0AA-4C74-B6A9-49AADB835A7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ssholder for lysbilde 1"/>
          <p:cNvSpPr>
            <a:spLocks noGrp="1" noRot="1" noChangeAspect="1" noTextEdit="1"/>
          </p:cNvSpPr>
          <p:nvPr>
            <p:ph type="sldImg"/>
          </p:nvPr>
        </p:nvSpPr>
        <p:spPr bwMode="auto">
          <a:noFill/>
          <a:ln>
            <a:solidFill>
              <a:srgbClr val="000000"/>
            </a:solidFill>
            <a:miter lim="800000"/>
            <a:headEnd/>
            <a:tailEnd/>
          </a:ln>
        </p:spPr>
      </p:sp>
      <p:sp>
        <p:nvSpPr>
          <p:cNvPr id="63491"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7"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0CBF34-E334-40D4-92A2-03D745CF7941}"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ssholder for lysbilde 1"/>
          <p:cNvSpPr>
            <a:spLocks noGrp="1" noRot="1" noChangeAspect="1" noTextEdit="1"/>
          </p:cNvSpPr>
          <p:nvPr>
            <p:ph type="sldImg"/>
          </p:nvPr>
        </p:nvSpPr>
        <p:spPr bwMode="auto">
          <a:noFill/>
          <a:ln>
            <a:solidFill>
              <a:srgbClr val="000000"/>
            </a:solidFill>
            <a:miter lim="800000"/>
            <a:headEnd/>
            <a:tailEnd/>
          </a:ln>
        </p:spPr>
      </p:sp>
      <p:sp>
        <p:nvSpPr>
          <p:cNvPr id="64515" name="Plassholder for notater 2"/>
          <p:cNvSpPr>
            <a:spLocks noGrp="1"/>
          </p:cNvSpPr>
          <p:nvPr>
            <p:ph type="body" idx="1"/>
          </p:nvPr>
        </p:nvSpPr>
        <p:spPr bwMode="auto">
          <a:noFill/>
        </p:spPr>
        <p:txBody>
          <a:bodyPr wrap="square" numCol="1" anchor="t" anchorCtr="0" compatLnSpc="1">
            <a:prstTxWarp prst="textNoShape">
              <a:avLst/>
            </a:prstTxWarp>
          </a:bodyPr>
          <a:lstStyle/>
          <a:p>
            <a:r>
              <a:rPr lang="nb-NO" smtClean="0"/>
              <a:t> ”Korrigert for faktorere slik som valuta, merverdiavgift og særavgifter, viser resultatene  noen av de samme tendensene som i tidligere tabeller. Flere faktorer kan bidra til å forklare slike forskjeller. En forklaring kan være at innkjøpsvilkårene varierer mellom kjedene i de ulike nordiske land, f.eks. at kjedene i Sverige og Danmark oppnår bedre innkjøpspriser enn de norske. Her kan innkjøpsvolum være en viktig faktor. En annen forklaring kan være at bruttomarginene er høyere i Norge enn ellers i Norden. Bruttomarginene består av indirekte kostnader (transport, husleie, lønn mv) pluss fortjeneste. Er det de indirekte kostnadene som er høyere, er det fortjeneste, eller er det begge deler? Tallmaterialet gir ikke grunnlag for å gi et endelig svar på denne problemstillingen, men Matkjedeutvalget stiller likevel spørsmålstegn ved om de indirekte kostnadene kan forklarer hele den observerte forskjellen mellom Norge og Norden forøvrig.”</a:t>
            </a:r>
          </a:p>
          <a:p>
            <a:endParaRPr lang="nb-NO" smtClean="0"/>
          </a:p>
        </p:txBody>
      </p:sp>
      <p:sp>
        <p:nvSpPr>
          <p:cNvPr id="4" name="Plassholder for lysbildenummer 3"/>
          <p:cNvSpPr>
            <a:spLocks noGrp="1"/>
          </p:cNvSpPr>
          <p:nvPr>
            <p:ph type="sldNum" sz="quarter" idx="5"/>
          </p:nvPr>
        </p:nvSpPr>
        <p:spPr/>
        <p:txBody>
          <a:bodyPr/>
          <a:lstStyle/>
          <a:p>
            <a:pPr>
              <a:defRPr/>
            </a:pPr>
            <a:fld id="{91F284C8-F69F-4F71-999C-05668A1E490E}" type="slidenum">
              <a:rPr lang="en-GB" smtClean="0"/>
              <a:pPr>
                <a:defRPr/>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Avrundet rektangel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Avrundet rektangel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nb-NO" smtClean="0"/>
              <a:t>Klikk for å redigere tittelstil</a:t>
            </a:r>
            <a:endParaRPr lang="en-US"/>
          </a:p>
        </p:txBody>
      </p:sp>
      <p:sp>
        <p:nvSpPr>
          <p:cNvPr id="20" name="Undertittel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b-NO" smtClean="0"/>
              <a:t>Klikk for å redigere undertittelstil i malen</a:t>
            </a:r>
            <a:endParaRPr lang="en-US"/>
          </a:p>
        </p:txBody>
      </p:sp>
      <p:sp>
        <p:nvSpPr>
          <p:cNvPr id="7" name="Plassholder for dato 18"/>
          <p:cNvSpPr>
            <a:spLocks noGrp="1"/>
          </p:cNvSpPr>
          <p:nvPr>
            <p:ph type="dt" sz="half" idx="10"/>
          </p:nvPr>
        </p:nvSpPr>
        <p:spPr/>
        <p:txBody>
          <a:bodyPr/>
          <a:lstStyle>
            <a:lvl1pPr>
              <a:defRPr/>
            </a:lvl1pPr>
            <a:extLst/>
          </a:lstStyle>
          <a:p>
            <a:pPr>
              <a:defRPr/>
            </a:pPr>
            <a:fld id="{9330C528-2FA3-48E8-B77B-E3A5B8742054}" type="datetimeFigureOut">
              <a:rPr lang="en-GB"/>
              <a:pPr>
                <a:defRPr/>
              </a:pPr>
              <a:t>13/04/2011</a:t>
            </a:fld>
            <a:endParaRPr lang="en-GB"/>
          </a:p>
        </p:txBody>
      </p:sp>
      <p:sp>
        <p:nvSpPr>
          <p:cNvPr id="8" name="Plassholder for bunntekst 7"/>
          <p:cNvSpPr>
            <a:spLocks noGrp="1"/>
          </p:cNvSpPr>
          <p:nvPr>
            <p:ph type="ftr" sz="quarter" idx="11"/>
          </p:nvPr>
        </p:nvSpPr>
        <p:spPr/>
        <p:txBody>
          <a:bodyPr/>
          <a:lstStyle>
            <a:lvl1pPr>
              <a:defRPr/>
            </a:lvl1pPr>
            <a:extLst/>
          </a:lstStyle>
          <a:p>
            <a:pPr>
              <a:defRPr/>
            </a:pPr>
            <a:endParaRPr lang="en-GB"/>
          </a:p>
        </p:txBody>
      </p:sp>
      <p:sp>
        <p:nvSpPr>
          <p:cNvPr id="9" name="Plassholder for lysbildenummer 10"/>
          <p:cNvSpPr>
            <a:spLocks noGrp="1"/>
          </p:cNvSpPr>
          <p:nvPr>
            <p:ph type="sldNum" sz="quarter" idx="12"/>
          </p:nvPr>
        </p:nvSpPr>
        <p:spPr/>
        <p:txBody>
          <a:bodyPr/>
          <a:lstStyle>
            <a:lvl1pPr>
              <a:defRPr/>
            </a:lvl1pPr>
            <a:extLst/>
          </a:lstStyle>
          <a:p>
            <a:pPr>
              <a:defRPr/>
            </a:pPr>
            <a:fld id="{E12DCB61-6D26-48A9-B84B-AB2F1054746F}" type="slidenum">
              <a:rPr lang="en-GB"/>
              <a:pPr>
                <a:defRPr/>
              </a:pPr>
              <a:t>‹#›</a:t>
            </a:fld>
            <a:endParaRPr lang="en-GB"/>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502920" y="4983480"/>
            <a:ext cx="8183880" cy="1051560"/>
          </a:xfrm>
        </p:spPr>
        <p:txBody>
          <a:bodyPr/>
          <a:lstStyle>
            <a:extLst/>
          </a:lstStyle>
          <a:p>
            <a:r>
              <a:rPr lang="nb-NO" smtClean="0"/>
              <a:t>Klikk for å redigere tittelstil</a:t>
            </a:r>
            <a:endParaRPr lang="en-US"/>
          </a:p>
        </p:txBody>
      </p:sp>
      <p:sp>
        <p:nvSpPr>
          <p:cNvPr id="3" name="Plassholder for loddrett tekst 2"/>
          <p:cNvSpPr>
            <a:spLocks noGrp="1"/>
          </p:cNvSpPr>
          <p:nvPr>
            <p:ph type="body" orient="vert" idx="1"/>
          </p:nvPr>
        </p:nvSpPr>
        <p:spPr>
          <a:xfrm>
            <a:off x="502920" y="530352"/>
            <a:ext cx="8183880" cy="4187952"/>
          </a:xfrm>
        </p:spPr>
        <p:txBody>
          <a:bodyPr vert="eaVert"/>
          <a:lstStyle>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24"/>
          <p:cNvSpPr>
            <a:spLocks noGrp="1"/>
          </p:cNvSpPr>
          <p:nvPr>
            <p:ph type="dt" sz="half" idx="10"/>
          </p:nvPr>
        </p:nvSpPr>
        <p:spPr/>
        <p:txBody>
          <a:bodyPr/>
          <a:lstStyle>
            <a:lvl1pPr>
              <a:defRPr/>
            </a:lvl1pPr>
          </a:lstStyle>
          <a:p>
            <a:pPr>
              <a:defRPr/>
            </a:pPr>
            <a:fld id="{A7607438-0FE4-4C7F-B48E-C7E6EC286C3D}" type="datetimeFigureOut">
              <a:rPr lang="en-GB"/>
              <a:pPr>
                <a:defRPr/>
              </a:pPr>
              <a:t>13/04/2011</a:t>
            </a:fld>
            <a:endParaRPr lang="en-GB"/>
          </a:p>
        </p:txBody>
      </p:sp>
      <p:sp>
        <p:nvSpPr>
          <p:cNvPr id="5" name="Plassholder for bunntekst 17"/>
          <p:cNvSpPr>
            <a:spLocks noGrp="1"/>
          </p:cNvSpPr>
          <p:nvPr>
            <p:ph type="ftr" sz="quarter" idx="11"/>
          </p:nvPr>
        </p:nvSpPr>
        <p:spPr/>
        <p:txBody>
          <a:bodyPr/>
          <a:lstStyle>
            <a:lvl1pPr>
              <a:defRPr/>
            </a:lvl1pPr>
          </a:lstStyle>
          <a:p>
            <a:pPr>
              <a:defRPr/>
            </a:pPr>
            <a:endParaRPr lang="en-GB"/>
          </a:p>
        </p:txBody>
      </p:sp>
      <p:sp>
        <p:nvSpPr>
          <p:cNvPr id="6" name="Plassholder for lysbildenummer 4"/>
          <p:cNvSpPr>
            <a:spLocks noGrp="1"/>
          </p:cNvSpPr>
          <p:nvPr>
            <p:ph type="sldNum" sz="quarter" idx="12"/>
          </p:nvPr>
        </p:nvSpPr>
        <p:spPr/>
        <p:txBody>
          <a:bodyPr/>
          <a:lstStyle>
            <a:lvl1pPr>
              <a:defRPr/>
            </a:lvl1pPr>
          </a:lstStyle>
          <a:p>
            <a:pPr>
              <a:defRPr/>
            </a:pPr>
            <a:fld id="{521F63BC-5D49-45B9-810F-FD03A5FA0475}" type="slidenum">
              <a:rPr lang="en-GB"/>
              <a:pPr>
                <a:defRPr/>
              </a:pPr>
              <a:t>‹#›</a:t>
            </a:fld>
            <a:endParaRPr lang="en-GB"/>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533404"/>
            <a:ext cx="1981200" cy="5257799"/>
          </a:xfrm>
        </p:spPr>
        <p:txBody>
          <a:bodyPr vert="eaVert"/>
          <a:lstStyle>
            <a:extLst/>
          </a:lstStyle>
          <a:p>
            <a:r>
              <a:rPr lang="nb-NO" smtClean="0"/>
              <a:t>Klikk for å redigere tittelstil</a:t>
            </a:r>
            <a:endParaRPr lang="en-US"/>
          </a:p>
        </p:txBody>
      </p:sp>
      <p:sp>
        <p:nvSpPr>
          <p:cNvPr id="3" name="Plassholder for loddrett tekst 2"/>
          <p:cNvSpPr>
            <a:spLocks noGrp="1"/>
          </p:cNvSpPr>
          <p:nvPr>
            <p:ph type="body" orient="vert" idx="1"/>
          </p:nvPr>
        </p:nvSpPr>
        <p:spPr>
          <a:xfrm>
            <a:off x="533400" y="533402"/>
            <a:ext cx="5943600" cy="5257801"/>
          </a:xfrm>
        </p:spPr>
        <p:txBody>
          <a:bodyPr vert="eaVert"/>
          <a:lstStyle>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24"/>
          <p:cNvSpPr>
            <a:spLocks noGrp="1"/>
          </p:cNvSpPr>
          <p:nvPr>
            <p:ph type="dt" sz="half" idx="10"/>
          </p:nvPr>
        </p:nvSpPr>
        <p:spPr/>
        <p:txBody>
          <a:bodyPr/>
          <a:lstStyle>
            <a:lvl1pPr>
              <a:defRPr/>
            </a:lvl1pPr>
          </a:lstStyle>
          <a:p>
            <a:pPr>
              <a:defRPr/>
            </a:pPr>
            <a:fld id="{306CEB31-EFEB-4203-BA2A-E2E51847B7A4}" type="datetimeFigureOut">
              <a:rPr lang="en-GB"/>
              <a:pPr>
                <a:defRPr/>
              </a:pPr>
              <a:t>13/04/2011</a:t>
            </a:fld>
            <a:endParaRPr lang="en-GB"/>
          </a:p>
        </p:txBody>
      </p:sp>
      <p:sp>
        <p:nvSpPr>
          <p:cNvPr id="5" name="Plassholder for bunntekst 17"/>
          <p:cNvSpPr>
            <a:spLocks noGrp="1"/>
          </p:cNvSpPr>
          <p:nvPr>
            <p:ph type="ftr" sz="quarter" idx="11"/>
          </p:nvPr>
        </p:nvSpPr>
        <p:spPr/>
        <p:txBody>
          <a:bodyPr/>
          <a:lstStyle>
            <a:lvl1pPr>
              <a:defRPr/>
            </a:lvl1pPr>
          </a:lstStyle>
          <a:p>
            <a:pPr>
              <a:defRPr/>
            </a:pPr>
            <a:endParaRPr lang="en-GB"/>
          </a:p>
        </p:txBody>
      </p:sp>
      <p:sp>
        <p:nvSpPr>
          <p:cNvPr id="6" name="Plassholder for lysbildenummer 4"/>
          <p:cNvSpPr>
            <a:spLocks noGrp="1"/>
          </p:cNvSpPr>
          <p:nvPr>
            <p:ph type="sldNum" sz="quarter" idx="12"/>
          </p:nvPr>
        </p:nvSpPr>
        <p:spPr/>
        <p:txBody>
          <a:bodyPr/>
          <a:lstStyle>
            <a:lvl1pPr>
              <a:defRPr/>
            </a:lvl1pPr>
          </a:lstStyle>
          <a:p>
            <a:pPr>
              <a:defRPr/>
            </a:pPr>
            <a:fld id="{ADF77FD0-E13E-4665-8A81-C6C45177BCA2}" type="slidenum">
              <a:rPr lang="en-GB"/>
              <a:pPr>
                <a:defRPr/>
              </a:pPr>
              <a:t>‹#›</a:t>
            </a:fld>
            <a:endParaRPr lang="en-GB"/>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02920" y="4983480"/>
            <a:ext cx="8183880" cy="1051560"/>
          </a:xfrm>
        </p:spPr>
        <p:txBody>
          <a:bodyPr/>
          <a:lstStyle>
            <a:extLst/>
          </a:lstStyle>
          <a:p>
            <a:r>
              <a:rPr lang="nb-NO" smtClean="0"/>
              <a:t>Klikk for å redigere tittelstil</a:t>
            </a:r>
            <a:endParaRPr lang="en-US"/>
          </a:p>
        </p:txBody>
      </p:sp>
      <p:sp>
        <p:nvSpPr>
          <p:cNvPr id="3" name="Plassholder for innhold 2"/>
          <p:cNvSpPr>
            <a:spLocks noGrp="1"/>
          </p:cNvSpPr>
          <p:nvPr>
            <p:ph idx="1"/>
          </p:nvPr>
        </p:nvSpPr>
        <p:spPr>
          <a:xfrm>
            <a:off x="502920" y="530352"/>
            <a:ext cx="8183880" cy="4187952"/>
          </a:xfrm>
        </p:spPr>
        <p:txBody>
          <a:bodyPr/>
          <a:lstStyle>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24"/>
          <p:cNvSpPr>
            <a:spLocks noGrp="1"/>
          </p:cNvSpPr>
          <p:nvPr>
            <p:ph type="dt" sz="half" idx="10"/>
          </p:nvPr>
        </p:nvSpPr>
        <p:spPr/>
        <p:txBody>
          <a:bodyPr/>
          <a:lstStyle>
            <a:lvl1pPr>
              <a:defRPr/>
            </a:lvl1pPr>
          </a:lstStyle>
          <a:p>
            <a:pPr>
              <a:defRPr/>
            </a:pPr>
            <a:fld id="{2F94E128-34A1-4C8B-9572-2F7E8031EAC7}" type="datetimeFigureOut">
              <a:rPr lang="en-GB"/>
              <a:pPr>
                <a:defRPr/>
              </a:pPr>
              <a:t>13/04/2011</a:t>
            </a:fld>
            <a:endParaRPr lang="en-GB"/>
          </a:p>
        </p:txBody>
      </p:sp>
      <p:sp>
        <p:nvSpPr>
          <p:cNvPr id="5" name="Plassholder for bunntekst 17"/>
          <p:cNvSpPr>
            <a:spLocks noGrp="1"/>
          </p:cNvSpPr>
          <p:nvPr>
            <p:ph type="ftr" sz="quarter" idx="11"/>
          </p:nvPr>
        </p:nvSpPr>
        <p:spPr/>
        <p:txBody>
          <a:bodyPr/>
          <a:lstStyle>
            <a:lvl1pPr>
              <a:defRPr/>
            </a:lvl1pPr>
          </a:lstStyle>
          <a:p>
            <a:pPr>
              <a:defRPr/>
            </a:pPr>
            <a:endParaRPr lang="en-GB"/>
          </a:p>
        </p:txBody>
      </p:sp>
      <p:sp>
        <p:nvSpPr>
          <p:cNvPr id="6" name="Plassholder for lysbildenummer 4"/>
          <p:cNvSpPr>
            <a:spLocks noGrp="1"/>
          </p:cNvSpPr>
          <p:nvPr>
            <p:ph type="sldNum" sz="quarter" idx="12"/>
          </p:nvPr>
        </p:nvSpPr>
        <p:spPr/>
        <p:txBody>
          <a:bodyPr/>
          <a:lstStyle>
            <a:lvl1pPr>
              <a:defRPr/>
            </a:lvl1pPr>
          </a:lstStyle>
          <a:p>
            <a:pPr>
              <a:defRPr/>
            </a:pPr>
            <a:fld id="{8F660C42-7D1B-4378-A8E4-B9EE63105FFA}" type="slidenum">
              <a:rPr lang="en-GB"/>
              <a:pPr>
                <a:defRPr/>
              </a:pPr>
              <a:t>‹#›</a:t>
            </a:fld>
            <a:endParaRPr lang="en-GB"/>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ndelingsoverskrift">
    <p:spTree>
      <p:nvGrpSpPr>
        <p:cNvPr id="1" name=""/>
        <p:cNvGrpSpPr/>
        <p:nvPr/>
      </p:nvGrpSpPr>
      <p:grpSpPr>
        <a:xfrm>
          <a:off x="0" y="0"/>
          <a:ext cx="0" cy="0"/>
          <a:chOff x="0" y="0"/>
          <a:chExt cx="0" cy="0"/>
        </a:xfrm>
      </p:grpSpPr>
      <p:sp>
        <p:nvSpPr>
          <p:cNvPr id="4" name="Avrundet rektangel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Avrundet rektangel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tel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nb-NO" smtClean="0"/>
              <a:t>Klikk for å redigere tittelstil</a:t>
            </a:r>
            <a:endParaRPr lang="en-US"/>
          </a:p>
        </p:txBody>
      </p:sp>
      <p:sp>
        <p:nvSpPr>
          <p:cNvPr id="3" name="Plassholder for tekst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nb-NO" smtClean="0"/>
              <a:t>Klikk for å redigere tekststiler i malen</a:t>
            </a:r>
          </a:p>
        </p:txBody>
      </p:sp>
      <p:sp>
        <p:nvSpPr>
          <p:cNvPr id="6" name="Plassholder for dato 3"/>
          <p:cNvSpPr>
            <a:spLocks noGrp="1"/>
          </p:cNvSpPr>
          <p:nvPr>
            <p:ph type="dt" sz="half" idx="10"/>
          </p:nvPr>
        </p:nvSpPr>
        <p:spPr/>
        <p:txBody>
          <a:bodyPr/>
          <a:lstStyle>
            <a:lvl1pPr>
              <a:defRPr/>
            </a:lvl1pPr>
            <a:extLst/>
          </a:lstStyle>
          <a:p>
            <a:pPr>
              <a:defRPr/>
            </a:pPr>
            <a:fld id="{26B9F291-6537-4D88-A128-3A5C007EA116}" type="datetimeFigureOut">
              <a:rPr lang="en-GB"/>
              <a:pPr>
                <a:defRPr/>
              </a:pPr>
              <a:t>13/04/2011</a:t>
            </a:fld>
            <a:endParaRPr lang="en-GB"/>
          </a:p>
        </p:txBody>
      </p:sp>
      <p:sp>
        <p:nvSpPr>
          <p:cNvPr id="7" name="Plassholder for bunntekst 4"/>
          <p:cNvSpPr>
            <a:spLocks noGrp="1"/>
          </p:cNvSpPr>
          <p:nvPr>
            <p:ph type="ftr" sz="quarter" idx="11"/>
          </p:nvPr>
        </p:nvSpPr>
        <p:spPr/>
        <p:txBody>
          <a:bodyPr/>
          <a:lstStyle>
            <a:lvl1pPr>
              <a:defRPr/>
            </a:lvl1pPr>
            <a:extLst/>
          </a:lstStyle>
          <a:p>
            <a:pPr>
              <a:defRPr/>
            </a:pPr>
            <a:endParaRPr lang="en-GB"/>
          </a:p>
        </p:txBody>
      </p:sp>
      <p:sp>
        <p:nvSpPr>
          <p:cNvPr id="8" name="Plassholder for lysbildenummer 5"/>
          <p:cNvSpPr>
            <a:spLocks noGrp="1"/>
          </p:cNvSpPr>
          <p:nvPr>
            <p:ph type="sldNum" sz="quarter" idx="12"/>
          </p:nvPr>
        </p:nvSpPr>
        <p:spPr/>
        <p:txBody>
          <a:bodyPr/>
          <a:lstStyle>
            <a:lvl1pPr>
              <a:defRPr/>
            </a:lvl1pPr>
            <a:extLst/>
          </a:lstStyle>
          <a:p>
            <a:pPr>
              <a:defRPr/>
            </a:pPr>
            <a:fld id="{B23680B5-9FE3-4869-B04D-D66A366BDE61}" type="slidenum">
              <a:rPr lang="en-GB"/>
              <a:pPr>
                <a:defRPr/>
              </a:pPr>
              <a:t>‹#›</a:t>
            </a:fld>
            <a:endParaRPr lang="en-GB"/>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extLst/>
          </a:lstStyle>
          <a:p>
            <a:r>
              <a:rPr lang="nb-NO" smtClean="0"/>
              <a:t>Klikk for å redigere tittelstil</a:t>
            </a:r>
            <a:endParaRPr lang="en-US"/>
          </a:p>
        </p:txBody>
      </p:sp>
      <p:sp>
        <p:nvSpPr>
          <p:cNvPr id="3" name="Plassholder for innhold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innhold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dato 24"/>
          <p:cNvSpPr>
            <a:spLocks noGrp="1"/>
          </p:cNvSpPr>
          <p:nvPr>
            <p:ph type="dt" sz="half" idx="10"/>
          </p:nvPr>
        </p:nvSpPr>
        <p:spPr/>
        <p:txBody>
          <a:bodyPr/>
          <a:lstStyle>
            <a:lvl1pPr>
              <a:defRPr/>
            </a:lvl1pPr>
          </a:lstStyle>
          <a:p>
            <a:pPr>
              <a:defRPr/>
            </a:pPr>
            <a:fld id="{ABDB2274-2638-40F3-BB62-16B5C978D44B}" type="datetimeFigureOut">
              <a:rPr lang="en-GB"/>
              <a:pPr>
                <a:defRPr/>
              </a:pPr>
              <a:t>13/04/2011</a:t>
            </a:fld>
            <a:endParaRPr lang="en-GB"/>
          </a:p>
        </p:txBody>
      </p:sp>
      <p:sp>
        <p:nvSpPr>
          <p:cNvPr id="6" name="Plassholder for bunntekst 17"/>
          <p:cNvSpPr>
            <a:spLocks noGrp="1"/>
          </p:cNvSpPr>
          <p:nvPr>
            <p:ph type="ftr" sz="quarter" idx="11"/>
          </p:nvPr>
        </p:nvSpPr>
        <p:spPr/>
        <p:txBody>
          <a:bodyPr/>
          <a:lstStyle>
            <a:lvl1pPr>
              <a:defRPr/>
            </a:lvl1pPr>
          </a:lstStyle>
          <a:p>
            <a:pPr>
              <a:defRPr/>
            </a:pPr>
            <a:endParaRPr lang="en-GB"/>
          </a:p>
        </p:txBody>
      </p:sp>
      <p:sp>
        <p:nvSpPr>
          <p:cNvPr id="7" name="Plassholder for lysbildenummer 4"/>
          <p:cNvSpPr>
            <a:spLocks noGrp="1"/>
          </p:cNvSpPr>
          <p:nvPr>
            <p:ph type="sldNum" sz="quarter" idx="12"/>
          </p:nvPr>
        </p:nvSpPr>
        <p:spPr/>
        <p:txBody>
          <a:bodyPr/>
          <a:lstStyle>
            <a:lvl1pPr>
              <a:defRPr/>
            </a:lvl1pPr>
          </a:lstStyle>
          <a:p>
            <a:pPr>
              <a:defRPr/>
            </a:pPr>
            <a:fld id="{3FE60A69-4A2F-41F2-8637-25A0D5F67C14}" type="slidenum">
              <a:rPr lang="en-GB"/>
              <a:pPr>
                <a:defRPr/>
              </a:pPr>
              <a:t>‹#›</a:t>
            </a:fld>
            <a:endParaRPr lang="en-GB"/>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502920" y="4983480"/>
            <a:ext cx="8183880" cy="1051560"/>
          </a:xfrm>
        </p:spPr>
        <p:txBody>
          <a:bodyPr/>
          <a:lstStyle>
            <a:lvl1pPr>
              <a:defRPr b="1"/>
            </a:lvl1pPr>
            <a:extLst/>
          </a:lstStyle>
          <a:p>
            <a:r>
              <a:rPr lang="nb-NO" smtClean="0"/>
              <a:t>Klikk for å redigere tittelstil</a:t>
            </a:r>
            <a:endParaRPr lang="en-US"/>
          </a:p>
        </p:txBody>
      </p:sp>
      <p:sp>
        <p:nvSpPr>
          <p:cNvPr id="3" name="Plassholder for teks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nb-NO" smtClean="0"/>
              <a:t>Klikk for å redigere tekststiler i malen</a:t>
            </a:r>
          </a:p>
        </p:txBody>
      </p:sp>
      <p:sp>
        <p:nvSpPr>
          <p:cNvPr id="4" name="Plassholder for teks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nb-NO" smtClean="0"/>
              <a:t>Klikk for å redigere tekststiler i malen</a:t>
            </a:r>
          </a:p>
        </p:txBody>
      </p:sp>
      <p:sp>
        <p:nvSpPr>
          <p:cNvPr id="5" name="Plassholder for innhold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6" name="Plassholder for innhold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Plassholder for dato 24"/>
          <p:cNvSpPr>
            <a:spLocks noGrp="1"/>
          </p:cNvSpPr>
          <p:nvPr>
            <p:ph type="dt" sz="half" idx="10"/>
          </p:nvPr>
        </p:nvSpPr>
        <p:spPr/>
        <p:txBody>
          <a:bodyPr/>
          <a:lstStyle>
            <a:lvl1pPr>
              <a:defRPr/>
            </a:lvl1pPr>
          </a:lstStyle>
          <a:p>
            <a:pPr>
              <a:defRPr/>
            </a:pPr>
            <a:fld id="{9EA3366E-B522-4127-992E-19819533F422}" type="datetimeFigureOut">
              <a:rPr lang="en-GB"/>
              <a:pPr>
                <a:defRPr/>
              </a:pPr>
              <a:t>13/04/2011</a:t>
            </a:fld>
            <a:endParaRPr lang="en-GB"/>
          </a:p>
        </p:txBody>
      </p:sp>
      <p:sp>
        <p:nvSpPr>
          <p:cNvPr id="8" name="Plassholder for bunntekst 17"/>
          <p:cNvSpPr>
            <a:spLocks noGrp="1"/>
          </p:cNvSpPr>
          <p:nvPr>
            <p:ph type="ftr" sz="quarter" idx="11"/>
          </p:nvPr>
        </p:nvSpPr>
        <p:spPr/>
        <p:txBody>
          <a:bodyPr/>
          <a:lstStyle>
            <a:lvl1pPr>
              <a:defRPr/>
            </a:lvl1pPr>
          </a:lstStyle>
          <a:p>
            <a:pPr>
              <a:defRPr/>
            </a:pPr>
            <a:endParaRPr lang="en-GB"/>
          </a:p>
        </p:txBody>
      </p:sp>
      <p:sp>
        <p:nvSpPr>
          <p:cNvPr id="9" name="Plassholder for lysbildenummer 4"/>
          <p:cNvSpPr>
            <a:spLocks noGrp="1"/>
          </p:cNvSpPr>
          <p:nvPr>
            <p:ph type="sldNum" sz="quarter" idx="12"/>
          </p:nvPr>
        </p:nvSpPr>
        <p:spPr/>
        <p:txBody>
          <a:bodyPr/>
          <a:lstStyle>
            <a:lvl1pPr>
              <a:defRPr/>
            </a:lvl1pPr>
          </a:lstStyle>
          <a:p>
            <a:pPr>
              <a:defRPr/>
            </a:pPr>
            <a:fld id="{E8EFE35D-F9D1-410F-8AE7-4B57C7BB56EE}" type="slidenum">
              <a:rPr lang="en-GB"/>
              <a:pPr>
                <a:defRPr/>
              </a:pPr>
              <a:t>‹#›</a:t>
            </a:fld>
            <a:endParaRPr lang="en-GB"/>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extLst/>
          </a:lstStyle>
          <a:p>
            <a:r>
              <a:rPr lang="nb-NO" smtClean="0"/>
              <a:t>Klikk for å redigere tittelstil</a:t>
            </a:r>
            <a:endParaRPr lang="en-US"/>
          </a:p>
        </p:txBody>
      </p:sp>
      <p:sp>
        <p:nvSpPr>
          <p:cNvPr id="3" name="Plassholder for dato 24"/>
          <p:cNvSpPr>
            <a:spLocks noGrp="1"/>
          </p:cNvSpPr>
          <p:nvPr>
            <p:ph type="dt" sz="half" idx="10"/>
          </p:nvPr>
        </p:nvSpPr>
        <p:spPr/>
        <p:txBody>
          <a:bodyPr/>
          <a:lstStyle>
            <a:lvl1pPr>
              <a:defRPr/>
            </a:lvl1pPr>
          </a:lstStyle>
          <a:p>
            <a:pPr>
              <a:defRPr/>
            </a:pPr>
            <a:fld id="{97C9733B-792C-4F7F-8BB3-BEB176FA0B3D}" type="datetimeFigureOut">
              <a:rPr lang="en-GB"/>
              <a:pPr>
                <a:defRPr/>
              </a:pPr>
              <a:t>13/04/2011</a:t>
            </a:fld>
            <a:endParaRPr lang="en-GB"/>
          </a:p>
        </p:txBody>
      </p:sp>
      <p:sp>
        <p:nvSpPr>
          <p:cNvPr id="4" name="Plassholder for bunntekst 17"/>
          <p:cNvSpPr>
            <a:spLocks noGrp="1"/>
          </p:cNvSpPr>
          <p:nvPr>
            <p:ph type="ftr" sz="quarter" idx="11"/>
          </p:nvPr>
        </p:nvSpPr>
        <p:spPr/>
        <p:txBody>
          <a:bodyPr/>
          <a:lstStyle>
            <a:lvl1pPr>
              <a:defRPr/>
            </a:lvl1pPr>
          </a:lstStyle>
          <a:p>
            <a:pPr>
              <a:defRPr/>
            </a:pPr>
            <a:endParaRPr lang="en-GB"/>
          </a:p>
        </p:txBody>
      </p:sp>
      <p:sp>
        <p:nvSpPr>
          <p:cNvPr id="5" name="Plassholder for lysbildenummer 4"/>
          <p:cNvSpPr>
            <a:spLocks noGrp="1"/>
          </p:cNvSpPr>
          <p:nvPr>
            <p:ph type="sldNum" sz="quarter" idx="12"/>
          </p:nvPr>
        </p:nvSpPr>
        <p:spPr/>
        <p:txBody>
          <a:bodyPr/>
          <a:lstStyle>
            <a:lvl1pPr>
              <a:defRPr/>
            </a:lvl1pPr>
          </a:lstStyle>
          <a:p>
            <a:pPr>
              <a:defRPr/>
            </a:pPr>
            <a:fld id="{131F36C5-01E2-47CC-B423-1487139A013D}" type="slidenum">
              <a:rPr lang="en-GB"/>
              <a:pPr>
                <a:defRPr/>
              </a:pPr>
              <a:t>‹#›</a:t>
            </a:fld>
            <a:endParaRPr lang="en-GB"/>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Avrundet rektangel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Plassholder for dato 1"/>
          <p:cNvSpPr>
            <a:spLocks noGrp="1"/>
          </p:cNvSpPr>
          <p:nvPr>
            <p:ph type="dt" sz="half" idx="10"/>
          </p:nvPr>
        </p:nvSpPr>
        <p:spPr/>
        <p:txBody>
          <a:bodyPr/>
          <a:lstStyle>
            <a:lvl1pPr>
              <a:defRPr/>
            </a:lvl1pPr>
            <a:extLst/>
          </a:lstStyle>
          <a:p>
            <a:pPr>
              <a:defRPr/>
            </a:pPr>
            <a:fld id="{3D0FE4E3-3258-499A-9967-1C777E353A8B}" type="datetimeFigureOut">
              <a:rPr lang="en-GB"/>
              <a:pPr>
                <a:defRPr/>
              </a:pPr>
              <a:t>13/04/2011</a:t>
            </a:fld>
            <a:endParaRPr lang="en-GB"/>
          </a:p>
        </p:txBody>
      </p:sp>
      <p:sp>
        <p:nvSpPr>
          <p:cNvPr id="4" name="Plassholder for bunntekst 2"/>
          <p:cNvSpPr>
            <a:spLocks noGrp="1"/>
          </p:cNvSpPr>
          <p:nvPr>
            <p:ph type="ftr" sz="quarter" idx="11"/>
          </p:nvPr>
        </p:nvSpPr>
        <p:spPr/>
        <p:txBody>
          <a:bodyPr/>
          <a:lstStyle>
            <a:lvl1pPr>
              <a:defRPr/>
            </a:lvl1pPr>
            <a:extLst/>
          </a:lstStyle>
          <a:p>
            <a:pPr>
              <a:defRPr/>
            </a:pPr>
            <a:endParaRPr lang="en-GB"/>
          </a:p>
        </p:txBody>
      </p:sp>
      <p:sp>
        <p:nvSpPr>
          <p:cNvPr id="5" name="Plassholder for lysbildenummer 3"/>
          <p:cNvSpPr>
            <a:spLocks noGrp="1"/>
          </p:cNvSpPr>
          <p:nvPr>
            <p:ph type="sldNum" sz="quarter" idx="12"/>
          </p:nvPr>
        </p:nvSpPr>
        <p:spPr/>
        <p:txBody>
          <a:bodyPr/>
          <a:lstStyle>
            <a:lvl1pPr>
              <a:defRPr/>
            </a:lvl1pPr>
            <a:extLst/>
          </a:lstStyle>
          <a:p>
            <a:pPr>
              <a:defRPr/>
            </a:pPr>
            <a:fld id="{98541506-5891-4E3A-A44B-B3CEBEC9260F}" type="slidenum">
              <a:rPr lang="en-GB"/>
              <a:pPr>
                <a:defRPr/>
              </a:pPr>
              <a:t>‹#›</a:t>
            </a:fld>
            <a:endParaRPr lang="en-GB"/>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nb-NO" smtClean="0"/>
              <a:t>Klikk for å redigere tittelstil</a:t>
            </a:r>
            <a:endParaRPr lang="en-US"/>
          </a:p>
        </p:txBody>
      </p:sp>
      <p:sp>
        <p:nvSpPr>
          <p:cNvPr id="3" name="Plassholder for teks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innhold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dato 24"/>
          <p:cNvSpPr>
            <a:spLocks noGrp="1"/>
          </p:cNvSpPr>
          <p:nvPr>
            <p:ph type="dt" sz="half" idx="10"/>
          </p:nvPr>
        </p:nvSpPr>
        <p:spPr/>
        <p:txBody>
          <a:bodyPr/>
          <a:lstStyle>
            <a:lvl1pPr>
              <a:defRPr/>
            </a:lvl1pPr>
          </a:lstStyle>
          <a:p>
            <a:pPr>
              <a:defRPr/>
            </a:pPr>
            <a:fld id="{57493479-5EB2-4A10-9747-6FE3A60AD296}" type="datetimeFigureOut">
              <a:rPr lang="en-GB"/>
              <a:pPr>
                <a:defRPr/>
              </a:pPr>
              <a:t>13/04/2011</a:t>
            </a:fld>
            <a:endParaRPr lang="en-GB"/>
          </a:p>
        </p:txBody>
      </p:sp>
      <p:sp>
        <p:nvSpPr>
          <p:cNvPr id="6" name="Plassholder for bunntekst 17"/>
          <p:cNvSpPr>
            <a:spLocks noGrp="1"/>
          </p:cNvSpPr>
          <p:nvPr>
            <p:ph type="ftr" sz="quarter" idx="11"/>
          </p:nvPr>
        </p:nvSpPr>
        <p:spPr/>
        <p:txBody>
          <a:bodyPr/>
          <a:lstStyle>
            <a:lvl1pPr>
              <a:defRPr/>
            </a:lvl1pPr>
          </a:lstStyle>
          <a:p>
            <a:pPr>
              <a:defRPr/>
            </a:pPr>
            <a:endParaRPr lang="en-GB"/>
          </a:p>
        </p:txBody>
      </p:sp>
      <p:sp>
        <p:nvSpPr>
          <p:cNvPr id="7" name="Plassholder for lysbildenummer 4"/>
          <p:cNvSpPr>
            <a:spLocks noGrp="1"/>
          </p:cNvSpPr>
          <p:nvPr>
            <p:ph type="sldNum" sz="quarter" idx="12"/>
          </p:nvPr>
        </p:nvSpPr>
        <p:spPr/>
        <p:txBody>
          <a:bodyPr/>
          <a:lstStyle>
            <a:lvl1pPr>
              <a:defRPr/>
            </a:lvl1pPr>
          </a:lstStyle>
          <a:p>
            <a:pPr>
              <a:defRPr/>
            </a:pPr>
            <a:fld id="{708E6C7E-C635-4363-A526-CE0EC789DE52}" type="slidenum">
              <a:rPr lang="en-GB"/>
              <a:pPr>
                <a:defRPr/>
              </a:pPr>
              <a:t>‹#›</a:t>
            </a:fld>
            <a:endParaRPr lang="en-GB"/>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5" name="Avrundet rektangel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Avrund ett hjørne i rektangel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nb-NO" smtClean="0"/>
              <a:t>Klikk for å redigere tittelstil</a:t>
            </a:r>
            <a:endParaRPr lang="en-US"/>
          </a:p>
        </p:txBody>
      </p:sp>
      <p:sp>
        <p:nvSpPr>
          <p:cNvPr id="4" name="Plassholder for teks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3" name="Plassholder for bild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nb-NO" noProof="0" smtClean="0"/>
              <a:t>Klikk ikonet for å legge til et bilde</a:t>
            </a:r>
            <a:endParaRPr lang="en-US" noProof="0"/>
          </a:p>
        </p:txBody>
      </p:sp>
      <p:sp>
        <p:nvSpPr>
          <p:cNvPr id="7" name="Plassholder for dato 4"/>
          <p:cNvSpPr>
            <a:spLocks noGrp="1"/>
          </p:cNvSpPr>
          <p:nvPr>
            <p:ph type="dt" sz="half" idx="10"/>
          </p:nvPr>
        </p:nvSpPr>
        <p:spPr/>
        <p:txBody>
          <a:bodyPr/>
          <a:lstStyle>
            <a:lvl1pPr>
              <a:defRPr/>
            </a:lvl1pPr>
            <a:extLst/>
          </a:lstStyle>
          <a:p>
            <a:pPr>
              <a:defRPr/>
            </a:pPr>
            <a:fld id="{04C6DCF8-040A-4E46-8916-3D4157F55078}" type="datetimeFigureOut">
              <a:rPr lang="en-GB"/>
              <a:pPr>
                <a:defRPr/>
              </a:pPr>
              <a:t>13/04/2011</a:t>
            </a:fld>
            <a:endParaRPr lang="en-GB"/>
          </a:p>
        </p:txBody>
      </p:sp>
      <p:sp>
        <p:nvSpPr>
          <p:cNvPr id="8" name="Plassholder for bunntekst 5"/>
          <p:cNvSpPr>
            <a:spLocks noGrp="1"/>
          </p:cNvSpPr>
          <p:nvPr>
            <p:ph type="ftr" sz="quarter" idx="11"/>
          </p:nvPr>
        </p:nvSpPr>
        <p:spPr/>
        <p:txBody>
          <a:bodyPr/>
          <a:lstStyle>
            <a:lvl1pPr>
              <a:defRPr/>
            </a:lvl1pPr>
            <a:extLst/>
          </a:lstStyle>
          <a:p>
            <a:pPr>
              <a:defRPr/>
            </a:pPr>
            <a:endParaRPr lang="en-GB"/>
          </a:p>
        </p:txBody>
      </p:sp>
      <p:sp>
        <p:nvSpPr>
          <p:cNvPr id="9" name="Plassholder for lysbildenummer 6"/>
          <p:cNvSpPr>
            <a:spLocks noGrp="1"/>
          </p:cNvSpPr>
          <p:nvPr>
            <p:ph type="sldNum" sz="quarter" idx="12"/>
          </p:nvPr>
        </p:nvSpPr>
        <p:spPr/>
        <p:txBody>
          <a:bodyPr/>
          <a:lstStyle>
            <a:lvl1pPr>
              <a:defRPr/>
            </a:lvl1pPr>
            <a:extLst/>
          </a:lstStyle>
          <a:p>
            <a:pPr>
              <a:defRPr/>
            </a:pPr>
            <a:fld id="{20BF3F92-FA70-4B9C-A5A2-7DFB0AB0DC9F}" type="slidenum">
              <a:rPr lang="en-GB"/>
              <a:pPr>
                <a:defRPr/>
              </a:pPr>
              <a:t>‹#›</a:t>
            </a:fld>
            <a:endParaRPr lang="en-GB"/>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Avrundet rektangel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Avrundet rektangel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Plassholder for tittel 12"/>
          <p:cNvSpPr>
            <a:spLocks noGrp="1"/>
          </p:cNvSpPr>
          <p:nvPr>
            <p:ph type="title"/>
          </p:nvPr>
        </p:nvSpPr>
        <p:spPr>
          <a:xfrm>
            <a:off x="503238" y="4986338"/>
            <a:ext cx="8183562" cy="1050925"/>
          </a:xfrm>
          <a:prstGeom prst="rect">
            <a:avLst/>
          </a:prstGeom>
        </p:spPr>
        <p:txBody>
          <a:bodyPr vert="horz" anchor="b">
            <a:normAutofit/>
          </a:bodyPr>
          <a:lstStyle>
            <a:extLst/>
          </a:lstStyle>
          <a:p>
            <a:r>
              <a:rPr lang="nb-NO" smtClean="0"/>
              <a:t>Klikk for å redigere tittelstil</a:t>
            </a:r>
            <a:endParaRPr lang="en-US"/>
          </a:p>
        </p:txBody>
      </p:sp>
      <p:sp>
        <p:nvSpPr>
          <p:cNvPr id="1031" name="Plassholder for tekst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smtClean="0"/>
          </a:p>
        </p:txBody>
      </p:sp>
      <p:sp>
        <p:nvSpPr>
          <p:cNvPr id="25" name="Plassholder for dato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D117D70D-C418-45A1-B7E1-E56BA4DA3C9C}" type="datetimeFigureOut">
              <a:rPr lang="en-GB"/>
              <a:pPr>
                <a:defRPr/>
              </a:pPr>
              <a:t>13/04/2011</a:t>
            </a:fld>
            <a:endParaRPr lang="en-GB"/>
          </a:p>
        </p:txBody>
      </p:sp>
      <p:sp>
        <p:nvSpPr>
          <p:cNvPr id="18" name="Plassholder for bunntekst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en-GB"/>
          </a:p>
        </p:txBody>
      </p:sp>
      <p:sp>
        <p:nvSpPr>
          <p:cNvPr id="5" name="Plassholder for lysbildenumm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911FAC69-673B-426C-93AB-4F35F5242A4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67" r:id="rId1"/>
    <p:sldLayoutId id="2147483860" r:id="rId2"/>
    <p:sldLayoutId id="2147483868" r:id="rId3"/>
    <p:sldLayoutId id="2147483861" r:id="rId4"/>
    <p:sldLayoutId id="2147483862" r:id="rId5"/>
    <p:sldLayoutId id="2147483863" r:id="rId6"/>
    <p:sldLayoutId id="2147483869" r:id="rId7"/>
    <p:sldLayoutId id="2147483864" r:id="rId8"/>
    <p:sldLayoutId id="2147483870" r:id="rId9"/>
    <p:sldLayoutId id="2147483865" r:id="rId10"/>
    <p:sldLayoutId id="2147483866" r:id="rId11"/>
  </p:sldLayoutIdLst>
  <p:transition spd="med">
    <p:fade/>
  </p:transition>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42938" y="785813"/>
            <a:ext cx="7772400" cy="3149600"/>
          </a:xfrm>
        </p:spPr>
        <p:txBody>
          <a:bodyPr/>
          <a:lstStyle/>
          <a:p>
            <a:pPr eaLnBrk="1" fontAlgn="auto" hangingPunct="1">
              <a:spcAft>
                <a:spcPts val="0"/>
              </a:spcAft>
              <a:defRPr/>
            </a:pPr>
            <a:r>
              <a:rPr lang="nb-NO" dirty="0" smtClean="0"/>
              <a:t>Mat</a:t>
            </a:r>
            <a:br>
              <a:rPr lang="nb-NO" dirty="0" smtClean="0"/>
            </a:br>
            <a:r>
              <a:rPr lang="nb-NO" dirty="0" smtClean="0"/>
              <a:t>makt</a:t>
            </a:r>
            <a:br>
              <a:rPr lang="nb-NO" dirty="0" smtClean="0"/>
            </a:br>
            <a:r>
              <a:rPr lang="nb-NO" dirty="0" smtClean="0"/>
              <a:t>og avmakt </a:t>
            </a:r>
            <a:br>
              <a:rPr lang="nb-NO" dirty="0" smtClean="0"/>
            </a:br>
            <a:endParaRPr lang="en-GB" dirty="0"/>
          </a:p>
        </p:txBody>
      </p:sp>
      <p:sp>
        <p:nvSpPr>
          <p:cNvPr id="3" name="Undertittel 2"/>
          <p:cNvSpPr>
            <a:spLocks noGrp="1"/>
          </p:cNvSpPr>
          <p:nvPr>
            <p:ph type="subTitle" idx="1"/>
          </p:nvPr>
        </p:nvSpPr>
        <p:spPr>
          <a:xfrm>
            <a:off x="722313" y="3684588"/>
            <a:ext cx="7772400" cy="1400175"/>
          </a:xfrm>
        </p:spPr>
        <p:txBody>
          <a:bodyPr>
            <a:normAutofit/>
          </a:bodyPr>
          <a:lstStyle/>
          <a:p>
            <a:pPr eaLnBrk="1" fontAlgn="auto" hangingPunct="1">
              <a:spcAft>
                <a:spcPts val="0"/>
              </a:spcAft>
              <a:buFont typeface="Wingdings 2"/>
              <a:buNone/>
              <a:defRPr/>
            </a:pPr>
            <a:endParaRPr lang="en-GB" dirty="0" smtClean="0"/>
          </a:p>
          <a:p>
            <a:pPr eaLnBrk="1" fontAlgn="auto" hangingPunct="1">
              <a:spcAft>
                <a:spcPts val="0"/>
              </a:spcAft>
              <a:buFont typeface="Wingdings 2"/>
              <a:buNone/>
              <a:defRPr/>
            </a:pPr>
            <a:r>
              <a:rPr lang="en-GB" dirty="0" smtClean="0"/>
              <a:t>NOU 2011:4 </a:t>
            </a:r>
          </a:p>
          <a:p>
            <a:pPr eaLnBrk="1" fontAlgn="auto" hangingPunct="1">
              <a:spcAft>
                <a:spcPts val="0"/>
              </a:spcAft>
              <a:buFont typeface="Wingdings 2"/>
              <a:buNone/>
              <a:defRPr/>
            </a:pPr>
            <a:endParaRPr lang="en-GB" dirty="0" smtClean="0"/>
          </a:p>
          <a:p>
            <a:pPr eaLnBrk="1" fontAlgn="auto" hangingPunct="1">
              <a:spcAft>
                <a:spcPts val="0"/>
              </a:spcAft>
              <a:buFont typeface="Wingdings 2"/>
              <a:buNone/>
              <a:defRPr/>
            </a:pPr>
            <a:r>
              <a:rPr lang="en-GB" dirty="0" err="1" smtClean="0"/>
              <a:t>Pressekonferanse</a:t>
            </a:r>
            <a:r>
              <a:rPr lang="en-GB" dirty="0" smtClean="0"/>
              <a:t> 13.april 2011</a:t>
            </a:r>
          </a:p>
          <a:p>
            <a:pPr eaLnBrk="1" fontAlgn="auto" hangingPunct="1">
              <a:spcAft>
                <a:spcPts val="0"/>
              </a:spcAft>
              <a:buFont typeface="Wingdings 2"/>
              <a:buNone/>
              <a:defRPr/>
            </a:pPr>
            <a:endParaRPr lang="en-GB" dirty="0" smtClean="0"/>
          </a:p>
          <a:p>
            <a:pPr eaLnBrk="1" fontAlgn="auto" hangingPunct="1">
              <a:spcAft>
                <a:spcPts val="0"/>
              </a:spcAft>
              <a:buFont typeface="Wingdings 2"/>
              <a:buNone/>
              <a:defRPr/>
            </a:pPr>
            <a:endParaRPr lang="en-GB" dirty="0" smtClean="0"/>
          </a:p>
          <a:p>
            <a:pPr eaLnBrk="1" fontAlgn="auto" hangingPunct="1">
              <a:spcAft>
                <a:spcPts val="0"/>
              </a:spcAft>
              <a:buFont typeface="Wingdings 2"/>
              <a:buNone/>
              <a:defRPr/>
            </a:pPr>
            <a:endParaRPr lang="en-GB"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Verdikjeden for mat</a:t>
            </a:r>
            <a:endParaRPr lang="nb-NO" dirty="0"/>
          </a:p>
        </p:txBody>
      </p:sp>
      <p:pic>
        <p:nvPicPr>
          <p:cNvPr id="15363" name="Bilde 3" descr="Bilde1.png"/>
          <p:cNvPicPr>
            <a:picLocks noChangeAspect="1" noChangeArrowheads="1"/>
          </p:cNvPicPr>
          <p:nvPr/>
        </p:nvPicPr>
        <p:blipFill>
          <a:blip r:embed="rId2" cstate="print"/>
          <a:srcRect/>
          <a:stretch>
            <a:fillRect/>
          </a:stretch>
        </p:blipFill>
        <p:spPr bwMode="auto">
          <a:xfrm>
            <a:off x="500063" y="1357313"/>
            <a:ext cx="8286750" cy="3714750"/>
          </a:xfrm>
          <a:prstGeom prst="rect">
            <a:avLst/>
          </a:prstGeom>
          <a:noFill/>
          <a:ln w="9525">
            <a:noFill/>
            <a:miter lim="800000"/>
            <a:headEnd/>
            <a:tailEnd/>
          </a:ln>
        </p:spPr>
      </p:pic>
      <p:sp>
        <p:nvSpPr>
          <p:cNvPr id="5" name="Ellipse 4"/>
          <p:cNvSpPr/>
          <p:nvPr/>
        </p:nvSpPr>
        <p:spPr>
          <a:xfrm>
            <a:off x="3143250" y="2071688"/>
            <a:ext cx="4786313" cy="2214562"/>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Verdikjeden for mat</a:t>
            </a:r>
            <a:endParaRPr lang="nb-NO" dirty="0"/>
          </a:p>
        </p:txBody>
      </p:sp>
      <p:pic>
        <p:nvPicPr>
          <p:cNvPr id="16387" name="Bilde 3" descr="Bilde1.png"/>
          <p:cNvPicPr>
            <a:picLocks noChangeAspect="1" noChangeArrowheads="1"/>
          </p:cNvPicPr>
          <p:nvPr/>
        </p:nvPicPr>
        <p:blipFill>
          <a:blip r:embed="rId2" cstate="print"/>
          <a:srcRect/>
          <a:stretch>
            <a:fillRect/>
          </a:stretch>
        </p:blipFill>
        <p:spPr bwMode="auto">
          <a:xfrm>
            <a:off x="500063" y="1357313"/>
            <a:ext cx="8286750" cy="3714750"/>
          </a:xfrm>
          <a:prstGeom prst="rect">
            <a:avLst/>
          </a:prstGeom>
          <a:noFill/>
          <a:ln w="9525">
            <a:noFill/>
            <a:miter lim="800000"/>
            <a:headEnd/>
            <a:tailEnd/>
          </a:ln>
        </p:spPr>
      </p:pic>
      <p:sp>
        <p:nvSpPr>
          <p:cNvPr id="5" name="Ellipse 4"/>
          <p:cNvSpPr/>
          <p:nvPr/>
        </p:nvSpPr>
        <p:spPr>
          <a:xfrm>
            <a:off x="395288" y="2071688"/>
            <a:ext cx="7534275" cy="2214562"/>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Oppbygging av markedsmakt</a:t>
            </a:r>
            <a:endParaRPr lang="nb-NO" dirty="0"/>
          </a:p>
        </p:txBody>
      </p:sp>
      <p:sp>
        <p:nvSpPr>
          <p:cNvPr id="17411" name="Plassholder for innhold 2"/>
          <p:cNvSpPr>
            <a:spLocks noGrp="1"/>
          </p:cNvSpPr>
          <p:nvPr>
            <p:ph idx="1"/>
          </p:nvPr>
        </p:nvSpPr>
        <p:spPr>
          <a:xfrm>
            <a:off x="539750" y="476250"/>
            <a:ext cx="8112125" cy="4752975"/>
          </a:xfrm>
        </p:spPr>
        <p:txBody>
          <a:bodyPr/>
          <a:lstStyle/>
          <a:p>
            <a:r>
              <a:rPr lang="nb-NO" sz="2400" smtClean="0"/>
              <a:t>Sentralisert logistikk, innkjøp og prissetting</a:t>
            </a:r>
          </a:p>
          <a:p>
            <a:r>
              <a:rPr lang="nb-NO" sz="2400" smtClean="0"/>
              <a:t>Kontroll over forhandlingssystemene</a:t>
            </a:r>
          </a:p>
          <a:p>
            <a:r>
              <a:rPr lang="nb-NO" sz="2400" smtClean="0"/>
              <a:t>Effektiv kontroll med distribusjon, grossist og detaljist</a:t>
            </a:r>
          </a:p>
          <a:p>
            <a:r>
              <a:rPr lang="nb-NO" sz="2400" smtClean="0"/>
              <a:t>Vertikal kontroll</a:t>
            </a:r>
          </a:p>
          <a:p>
            <a:pPr lvl="1"/>
            <a:r>
              <a:rPr lang="nb-NO" sz="2000" smtClean="0"/>
              <a:t>Utvikling av egen merkevare (EMV)</a:t>
            </a:r>
          </a:p>
          <a:p>
            <a:pPr lvl="1"/>
            <a:r>
              <a:rPr lang="nb-NO" sz="2000" smtClean="0"/>
              <a:t>Eksklusivitetsavtaler</a:t>
            </a:r>
          </a:p>
          <a:p>
            <a:pPr lvl="1"/>
            <a:r>
              <a:rPr lang="nb-NO" sz="2000" smtClean="0"/>
              <a:t>Vertikal integrasjon i industri (eierskap) </a:t>
            </a:r>
          </a:p>
          <a:p>
            <a:r>
              <a:rPr lang="nb-NO" sz="2400" smtClean="0"/>
              <a:t>Importvernet</a:t>
            </a:r>
          </a:p>
          <a:p>
            <a:r>
              <a:rPr lang="nb-NO" sz="2400" smtClean="0"/>
              <a:t>Eiendomserverv</a:t>
            </a:r>
          </a:p>
          <a:p>
            <a:r>
              <a:rPr lang="nb-NO" sz="2400" smtClean="0"/>
              <a:t>Sterke norske merkevarer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Effect transition="in" filter="fade">
                                      <p:cBhvr>
                                        <p:cTn id="25" dur="500"/>
                                        <p:tgtEl>
                                          <p:spTgt spid="17411">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411">
                                            <p:txEl>
                                              <p:pRg st="5" end="5"/>
                                            </p:txEl>
                                          </p:spTgt>
                                        </p:tgtEl>
                                        <p:attrNameLst>
                                          <p:attrName>style.visibility</p:attrName>
                                        </p:attrNameLst>
                                      </p:cBhvr>
                                      <p:to>
                                        <p:strVal val="visible"/>
                                      </p:to>
                                    </p:set>
                                    <p:animEffect transition="in" filter="fade">
                                      <p:cBhvr>
                                        <p:cTn id="28" dur="500"/>
                                        <p:tgtEl>
                                          <p:spTgt spid="17411">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animEffect transition="in" filter="fade">
                                      <p:cBhvr>
                                        <p:cTn id="31" dur="500"/>
                                        <p:tgtEl>
                                          <p:spTgt spid="174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411">
                                            <p:txEl>
                                              <p:pRg st="7" end="7"/>
                                            </p:txEl>
                                          </p:spTgt>
                                        </p:tgtEl>
                                        <p:attrNameLst>
                                          <p:attrName>style.visibility</p:attrName>
                                        </p:attrNameLst>
                                      </p:cBhvr>
                                      <p:to>
                                        <p:strVal val="visible"/>
                                      </p:to>
                                    </p:set>
                                    <p:animEffect transition="in" filter="fade">
                                      <p:cBhvr>
                                        <p:cTn id="36" dur="500"/>
                                        <p:tgtEl>
                                          <p:spTgt spid="1741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11">
                                            <p:txEl>
                                              <p:pRg st="8" end="8"/>
                                            </p:txEl>
                                          </p:spTgt>
                                        </p:tgtEl>
                                        <p:attrNameLst>
                                          <p:attrName>style.visibility</p:attrName>
                                        </p:attrNameLst>
                                      </p:cBhvr>
                                      <p:to>
                                        <p:strVal val="visible"/>
                                      </p:to>
                                    </p:set>
                                    <p:animEffect transition="in" filter="fade">
                                      <p:cBhvr>
                                        <p:cTn id="41" dur="500"/>
                                        <p:tgtEl>
                                          <p:spTgt spid="1741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411">
                                            <p:txEl>
                                              <p:pRg st="9" end="9"/>
                                            </p:txEl>
                                          </p:spTgt>
                                        </p:tgtEl>
                                        <p:attrNameLst>
                                          <p:attrName>style.visibility</p:attrName>
                                        </p:attrNameLst>
                                      </p:cBhvr>
                                      <p:to>
                                        <p:strVal val="visible"/>
                                      </p:to>
                                    </p:set>
                                    <p:animEffect transition="in" filter="fade">
                                      <p:cBhvr>
                                        <p:cTn id="46"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Høstjakta</a:t>
            </a:r>
            <a:endParaRPr lang="nb-NO" dirty="0"/>
          </a:p>
        </p:txBody>
      </p:sp>
      <p:sp>
        <p:nvSpPr>
          <p:cNvPr id="3" name="Plassholder for innhold 2"/>
          <p:cNvSpPr>
            <a:spLocks noGrp="1"/>
          </p:cNvSpPr>
          <p:nvPr>
            <p:ph idx="1"/>
          </p:nvPr>
        </p:nvSpPr>
        <p:spPr>
          <a:xfrm>
            <a:off x="428625" y="785813"/>
            <a:ext cx="8183563" cy="4475162"/>
          </a:xfrm>
        </p:spPr>
        <p:txBody>
          <a:bodyPr/>
          <a:lstStyle/>
          <a:p>
            <a:r>
              <a:rPr lang="nb-NO" sz="2400" smtClean="0"/>
              <a:t>Paraplykjedene har regien</a:t>
            </a:r>
          </a:p>
          <a:p>
            <a:r>
              <a:rPr lang="nb-NO" sz="2400" smtClean="0"/>
              <a:t>Forhandlingsklimaet er blitt tøffere</a:t>
            </a:r>
          </a:p>
          <a:p>
            <a:r>
              <a:rPr lang="nb-NO" sz="2400" smtClean="0"/>
              <a:t>Dårlig samarbeid og tillitsforhold</a:t>
            </a:r>
          </a:p>
          <a:p>
            <a:r>
              <a:rPr lang="nb-NO" sz="2400" smtClean="0"/>
              <a:t>Trussel om hel eller delvis delisting</a:t>
            </a:r>
          </a:p>
          <a:p>
            <a:r>
              <a:rPr lang="nb-NO" sz="2400" smtClean="0"/>
              <a:t>Mindre forutsigbarhet</a:t>
            </a:r>
          </a:p>
          <a:p>
            <a:r>
              <a:rPr lang="nb-NO" sz="2400" smtClean="0"/>
              <a:t>Forhandlinger om pris, rabatter, bonuser på volumproduktene</a:t>
            </a:r>
          </a:p>
          <a:p>
            <a:r>
              <a:rPr lang="nb-NO" sz="2400" smtClean="0"/>
              <a:t>Innovasjon og forbrukerbehov lite fokusert</a:t>
            </a:r>
          </a:p>
          <a:p>
            <a:endParaRPr lang="nb-NO" smtClean="0"/>
          </a:p>
          <a:p>
            <a:endParaRPr lang="nb-NO" smtClean="0"/>
          </a:p>
        </p:txBody>
      </p:sp>
      <p:pic>
        <p:nvPicPr>
          <p:cNvPr id="18436" name="Picture 3" descr="C:\Users\Einar\AppData\Local\Microsoft\Windows\Temporary Internet Files\Content.IE5\PY240A5Y\MC900056961[1].wmf"/>
          <p:cNvPicPr>
            <a:picLocks noChangeAspect="1" noChangeArrowheads="1"/>
          </p:cNvPicPr>
          <p:nvPr/>
        </p:nvPicPr>
        <p:blipFill>
          <a:blip r:embed="rId2" cstate="print"/>
          <a:srcRect/>
          <a:stretch>
            <a:fillRect/>
          </a:stretch>
        </p:blipFill>
        <p:spPr bwMode="auto">
          <a:xfrm>
            <a:off x="5775325" y="5373688"/>
            <a:ext cx="2973388" cy="5540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Utvalgets vurdering</a:t>
            </a:r>
            <a:endParaRPr lang="nb-NO" dirty="0"/>
          </a:p>
        </p:txBody>
      </p:sp>
      <p:sp>
        <p:nvSpPr>
          <p:cNvPr id="3" name="Plassholder for innhold 2"/>
          <p:cNvSpPr>
            <a:spLocks noGrp="1"/>
          </p:cNvSpPr>
          <p:nvPr>
            <p:ph idx="1"/>
          </p:nvPr>
        </p:nvSpPr>
        <p:spPr>
          <a:xfrm>
            <a:off x="503238" y="530225"/>
            <a:ext cx="8183562" cy="4187825"/>
          </a:xfrm>
        </p:spPr>
        <p:txBody>
          <a:bodyPr/>
          <a:lstStyle/>
          <a:p>
            <a:r>
              <a:rPr lang="nb-NO" smtClean="0"/>
              <a:t>KMPG – videreformidling av informasjon</a:t>
            </a:r>
          </a:p>
          <a:p>
            <a:r>
              <a:rPr lang="nb-NO" smtClean="0"/>
              <a:t>Selv om flere uttalelser trenger en nærmere oppfølging og dokumentasjon, fremstår mange beskrivelser som troverdige og etterrettelige</a:t>
            </a:r>
          </a:p>
          <a:p>
            <a:r>
              <a:rPr lang="nb-NO" smtClean="0"/>
              <a:t>Dokumentert:</a:t>
            </a:r>
          </a:p>
          <a:p>
            <a:pPr lvl="1"/>
            <a:r>
              <a:rPr lang="nb-NO" smtClean="0"/>
              <a:t>Ber om opplysninger om nettopris til andre kjeder</a:t>
            </a:r>
          </a:p>
          <a:p>
            <a:pPr lvl="1"/>
            <a:r>
              <a:rPr lang="nb-NO" smtClean="0"/>
              <a:t>Krav om produktinformasjon utover kvalitetssjekk (resepter)</a:t>
            </a:r>
          </a:p>
          <a:p>
            <a:endParaRPr lang="nb-NO"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eaLnBrk="1" fontAlgn="auto" hangingPunct="1">
              <a:spcAft>
                <a:spcPts val="0"/>
              </a:spcAft>
              <a:defRPr/>
            </a:pPr>
            <a:endParaRPr lang="nb-NO">
              <a:solidFill>
                <a:schemeClr val="accent1">
                  <a:tint val="88000"/>
                  <a:satMod val="150000"/>
                </a:schemeClr>
              </a:solidFill>
            </a:endParaRPr>
          </a:p>
        </p:txBody>
      </p:sp>
      <p:pic>
        <p:nvPicPr>
          <p:cNvPr id="20483" name="Plassholder for innhold 3" descr="kunde.jpg"/>
          <p:cNvPicPr>
            <a:picLocks noGrp="1" noChangeAspect="1"/>
          </p:cNvPicPr>
          <p:nvPr>
            <p:ph idx="1"/>
          </p:nvPr>
        </p:nvPicPr>
        <p:blipFill>
          <a:blip r:embed="rId2" cstate="print"/>
          <a:srcRect/>
          <a:stretch>
            <a:fillRect/>
          </a:stretch>
        </p:blipFill>
        <p:spPr>
          <a:xfrm>
            <a:off x="357188" y="428625"/>
            <a:ext cx="8358187" cy="5934075"/>
          </a:xfrm>
        </p:spPr>
      </p:pic>
      <p:sp>
        <p:nvSpPr>
          <p:cNvPr id="9" name="Frihåndsform 8"/>
          <p:cNvSpPr/>
          <p:nvPr/>
        </p:nvSpPr>
        <p:spPr>
          <a:xfrm>
            <a:off x="5072066" y="642918"/>
            <a:ext cx="3653565" cy="646331"/>
          </a:xfrm>
          <a:custGeom>
            <a:avLst/>
            <a:gdLst>
              <a:gd name="connsiteX0" fmla="*/ 0 w 5524269"/>
              <a:gd name="connsiteY0" fmla="*/ 0 h 923330"/>
              <a:gd name="connsiteX1" fmla="*/ 5524269 w 5524269"/>
              <a:gd name="connsiteY1" fmla="*/ 0 h 923330"/>
              <a:gd name="connsiteX2" fmla="*/ 5524269 w 5524269"/>
              <a:gd name="connsiteY2" fmla="*/ 923330 h 923330"/>
              <a:gd name="connsiteX3" fmla="*/ 0 w 5524269"/>
              <a:gd name="connsiteY3" fmla="*/ 923330 h 923330"/>
              <a:gd name="connsiteX4" fmla="*/ 0 w 5524269"/>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269" h="923330">
                <a:moveTo>
                  <a:pt x="0" y="0"/>
                </a:moveTo>
                <a:lnTo>
                  <a:pt x="5524269" y="0"/>
                </a:lnTo>
                <a:lnTo>
                  <a:pt x="5524269" y="923330"/>
                </a:lnTo>
                <a:lnTo>
                  <a:pt x="0" y="923330"/>
                </a:lnTo>
                <a:lnTo>
                  <a:pt x="0" y="0"/>
                </a:lnTo>
                <a:close/>
              </a:path>
            </a:pathLst>
          </a:cu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nb-NO"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Forbrukeren!</a:t>
            </a:r>
            <a:endParaRPr lang="nb-NO"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eaLnBrk="1" fontAlgn="auto" hangingPunct="1">
              <a:spcAft>
                <a:spcPts val="0"/>
              </a:spcAft>
              <a:defRPr/>
            </a:pPr>
            <a:r>
              <a:rPr lang="nb-NO" dirty="0" smtClean="0">
                <a:solidFill>
                  <a:schemeClr val="accent1">
                    <a:tint val="88000"/>
                    <a:satMod val="150000"/>
                  </a:schemeClr>
                </a:solidFill>
              </a:rPr>
              <a:t>To </a:t>
            </a:r>
            <a:r>
              <a:rPr lang="nb-NO" dirty="0" err="1" smtClean="0">
                <a:solidFill>
                  <a:schemeClr val="accent1">
                    <a:tint val="88000"/>
                    <a:satMod val="150000"/>
                  </a:schemeClr>
                </a:solidFill>
              </a:rPr>
              <a:t>snakkiser</a:t>
            </a:r>
            <a:endParaRPr lang="nb-NO" dirty="0">
              <a:solidFill>
                <a:schemeClr val="accent1">
                  <a:tint val="88000"/>
                  <a:satMod val="150000"/>
                </a:schemeClr>
              </a:solidFill>
            </a:endParaRPr>
          </a:p>
        </p:txBody>
      </p:sp>
      <p:sp>
        <p:nvSpPr>
          <p:cNvPr id="21507" name="Plassholder for innhold 2"/>
          <p:cNvSpPr>
            <a:spLocks noGrp="1"/>
          </p:cNvSpPr>
          <p:nvPr>
            <p:ph idx="1"/>
          </p:nvPr>
        </p:nvSpPr>
        <p:spPr>
          <a:xfrm>
            <a:off x="503238" y="530225"/>
            <a:ext cx="8183562" cy="4187825"/>
          </a:xfrm>
        </p:spPr>
        <p:txBody>
          <a:bodyPr/>
          <a:lstStyle/>
          <a:p>
            <a:pPr eaLnBrk="1" hangingPunct="1">
              <a:buFont typeface="Wingdings 2" pitchFamily="18" charset="2"/>
              <a:buNone/>
            </a:pPr>
            <a:endParaRPr lang="nb-NO" smtClean="0"/>
          </a:p>
          <a:p>
            <a:pPr eaLnBrk="1" hangingPunct="1"/>
            <a:r>
              <a:rPr lang="nb-NO" smtClean="0"/>
              <a:t>Hvorfor er maten så dyr?</a:t>
            </a:r>
            <a:br>
              <a:rPr lang="nb-NO" smtClean="0"/>
            </a:br>
            <a:endParaRPr lang="nb-NO" smtClean="0"/>
          </a:p>
          <a:p>
            <a:pPr eaLnBrk="1" hangingPunct="1"/>
            <a:r>
              <a:rPr lang="nb-NO" smtClean="0"/>
              <a:t>Hvorfor er utvalget så dårlig?</a:t>
            </a:r>
          </a:p>
        </p:txBody>
      </p:sp>
      <p:pic>
        <p:nvPicPr>
          <p:cNvPr id="21508" name="Plassholder for innhold 3" descr="C:\Documents and Settings\einar steensnas\Lokale innstillinger\Temporary Internet Files\Content.IE5\WIFPMWPQ\MC900331696[1].wmf"/>
          <p:cNvPicPr>
            <a:picLocks/>
          </p:cNvPicPr>
          <p:nvPr/>
        </p:nvPicPr>
        <p:blipFill>
          <a:blip r:embed="rId2" cstate="print"/>
          <a:srcRect/>
          <a:stretch>
            <a:fillRect/>
          </a:stretch>
        </p:blipFill>
        <p:spPr bwMode="auto">
          <a:xfrm>
            <a:off x="4929188" y="2714625"/>
            <a:ext cx="3522662" cy="3127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8625" y="2571750"/>
            <a:ext cx="8183563" cy="1050925"/>
          </a:xfrm>
        </p:spPr>
        <p:txBody>
          <a:bodyPr/>
          <a:lstStyle/>
          <a:p>
            <a:pPr algn="ctr">
              <a:defRPr/>
            </a:pPr>
            <a:r>
              <a:rPr lang="nb-NO" sz="4800" dirty="0" smtClean="0"/>
              <a:t>Priser</a:t>
            </a:r>
            <a:endParaRPr lang="nb-NO" sz="4800"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Priser</a:t>
            </a:r>
            <a:endParaRPr lang="nb-NO" dirty="0"/>
          </a:p>
        </p:txBody>
      </p:sp>
      <p:sp>
        <p:nvSpPr>
          <p:cNvPr id="3" name="Plassholder for innhold 2"/>
          <p:cNvSpPr>
            <a:spLocks noGrp="1"/>
          </p:cNvSpPr>
          <p:nvPr>
            <p:ph idx="1"/>
          </p:nvPr>
        </p:nvSpPr>
        <p:spPr>
          <a:xfrm>
            <a:off x="500063" y="1643063"/>
            <a:ext cx="8183562" cy="3000375"/>
          </a:xfrm>
        </p:spPr>
        <p:txBody>
          <a:bodyPr/>
          <a:lstStyle/>
          <a:p>
            <a:r>
              <a:rPr lang="nb-NO" smtClean="0"/>
              <a:t>Norsk prisnivå på matvarer betydelig høyere enn hos våre handelspartnere</a:t>
            </a:r>
          </a:p>
          <a:p>
            <a:r>
              <a:rPr lang="nb-NO" smtClean="0"/>
              <a:t>2008: Det høyeste prisnivået i Europa</a:t>
            </a:r>
          </a:p>
          <a:p>
            <a:endParaRPr lang="nb-NO" smtClean="0"/>
          </a:p>
          <a:p>
            <a:endParaRPr lang="nb-NO"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normAutofit fontScale="90000"/>
          </a:bodyPr>
          <a:lstStyle/>
          <a:p>
            <a:pPr>
              <a:defRPr/>
            </a:pPr>
            <a:r>
              <a:rPr lang="nb-NO" dirty="0" smtClean="0"/>
              <a:t>Prisnivå i Norge </a:t>
            </a:r>
            <a:r>
              <a:rPr lang="nb-NO" dirty="0" err="1" smtClean="0"/>
              <a:t>ifht</a:t>
            </a:r>
            <a:r>
              <a:rPr lang="nb-NO" dirty="0" smtClean="0"/>
              <a:t> utvalgte land</a:t>
            </a:r>
            <a:endParaRPr lang="nb-NO" dirty="0"/>
          </a:p>
        </p:txBody>
      </p:sp>
      <p:pic>
        <p:nvPicPr>
          <p:cNvPr id="24579" name="Plassholder for innhold 3"/>
          <p:cNvPicPr>
            <a:picLocks noGrp="1"/>
          </p:cNvPicPr>
          <p:nvPr>
            <p:ph idx="1"/>
          </p:nvPr>
        </p:nvPicPr>
        <p:blipFill>
          <a:blip r:embed="rId2" cstate="print"/>
          <a:srcRect/>
          <a:stretch>
            <a:fillRect/>
          </a:stretch>
        </p:blipFill>
        <p:spPr>
          <a:xfrm>
            <a:off x="428625" y="357188"/>
            <a:ext cx="8215313" cy="5143500"/>
          </a:xfr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503238" y="4983163"/>
            <a:ext cx="8183562" cy="1052512"/>
          </a:xfrm>
        </p:spPr>
        <p:txBody>
          <a:bodyPr/>
          <a:lstStyle/>
          <a:p>
            <a:pPr eaLnBrk="1" fontAlgn="auto" hangingPunct="1">
              <a:spcAft>
                <a:spcPts val="0"/>
              </a:spcAft>
              <a:defRPr/>
            </a:pPr>
            <a:r>
              <a:rPr lang="nb-NO" smtClean="0">
                <a:solidFill>
                  <a:schemeClr val="accent1">
                    <a:tint val="88000"/>
                    <a:satMod val="150000"/>
                  </a:schemeClr>
                </a:solidFill>
              </a:rPr>
              <a:t>Mandat</a:t>
            </a:r>
            <a:endParaRPr lang="nb-NO" dirty="0">
              <a:solidFill>
                <a:schemeClr val="accent1">
                  <a:tint val="88000"/>
                  <a:satMod val="150000"/>
                </a:schemeClr>
              </a:solidFill>
            </a:endParaRPr>
          </a:p>
        </p:txBody>
      </p:sp>
      <p:sp>
        <p:nvSpPr>
          <p:cNvPr id="5" name="Plassholder for innhold 4"/>
          <p:cNvSpPr>
            <a:spLocks noGrp="1"/>
          </p:cNvSpPr>
          <p:nvPr>
            <p:ph idx="1"/>
          </p:nvPr>
        </p:nvSpPr>
        <p:spPr>
          <a:xfrm>
            <a:off x="482600" y="495300"/>
            <a:ext cx="8183563" cy="4648200"/>
          </a:xfrm>
        </p:spPr>
        <p:txBody>
          <a:bodyPr>
            <a:normAutofit/>
          </a:bodyPr>
          <a:lstStyle/>
          <a:p>
            <a:pPr marL="265176" indent="-265176" eaLnBrk="1" fontAlgn="auto" hangingPunct="1">
              <a:spcAft>
                <a:spcPts val="0"/>
              </a:spcAft>
              <a:buFont typeface="Wingdings 2"/>
              <a:buChar char=""/>
              <a:defRPr/>
            </a:pPr>
            <a:r>
              <a:rPr lang="nb-NO" dirty="0" smtClean="0"/>
              <a:t>Kartlegge</a:t>
            </a:r>
          </a:p>
          <a:p>
            <a:pPr marL="786384" lvl="2" indent="-182880" eaLnBrk="1" fontAlgn="auto" hangingPunct="1">
              <a:spcAft>
                <a:spcPts val="0"/>
              </a:spcAft>
              <a:buClr>
                <a:schemeClr val="accent2">
                  <a:tint val="85000"/>
                  <a:satMod val="285000"/>
                </a:schemeClr>
              </a:buClr>
              <a:buFont typeface="Wingdings 2"/>
              <a:buChar char=""/>
              <a:defRPr/>
            </a:pPr>
            <a:r>
              <a:rPr lang="nb-NO" dirty="0" smtClean="0"/>
              <a:t>Styrkeforholdene i matkjeden</a:t>
            </a:r>
          </a:p>
          <a:p>
            <a:pPr marL="786384" lvl="2" indent="-182880" eaLnBrk="1" fontAlgn="auto" hangingPunct="1">
              <a:spcAft>
                <a:spcPts val="0"/>
              </a:spcAft>
              <a:buClr>
                <a:schemeClr val="accent2">
                  <a:tint val="85000"/>
                  <a:satMod val="285000"/>
                </a:schemeClr>
              </a:buClr>
              <a:buFont typeface="Wingdings 2"/>
              <a:buChar char=""/>
              <a:defRPr/>
            </a:pPr>
            <a:r>
              <a:rPr lang="nb-NO" dirty="0" smtClean="0"/>
              <a:t>Konkurranseforhold</a:t>
            </a:r>
          </a:p>
          <a:p>
            <a:pPr marL="786384" lvl="2" indent="-182880" eaLnBrk="1" fontAlgn="auto" hangingPunct="1">
              <a:spcAft>
                <a:spcPts val="0"/>
              </a:spcAft>
              <a:buClr>
                <a:schemeClr val="accent2">
                  <a:tint val="85000"/>
                  <a:satMod val="285000"/>
                </a:schemeClr>
              </a:buClr>
              <a:buFont typeface="Wingdings 2"/>
              <a:buChar char=""/>
              <a:defRPr/>
            </a:pPr>
            <a:r>
              <a:rPr lang="nb-NO" dirty="0" smtClean="0"/>
              <a:t>Priser, vareutvalg</a:t>
            </a:r>
          </a:p>
          <a:p>
            <a:pPr marL="786384" lvl="2" indent="-182880" eaLnBrk="1" fontAlgn="auto" hangingPunct="1">
              <a:spcAft>
                <a:spcPts val="0"/>
              </a:spcAft>
              <a:buClr>
                <a:schemeClr val="accent2">
                  <a:tint val="85000"/>
                  <a:satMod val="285000"/>
                </a:schemeClr>
              </a:buClr>
              <a:buFont typeface="Wingdings 2"/>
              <a:buChar char=""/>
              <a:defRPr/>
            </a:pPr>
            <a:r>
              <a:rPr lang="nb-NO" dirty="0" smtClean="0"/>
              <a:t>Forbrukerinnflytelse</a:t>
            </a:r>
          </a:p>
          <a:p>
            <a:pPr marL="1619250" eaLnBrk="1" fontAlgn="auto" hangingPunct="1">
              <a:spcAft>
                <a:spcPts val="0"/>
              </a:spcAft>
              <a:buFont typeface="Wingdings 2"/>
              <a:buChar char=""/>
              <a:defRPr/>
            </a:pPr>
            <a:r>
              <a:rPr lang="nb-NO" dirty="0" smtClean="0"/>
              <a:t>Vurdere</a:t>
            </a:r>
          </a:p>
          <a:p>
            <a:pPr marL="2140458" lvl="2" indent="-265113" eaLnBrk="1" fontAlgn="auto" hangingPunct="1">
              <a:spcAft>
                <a:spcPts val="0"/>
              </a:spcAft>
              <a:buClr>
                <a:schemeClr val="accent2">
                  <a:tint val="85000"/>
                  <a:satMod val="285000"/>
                </a:schemeClr>
              </a:buClr>
              <a:buFont typeface="Wingdings 2"/>
              <a:buChar char=""/>
              <a:defRPr/>
            </a:pPr>
            <a:r>
              <a:rPr lang="nb-NO" dirty="0" smtClean="0"/>
              <a:t>Effektiv ressursbruk</a:t>
            </a:r>
          </a:p>
          <a:p>
            <a:pPr marL="2140458" lvl="2" indent="-265113" eaLnBrk="1" fontAlgn="auto" hangingPunct="1">
              <a:spcAft>
                <a:spcPts val="0"/>
              </a:spcAft>
              <a:buClr>
                <a:schemeClr val="accent2">
                  <a:tint val="85000"/>
                  <a:satMod val="285000"/>
                </a:schemeClr>
              </a:buClr>
              <a:buFont typeface="Wingdings 2"/>
              <a:buChar char=""/>
              <a:defRPr/>
            </a:pPr>
            <a:r>
              <a:rPr lang="nb-NO" dirty="0" smtClean="0"/>
              <a:t>Uheldig bruk av kjøpermakt</a:t>
            </a:r>
          </a:p>
          <a:p>
            <a:pPr marL="2140458" lvl="2" indent="-265113" eaLnBrk="1" fontAlgn="auto" hangingPunct="1">
              <a:spcAft>
                <a:spcPts val="0"/>
              </a:spcAft>
              <a:buClr>
                <a:schemeClr val="accent2">
                  <a:tint val="85000"/>
                  <a:satMod val="285000"/>
                </a:schemeClr>
              </a:buClr>
              <a:buFont typeface="Wingdings 2"/>
              <a:buChar char=""/>
              <a:defRPr/>
            </a:pPr>
            <a:r>
              <a:rPr lang="nb-NO" dirty="0" smtClean="0"/>
              <a:t>Internasjonale tiltak</a:t>
            </a:r>
          </a:p>
          <a:p>
            <a:pPr marL="3232150" eaLnBrk="1" fontAlgn="auto" hangingPunct="1">
              <a:spcAft>
                <a:spcPts val="0"/>
              </a:spcAft>
              <a:buFont typeface="Wingdings 2"/>
              <a:buChar char=""/>
              <a:defRPr/>
            </a:pPr>
            <a:r>
              <a:rPr lang="nb-NO" dirty="0" smtClean="0"/>
              <a:t>Foreslå tiltak</a:t>
            </a:r>
          </a:p>
          <a:p>
            <a:pPr marL="3753358" lvl="2" indent="-265113" eaLnBrk="1" fontAlgn="auto" hangingPunct="1">
              <a:spcAft>
                <a:spcPts val="0"/>
              </a:spcAft>
              <a:buClr>
                <a:schemeClr val="accent2">
                  <a:tint val="85000"/>
                  <a:satMod val="285000"/>
                </a:schemeClr>
              </a:buClr>
              <a:buFont typeface="Wingdings 2"/>
              <a:buChar char=""/>
              <a:defRPr/>
            </a:pPr>
            <a:r>
              <a:rPr lang="nb-NO" dirty="0" smtClean="0"/>
              <a:t>Relevante tiltak…</a:t>
            </a:r>
          </a:p>
          <a:p>
            <a:pPr marL="3753358" lvl="2" indent="-265113" eaLnBrk="1" fontAlgn="auto" hangingPunct="1">
              <a:spcAft>
                <a:spcPts val="0"/>
              </a:spcAft>
              <a:buClr>
                <a:schemeClr val="accent2">
                  <a:tint val="85000"/>
                  <a:satMod val="285000"/>
                </a:schemeClr>
              </a:buClr>
              <a:buFont typeface="Wingdings 2"/>
              <a:buChar char=""/>
              <a:defRPr/>
            </a:pPr>
            <a:endParaRPr lang="nb-NO" dirty="0"/>
          </a:p>
        </p:txBody>
      </p:sp>
      <p:pic>
        <p:nvPicPr>
          <p:cNvPr id="1026" name="Picture 2" descr="C:\Documents and Settings\einar steensnas\Lokale innstillinger\Temporary Internet Files\Content.IE5\Y3CG4YME\MC900334260[1].wmf"/>
          <p:cNvPicPr>
            <a:picLocks noChangeAspect="1" noChangeArrowheads="1"/>
          </p:cNvPicPr>
          <p:nvPr/>
        </p:nvPicPr>
        <p:blipFill>
          <a:blip r:embed="rId3" cstate="print"/>
          <a:srcRect/>
          <a:stretch>
            <a:fillRect/>
          </a:stretch>
        </p:blipFill>
        <p:spPr bwMode="auto">
          <a:xfrm>
            <a:off x="7286625" y="500063"/>
            <a:ext cx="1414463" cy="1428750"/>
          </a:xfrm>
          <a:prstGeom prst="rect">
            <a:avLst/>
          </a:prstGeom>
          <a:noFill/>
          <a:ln w="9525">
            <a:noFill/>
            <a:miter lim="800000"/>
            <a:headEnd/>
            <a:tailEnd/>
          </a:ln>
        </p:spPr>
      </p:pic>
      <p:pic>
        <p:nvPicPr>
          <p:cNvPr id="1028" name="Picture 4" descr="C:\Documents and Settings\einar steensnas\Lokale innstillinger\Temporary Internet Files\Content.IE5\6IPQK8Y9\MC900356545[1].wmf"/>
          <p:cNvPicPr>
            <a:picLocks noChangeAspect="1" noChangeArrowheads="1"/>
          </p:cNvPicPr>
          <p:nvPr/>
        </p:nvPicPr>
        <p:blipFill>
          <a:blip r:embed="rId4" cstate="print"/>
          <a:srcRect/>
          <a:stretch>
            <a:fillRect/>
          </a:stretch>
        </p:blipFill>
        <p:spPr bwMode="auto">
          <a:xfrm>
            <a:off x="7358063" y="2071688"/>
            <a:ext cx="1073150" cy="1162050"/>
          </a:xfrm>
          <a:prstGeom prst="rect">
            <a:avLst/>
          </a:prstGeom>
          <a:noFill/>
          <a:ln w="9525">
            <a:noFill/>
            <a:miter lim="800000"/>
            <a:headEnd/>
            <a:tailEnd/>
          </a:ln>
        </p:spPr>
      </p:pic>
      <p:pic>
        <p:nvPicPr>
          <p:cNvPr id="1029" name="Picture 5" descr="C:\Documents and Settings\einar steensnas\Lokale innstillinger\Temporary Internet Files\Content.IE5\Y3CG4YME\MC900283365[1].wmf"/>
          <p:cNvPicPr>
            <a:picLocks noChangeAspect="1" noChangeArrowheads="1"/>
          </p:cNvPicPr>
          <p:nvPr/>
        </p:nvPicPr>
        <p:blipFill>
          <a:blip r:embed="rId5" cstate="print"/>
          <a:srcRect/>
          <a:stretch>
            <a:fillRect/>
          </a:stretch>
        </p:blipFill>
        <p:spPr bwMode="auto">
          <a:xfrm>
            <a:off x="7286625" y="3857625"/>
            <a:ext cx="1246188" cy="12557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75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1000"/>
                                        <p:tgtEl>
                                          <p:spTgt spid="1026"/>
                                        </p:tgtEl>
                                      </p:cBhvr>
                                    </p:animEffect>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dissolve">
                                      <p:cBhvr>
                                        <p:cTn id="14" dur="750"/>
                                        <p:tgtEl>
                                          <p:spTgt spid="5">
                                            <p:txEl>
                                              <p:pRg st="1" end="1"/>
                                            </p:txEl>
                                          </p:spTgt>
                                        </p:tgtEl>
                                      </p:cBhvr>
                                    </p:animEffect>
                                  </p:childTnLst>
                                </p:cTn>
                              </p:par>
                            </p:childTnLst>
                          </p:cTn>
                        </p:par>
                        <p:par>
                          <p:cTn id="15" fill="hold">
                            <p:stCondLst>
                              <p:cond delay="1750"/>
                            </p:stCondLst>
                            <p:childTnLst>
                              <p:par>
                                <p:cTn id="16" presetID="9" presetClass="entr" presetSubtype="0"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dissolve">
                                      <p:cBhvr>
                                        <p:cTn id="18" dur="750"/>
                                        <p:tgtEl>
                                          <p:spTgt spid="5">
                                            <p:txEl>
                                              <p:pRg st="2" end="2"/>
                                            </p:txEl>
                                          </p:spTgt>
                                        </p:tgtEl>
                                      </p:cBhvr>
                                    </p:animEffect>
                                  </p:childTnLst>
                                </p:cTn>
                              </p:par>
                            </p:childTnLst>
                          </p:cTn>
                        </p:par>
                        <p:par>
                          <p:cTn id="19" fill="hold">
                            <p:stCondLst>
                              <p:cond delay="2500"/>
                            </p:stCondLst>
                            <p:childTnLst>
                              <p:par>
                                <p:cTn id="20" presetID="9" presetClass="entr" presetSubtype="0"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750"/>
                                        <p:tgtEl>
                                          <p:spTgt spid="5">
                                            <p:txEl>
                                              <p:pRg st="3" end="3"/>
                                            </p:txEl>
                                          </p:spTgt>
                                        </p:tgtEl>
                                      </p:cBhvr>
                                    </p:animEffect>
                                  </p:childTnLst>
                                </p:cTn>
                              </p:par>
                            </p:childTnLst>
                          </p:cTn>
                        </p:par>
                        <p:par>
                          <p:cTn id="23" fill="hold" nodeType="afterGroup">
                            <p:stCondLst>
                              <p:cond delay="3250"/>
                            </p:stCondLst>
                            <p:childTnLst>
                              <p:par>
                                <p:cTn id="24" presetID="9" presetClass="entr" presetSubtype="0"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dissolve">
                                      <p:cBhvr>
                                        <p:cTn id="26" dur="750"/>
                                        <p:tgtEl>
                                          <p:spTgt spid="5">
                                            <p:txEl>
                                              <p:pRg st="4" end="4"/>
                                            </p:txEl>
                                          </p:spTgt>
                                        </p:tgtEl>
                                      </p:cBhvr>
                                    </p:animEffect>
                                  </p:childTnLst>
                                </p:cTn>
                              </p:par>
                            </p:childTnLst>
                          </p:cTn>
                        </p:par>
                        <p:par>
                          <p:cTn id="27" fill="hold" nodeType="afterGroup">
                            <p:stCondLst>
                              <p:cond delay="4000"/>
                            </p:stCondLst>
                            <p:childTnLst>
                              <p:par>
                                <p:cTn id="28" presetID="9" presetClass="entr" presetSubtype="0" fill="hold"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dissolve">
                                      <p:cBhvr>
                                        <p:cTn id="30" dur="750"/>
                                        <p:tgtEl>
                                          <p:spTgt spid="5">
                                            <p:txEl>
                                              <p:pRg st="5" end="5"/>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dissolve">
                                      <p:cBhvr>
                                        <p:cTn id="33" dur="1000"/>
                                        <p:tgtEl>
                                          <p:spTgt spid="1028"/>
                                        </p:tgtEl>
                                      </p:cBhvr>
                                    </p:animEffect>
                                  </p:childTnLst>
                                </p:cTn>
                              </p:par>
                            </p:childTnLst>
                          </p:cTn>
                        </p:par>
                        <p:par>
                          <p:cTn id="34" fill="hold" nodeType="afterGroup">
                            <p:stCondLst>
                              <p:cond delay="5000"/>
                            </p:stCondLst>
                            <p:childTnLst>
                              <p:par>
                                <p:cTn id="35" presetID="9" presetClass="entr" presetSubtype="0" fill="hold"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750"/>
                                        <p:tgtEl>
                                          <p:spTgt spid="5">
                                            <p:txEl>
                                              <p:pRg st="6" end="6"/>
                                            </p:txEl>
                                          </p:spTgt>
                                        </p:tgtEl>
                                      </p:cBhvr>
                                    </p:animEffect>
                                  </p:childTnLst>
                                </p:cTn>
                              </p:par>
                            </p:childTnLst>
                          </p:cTn>
                        </p:par>
                        <p:par>
                          <p:cTn id="38" fill="hold" nodeType="afterGroup">
                            <p:stCondLst>
                              <p:cond delay="5750"/>
                            </p:stCondLst>
                            <p:childTnLst>
                              <p:par>
                                <p:cTn id="39" presetID="9" presetClass="entr" presetSubtype="0" fill="hold" nodeType="after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dissolve">
                                      <p:cBhvr>
                                        <p:cTn id="41" dur="750"/>
                                        <p:tgtEl>
                                          <p:spTgt spid="5">
                                            <p:txEl>
                                              <p:pRg st="7" end="7"/>
                                            </p:txEl>
                                          </p:spTgt>
                                        </p:tgtEl>
                                      </p:cBhvr>
                                    </p:animEffect>
                                  </p:childTnLst>
                                </p:cTn>
                              </p:par>
                            </p:childTnLst>
                          </p:cTn>
                        </p:par>
                        <p:par>
                          <p:cTn id="42" fill="hold" nodeType="afterGroup">
                            <p:stCondLst>
                              <p:cond delay="6500"/>
                            </p:stCondLst>
                            <p:childTnLst>
                              <p:par>
                                <p:cTn id="43" presetID="9" presetClass="entr" presetSubtype="0" fill="hold" nodeType="after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dissolve">
                                      <p:cBhvr>
                                        <p:cTn id="45" dur="750"/>
                                        <p:tgtEl>
                                          <p:spTgt spid="5">
                                            <p:txEl>
                                              <p:pRg st="8" end="8"/>
                                            </p:txEl>
                                          </p:spTgt>
                                        </p:tgtEl>
                                      </p:cBhvr>
                                    </p:animEffect>
                                  </p:childTnLst>
                                </p:cTn>
                              </p:par>
                            </p:childTnLst>
                          </p:cTn>
                        </p:par>
                        <p:par>
                          <p:cTn id="46" fill="hold" nodeType="afterGroup">
                            <p:stCondLst>
                              <p:cond delay="7250"/>
                            </p:stCondLst>
                            <p:childTnLst>
                              <p:par>
                                <p:cTn id="47" presetID="9" presetClass="entr" presetSubtype="0" fill="hold" nodeType="after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dissolve">
                                      <p:cBhvr>
                                        <p:cTn id="49" dur="750"/>
                                        <p:tgtEl>
                                          <p:spTgt spid="5">
                                            <p:txEl>
                                              <p:pRg st="9" end="9"/>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1029"/>
                                        </p:tgtEl>
                                        <p:attrNameLst>
                                          <p:attrName>style.visibility</p:attrName>
                                        </p:attrNameLst>
                                      </p:cBhvr>
                                      <p:to>
                                        <p:strVal val="visible"/>
                                      </p:to>
                                    </p:set>
                                    <p:animEffect transition="in" filter="dissolve">
                                      <p:cBhvr>
                                        <p:cTn id="52" dur="1000"/>
                                        <p:tgtEl>
                                          <p:spTgt spid="1029"/>
                                        </p:tgtEl>
                                      </p:cBhvr>
                                    </p:animEffect>
                                  </p:childTnLst>
                                </p:cTn>
                              </p:par>
                            </p:childTnLst>
                          </p:cTn>
                        </p:par>
                        <p:par>
                          <p:cTn id="53" fill="hold" nodeType="afterGroup">
                            <p:stCondLst>
                              <p:cond delay="8250"/>
                            </p:stCondLst>
                            <p:childTnLst>
                              <p:par>
                                <p:cTn id="54" presetID="9" presetClass="entr" presetSubtype="0" fill="hold" nodeType="afterEffect">
                                  <p:stCondLst>
                                    <p:cond delay="0"/>
                                  </p:stCondLst>
                                  <p:childTnLst>
                                    <p:set>
                                      <p:cBhvr>
                                        <p:cTn id="55" dur="1" fill="hold">
                                          <p:stCondLst>
                                            <p:cond delay="0"/>
                                          </p:stCondLst>
                                        </p:cTn>
                                        <p:tgtEl>
                                          <p:spTgt spid="5">
                                            <p:txEl>
                                              <p:pRg st="10" end="10"/>
                                            </p:txEl>
                                          </p:spTgt>
                                        </p:tgtEl>
                                        <p:attrNameLst>
                                          <p:attrName>style.visibility</p:attrName>
                                        </p:attrNameLst>
                                      </p:cBhvr>
                                      <p:to>
                                        <p:strVal val="visible"/>
                                      </p:to>
                                    </p:set>
                                    <p:animEffect transition="in" filter="dissolve">
                                      <p:cBhvr>
                                        <p:cTn id="56" dur="75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normAutofit fontScale="90000"/>
          </a:bodyPr>
          <a:lstStyle/>
          <a:p>
            <a:pPr>
              <a:defRPr/>
            </a:pPr>
            <a:r>
              <a:rPr lang="nb-NO" dirty="0" smtClean="0"/>
              <a:t>Prisundersøkelse Danmark, Sverige, Norge (SIFO)</a:t>
            </a:r>
            <a:endParaRPr lang="nb-NO" dirty="0"/>
          </a:p>
        </p:txBody>
      </p:sp>
      <p:sp>
        <p:nvSpPr>
          <p:cNvPr id="25603" name="Plassholder for innhold 2"/>
          <p:cNvSpPr>
            <a:spLocks noGrp="1"/>
          </p:cNvSpPr>
          <p:nvPr>
            <p:ph idx="1"/>
          </p:nvPr>
        </p:nvSpPr>
        <p:spPr>
          <a:xfrm>
            <a:off x="500063" y="714375"/>
            <a:ext cx="8247062" cy="4241800"/>
          </a:xfrm>
        </p:spPr>
        <p:txBody>
          <a:bodyPr/>
          <a:lstStyle/>
          <a:p>
            <a:r>
              <a:rPr lang="nb-NO" smtClean="0"/>
              <a:t>Vekt på internasjonale produkter som ikke omfattes av tollvern og hvor lønns- og kostnadsforskjeller i Norden har liten innflytelse på leverandørprisene</a:t>
            </a:r>
            <a:br>
              <a:rPr lang="nb-NO" smtClean="0"/>
            </a:br>
            <a:endParaRPr lang="nb-NO" smtClean="0"/>
          </a:p>
          <a:p>
            <a:r>
              <a:rPr lang="nb-NO" u="sng" smtClean="0"/>
              <a:t>Næringsmidler</a:t>
            </a:r>
            <a:r>
              <a:rPr lang="nb-NO" smtClean="0"/>
              <a:t>             </a:t>
            </a:r>
            <a:r>
              <a:rPr lang="nb-NO" u="sng" smtClean="0"/>
              <a:t>Non-food</a:t>
            </a:r>
            <a:endParaRPr lang="nb-NO" smtClean="0"/>
          </a:p>
          <a:p>
            <a:pPr lvl="1">
              <a:buFont typeface="Verdana" pitchFamily="34" charset="0"/>
              <a:buNone/>
            </a:pPr>
            <a:r>
              <a:rPr lang="nb-NO" smtClean="0"/>
              <a:t>23% lavere i Sverige      22% lavere i Sverige</a:t>
            </a:r>
          </a:p>
          <a:p>
            <a:pPr lvl="1">
              <a:buFont typeface="Verdana" pitchFamily="34" charset="0"/>
              <a:buNone/>
            </a:pPr>
            <a:r>
              <a:rPr lang="nb-NO" smtClean="0"/>
              <a:t>6% lavere i Danmark     10% lavere i Danmark</a:t>
            </a:r>
          </a:p>
          <a:p>
            <a:pPr lvl="1"/>
            <a:endParaRPr lang="nb-NO" smtClean="0"/>
          </a:p>
          <a:p>
            <a:pPr>
              <a:buFont typeface="Wingdings 2" pitchFamily="18" charset="2"/>
              <a:buNone/>
            </a:pPr>
            <a:r>
              <a:rPr lang="nb-NO" smtClean="0"/>
              <a:t>  </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Priser</a:t>
            </a:r>
            <a:endParaRPr lang="nb-NO" dirty="0"/>
          </a:p>
        </p:txBody>
      </p:sp>
      <p:sp>
        <p:nvSpPr>
          <p:cNvPr id="3" name="Plassholder for innhold 2"/>
          <p:cNvSpPr>
            <a:spLocks noGrp="1"/>
          </p:cNvSpPr>
          <p:nvPr>
            <p:ph idx="1"/>
          </p:nvPr>
        </p:nvSpPr>
        <p:spPr>
          <a:xfrm>
            <a:off x="428625" y="1643063"/>
            <a:ext cx="8183563" cy="3214687"/>
          </a:xfrm>
        </p:spPr>
        <p:txBody>
          <a:bodyPr/>
          <a:lstStyle/>
          <a:p>
            <a:pPr>
              <a:defRPr/>
            </a:pPr>
            <a:r>
              <a:rPr lang="nb-NO" dirty="0" smtClean="0">
                <a:solidFill>
                  <a:schemeClr val="bg1">
                    <a:lumMod val="50000"/>
                  </a:schemeClr>
                </a:solidFill>
              </a:rPr>
              <a:t>Norsk prisnivå på matvarer betydelig høyere enn hos våre handelspartnere</a:t>
            </a:r>
          </a:p>
          <a:p>
            <a:pPr>
              <a:defRPr/>
            </a:pPr>
            <a:r>
              <a:rPr lang="nb-NO" dirty="0" smtClean="0">
                <a:solidFill>
                  <a:schemeClr val="bg1">
                    <a:lumMod val="50000"/>
                  </a:schemeClr>
                </a:solidFill>
              </a:rPr>
              <a:t>2008: Det høyeste prisnivået i Europa</a:t>
            </a:r>
          </a:p>
          <a:p>
            <a:pPr>
              <a:defRPr/>
            </a:pPr>
            <a:r>
              <a:rPr lang="nb-NO" dirty="0" err="1" smtClean="0"/>
              <a:t>Norge-EU</a:t>
            </a:r>
            <a:r>
              <a:rPr lang="nb-NO" dirty="0" smtClean="0"/>
              <a:t> 1998-2010: </a:t>
            </a:r>
            <a:r>
              <a:rPr lang="nb-NO" dirty="0" err="1" smtClean="0"/>
              <a:t>PV</a:t>
            </a:r>
            <a:r>
              <a:rPr lang="nb-NO" baseline="-25000" dirty="0" err="1" smtClean="0"/>
              <a:t>Norge</a:t>
            </a:r>
            <a:r>
              <a:rPr lang="nb-NO" dirty="0" err="1" smtClean="0"/>
              <a:t>&lt;PV</a:t>
            </a:r>
            <a:r>
              <a:rPr lang="nb-NO" baseline="-25000" dirty="0" err="1" smtClean="0"/>
              <a:t>EU</a:t>
            </a:r>
            <a:endParaRPr lang="nb-NO" baseline="-25000" dirty="0" smtClean="0"/>
          </a:p>
          <a:p>
            <a:pPr>
              <a:defRPr/>
            </a:pPr>
            <a:r>
              <a:rPr lang="nb-NO" dirty="0" err="1" smtClean="0"/>
              <a:t>Norge-EU</a:t>
            </a:r>
            <a:r>
              <a:rPr lang="nb-NO" dirty="0" smtClean="0"/>
              <a:t> 2002-2010: </a:t>
            </a:r>
            <a:r>
              <a:rPr lang="nb-NO" dirty="0" err="1" smtClean="0"/>
              <a:t>PV</a:t>
            </a:r>
            <a:r>
              <a:rPr lang="nb-NO" baseline="-25000" dirty="0" err="1" smtClean="0"/>
              <a:t>Norge</a:t>
            </a:r>
            <a:r>
              <a:rPr lang="nb-NO" dirty="0" err="1" smtClean="0"/>
              <a:t>&gt;PV</a:t>
            </a:r>
            <a:r>
              <a:rPr lang="nb-NO" baseline="-25000" dirty="0" err="1" smtClean="0"/>
              <a:t>EU</a:t>
            </a:r>
            <a:endParaRPr lang="nb-NO" dirty="0" smtClean="0"/>
          </a:p>
          <a:p>
            <a:pPr>
              <a:defRPr/>
            </a:pPr>
            <a:endParaRPr lang="nb-NO"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Prisvekst - sammenlikninger</a:t>
            </a:r>
            <a:endParaRPr lang="nb-NO" dirty="0"/>
          </a:p>
        </p:txBody>
      </p:sp>
      <p:pic>
        <p:nvPicPr>
          <p:cNvPr id="27651" name="Bilde 3"/>
          <p:cNvPicPr>
            <a:picLocks noChangeAspect="1" noChangeArrowheads="1"/>
          </p:cNvPicPr>
          <p:nvPr/>
        </p:nvPicPr>
        <p:blipFill>
          <a:blip r:embed="rId2" cstate="print"/>
          <a:srcRect/>
          <a:stretch>
            <a:fillRect/>
          </a:stretch>
        </p:blipFill>
        <p:spPr bwMode="auto">
          <a:xfrm>
            <a:off x="428625" y="214313"/>
            <a:ext cx="8072438" cy="5286375"/>
          </a:xfrm>
          <a:prstGeom prst="rect">
            <a:avLst/>
          </a:prstGeom>
          <a:noFill/>
          <a:ln w="9525">
            <a:noFill/>
            <a:miter lim="800000"/>
            <a:headEnd/>
            <a:tailEnd/>
          </a:ln>
        </p:spPr>
      </p:pic>
      <p:cxnSp>
        <p:nvCxnSpPr>
          <p:cNvPr id="6" name="Rett linje 5"/>
          <p:cNvCxnSpPr/>
          <p:nvPr/>
        </p:nvCxnSpPr>
        <p:spPr>
          <a:xfrm flipV="1">
            <a:off x="1187450" y="2357438"/>
            <a:ext cx="6956425" cy="1643062"/>
          </a:xfrm>
          <a:prstGeom prst="line">
            <a:avLst/>
          </a:prstGeom>
          <a:ln w="47625"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3571875" y="2357438"/>
            <a:ext cx="4572000" cy="1643062"/>
          </a:xfrm>
          <a:prstGeom prst="line">
            <a:avLst/>
          </a:prstGeom>
          <a:ln w="508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313" y="4868863"/>
            <a:ext cx="8183562" cy="1052512"/>
          </a:xfrm>
        </p:spPr>
        <p:txBody>
          <a:bodyPr/>
          <a:lstStyle/>
          <a:p>
            <a:pPr>
              <a:defRPr/>
            </a:pPr>
            <a:r>
              <a:rPr lang="nb-NO" dirty="0" smtClean="0"/>
              <a:t>Utvalget:</a:t>
            </a:r>
            <a:endParaRPr lang="nb-NO" dirty="0"/>
          </a:p>
        </p:txBody>
      </p:sp>
      <p:sp>
        <p:nvSpPr>
          <p:cNvPr id="3" name="Bildeforklaring formet som en ellipse 2"/>
          <p:cNvSpPr/>
          <p:nvPr/>
        </p:nvSpPr>
        <p:spPr>
          <a:xfrm>
            <a:off x="1476375" y="620713"/>
            <a:ext cx="7056438" cy="43211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87313" indent="-87313">
              <a:buFont typeface="Wingdings 2" pitchFamily="18" charset="2"/>
              <a:buNone/>
              <a:defRPr/>
            </a:pPr>
            <a:r>
              <a:rPr lang="nb-NO" sz="2000" i="1" dirty="0"/>
              <a:t>Både  primærprodusenter og leverandører har problemer med å forstå og å få innsikt i hvordan forbrukerprisen settes og begrunnes. Tilsvarende har også mange kjøpmenn vanskelig for å skjønne sammenhengen mellom deres fortjeneste og prisen som settes på varene. </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normAutofit fontScale="90000"/>
          </a:bodyPr>
          <a:lstStyle/>
          <a:p>
            <a:pPr>
              <a:defRPr/>
            </a:pPr>
            <a:r>
              <a:rPr lang="nb-NO" dirty="0" smtClean="0"/>
              <a:t>Prisdannelse og pristransmisjon</a:t>
            </a:r>
            <a:endParaRPr lang="nb-NO" dirty="0"/>
          </a:p>
        </p:txBody>
      </p:sp>
      <p:sp>
        <p:nvSpPr>
          <p:cNvPr id="26627" name="Plassholder for innhold 2"/>
          <p:cNvSpPr>
            <a:spLocks noGrp="1"/>
          </p:cNvSpPr>
          <p:nvPr>
            <p:ph idx="1"/>
          </p:nvPr>
        </p:nvSpPr>
        <p:spPr>
          <a:xfrm>
            <a:off x="250825" y="1341438"/>
            <a:ext cx="8258175" cy="4187825"/>
          </a:xfrm>
        </p:spPr>
        <p:txBody>
          <a:bodyPr/>
          <a:lstStyle/>
          <a:p>
            <a:r>
              <a:rPr lang="nb-NO" smtClean="0"/>
              <a:t>Leverandører: Tvil om reduserte priser ved leveranser kommer forbrukerne til gode</a:t>
            </a:r>
          </a:p>
          <a:p>
            <a:r>
              <a:rPr lang="nb-NO" smtClean="0"/>
              <a:t>Komplisert transaksjonssystem</a:t>
            </a:r>
          </a:p>
          <a:p>
            <a:r>
              <a:rPr lang="nb-NO" smtClean="0"/>
              <a:t>Mye hemmelighold</a:t>
            </a:r>
          </a:p>
          <a:p>
            <a:r>
              <a:rPr lang="nb-NO" smtClean="0"/>
              <a:t>Fordyrende prismodeller</a:t>
            </a:r>
          </a:p>
          <a:p>
            <a:r>
              <a:rPr lang="nb-NO" smtClean="0"/>
              <a:t>Joint marketing – gjenytelsene uklare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0063" y="5072063"/>
            <a:ext cx="8183562" cy="1052512"/>
          </a:xfrm>
        </p:spPr>
        <p:txBody>
          <a:bodyPr/>
          <a:lstStyle/>
          <a:p>
            <a:pPr eaLnBrk="1" fontAlgn="auto" hangingPunct="1">
              <a:spcAft>
                <a:spcPts val="0"/>
              </a:spcAft>
              <a:defRPr/>
            </a:pPr>
            <a:r>
              <a:rPr lang="en-GB" dirty="0" err="1" smtClean="0">
                <a:solidFill>
                  <a:schemeClr val="accent1">
                    <a:tint val="88000"/>
                    <a:satMod val="150000"/>
                  </a:schemeClr>
                </a:solidFill>
              </a:rPr>
              <a:t>Hvorfor</a:t>
            </a:r>
            <a:r>
              <a:rPr lang="en-GB" dirty="0" smtClean="0">
                <a:solidFill>
                  <a:schemeClr val="accent1">
                    <a:tint val="88000"/>
                    <a:satMod val="150000"/>
                  </a:schemeClr>
                </a:solidFill>
              </a:rPr>
              <a:t> </a:t>
            </a:r>
            <a:r>
              <a:rPr lang="en-GB" dirty="0" err="1" smtClean="0">
                <a:solidFill>
                  <a:schemeClr val="accent1">
                    <a:tint val="88000"/>
                    <a:satMod val="150000"/>
                  </a:schemeClr>
                </a:solidFill>
              </a:rPr>
              <a:t>er</a:t>
            </a:r>
            <a:r>
              <a:rPr lang="en-GB" dirty="0" smtClean="0">
                <a:solidFill>
                  <a:schemeClr val="accent1">
                    <a:tint val="88000"/>
                    <a:satMod val="150000"/>
                  </a:schemeClr>
                </a:solidFill>
              </a:rPr>
              <a:t> </a:t>
            </a:r>
            <a:r>
              <a:rPr lang="en-GB" dirty="0" err="1" smtClean="0">
                <a:solidFill>
                  <a:schemeClr val="accent1">
                    <a:tint val="88000"/>
                    <a:satMod val="150000"/>
                  </a:schemeClr>
                </a:solidFill>
              </a:rPr>
              <a:t>maten</a:t>
            </a:r>
            <a:r>
              <a:rPr lang="en-GB" dirty="0" smtClean="0">
                <a:solidFill>
                  <a:schemeClr val="accent1">
                    <a:tint val="88000"/>
                    <a:satMod val="150000"/>
                  </a:schemeClr>
                </a:solidFill>
              </a:rPr>
              <a:t> </a:t>
            </a:r>
            <a:r>
              <a:rPr lang="en-GB" dirty="0" err="1" smtClean="0">
                <a:solidFill>
                  <a:schemeClr val="accent1">
                    <a:tint val="88000"/>
                    <a:satMod val="150000"/>
                  </a:schemeClr>
                </a:solidFill>
              </a:rPr>
              <a:t>så</a:t>
            </a:r>
            <a:r>
              <a:rPr lang="en-GB" dirty="0" smtClean="0">
                <a:solidFill>
                  <a:schemeClr val="accent1">
                    <a:tint val="88000"/>
                    <a:satMod val="150000"/>
                  </a:schemeClr>
                </a:solidFill>
              </a:rPr>
              <a:t> </a:t>
            </a:r>
            <a:r>
              <a:rPr lang="en-GB" dirty="0" err="1" smtClean="0">
                <a:solidFill>
                  <a:schemeClr val="accent1">
                    <a:tint val="88000"/>
                    <a:satMod val="150000"/>
                  </a:schemeClr>
                </a:solidFill>
              </a:rPr>
              <a:t>dyr</a:t>
            </a:r>
            <a:r>
              <a:rPr lang="en-GB" dirty="0" smtClean="0">
                <a:solidFill>
                  <a:schemeClr val="accent1">
                    <a:tint val="88000"/>
                    <a:satMod val="150000"/>
                  </a:schemeClr>
                </a:solidFill>
              </a:rPr>
              <a:t>?</a:t>
            </a:r>
            <a:endParaRPr lang="en-GB" dirty="0">
              <a:solidFill>
                <a:schemeClr val="accent1">
                  <a:tint val="88000"/>
                  <a:satMod val="150000"/>
                </a:schemeClr>
              </a:solidFill>
            </a:endParaRPr>
          </a:p>
        </p:txBody>
      </p:sp>
      <p:sp>
        <p:nvSpPr>
          <p:cNvPr id="3" name="Plassholder for innhold 2"/>
          <p:cNvSpPr>
            <a:spLocks noGrp="1"/>
          </p:cNvSpPr>
          <p:nvPr>
            <p:ph idx="1"/>
          </p:nvPr>
        </p:nvSpPr>
        <p:spPr>
          <a:xfrm>
            <a:off x="428625" y="357188"/>
            <a:ext cx="8183563" cy="5500687"/>
          </a:xfrm>
        </p:spPr>
        <p:txBody>
          <a:bodyPr>
            <a:normAutofit fontScale="92500" lnSpcReduction="10000"/>
          </a:bodyPr>
          <a:lstStyle/>
          <a:p>
            <a:pPr marL="265176" indent="-265176" eaLnBrk="1" fontAlgn="auto" hangingPunct="1">
              <a:spcAft>
                <a:spcPts val="0"/>
              </a:spcAft>
              <a:buFont typeface="Wingdings 2"/>
              <a:buChar char=""/>
              <a:defRPr/>
            </a:pPr>
            <a:r>
              <a:rPr lang="en-GB" sz="2600" dirty="0" err="1" smtClean="0"/>
              <a:t>Særnorske</a:t>
            </a:r>
            <a:r>
              <a:rPr lang="en-GB" sz="2600" dirty="0" smtClean="0"/>
              <a:t> </a:t>
            </a:r>
            <a:r>
              <a:rPr lang="en-GB" sz="2600" dirty="0" err="1" smtClean="0"/>
              <a:t>vilkår</a:t>
            </a:r>
            <a:endParaRPr lang="en-GB" sz="2600" dirty="0" smtClean="0"/>
          </a:p>
          <a:p>
            <a:pPr marL="548640" lvl="1" indent="-201168" eaLnBrk="1" fontAlgn="auto" hangingPunct="1">
              <a:spcAft>
                <a:spcPts val="0"/>
              </a:spcAft>
              <a:buFont typeface="Verdana"/>
              <a:buChar char="◦"/>
              <a:defRPr/>
            </a:pPr>
            <a:r>
              <a:rPr lang="en-GB" dirty="0" err="1" smtClean="0"/>
              <a:t>Skatter</a:t>
            </a:r>
            <a:r>
              <a:rPr lang="en-GB" dirty="0" smtClean="0"/>
              <a:t>, </a:t>
            </a:r>
            <a:r>
              <a:rPr lang="en-GB" dirty="0" err="1" smtClean="0"/>
              <a:t>avgifter</a:t>
            </a:r>
            <a:r>
              <a:rPr lang="en-GB" dirty="0" smtClean="0"/>
              <a:t>, </a:t>
            </a:r>
            <a:r>
              <a:rPr lang="en-GB" dirty="0" err="1" smtClean="0"/>
              <a:t>valuta</a:t>
            </a:r>
            <a:endParaRPr lang="en-GB" dirty="0" smtClean="0"/>
          </a:p>
          <a:p>
            <a:pPr marL="548640" lvl="1" indent="-201168" eaLnBrk="1" fontAlgn="auto" hangingPunct="1">
              <a:spcAft>
                <a:spcPts val="0"/>
              </a:spcAft>
              <a:buFont typeface="Verdana"/>
              <a:buChar char="◦"/>
              <a:defRPr/>
            </a:pPr>
            <a:r>
              <a:rPr lang="en-GB" dirty="0" err="1" smtClean="0"/>
              <a:t>Importvern</a:t>
            </a:r>
            <a:endParaRPr lang="en-GB" dirty="0" smtClean="0"/>
          </a:p>
          <a:p>
            <a:pPr marL="548640" lvl="1" indent="-201168" eaLnBrk="1" fontAlgn="auto" hangingPunct="1">
              <a:spcAft>
                <a:spcPts val="0"/>
              </a:spcAft>
              <a:buFont typeface="Verdana"/>
              <a:buChar char="◦"/>
              <a:defRPr/>
            </a:pPr>
            <a:r>
              <a:rPr lang="en-GB" dirty="0" err="1" smtClean="0"/>
              <a:t>Politiske</a:t>
            </a:r>
            <a:r>
              <a:rPr lang="en-GB" dirty="0" smtClean="0"/>
              <a:t> </a:t>
            </a:r>
            <a:r>
              <a:rPr lang="en-GB" dirty="0" err="1" smtClean="0"/>
              <a:t>bestemte</a:t>
            </a:r>
            <a:r>
              <a:rPr lang="en-GB" dirty="0" smtClean="0"/>
              <a:t> </a:t>
            </a:r>
            <a:r>
              <a:rPr lang="en-GB" dirty="0" err="1" smtClean="0"/>
              <a:t>rammevilkår</a:t>
            </a:r>
            <a:r>
              <a:rPr lang="en-GB" dirty="0" smtClean="0"/>
              <a:t/>
            </a:r>
            <a:br>
              <a:rPr lang="en-GB" dirty="0" smtClean="0"/>
            </a:br>
            <a:endParaRPr lang="en-GB" dirty="0" smtClean="0"/>
          </a:p>
          <a:p>
            <a:pPr marL="265176" indent="-265176" eaLnBrk="1" fontAlgn="auto" hangingPunct="1">
              <a:spcAft>
                <a:spcPts val="0"/>
              </a:spcAft>
              <a:buFont typeface="Wingdings 2"/>
              <a:buChar char=""/>
              <a:defRPr/>
            </a:pPr>
            <a:r>
              <a:rPr lang="en-GB" sz="2600" dirty="0" err="1" smtClean="0"/>
              <a:t>Geografiske</a:t>
            </a:r>
            <a:r>
              <a:rPr lang="en-GB" sz="2600" dirty="0" smtClean="0"/>
              <a:t> </a:t>
            </a:r>
            <a:r>
              <a:rPr lang="en-GB" sz="2600" dirty="0" err="1" smtClean="0"/>
              <a:t>forhold</a:t>
            </a:r>
            <a:endParaRPr lang="en-GB" sz="2600" dirty="0" smtClean="0"/>
          </a:p>
          <a:p>
            <a:pPr marL="548640" lvl="1" indent="-201168" eaLnBrk="1" fontAlgn="auto" hangingPunct="1">
              <a:spcAft>
                <a:spcPts val="0"/>
              </a:spcAft>
              <a:buFont typeface="Verdana"/>
              <a:buChar char="◦"/>
              <a:defRPr/>
            </a:pPr>
            <a:r>
              <a:rPr lang="en-GB" dirty="0" err="1" smtClean="0"/>
              <a:t>Fjellandet</a:t>
            </a:r>
            <a:r>
              <a:rPr lang="en-GB" dirty="0" smtClean="0"/>
              <a:t> </a:t>
            </a:r>
            <a:r>
              <a:rPr lang="en-GB" dirty="0" err="1" smtClean="0"/>
              <a:t>Norge</a:t>
            </a:r>
            <a:endParaRPr lang="en-GB" dirty="0" smtClean="0"/>
          </a:p>
          <a:p>
            <a:pPr marL="548640" lvl="1" indent="-201168" eaLnBrk="1" fontAlgn="auto" hangingPunct="1">
              <a:spcAft>
                <a:spcPts val="0"/>
              </a:spcAft>
              <a:buFont typeface="Verdana"/>
              <a:buChar char="◦"/>
              <a:defRPr/>
            </a:pPr>
            <a:r>
              <a:rPr lang="en-GB" dirty="0" err="1" smtClean="0"/>
              <a:t>Klima</a:t>
            </a:r>
            <a:r>
              <a:rPr lang="en-GB" dirty="0" smtClean="0"/>
              <a:t/>
            </a:r>
            <a:br>
              <a:rPr lang="en-GB" dirty="0" smtClean="0"/>
            </a:br>
            <a:r>
              <a:rPr lang="en-GB" dirty="0" smtClean="0"/>
              <a:t> </a:t>
            </a:r>
          </a:p>
          <a:p>
            <a:pPr marL="265176" indent="-265176" eaLnBrk="1" fontAlgn="auto" hangingPunct="1">
              <a:spcAft>
                <a:spcPts val="0"/>
              </a:spcAft>
              <a:buFont typeface="Wingdings 2"/>
              <a:buChar char=""/>
              <a:defRPr/>
            </a:pPr>
            <a:r>
              <a:rPr lang="en-GB" sz="2600" dirty="0" err="1" smtClean="0"/>
              <a:t>Demografiske</a:t>
            </a:r>
            <a:r>
              <a:rPr lang="en-GB" sz="2600" dirty="0" smtClean="0"/>
              <a:t> </a:t>
            </a:r>
            <a:r>
              <a:rPr lang="en-GB" sz="2600" dirty="0" err="1" smtClean="0"/>
              <a:t>forhold</a:t>
            </a:r>
            <a:endParaRPr lang="en-GB" sz="2600" dirty="0" smtClean="0"/>
          </a:p>
          <a:p>
            <a:pPr marL="548640" lvl="1" indent="-201168" eaLnBrk="1" fontAlgn="auto" hangingPunct="1">
              <a:spcAft>
                <a:spcPts val="0"/>
              </a:spcAft>
              <a:buFont typeface="Verdana"/>
              <a:buChar char="◦"/>
              <a:defRPr/>
            </a:pPr>
            <a:r>
              <a:rPr lang="en-GB" dirty="0" err="1" smtClean="0"/>
              <a:t>Liten</a:t>
            </a:r>
            <a:r>
              <a:rPr lang="en-GB" dirty="0" smtClean="0"/>
              <a:t> </a:t>
            </a:r>
            <a:r>
              <a:rPr lang="en-GB" dirty="0" err="1" smtClean="0"/>
              <a:t>befolkning</a:t>
            </a:r>
            <a:endParaRPr lang="en-GB" dirty="0" smtClean="0"/>
          </a:p>
          <a:p>
            <a:pPr marL="548640" lvl="1" indent="-201168" eaLnBrk="1" fontAlgn="auto" hangingPunct="1">
              <a:spcAft>
                <a:spcPts val="0"/>
              </a:spcAft>
              <a:buFont typeface="Verdana"/>
              <a:buChar char="◦"/>
              <a:defRPr/>
            </a:pPr>
            <a:r>
              <a:rPr lang="en-GB" dirty="0" err="1" smtClean="0"/>
              <a:t>Spredt</a:t>
            </a:r>
            <a:r>
              <a:rPr lang="en-GB" dirty="0" smtClean="0"/>
              <a:t> </a:t>
            </a:r>
            <a:r>
              <a:rPr lang="en-GB" dirty="0" err="1" smtClean="0"/>
              <a:t>bosetting</a:t>
            </a:r>
            <a:endParaRPr lang="en-GB" dirty="0" smtClean="0"/>
          </a:p>
          <a:p>
            <a:pPr marL="548640" lvl="1" indent="-201168" eaLnBrk="1" fontAlgn="auto" hangingPunct="1">
              <a:spcAft>
                <a:spcPts val="0"/>
              </a:spcAft>
              <a:buFont typeface="Verdana"/>
              <a:buChar char="◦"/>
              <a:defRPr/>
            </a:pPr>
            <a:r>
              <a:rPr lang="en-GB" dirty="0" smtClean="0"/>
              <a:t>Store </a:t>
            </a:r>
            <a:r>
              <a:rPr lang="en-GB" dirty="0" err="1" smtClean="0"/>
              <a:t>transportkostnader</a:t>
            </a:r>
            <a:r>
              <a:rPr lang="en-GB" dirty="0" smtClean="0"/>
              <a:t/>
            </a:r>
            <a:br>
              <a:rPr lang="en-GB" dirty="0" smtClean="0"/>
            </a:br>
            <a:endParaRPr lang="en-GB" dirty="0" smtClean="0"/>
          </a:p>
          <a:p>
            <a:pPr indent="-200025" eaLnBrk="1" fontAlgn="auto" hangingPunct="1">
              <a:spcAft>
                <a:spcPts val="0"/>
              </a:spcAft>
              <a:defRPr/>
            </a:pPr>
            <a:r>
              <a:rPr lang="en-GB" sz="2600" dirty="0" err="1" smtClean="0"/>
              <a:t>Høyt</a:t>
            </a:r>
            <a:r>
              <a:rPr lang="en-GB" sz="2600" dirty="0" smtClean="0"/>
              <a:t> </a:t>
            </a:r>
            <a:r>
              <a:rPr lang="en-GB" sz="2600" dirty="0" err="1" smtClean="0"/>
              <a:t>lønns</a:t>
            </a:r>
            <a:r>
              <a:rPr lang="en-GB" sz="2600" dirty="0" smtClean="0"/>
              <a:t>- og </a:t>
            </a:r>
            <a:r>
              <a:rPr lang="en-GB" sz="2600" dirty="0" err="1" smtClean="0"/>
              <a:t>kostnadsnivå</a:t>
            </a:r>
            <a:r>
              <a:rPr lang="en-GB" sz="2600" dirty="0" smtClean="0"/>
              <a:t> i </a:t>
            </a:r>
            <a:r>
              <a:rPr lang="en-GB" sz="2600" dirty="0" err="1" smtClean="0"/>
              <a:t>Norge</a:t>
            </a:r>
            <a:r>
              <a:rPr lang="en-GB" sz="2600" dirty="0" smtClean="0"/>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dissolve">
                                      <p:cBhvr>
                                        <p:cTn id="41" dur="500"/>
                                        <p:tgtEl>
                                          <p:spTgt spid="3">
                                            <p:txEl>
                                              <p:pRg st="10" end="1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dissolv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Utvalget:</a:t>
            </a:r>
            <a:endParaRPr lang="nb-NO" dirty="0"/>
          </a:p>
        </p:txBody>
      </p:sp>
      <p:sp>
        <p:nvSpPr>
          <p:cNvPr id="3" name="Bildeforklaring formet som en ellipse 2"/>
          <p:cNvSpPr/>
          <p:nvPr/>
        </p:nvSpPr>
        <p:spPr>
          <a:xfrm>
            <a:off x="1065213" y="620713"/>
            <a:ext cx="7292975" cy="46799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i="1" dirty="0"/>
              <a:t>”</a:t>
            </a:r>
            <a:r>
              <a:rPr lang="nb-NO" sz="2400" i="1" dirty="0"/>
              <a:t>Forskjellene [i priser] er så stor [sammenliknet med Sverige] at heller ikke generelt høyere marginer i matkjeden i Norge, som følge av konkurransebegrensninger, kan utelukkes”</a:t>
            </a:r>
            <a:endParaRPr lang="nb-NO" sz="2400"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0063" y="2571750"/>
            <a:ext cx="8183562" cy="1050925"/>
          </a:xfrm>
        </p:spPr>
        <p:txBody>
          <a:bodyPr/>
          <a:lstStyle/>
          <a:p>
            <a:pPr algn="ctr">
              <a:defRPr/>
            </a:pPr>
            <a:r>
              <a:rPr lang="nb-NO" sz="4400" dirty="0" smtClean="0"/>
              <a:t>Vareutvalg</a:t>
            </a:r>
            <a:endParaRPr lang="nb-NO" sz="4400"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Vareutvalg</a:t>
            </a:r>
            <a:endParaRPr lang="nb-NO" dirty="0"/>
          </a:p>
        </p:txBody>
      </p:sp>
      <p:sp>
        <p:nvSpPr>
          <p:cNvPr id="3" name="Plassholder for innhold 2"/>
          <p:cNvSpPr>
            <a:spLocks noGrp="1"/>
          </p:cNvSpPr>
          <p:nvPr>
            <p:ph idx="1"/>
          </p:nvPr>
        </p:nvSpPr>
        <p:spPr>
          <a:xfrm>
            <a:off x="285750" y="857250"/>
            <a:ext cx="8429625" cy="4187825"/>
          </a:xfrm>
        </p:spPr>
        <p:txBody>
          <a:bodyPr/>
          <a:lstStyle/>
          <a:p>
            <a:r>
              <a:rPr lang="nb-NO" smtClean="0"/>
              <a:t>Utvalg for 21 varegrupper undersøkt </a:t>
            </a:r>
            <a:br>
              <a:rPr lang="nb-NO" smtClean="0"/>
            </a:br>
            <a:r>
              <a:rPr lang="nb-NO" sz="2000" smtClean="0"/>
              <a:t>Representerer ca 50pst av all norsk dagligvareomsetning</a:t>
            </a:r>
          </a:p>
          <a:p>
            <a:r>
              <a:rPr lang="nb-NO" smtClean="0"/>
              <a:t>Betydelig flere produktvarianter i svenske butikker uansett butikkstørrelse</a:t>
            </a:r>
          </a:p>
          <a:p>
            <a:r>
              <a:rPr lang="nb-NO" smtClean="0"/>
              <a:t>Totalt: dobbelt så mange produktvarianter i Sverige</a:t>
            </a:r>
          </a:p>
          <a:p>
            <a:r>
              <a:rPr lang="nb-NO" smtClean="0"/>
              <a:t>Forskjellen minst for de minste butikkene</a:t>
            </a:r>
          </a:p>
          <a:p>
            <a:r>
              <a:rPr lang="nb-NO" smtClean="0"/>
              <a:t>%vis vekst i antall prod noe høyere i Norge</a:t>
            </a:r>
          </a:p>
          <a:p>
            <a:r>
              <a:rPr lang="nb-NO" smtClean="0"/>
              <a:t>Sterk vekst i nye produkter innen ferskvare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Vareutvalg Norge </a:t>
            </a:r>
            <a:r>
              <a:rPr lang="nb-NO" dirty="0" err="1" smtClean="0"/>
              <a:t>vs</a:t>
            </a:r>
            <a:r>
              <a:rPr lang="nb-NO" dirty="0" smtClean="0"/>
              <a:t> Sverige</a:t>
            </a:r>
            <a:endParaRPr lang="nb-NO" dirty="0"/>
          </a:p>
        </p:txBody>
      </p:sp>
      <p:graphicFrame>
        <p:nvGraphicFramePr>
          <p:cNvPr id="6" name="Diagram 5"/>
          <p:cNvGraphicFramePr/>
          <p:nvPr/>
        </p:nvGraphicFramePr>
        <p:xfrm>
          <a:off x="714348" y="357166"/>
          <a:ext cx="8001056" cy="50006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Matkjedeutvalget</a:t>
            </a:r>
            <a:endParaRPr lang="nb-NO" dirty="0"/>
          </a:p>
        </p:txBody>
      </p:sp>
      <p:pic>
        <p:nvPicPr>
          <p:cNvPr id="8195" name="Plassholder for innhold 3" descr="Matkjedeutvalget_medlemmer.jpg"/>
          <p:cNvPicPr>
            <a:picLocks noGrp="1" noChangeAspect="1"/>
          </p:cNvPicPr>
          <p:nvPr>
            <p:ph idx="1"/>
          </p:nvPr>
        </p:nvPicPr>
        <p:blipFill>
          <a:blip r:embed="rId2" cstate="print"/>
          <a:srcRect/>
          <a:stretch>
            <a:fillRect/>
          </a:stretch>
        </p:blipFill>
        <p:spPr>
          <a:xfrm>
            <a:off x="323850" y="333375"/>
            <a:ext cx="8674100" cy="5114925"/>
          </a:xfrm>
        </p:spPr>
      </p:pic>
      <p:sp>
        <p:nvSpPr>
          <p:cNvPr id="5" name="TekstSylinder 4"/>
          <p:cNvSpPr txBox="1"/>
          <p:nvPr/>
        </p:nvSpPr>
        <p:spPr>
          <a:xfrm>
            <a:off x="642938" y="3571875"/>
            <a:ext cx="3357562" cy="230832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 typeface="Arial" pitchFamily="34" charset="0"/>
              <a:buChar char="•"/>
              <a:defRPr/>
            </a:pPr>
            <a:r>
              <a:rPr lang="nb-NO" sz="3600" b="1" dirty="0">
                <a:ln w="10541" cmpd="sng">
                  <a:solidFill>
                    <a:schemeClr val="accent1">
                      <a:shade val="88000"/>
                      <a:satMod val="110000"/>
                    </a:schemeClr>
                  </a:solidFill>
                  <a:prstDash val="solid"/>
                </a:ln>
                <a:solidFill>
                  <a:schemeClr val="accent1"/>
                </a:solidFill>
                <a:latin typeface="+mj-lt"/>
                <a:ea typeface="+mj-ea"/>
                <a:cs typeface="+mj-cs"/>
              </a:rPr>
              <a:t>14 møter</a:t>
            </a:r>
          </a:p>
          <a:p>
            <a:pPr>
              <a:buFont typeface="Arial" pitchFamily="34" charset="0"/>
              <a:buChar char="•"/>
              <a:defRPr/>
            </a:pPr>
            <a:r>
              <a:rPr lang="nb-NO" sz="3600" b="1" dirty="0">
                <a:ln w="10541" cmpd="sng">
                  <a:solidFill>
                    <a:schemeClr val="accent1">
                      <a:shade val="88000"/>
                      <a:satMod val="110000"/>
                    </a:schemeClr>
                  </a:solidFill>
                  <a:prstDash val="solid"/>
                </a:ln>
                <a:solidFill>
                  <a:schemeClr val="accent1"/>
                </a:solidFill>
                <a:latin typeface="+mj-lt"/>
                <a:ea typeface="+mj-ea"/>
                <a:cs typeface="+mj-cs"/>
              </a:rPr>
              <a:t>Vareutvalg</a:t>
            </a:r>
          </a:p>
          <a:p>
            <a:pPr>
              <a:buFont typeface="Arial" pitchFamily="34" charset="0"/>
              <a:buChar char="•"/>
              <a:defRPr/>
            </a:pPr>
            <a:r>
              <a:rPr lang="nb-NO" sz="3600" b="1" dirty="0">
                <a:ln w="10541" cmpd="sng">
                  <a:solidFill>
                    <a:schemeClr val="accent1">
                      <a:shade val="88000"/>
                      <a:satMod val="110000"/>
                    </a:schemeClr>
                  </a:solidFill>
                  <a:prstDash val="solid"/>
                </a:ln>
                <a:solidFill>
                  <a:schemeClr val="accent1"/>
                </a:solidFill>
                <a:latin typeface="+mj-lt"/>
                <a:ea typeface="+mj-ea"/>
                <a:cs typeface="+mj-cs"/>
              </a:rPr>
              <a:t>Prisstudier</a:t>
            </a:r>
          </a:p>
          <a:p>
            <a:pPr>
              <a:defRPr/>
            </a:pPr>
            <a:endParaRPr lang="nb-NO"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p:txBody>
      </p:sp>
      <p:sp>
        <p:nvSpPr>
          <p:cNvPr id="6" name="TekstSylinder 5"/>
          <p:cNvSpPr txBox="1"/>
          <p:nvPr/>
        </p:nvSpPr>
        <p:spPr>
          <a:xfrm>
            <a:off x="4139952" y="3571875"/>
            <a:ext cx="4643438" cy="1754188"/>
          </a:xfrm>
          <a:prstGeom prst="rect">
            <a:avLst/>
          </a:prstGeom>
          <a:noFill/>
          <a:effectLst>
            <a:glow rad="63500">
              <a:schemeClr val="accent1">
                <a:satMod val="175000"/>
                <a:alpha val="40000"/>
              </a:schemeClr>
            </a:glow>
            <a:outerShdw blurRad="50800" dist="38100" dir="5400000" algn="t" rotWithShape="0">
              <a:prstClr val="black">
                <a:alpha val="40000"/>
              </a:prst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 typeface="Arial" pitchFamily="34" charset="0"/>
              <a:buChar char="•"/>
              <a:defRPr/>
            </a:pPr>
            <a:r>
              <a:rPr lang="nb-NO" sz="3600" b="1" dirty="0">
                <a:ln w="10541" cmpd="sng">
                  <a:solidFill>
                    <a:schemeClr val="accent1">
                      <a:shade val="88000"/>
                      <a:satMod val="110000"/>
                    </a:schemeClr>
                  </a:solidFill>
                  <a:prstDash val="solid"/>
                </a:ln>
                <a:solidFill>
                  <a:schemeClr val="accent1"/>
                </a:solidFill>
                <a:latin typeface="+mj-lt"/>
                <a:ea typeface="+mj-ea"/>
                <a:cs typeface="+mj-cs"/>
              </a:rPr>
              <a:t>97 intervjuer</a:t>
            </a:r>
          </a:p>
          <a:p>
            <a:pPr>
              <a:buFont typeface="Arial" pitchFamily="34" charset="0"/>
              <a:buChar char="•"/>
              <a:defRPr/>
            </a:pPr>
            <a:r>
              <a:rPr lang="nb-NO" sz="3600" b="1" dirty="0">
                <a:ln w="10541" cmpd="sng">
                  <a:solidFill>
                    <a:schemeClr val="accent1">
                      <a:shade val="88000"/>
                      <a:satMod val="110000"/>
                    </a:schemeClr>
                  </a:solidFill>
                  <a:prstDash val="solid"/>
                </a:ln>
                <a:solidFill>
                  <a:schemeClr val="accent1"/>
                </a:solidFill>
                <a:latin typeface="+mj-lt"/>
                <a:ea typeface="+mj-ea"/>
                <a:cs typeface="+mj-cs"/>
              </a:rPr>
              <a:t>Maktanalyser</a:t>
            </a:r>
          </a:p>
          <a:p>
            <a:pPr>
              <a:buFont typeface="Arial" pitchFamily="34" charset="0"/>
              <a:buChar char="•"/>
              <a:defRPr/>
            </a:pPr>
            <a:r>
              <a:rPr lang="nb-NO" sz="3600" b="1" dirty="0">
                <a:ln w="10541" cmpd="sng">
                  <a:solidFill>
                    <a:schemeClr val="accent1">
                      <a:shade val="88000"/>
                      <a:satMod val="110000"/>
                    </a:schemeClr>
                  </a:solidFill>
                  <a:prstDash val="solid"/>
                </a:ln>
                <a:solidFill>
                  <a:schemeClr val="accent1"/>
                </a:solidFill>
                <a:latin typeface="+mj-lt"/>
                <a:ea typeface="+mj-ea"/>
                <a:cs typeface="+mj-cs"/>
              </a:rPr>
              <a:t>Internasjonalt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dissolv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Hva forbrukerne etterspør</a:t>
            </a:r>
            <a:endParaRPr lang="nb-NO" dirty="0"/>
          </a:p>
        </p:txBody>
      </p:sp>
      <p:sp>
        <p:nvSpPr>
          <p:cNvPr id="37891" name="Plassholder for innhold 2"/>
          <p:cNvSpPr>
            <a:spLocks noGrp="1"/>
          </p:cNvSpPr>
          <p:nvPr>
            <p:ph idx="1"/>
          </p:nvPr>
        </p:nvSpPr>
        <p:spPr>
          <a:xfrm>
            <a:off x="395288" y="1125538"/>
            <a:ext cx="8183562" cy="4187825"/>
          </a:xfrm>
        </p:spPr>
        <p:txBody>
          <a:bodyPr/>
          <a:lstStyle/>
          <a:p>
            <a:r>
              <a:rPr lang="nb-NO" smtClean="0"/>
              <a:t>Helseriktige produkter</a:t>
            </a:r>
          </a:p>
          <a:p>
            <a:r>
              <a:rPr lang="nb-NO" smtClean="0"/>
              <a:t>Økologisk mat</a:t>
            </a:r>
          </a:p>
          <a:p>
            <a:r>
              <a:rPr lang="nb-NO" smtClean="0"/>
              <a:t>Lokalprodusert mat</a:t>
            </a:r>
          </a:p>
          <a:p>
            <a:r>
              <a:rPr lang="nb-NO" smtClean="0"/>
              <a:t>Ferskvarer</a:t>
            </a:r>
          </a:p>
          <a:p>
            <a:r>
              <a:rPr lang="nb-NO" smtClean="0"/>
              <a:t>Flere produktvarianter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Effect transition="in" filter="fade">
                                      <p:cBhvr>
                                        <p:cTn id="11" dur="500"/>
                                        <p:tgtEl>
                                          <p:spTgt spid="37891">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Effect transition="in" filter="fade">
                                      <p:cBhvr>
                                        <p:cTn id="15" dur="500"/>
                                        <p:tgtEl>
                                          <p:spTgt spid="37891">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Effect transition="in" filter="fade">
                                      <p:cBhvr>
                                        <p:cTn id="19" dur="500"/>
                                        <p:tgtEl>
                                          <p:spTgt spid="37891">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animEffect transition="in" filter="fade">
                                      <p:cBhvr>
                                        <p:cTn id="23"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Utvalgets konklusjoner</a:t>
            </a:r>
            <a:endParaRPr lang="nb-NO" dirty="0"/>
          </a:p>
        </p:txBody>
      </p:sp>
      <p:sp>
        <p:nvSpPr>
          <p:cNvPr id="3" name="Plassholder for innhold 2"/>
          <p:cNvSpPr>
            <a:spLocks noGrp="1"/>
          </p:cNvSpPr>
          <p:nvPr>
            <p:ph idx="1"/>
          </p:nvPr>
        </p:nvSpPr>
        <p:spPr>
          <a:xfrm>
            <a:off x="539750" y="549275"/>
            <a:ext cx="8183563" cy="3546475"/>
          </a:xfrm>
        </p:spPr>
        <p:txBody>
          <a:bodyPr/>
          <a:lstStyle/>
          <a:p>
            <a:r>
              <a:rPr lang="nb-NO" i="1" smtClean="0"/>
              <a:t>Utvalgets kartlegging viser noen klare avvik fra forutsetningene for et velfungerende marked</a:t>
            </a:r>
          </a:p>
          <a:p>
            <a:r>
              <a:rPr lang="nb-NO" i="1" smtClean="0"/>
              <a:t>Utvalgets undersøkelser bekrefter at det norske markedet har høyere priser og dårligere utvalg sammenliknet med de fleste andre europeiske land</a:t>
            </a:r>
          </a:p>
          <a:p>
            <a:r>
              <a:rPr lang="nb-NO" i="1" smtClean="0"/>
              <a:t>Forskjellen kan ikke utelukkende forklares med særnorske beskyttelsestiltak og et høyt lønns- og kostnadsnivå</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2938" y="2500313"/>
            <a:ext cx="8183562" cy="1050925"/>
          </a:xfrm>
        </p:spPr>
        <p:txBody>
          <a:bodyPr/>
          <a:lstStyle/>
          <a:p>
            <a:pPr>
              <a:defRPr/>
            </a:pPr>
            <a:r>
              <a:rPr lang="nb-NO" sz="4000" dirty="0" smtClean="0"/>
              <a:t>Konkurransen i matkjeden</a:t>
            </a:r>
            <a:endParaRPr lang="nb-NO" sz="4000"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eaLnBrk="1" fontAlgn="auto" hangingPunct="1">
              <a:spcAft>
                <a:spcPts val="0"/>
              </a:spcAft>
              <a:defRPr/>
            </a:pPr>
            <a:endParaRPr lang="en-GB">
              <a:solidFill>
                <a:schemeClr val="accent1">
                  <a:tint val="88000"/>
                  <a:satMod val="150000"/>
                </a:schemeClr>
              </a:solidFill>
            </a:endParaRPr>
          </a:p>
        </p:txBody>
      </p:sp>
      <p:sp>
        <p:nvSpPr>
          <p:cNvPr id="38915" name="Plassholder for innhold 2"/>
          <p:cNvSpPr>
            <a:spLocks noGrp="1"/>
          </p:cNvSpPr>
          <p:nvPr>
            <p:ph idx="1"/>
          </p:nvPr>
        </p:nvSpPr>
        <p:spPr>
          <a:xfrm>
            <a:off x="503238" y="530225"/>
            <a:ext cx="8183562" cy="4187825"/>
          </a:xfrm>
        </p:spPr>
        <p:txBody>
          <a:bodyPr/>
          <a:lstStyle/>
          <a:p>
            <a:pPr eaLnBrk="1" hangingPunct="1"/>
            <a:endParaRPr lang="en-GB" smtClean="0"/>
          </a:p>
        </p:txBody>
      </p:sp>
      <p:pic>
        <p:nvPicPr>
          <p:cNvPr id="38916" name="Picture 3" descr="C:\Users\Einar\AppData\Local\Microsoft\Windows\Temporary Internet Files\Content.IE5\2MFFK1GZ\MP900422753[1].jpg"/>
          <p:cNvPicPr>
            <a:picLocks noChangeAspect="1" noChangeArrowheads="1"/>
          </p:cNvPicPr>
          <p:nvPr/>
        </p:nvPicPr>
        <p:blipFill>
          <a:blip r:embed="rId2" cstate="print"/>
          <a:srcRect/>
          <a:stretch>
            <a:fillRect/>
          </a:stretch>
        </p:blipFill>
        <p:spPr bwMode="auto">
          <a:xfrm>
            <a:off x="214313" y="428625"/>
            <a:ext cx="9144000" cy="6086475"/>
          </a:xfrm>
          <a:prstGeom prst="rect">
            <a:avLst/>
          </a:prstGeom>
          <a:noFill/>
          <a:ln w="9525">
            <a:noFill/>
            <a:miter lim="800000"/>
            <a:headEnd/>
            <a:tailEnd/>
          </a:ln>
        </p:spPr>
      </p:pic>
      <p:pic>
        <p:nvPicPr>
          <p:cNvPr id="4098" name="Picture 2" descr="\\SBSERVER\Users\einar steensnas\My Documents\Mine bilder\ICA_logo_rgb255.jpg"/>
          <p:cNvPicPr>
            <a:picLocks noChangeAspect="1" noChangeArrowheads="1"/>
          </p:cNvPicPr>
          <p:nvPr/>
        </p:nvPicPr>
        <p:blipFill>
          <a:blip r:embed="rId3" cstate="print"/>
          <a:srcRect/>
          <a:stretch>
            <a:fillRect/>
          </a:stretch>
        </p:blipFill>
        <p:spPr bwMode="auto">
          <a:xfrm>
            <a:off x="428625" y="1071563"/>
            <a:ext cx="1368425" cy="706437"/>
          </a:xfrm>
          <a:prstGeom prst="rect">
            <a:avLst/>
          </a:prstGeom>
          <a:noFill/>
          <a:ln w="9525">
            <a:noFill/>
            <a:miter lim="800000"/>
            <a:headEnd/>
            <a:tailEnd/>
          </a:ln>
        </p:spPr>
      </p:pic>
      <p:pic>
        <p:nvPicPr>
          <p:cNvPr id="4" name="Picture 3" descr="\\SBSERVER\Users\einar steensnas\My Documents\Mine bilder\rema1000.png"/>
          <p:cNvPicPr>
            <a:picLocks noChangeAspect="1" noChangeArrowheads="1"/>
          </p:cNvPicPr>
          <p:nvPr/>
        </p:nvPicPr>
        <p:blipFill>
          <a:blip r:embed="rId4" cstate="print"/>
          <a:srcRect/>
          <a:stretch>
            <a:fillRect/>
          </a:stretch>
        </p:blipFill>
        <p:spPr bwMode="auto">
          <a:xfrm>
            <a:off x="2000250" y="1285875"/>
            <a:ext cx="1924050" cy="323850"/>
          </a:xfrm>
          <a:prstGeom prst="rect">
            <a:avLst/>
          </a:prstGeom>
          <a:noFill/>
          <a:ln w="9525">
            <a:noFill/>
            <a:miter lim="800000"/>
            <a:headEnd/>
            <a:tailEnd/>
          </a:ln>
        </p:spPr>
      </p:pic>
      <p:pic>
        <p:nvPicPr>
          <p:cNvPr id="4100" name="Picture 4" descr="\\SBSERVER\Users\einar steensnas\My Documents\Mine bilder\coop_norge_pms2005.jpg"/>
          <p:cNvPicPr>
            <a:picLocks noChangeAspect="1" noChangeArrowheads="1"/>
          </p:cNvPicPr>
          <p:nvPr/>
        </p:nvPicPr>
        <p:blipFill>
          <a:blip r:embed="rId5" cstate="print"/>
          <a:srcRect/>
          <a:stretch>
            <a:fillRect/>
          </a:stretch>
        </p:blipFill>
        <p:spPr bwMode="auto">
          <a:xfrm>
            <a:off x="6643688" y="1071563"/>
            <a:ext cx="1439862" cy="769937"/>
          </a:xfrm>
          <a:prstGeom prst="rect">
            <a:avLst/>
          </a:prstGeom>
          <a:noFill/>
          <a:ln w="9525">
            <a:noFill/>
            <a:miter lim="800000"/>
            <a:headEnd/>
            <a:tailEnd/>
          </a:ln>
        </p:spPr>
      </p:pic>
      <p:sp>
        <p:nvSpPr>
          <p:cNvPr id="9" name="Rektangel 8"/>
          <p:cNvSpPr/>
          <p:nvPr/>
        </p:nvSpPr>
        <p:spPr>
          <a:xfrm>
            <a:off x="4143372" y="3786190"/>
            <a:ext cx="2690697"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nb-NO"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40,6%</a:t>
            </a:r>
          </a:p>
        </p:txBody>
      </p:sp>
      <p:sp>
        <p:nvSpPr>
          <p:cNvPr id="10" name="Rektangel 9"/>
          <p:cNvSpPr/>
          <p:nvPr/>
        </p:nvSpPr>
        <p:spPr>
          <a:xfrm>
            <a:off x="6992449" y="3786190"/>
            <a:ext cx="2151551"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nb-NO"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23,7%</a:t>
            </a:r>
          </a:p>
        </p:txBody>
      </p:sp>
      <p:sp>
        <p:nvSpPr>
          <p:cNvPr id="11" name="Rektangel 10"/>
          <p:cNvSpPr/>
          <p:nvPr/>
        </p:nvSpPr>
        <p:spPr>
          <a:xfrm>
            <a:off x="2285984" y="3786190"/>
            <a:ext cx="2151551"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nb-NO"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20,9%</a:t>
            </a:r>
          </a:p>
        </p:txBody>
      </p:sp>
      <p:sp>
        <p:nvSpPr>
          <p:cNvPr id="12" name="Rektangel 11"/>
          <p:cNvSpPr/>
          <p:nvPr/>
        </p:nvSpPr>
        <p:spPr>
          <a:xfrm>
            <a:off x="0" y="3786190"/>
            <a:ext cx="2151551"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nb-NO"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14,8%</a:t>
            </a:r>
          </a:p>
        </p:txBody>
      </p:sp>
      <p:pic>
        <p:nvPicPr>
          <p:cNvPr id="38924" name="Picture 4" descr="http://www.etiskhandel.no/files/images/756-Logo%2520Norgesgruppen.jpg"/>
          <p:cNvPicPr>
            <a:picLocks noChangeAspect="1" noChangeArrowheads="1"/>
          </p:cNvPicPr>
          <p:nvPr/>
        </p:nvPicPr>
        <p:blipFill>
          <a:blip r:embed="rId6" cstate="print"/>
          <a:srcRect/>
          <a:stretch>
            <a:fillRect/>
          </a:stretch>
        </p:blipFill>
        <p:spPr bwMode="auto">
          <a:xfrm>
            <a:off x="4286250" y="1071563"/>
            <a:ext cx="1577975" cy="7858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dissolve">
                                      <p:cBhvr>
                                        <p:cTn id="13" dur="500"/>
                                        <p:tgtEl>
                                          <p:spTgt spid="4100"/>
                                        </p:tgtEl>
                                      </p:cBhvr>
                                    </p:animEffect>
                                  </p:childTnLst>
                                </p:cTn>
                              </p:par>
                            </p:childTnLst>
                          </p:cTn>
                        </p:par>
                        <p:par>
                          <p:cTn id="14" fill="hold" nodeType="afterGroup">
                            <p:stCondLst>
                              <p:cond delay="500"/>
                            </p:stCondLst>
                            <p:childTnLst>
                              <p:par>
                                <p:cTn id="15" presetID="37"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nodeType="afterGroup">
                            <p:stCondLst>
                              <p:cond delay="1500"/>
                            </p:stCondLst>
                            <p:childTnLst>
                              <p:par>
                                <p:cTn id="22" presetID="37"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900" decel="100000" fill="hold"/>
                                        <p:tgtEl>
                                          <p:spTgt spid="1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8" fill="hold" nodeType="afterGroup">
                            <p:stCondLst>
                              <p:cond delay="2500"/>
                            </p:stCondLst>
                            <p:childTnLst>
                              <p:par>
                                <p:cTn id="29" presetID="37"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nodeType="afterGroup">
                            <p:stCondLst>
                              <p:cond delay="3500"/>
                            </p:stCondLst>
                            <p:childTnLst>
                              <p:par>
                                <p:cTn id="36" presetID="37"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Omsetningskanaler</a:t>
            </a:r>
            <a:endParaRPr lang="nb-NO" dirty="0"/>
          </a:p>
        </p:txBody>
      </p:sp>
      <p:sp>
        <p:nvSpPr>
          <p:cNvPr id="39939" name="Rectangle 4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b-NO"/>
          </a:p>
        </p:txBody>
      </p:sp>
      <p:grpSp>
        <p:nvGrpSpPr>
          <p:cNvPr id="39940" name="Group 4"/>
          <p:cNvGrpSpPr>
            <a:grpSpLocks/>
          </p:cNvGrpSpPr>
          <p:nvPr/>
        </p:nvGrpSpPr>
        <p:grpSpPr bwMode="auto">
          <a:xfrm>
            <a:off x="1042988" y="620713"/>
            <a:ext cx="6624637" cy="4679950"/>
            <a:chOff x="1407" y="1280"/>
            <a:chExt cx="8232" cy="5078"/>
          </a:xfrm>
        </p:grpSpPr>
        <p:grpSp>
          <p:nvGrpSpPr>
            <p:cNvPr id="39941" name="Group 6"/>
            <p:cNvGrpSpPr>
              <a:grpSpLocks/>
            </p:cNvGrpSpPr>
            <p:nvPr/>
          </p:nvGrpSpPr>
          <p:grpSpPr bwMode="auto">
            <a:xfrm>
              <a:off x="1407" y="1280"/>
              <a:ext cx="7920" cy="4320"/>
              <a:chOff x="1407" y="1280"/>
              <a:chExt cx="7920" cy="4320"/>
            </a:xfrm>
          </p:grpSpPr>
          <p:sp>
            <p:nvSpPr>
              <p:cNvPr id="39943" name="AutoShape 40"/>
              <p:cNvSpPr>
                <a:spLocks noChangeArrowheads="1"/>
              </p:cNvSpPr>
              <p:nvPr/>
            </p:nvSpPr>
            <p:spPr bwMode="auto">
              <a:xfrm>
                <a:off x="1407" y="1280"/>
                <a:ext cx="1600" cy="4180"/>
              </a:xfrm>
              <a:prstGeom prst="roundRect">
                <a:avLst>
                  <a:gd name="adj" fmla="val 16667"/>
                </a:avLst>
              </a:prstGeom>
              <a:solidFill>
                <a:srgbClr val="FFFFFF"/>
              </a:solidFill>
              <a:ln w="9525">
                <a:solidFill>
                  <a:srgbClr val="000000"/>
                </a:solidFill>
                <a:round/>
                <a:headEnd/>
                <a:tailEnd/>
              </a:ln>
            </p:spPr>
            <p:txBody>
              <a:bodyPr/>
              <a:lstStyle/>
              <a:p>
                <a:endParaRPr lang="nb-NO"/>
              </a:p>
            </p:txBody>
          </p:sp>
          <p:sp>
            <p:nvSpPr>
              <p:cNvPr id="39944" name="AutoShape 39"/>
              <p:cNvSpPr>
                <a:spLocks noChangeArrowheads="1"/>
              </p:cNvSpPr>
              <p:nvPr/>
            </p:nvSpPr>
            <p:spPr bwMode="auto">
              <a:xfrm>
                <a:off x="3746" y="4013"/>
                <a:ext cx="2227" cy="1587"/>
              </a:xfrm>
              <a:prstGeom prst="roundRect">
                <a:avLst>
                  <a:gd name="adj" fmla="val 16667"/>
                </a:avLst>
              </a:prstGeom>
              <a:solidFill>
                <a:srgbClr val="76923C"/>
              </a:solidFill>
              <a:ln w="9525">
                <a:solidFill>
                  <a:srgbClr val="76923C"/>
                </a:solidFill>
                <a:round/>
                <a:headEnd/>
                <a:tailEnd/>
              </a:ln>
            </p:spPr>
            <p:txBody>
              <a:bodyPr/>
              <a:lstStyle/>
              <a:p>
                <a:endParaRPr lang="nb-NO"/>
              </a:p>
            </p:txBody>
          </p:sp>
          <p:sp>
            <p:nvSpPr>
              <p:cNvPr id="39945" name="AutoShape 38"/>
              <p:cNvSpPr>
                <a:spLocks noChangeArrowheads="1"/>
              </p:cNvSpPr>
              <p:nvPr/>
            </p:nvSpPr>
            <p:spPr bwMode="auto">
              <a:xfrm>
                <a:off x="3779" y="2753"/>
                <a:ext cx="2194" cy="920"/>
              </a:xfrm>
              <a:prstGeom prst="roundRect">
                <a:avLst>
                  <a:gd name="adj" fmla="val 16667"/>
                </a:avLst>
              </a:prstGeom>
              <a:solidFill>
                <a:srgbClr val="943634"/>
              </a:solidFill>
              <a:ln w="9525">
                <a:solidFill>
                  <a:srgbClr val="943634"/>
                </a:solidFill>
                <a:round/>
                <a:headEnd/>
                <a:tailEnd/>
              </a:ln>
            </p:spPr>
            <p:txBody>
              <a:bodyPr/>
              <a:lstStyle/>
              <a:p>
                <a:endParaRPr lang="nb-NO"/>
              </a:p>
            </p:txBody>
          </p:sp>
          <p:sp>
            <p:nvSpPr>
              <p:cNvPr id="39946" name="AutoShape 37"/>
              <p:cNvSpPr>
                <a:spLocks noChangeArrowheads="1"/>
              </p:cNvSpPr>
              <p:nvPr/>
            </p:nvSpPr>
            <p:spPr bwMode="auto">
              <a:xfrm>
                <a:off x="3716" y="1306"/>
                <a:ext cx="2227" cy="1134"/>
              </a:xfrm>
              <a:prstGeom prst="roundRect">
                <a:avLst>
                  <a:gd name="adj" fmla="val 16667"/>
                </a:avLst>
              </a:prstGeom>
              <a:solidFill>
                <a:srgbClr val="365F91"/>
              </a:solidFill>
              <a:ln w="9525">
                <a:solidFill>
                  <a:srgbClr val="365F91"/>
                </a:solidFill>
                <a:round/>
                <a:headEnd/>
                <a:tailEnd/>
              </a:ln>
            </p:spPr>
            <p:txBody>
              <a:bodyPr/>
              <a:lstStyle/>
              <a:p>
                <a:endParaRPr lang="nb-NO"/>
              </a:p>
            </p:txBody>
          </p:sp>
          <p:sp>
            <p:nvSpPr>
              <p:cNvPr id="39947" name="AutoShape 36"/>
              <p:cNvSpPr>
                <a:spLocks noChangeArrowheads="1"/>
              </p:cNvSpPr>
              <p:nvPr/>
            </p:nvSpPr>
            <p:spPr bwMode="auto">
              <a:xfrm>
                <a:off x="7793" y="4600"/>
                <a:ext cx="1534" cy="880"/>
              </a:xfrm>
              <a:prstGeom prst="roundRect">
                <a:avLst>
                  <a:gd name="adj" fmla="val 16667"/>
                </a:avLst>
              </a:prstGeom>
              <a:solidFill>
                <a:srgbClr val="FFFFFF"/>
              </a:solidFill>
              <a:ln w="9525">
                <a:solidFill>
                  <a:srgbClr val="000000"/>
                </a:solidFill>
                <a:round/>
                <a:headEnd/>
                <a:tailEnd/>
              </a:ln>
            </p:spPr>
            <p:txBody>
              <a:bodyPr/>
              <a:lstStyle/>
              <a:p>
                <a:endParaRPr lang="nb-NO"/>
              </a:p>
            </p:txBody>
          </p:sp>
          <p:sp>
            <p:nvSpPr>
              <p:cNvPr id="39948" name="AutoShape 35"/>
              <p:cNvSpPr>
                <a:spLocks noChangeArrowheads="1"/>
              </p:cNvSpPr>
              <p:nvPr/>
            </p:nvSpPr>
            <p:spPr bwMode="auto">
              <a:xfrm>
                <a:off x="7727" y="1280"/>
                <a:ext cx="1534" cy="854"/>
              </a:xfrm>
              <a:prstGeom prst="roundRect">
                <a:avLst>
                  <a:gd name="adj" fmla="val 16667"/>
                </a:avLst>
              </a:prstGeom>
              <a:solidFill>
                <a:srgbClr val="FFFFFF"/>
              </a:solidFill>
              <a:ln w="9525">
                <a:solidFill>
                  <a:srgbClr val="000000"/>
                </a:solidFill>
                <a:round/>
                <a:headEnd/>
                <a:tailEnd/>
              </a:ln>
            </p:spPr>
            <p:txBody>
              <a:bodyPr/>
              <a:lstStyle/>
              <a:p>
                <a:endParaRPr lang="nb-NO"/>
              </a:p>
            </p:txBody>
          </p:sp>
          <p:sp>
            <p:nvSpPr>
              <p:cNvPr id="39949" name="AutoShape 34"/>
              <p:cNvSpPr>
                <a:spLocks noChangeArrowheads="1"/>
              </p:cNvSpPr>
              <p:nvPr/>
            </p:nvSpPr>
            <p:spPr bwMode="auto">
              <a:xfrm>
                <a:off x="7760" y="2394"/>
                <a:ext cx="1534" cy="886"/>
              </a:xfrm>
              <a:prstGeom prst="roundRect">
                <a:avLst>
                  <a:gd name="adj" fmla="val 16667"/>
                </a:avLst>
              </a:prstGeom>
              <a:solidFill>
                <a:srgbClr val="FFFFFF"/>
              </a:solidFill>
              <a:ln w="9525">
                <a:solidFill>
                  <a:srgbClr val="000000"/>
                </a:solidFill>
                <a:round/>
                <a:headEnd/>
                <a:tailEnd/>
              </a:ln>
            </p:spPr>
            <p:txBody>
              <a:bodyPr/>
              <a:lstStyle/>
              <a:p>
                <a:endParaRPr lang="nb-NO"/>
              </a:p>
            </p:txBody>
          </p:sp>
          <p:sp>
            <p:nvSpPr>
              <p:cNvPr id="39950" name="AutoShape 33"/>
              <p:cNvSpPr>
                <a:spLocks noChangeArrowheads="1"/>
              </p:cNvSpPr>
              <p:nvPr/>
            </p:nvSpPr>
            <p:spPr bwMode="auto">
              <a:xfrm>
                <a:off x="7793" y="3487"/>
                <a:ext cx="1534" cy="920"/>
              </a:xfrm>
              <a:prstGeom prst="roundRect">
                <a:avLst>
                  <a:gd name="adj" fmla="val 16667"/>
                </a:avLst>
              </a:prstGeom>
              <a:solidFill>
                <a:srgbClr val="FFFFFF"/>
              </a:solidFill>
              <a:ln w="9525">
                <a:solidFill>
                  <a:srgbClr val="000000"/>
                </a:solidFill>
                <a:round/>
                <a:headEnd/>
                <a:tailEnd/>
              </a:ln>
            </p:spPr>
            <p:txBody>
              <a:bodyPr/>
              <a:lstStyle/>
              <a:p>
                <a:endParaRPr lang="nb-NO"/>
              </a:p>
            </p:txBody>
          </p:sp>
          <p:cxnSp>
            <p:nvCxnSpPr>
              <p:cNvPr id="39951" name="AutoShape 32"/>
              <p:cNvCxnSpPr>
                <a:cxnSpLocks noChangeShapeType="1"/>
              </p:cNvCxnSpPr>
              <p:nvPr/>
            </p:nvCxnSpPr>
            <p:spPr bwMode="auto">
              <a:xfrm>
                <a:off x="3040" y="4640"/>
                <a:ext cx="706" cy="0"/>
              </a:xfrm>
              <a:prstGeom prst="straightConnector1">
                <a:avLst/>
              </a:prstGeom>
              <a:noFill/>
              <a:ln w="9525">
                <a:solidFill>
                  <a:srgbClr val="76923C"/>
                </a:solidFill>
                <a:round/>
                <a:headEnd/>
                <a:tailEnd type="triangle" w="med" len="med"/>
              </a:ln>
            </p:spPr>
          </p:cxnSp>
          <p:cxnSp>
            <p:nvCxnSpPr>
              <p:cNvPr id="39952" name="AutoShape 31"/>
              <p:cNvCxnSpPr>
                <a:cxnSpLocks noChangeShapeType="1"/>
              </p:cNvCxnSpPr>
              <p:nvPr/>
            </p:nvCxnSpPr>
            <p:spPr bwMode="auto">
              <a:xfrm>
                <a:off x="2973" y="1941"/>
                <a:ext cx="739" cy="0"/>
              </a:xfrm>
              <a:prstGeom prst="straightConnector1">
                <a:avLst/>
              </a:prstGeom>
              <a:noFill/>
              <a:ln w="9525">
                <a:solidFill>
                  <a:srgbClr val="17365D"/>
                </a:solidFill>
                <a:round/>
                <a:headEnd/>
                <a:tailEnd type="triangle" w="med" len="med"/>
              </a:ln>
            </p:spPr>
          </p:cxnSp>
          <p:cxnSp>
            <p:nvCxnSpPr>
              <p:cNvPr id="39953" name="AutoShape 30"/>
              <p:cNvCxnSpPr>
                <a:cxnSpLocks noChangeShapeType="1"/>
              </p:cNvCxnSpPr>
              <p:nvPr/>
            </p:nvCxnSpPr>
            <p:spPr bwMode="auto">
              <a:xfrm>
                <a:off x="3007" y="3153"/>
                <a:ext cx="772" cy="0"/>
              </a:xfrm>
              <a:prstGeom prst="straightConnector1">
                <a:avLst/>
              </a:prstGeom>
              <a:noFill/>
              <a:ln w="9525">
                <a:solidFill>
                  <a:srgbClr val="943634"/>
                </a:solidFill>
                <a:round/>
                <a:headEnd/>
                <a:tailEnd type="triangle" w="med" len="med"/>
              </a:ln>
            </p:spPr>
          </p:cxnSp>
          <p:sp>
            <p:nvSpPr>
              <p:cNvPr id="39954" name="Text Box 29"/>
              <p:cNvSpPr txBox="1">
                <a:spLocks noChangeArrowheads="1"/>
              </p:cNvSpPr>
              <p:nvPr/>
            </p:nvSpPr>
            <p:spPr bwMode="auto">
              <a:xfrm>
                <a:off x="3833" y="4180"/>
                <a:ext cx="1954" cy="1080"/>
              </a:xfrm>
              <a:prstGeom prst="rect">
                <a:avLst/>
              </a:prstGeom>
              <a:solidFill>
                <a:srgbClr val="76923C"/>
              </a:solidFill>
              <a:ln w="9525">
                <a:solidFill>
                  <a:srgbClr val="76923C"/>
                </a:solidFill>
                <a:miter lim="800000"/>
                <a:headEnd/>
                <a:tailEnd/>
              </a:ln>
            </p:spPr>
            <p:txBody>
              <a:bodyPr/>
              <a:lstStyle/>
              <a:p>
                <a:pPr algn="ctr" eaLnBrk="0" hangingPunct="0"/>
                <a:r>
                  <a:rPr lang="nb-NO" sz="900" b="1">
                    <a:solidFill>
                      <a:srgbClr val="FFFFFF"/>
                    </a:solidFill>
                    <a:latin typeface="Times" pitchFamily="18" charset="0"/>
                    <a:ea typeface="Batang" pitchFamily="18" charset="-127"/>
                    <a:cs typeface="Times New Roman" pitchFamily="18" charset="0"/>
                  </a:rPr>
                  <a:t>Dagligvarehandel</a:t>
                </a:r>
                <a:endParaRPr lang="nb-NO" sz="900">
                  <a:ea typeface="Batang" pitchFamily="18" charset="-127"/>
                  <a:cs typeface="Times New Roman" pitchFamily="18" charset="0"/>
                </a:endParaRPr>
              </a:p>
              <a:p>
                <a:pPr eaLnBrk="0" hangingPunct="0"/>
                <a:endParaRPr lang="nb-NO">
                  <a:ea typeface="Batang" pitchFamily="18" charset="-127"/>
                  <a:cs typeface="Times New Roman" pitchFamily="18" charset="0"/>
                </a:endParaRPr>
              </a:p>
            </p:txBody>
          </p:sp>
          <p:sp>
            <p:nvSpPr>
              <p:cNvPr id="39955" name="Text Box 28"/>
              <p:cNvSpPr txBox="1">
                <a:spLocks noChangeArrowheads="1"/>
              </p:cNvSpPr>
              <p:nvPr/>
            </p:nvSpPr>
            <p:spPr bwMode="auto">
              <a:xfrm>
                <a:off x="3833" y="1481"/>
                <a:ext cx="2000" cy="793"/>
              </a:xfrm>
              <a:prstGeom prst="rect">
                <a:avLst/>
              </a:prstGeom>
              <a:solidFill>
                <a:srgbClr val="365F91"/>
              </a:solidFill>
              <a:ln w="9525">
                <a:solidFill>
                  <a:srgbClr val="365F91"/>
                </a:solidFill>
                <a:miter lim="800000"/>
                <a:headEnd/>
                <a:tailEnd/>
              </a:ln>
            </p:spPr>
            <p:txBody>
              <a:bodyPr/>
              <a:lstStyle/>
              <a:p>
                <a:pPr algn="ctr" eaLnBrk="0" hangingPunct="0"/>
                <a:r>
                  <a:rPr lang="nb-NO" sz="900" b="1">
                    <a:solidFill>
                      <a:srgbClr val="FFFFFF"/>
                    </a:solidFill>
                    <a:latin typeface="Times" pitchFamily="18" charset="0"/>
                    <a:ea typeface="Batang" pitchFamily="18" charset="-127"/>
                    <a:cs typeface="Times New Roman" pitchFamily="18" charset="0"/>
                  </a:rPr>
                  <a:t>Servicehandel</a:t>
                </a:r>
                <a:r>
                  <a:rPr lang="nb-NO" sz="900" b="1" baseline="30000">
                    <a:solidFill>
                      <a:srgbClr val="FFFFFF"/>
                    </a:solidFill>
                    <a:latin typeface="Times" pitchFamily="18" charset="0"/>
                    <a:ea typeface="Batang" pitchFamily="18" charset="-127"/>
                    <a:cs typeface="Times New Roman" pitchFamily="18" charset="0"/>
                  </a:rPr>
                  <a:t>1</a:t>
                </a:r>
                <a:endParaRPr lang="nb-NO" sz="900">
                  <a:ea typeface="Batang" pitchFamily="18" charset="-127"/>
                  <a:cs typeface="Times New Roman" pitchFamily="18" charset="0"/>
                </a:endParaRPr>
              </a:p>
              <a:p>
                <a:pPr algn="ctr" eaLnBrk="0" hangingPunct="0"/>
                <a:r>
                  <a:rPr lang="nb-NO" sz="800">
                    <a:solidFill>
                      <a:srgbClr val="FFFFFF"/>
                    </a:solidFill>
                    <a:latin typeface="Times" pitchFamily="18" charset="0"/>
                    <a:ea typeface="Batang" pitchFamily="18" charset="-127"/>
                    <a:cs typeface="Times New Roman" pitchFamily="18" charset="0"/>
                  </a:rPr>
                  <a:t>(kiosk, bensinstasjon, sm</a:t>
                </a:r>
                <a:r>
                  <a:rPr lang="nb-NO" sz="800">
                    <a:solidFill>
                      <a:srgbClr val="FFFFFF"/>
                    </a:solidFill>
                    <a:ea typeface="Batang" pitchFamily="18" charset="-127"/>
                    <a:cs typeface="Times New Roman" pitchFamily="18" charset="0"/>
                  </a:rPr>
                  <a:t>å</a:t>
                </a:r>
                <a:r>
                  <a:rPr lang="nb-NO" sz="800">
                    <a:solidFill>
                      <a:srgbClr val="FFFFFF"/>
                    </a:solidFill>
                    <a:latin typeface="Times" pitchFamily="18" charset="0"/>
                    <a:ea typeface="Batang" pitchFamily="18" charset="-127"/>
                    <a:cs typeface="Times New Roman" pitchFamily="18" charset="0"/>
                  </a:rPr>
                  <a:t> dagligvare)</a:t>
                </a:r>
                <a:endParaRPr lang="nb-NO" sz="900">
                  <a:ea typeface="Batang" pitchFamily="18" charset="-127"/>
                  <a:cs typeface="Times New Roman" pitchFamily="18" charset="0"/>
                </a:endParaRPr>
              </a:p>
              <a:p>
                <a:pPr algn="ctr" eaLnBrk="0" hangingPunct="0"/>
                <a:r>
                  <a:rPr lang="nb-NO" sz="900">
                    <a:latin typeface="Times" pitchFamily="18" charset="0"/>
                    <a:ea typeface="Batang" pitchFamily="18" charset="-127"/>
                    <a:cs typeface="Times New Roman" pitchFamily="18" charset="0"/>
                  </a:rPr>
                  <a:t> </a:t>
                </a:r>
                <a:endParaRPr lang="nb-NO">
                  <a:ea typeface="Batang" pitchFamily="18" charset="-127"/>
                  <a:cs typeface="Times New Roman" pitchFamily="18" charset="0"/>
                </a:endParaRPr>
              </a:p>
            </p:txBody>
          </p:sp>
          <p:sp>
            <p:nvSpPr>
              <p:cNvPr id="39956" name="Text Box 27"/>
              <p:cNvSpPr txBox="1">
                <a:spLocks noChangeArrowheads="1"/>
              </p:cNvSpPr>
              <p:nvPr/>
            </p:nvSpPr>
            <p:spPr bwMode="auto">
              <a:xfrm>
                <a:off x="3940" y="2991"/>
                <a:ext cx="1847" cy="613"/>
              </a:xfrm>
              <a:prstGeom prst="rect">
                <a:avLst/>
              </a:prstGeom>
              <a:solidFill>
                <a:srgbClr val="943634"/>
              </a:solidFill>
              <a:ln w="9525">
                <a:solidFill>
                  <a:srgbClr val="943634"/>
                </a:solidFill>
                <a:miter lim="800000"/>
                <a:headEnd/>
                <a:tailEnd/>
              </a:ln>
            </p:spPr>
            <p:txBody>
              <a:bodyPr/>
              <a:lstStyle/>
              <a:p>
                <a:pPr algn="ctr" eaLnBrk="0" hangingPunct="0"/>
                <a:r>
                  <a:rPr lang="nb-NO" sz="900" b="1">
                    <a:solidFill>
                      <a:srgbClr val="FFFFFF"/>
                    </a:solidFill>
                    <a:latin typeface="Times" pitchFamily="18" charset="0"/>
                    <a:ea typeface="Batang" pitchFamily="18" charset="-127"/>
                    <a:cs typeface="Times New Roman" pitchFamily="18" charset="0"/>
                  </a:rPr>
                  <a:t>Storhusholdning</a:t>
                </a:r>
                <a:r>
                  <a:rPr lang="nb-NO" sz="900" b="1" baseline="30000">
                    <a:solidFill>
                      <a:srgbClr val="FFFFFF"/>
                    </a:solidFill>
                    <a:latin typeface="Times" pitchFamily="18" charset="0"/>
                    <a:ea typeface="Batang" pitchFamily="18" charset="-127"/>
                    <a:cs typeface="Times New Roman" pitchFamily="18" charset="0"/>
                  </a:rPr>
                  <a:t>2</a:t>
                </a:r>
                <a:endParaRPr lang="nb-NO" sz="900">
                  <a:ea typeface="Batang" pitchFamily="18" charset="-127"/>
                  <a:cs typeface="Times New Roman" pitchFamily="18" charset="0"/>
                </a:endParaRPr>
              </a:p>
              <a:p>
                <a:pPr algn="ctr" eaLnBrk="0" hangingPunct="0"/>
                <a:r>
                  <a:rPr lang="nb-NO" sz="900">
                    <a:latin typeface="Times" pitchFamily="18" charset="0"/>
                    <a:ea typeface="Batang" pitchFamily="18" charset="-127"/>
                    <a:cs typeface="Times New Roman" pitchFamily="18" charset="0"/>
                  </a:rPr>
                  <a:t> </a:t>
                </a:r>
                <a:endParaRPr lang="nb-NO">
                  <a:ea typeface="Batang" pitchFamily="18" charset="-127"/>
                  <a:cs typeface="Times New Roman" pitchFamily="18" charset="0"/>
                </a:endParaRPr>
              </a:p>
            </p:txBody>
          </p:sp>
          <p:cxnSp>
            <p:nvCxnSpPr>
              <p:cNvPr id="39957" name="AutoShape 26"/>
              <p:cNvCxnSpPr>
                <a:cxnSpLocks noChangeShapeType="1"/>
              </p:cNvCxnSpPr>
              <p:nvPr/>
            </p:nvCxnSpPr>
            <p:spPr bwMode="auto">
              <a:xfrm>
                <a:off x="5940" y="5180"/>
                <a:ext cx="1853" cy="1"/>
              </a:xfrm>
              <a:prstGeom prst="straightConnector1">
                <a:avLst/>
              </a:prstGeom>
              <a:noFill/>
              <a:ln w="9525">
                <a:solidFill>
                  <a:srgbClr val="76923C"/>
                </a:solidFill>
                <a:round/>
                <a:headEnd/>
                <a:tailEnd type="triangle" w="med" len="med"/>
              </a:ln>
            </p:spPr>
          </p:cxnSp>
          <p:cxnSp>
            <p:nvCxnSpPr>
              <p:cNvPr id="39958" name="AutoShape 25"/>
              <p:cNvCxnSpPr>
                <a:cxnSpLocks noChangeShapeType="1"/>
              </p:cNvCxnSpPr>
              <p:nvPr/>
            </p:nvCxnSpPr>
            <p:spPr bwMode="auto">
              <a:xfrm flipV="1">
                <a:off x="5943" y="1647"/>
                <a:ext cx="1784" cy="2680"/>
              </a:xfrm>
              <a:prstGeom prst="straightConnector1">
                <a:avLst/>
              </a:prstGeom>
              <a:noFill/>
              <a:ln w="9525">
                <a:solidFill>
                  <a:srgbClr val="76923C"/>
                </a:solidFill>
                <a:round/>
                <a:headEnd/>
                <a:tailEnd type="triangle" w="med" len="med"/>
              </a:ln>
            </p:spPr>
          </p:cxnSp>
          <p:cxnSp>
            <p:nvCxnSpPr>
              <p:cNvPr id="39959" name="AutoShape 24"/>
              <p:cNvCxnSpPr>
                <a:cxnSpLocks noChangeShapeType="1"/>
              </p:cNvCxnSpPr>
              <p:nvPr/>
            </p:nvCxnSpPr>
            <p:spPr bwMode="auto">
              <a:xfrm flipV="1">
                <a:off x="5973" y="2787"/>
                <a:ext cx="1754" cy="1813"/>
              </a:xfrm>
              <a:prstGeom prst="straightConnector1">
                <a:avLst/>
              </a:prstGeom>
              <a:noFill/>
              <a:ln w="9525">
                <a:solidFill>
                  <a:srgbClr val="76923C"/>
                </a:solidFill>
                <a:round/>
                <a:headEnd/>
                <a:tailEnd type="triangle" w="med" len="med"/>
              </a:ln>
            </p:spPr>
          </p:cxnSp>
          <p:cxnSp>
            <p:nvCxnSpPr>
              <p:cNvPr id="39960" name="AutoShape 23"/>
              <p:cNvCxnSpPr>
                <a:cxnSpLocks noChangeShapeType="1"/>
              </p:cNvCxnSpPr>
              <p:nvPr/>
            </p:nvCxnSpPr>
            <p:spPr bwMode="auto">
              <a:xfrm flipV="1">
                <a:off x="5907" y="4013"/>
                <a:ext cx="1886" cy="867"/>
              </a:xfrm>
              <a:prstGeom prst="straightConnector1">
                <a:avLst/>
              </a:prstGeom>
              <a:noFill/>
              <a:ln w="9525">
                <a:solidFill>
                  <a:srgbClr val="76923C"/>
                </a:solidFill>
                <a:round/>
                <a:headEnd/>
                <a:tailEnd type="triangle" w="med" len="med"/>
              </a:ln>
            </p:spPr>
          </p:cxnSp>
          <p:sp>
            <p:nvSpPr>
              <p:cNvPr id="39961" name="Text Box 22"/>
              <p:cNvSpPr txBox="1">
                <a:spLocks noChangeArrowheads="1"/>
              </p:cNvSpPr>
              <p:nvPr/>
            </p:nvSpPr>
            <p:spPr bwMode="auto">
              <a:xfrm>
                <a:off x="7961" y="3607"/>
                <a:ext cx="1300" cy="656"/>
              </a:xfrm>
              <a:prstGeom prst="rect">
                <a:avLst/>
              </a:prstGeom>
              <a:solidFill>
                <a:srgbClr val="FFFFFF"/>
              </a:solidFill>
              <a:ln w="9525">
                <a:noFill/>
                <a:miter lim="800000"/>
                <a:headEnd/>
                <a:tailEnd/>
              </a:ln>
            </p:spPr>
            <p:txBody>
              <a:bodyPr/>
              <a:lstStyle/>
              <a:p>
                <a:pPr eaLnBrk="0" hangingPunct="0"/>
                <a:r>
                  <a:rPr lang="nb-NO" sz="1000">
                    <a:latin typeface="Times" pitchFamily="18" charset="0"/>
                    <a:ea typeface="Batang" pitchFamily="18" charset="-127"/>
                    <a:cs typeface="Times New Roman" pitchFamily="18" charset="0"/>
                  </a:rPr>
                  <a:t>Norges-Gruppen</a:t>
                </a:r>
                <a:endParaRPr lang="nb-NO">
                  <a:ea typeface="Batang" pitchFamily="18" charset="-127"/>
                  <a:cs typeface="Times New Roman" pitchFamily="18" charset="0"/>
                </a:endParaRPr>
              </a:p>
            </p:txBody>
          </p:sp>
          <p:sp>
            <p:nvSpPr>
              <p:cNvPr id="39962" name="Text Box 21"/>
              <p:cNvSpPr txBox="1">
                <a:spLocks noChangeArrowheads="1"/>
              </p:cNvSpPr>
              <p:nvPr/>
            </p:nvSpPr>
            <p:spPr bwMode="auto">
              <a:xfrm>
                <a:off x="7887" y="2407"/>
                <a:ext cx="1300" cy="656"/>
              </a:xfrm>
              <a:prstGeom prst="rect">
                <a:avLst/>
              </a:prstGeom>
              <a:solidFill>
                <a:srgbClr val="FFFFFF"/>
              </a:solidFill>
              <a:ln w="9525">
                <a:noFill/>
                <a:miter lim="800000"/>
                <a:headEnd/>
                <a:tailEnd/>
              </a:ln>
            </p:spPr>
            <p:txBody>
              <a:bodyPr/>
              <a:lstStyle/>
              <a:p>
                <a:pPr eaLnBrk="0" hangingPunct="0"/>
                <a:r>
                  <a:rPr lang="nb-NO" sz="1000">
                    <a:latin typeface="Times" pitchFamily="18" charset="0"/>
                    <a:ea typeface="Batang" pitchFamily="18" charset="-127"/>
                    <a:cs typeface="Times New Roman" pitchFamily="18" charset="0"/>
                  </a:rPr>
                  <a:t>Coop Norge</a:t>
                </a:r>
                <a:endParaRPr lang="nb-NO">
                  <a:ea typeface="Batang" pitchFamily="18" charset="-127"/>
                  <a:cs typeface="Times New Roman" pitchFamily="18" charset="0"/>
                </a:endParaRPr>
              </a:p>
            </p:txBody>
          </p:sp>
          <p:sp>
            <p:nvSpPr>
              <p:cNvPr id="39963" name="Text Box 20"/>
              <p:cNvSpPr txBox="1">
                <a:spLocks noChangeArrowheads="1"/>
              </p:cNvSpPr>
              <p:nvPr/>
            </p:nvSpPr>
            <p:spPr bwMode="auto">
              <a:xfrm>
                <a:off x="7887" y="1431"/>
                <a:ext cx="1300" cy="656"/>
              </a:xfrm>
              <a:prstGeom prst="rect">
                <a:avLst/>
              </a:prstGeom>
              <a:solidFill>
                <a:srgbClr val="FFFFFF"/>
              </a:solidFill>
              <a:ln w="9525">
                <a:noFill/>
                <a:miter lim="800000"/>
                <a:headEnd/>
                <a:tailEnd/>
              </a:ln>
            </p:spPr>
            <p:txBody>
              <a:bodyPr/>
              <a:lstStyle/>
              <a:p>
                <a:pPr eaLnBrk="0" hangingPunct="0"/>
                <a:r>
                  <a:rPr lang="nb-NO" sz="1000">
                    <a:latin typeface="Times" pitchFamily="18" charset="0"/>
                    <a:ea typeface="Batang" pitchFamily="18" charset="-127"/>
                    <a:cs typeface="Times New Roman" pitchFamily="18" charset="0"/>
                  </a:rPr>
                  <a:t>ICA Norge</a:t>
                </a:r>
                <a:endParaRPr lang="nb-NO">
                  <a:ea typeface="Batang" pitchFamily="18" charset="-127"/>
                  <a:cs typeface="Times New Roman" pitchFamily="18" charset="0"/>
                </a:endParaRPr>
              </a:p>
            </p:txBody>
          </p:sp>
          <p:sp>
            <p:nvSpPr>
              <p:cNvPr id="39964" name="Text Box 19"/>
              <p:cNvSpPr txBox="1">
                <a:spLocks noChangeArrowheads="1"/>
              </p:cNvSpPr>
              <p:nvPr/>
            </p:nvSpPr>
            <p:spPr bwMode="auto">
              <a:xfrm>
                <a:off x="7921" y="4727"/>
                <a:ext cx="1300" cy="656"/>
              </a:xfrm>
              <a:prstGeom prst="rect">
                <a:avLst/>
              </a:prstGeom>
              <a:solidFill>
                <a:srgbClr val="FFFFFF"/>
              </a:solidFill>
              <a:ln w="9525">
                <a:noFill/>
                <a:miter lim="800000"/>
                <a:headEnd/>
                <a:tailEnd/>
              </a:ln>
            </p:spPr>
            <p:txBody>
              <a:bodyPr/>
              <a:lstStyle/>
              <a:p>
                <a:pPr eaLnBrk="0" hangingPunct="0"/>
                <a:r>
                  <a:rPr lang="nb-NO" sz="1000">
                    <a:latin typeface="Times" pitchFamily="18" charset="0"/>
                    <a:ea typeface="Batang" pitchFamily="18" charset="-127"/>
                    <a:cs typeface="Times New Roman" pitchFamily="18" charset="0"/>
                  </a:rPr>
                  <a:t>Rema 1000</a:t>
                </a:r>
                <a:endParaRPr lang="nb-NO">
                  <a:ea typeface="Batang" pitchFamily="18" charset="-127"/>
                  <a:cs typeface="Times New Roman" pitchFamily="18" charset="0"/>
                </a:endParaRPr>
              </a:p>
            </p:txBody>
          </p:sp>
          <p:cxnSp>
            <p:nvCxnSpPr>
              <p:cNvPr id="39965" name="AutoShape 18"/>
              <p:cNvCxnSpPr>
                <a:cxnSpLocks noChangeShapeType="1"/>
              </p:cNvCxnSpPr>
              <p:nvPr/>
            </p:nvCxnSpPr>
            <p:spPr bwMode="auto">
              <a:xfrm>
                <a:off x="5973" y="2134"/>
                <a:ext cx="1820" cy="1726"/>
              </a:xfrm>
              <a:prstGeom prst="straightConnector1">
                <a:avLst/>
              </a:prstGeom>
              <a:noFill/>
              <a:ln w="9525">
                <a:solidFill>
                  <a:srgbClr val="365F91"/>
                </a:solidFill>
                <a:round/>
                <a:headEnd/>
                <a:tailEnd type="triangle" w="med" len="med"/>
              </a:ln>
            </p:spPr>
          </p:cxnSp>
          <p:sp>
            <p:nvSpPr>
              <p:cNvPr id="39966" name="Text Box 17"/>
              <p:cNvSpPr txBox="1">
                <a:spLocks noChangeArrowheads="1"/>
              </p:cNvSpPr>
              <p:nvPr/>
            </p:nvSpPr>
            <p:spPr bwMode="auto">
              <a:xfrm>
                <a:off x="3040" y="4327"/>
                <a:ext cx="626" cy="327"/>
              </a:xfrm>
              <a:prstGeom prst="rect">
                <a:avLst/>
              </a:prstGeom>
              <a:solidFill>
                <a:srgbClr val="FFFFFF">
                  <a:alpha val="0"/>
                </a:srgbClr>
              </a:solidFill>
              <a:ln w="9525">
                <a:noFill/>
                <a:miter lim="800000"/>
                <a:headEnd/>
                <a:tailEnd/>
              </a:ln>
            </p:spPr>
            <p:txBody>
              <a:bodyPr/>
              <a:lstStyle/>
              <a:p>
                <a:pPr algn="ctr" eaLnBrk="0" hangingPunct="0"/>
                <a:r>
                  <a:rPr lang="nb-NO" sz="800">
                    <a:solidFill>
                      <a:srgbClr val="76923C"/>
                    </a:solidFill>
                    <a:latin typeface="Times" pitchFamily="18" charset="0"/>
                    <a:ea typeface="Batang" pitchFamily="18" charset="-127"/>
                    <a:cs typeface="Times New Roman" pitchFamily="18" charset="0"/>
                  </a:rPr>
                  <a:t>69 %</a:t>
                </a:r>
                <a:endParaRPr lang="nb-NO">
                  <a:ea typeface="Batang" pitchFamily="18" charset="-127"/>
                  <a:cs typeface="Times New Roman" pitchFamily="18" charset="0"/>
                </a:endParaRPr>
              </a:p>
            </p:txBody>
          </p:sp>
          <p:sp>
            <p:nvSpPr>
              <p:cNvPr id="39967" name="Text Box 16"/>
              <p:cNvSpPr txBox="1">
                <a:spLocks noChangeArrowheads="1"/>
              </p:cNvSpPr>
              <p:nvPr/>
            </p:nvSpPr>
            <p:spPr bwMode="auto">
              <a:xfrm>
                <a:off x="3040" y="1614"/>
                <a:ext cx="626" cy="327"/>
              </a:xfrm>
              <a:prstGeom prst="rect">
                <a:avLst/>
              </a:prstGeom>
              <a:solidFill>
                <a:srgbClr val="FFFFFF">
                  <a:alpha val="0"/>
                </a:srgbClr>
              </a:solidFill>
              <a:ln w="9525">
                <a:noFill/>
                <a:miter lim="800000"/>
                <a:headEnd/>
                <a:tailEnd/>
              </a:ln>
            </p:spPr>
            <p:txBody>
              <a:bodyPr/>
              <a:lstStyle/>
              <a:p>
                <a:pPr algn="ctr" eaLnBrk="0" hangingPunct="0"/>
                <a:r>
                  <a:rPr lang="nb-NO" sz="800">
                    <a:solidFill>
                      <a:srgbClr val="365F91"/>
                    </a:solidFill>
                    <a:latin typeface="Times" pitchFamily="18" charset="0"/>
                    <a:ea typeface="Batang" pitchFamily="18" charset="-127"/>
                    <a:cs typeface="Times New Roman" pitchFamily="18" charset="0"/>
                  </a:rPr>
                  <a:t>23 %</a:t>
                </a:r>
                <a:endParaRPr lang="nb-NO">
                  <a:ea typeface="Batang" pitchFamily="18" charset="-127"/>
                  <a:cs typeface="Times New Roman" pitchFamily="18" charset="0"/>
                </a:endParaRPr>
              </a:p>
            </p:txBody>
          </p:sp>
          <p:sp>
            <p:nvSpPr>
              <p:cNvPr id="39968" name="Text Box 15"/>
              <p:cNvSpPr txBox="1">
                <a:spLocks noChangeArrowheads="1"/>
              </p:cNvSpPr>
              <p:nvPr/>
            </p:nvSpPr>
            <p:spPr bwMode="auto">
              <a:xfrm>
                <a:off x="3040" y="2826"/>
                <a:ext cx="573" cy="327"/>
              </a:xfrm>
              <a:prstGeom prst="rect">
                <a:avLst/>
              </a:prstGeom>
              <a:solidFill>
                <a:srgbClr val="FFFFFF">
                  <a:alpha val="0"/>
                </a:srgbClr>
              </a:solidFill>
              <a:ln w="9525">
                <a:noFill/>
                <a:miter lim="800000"/>
                <a:headEnd/>
                <a:tailEnd/>
              </a:ln>
            </p:spPr>
            <p:txBody>
              <a:bodyPr/>
              <a:lstStyle/>
              <a:p>
                <a:pPr algn="ctr" eaLnBrk="0" hangingPunct="0"/>
                <a:r>
                  <a:rPr lang="nb-NO" sz="800">
                    <a:solidFill>
                      <a:srgbClr val="943634"/>
                    </a:solidFill>
                    <a:latin typeface="Times" pitchFamily="18" charset="0"/>
                    <a:ea typeface="Batang" pitchFamily="18" charset="-127"/>
                    <a:cs typeface="Times New Roman" pitchFamily="18" charset="0"/>
                  </a:rPr>
                  <a:t>8 %</a:t>
                </a:r>
                <a:endParaRPr lang="nb-NO">
                  <a:ea typeface="Batang" pitchFamily="18" charset="-127"/>
                  <a:cs typeface="Times New Roman" pitchFamily="18" charset="0"/>
                </a:endParaRPr>
              </a:p>
            </p:txBody>
          </p:sp>
          <p:cxnSp>
            <p:nvCxnSpPr>
              <p:cNvPr id="39969" name="AutoShape 14"/>
              <p:cNvCxnSpPr>
                <a:cxnSpLocks noChangeShapeType="1"/>
              </p:cNvCxnSpPr>
              <p:nvPr/>
            </p:nvCxnSpPr>
            <p:spPr bwMode="auto">
              <a:xfrm>
                <a:off x="5940" y="3153"/>
                <a:ext cx="1850" cy="775"/>
              </a:xfrm>
              <a:prstGeom prst="straightConnector1">
                <a:avLst/>
              </a:prstGeom>
              <a:noFill/>
              <a:ln w="9525">
                <a:solidFill>
                  <a:srgbClr val="943634"/>
                </a:solidFill>
                <a:round/>
                <a:headEnd/>
                <a:tailEnd type="triangle" w="med" len="med"/>
              </a:ln>
            </p:spPr>
          </p:cxnSp>
          <p:sp>
            <p:nvSpPr>
              <p:cNvPr id="39970" name="Text Box 13"/>
              <p:cNvSpPr txBox="1">
                <a:spLocks noChangeArrowheads="1"/>
              </p:cNvSpPr>
              <p:nvPr/>
            </p:nvSpPr>
            <p:spPr bwMode="auto">
              <a:xfrm>
                <a:off x="1407" y="2293"/>
                <a:ext cx="1520" cy="2214"/>
              </a:xfrm>
              <a:prstGeom prst="rect">
                <a:avLst/>
              </a:prstGeom>
              <a:solidFill>
                <a:srgbClr val="FFFFFF"/>
              </a:solidFill>
              <a:ln w="9525">
                <a:noFill/>
                <a:miter lim="800000"/>
                <a:headEnd/>
                <a:tailEnd/>
              </a:ln>
            </p:spPr>
            <p:txBody>
              <a:bodyPr/>
              <a:lstStyle/>
              <a:p>
                <a:pPr eaLnBrk="0" hangingPunct="0"/>
                <a:r>
                  <a:rPr lang="nb-NO" sz="1000" b="1">
                    <a:latin typeface="Times" pitchFamily="18" charset="0"/>
                    <a:ea typeface="Batang" pitchFamily="18" charset="-127"/>
                    <a:cs typeface="Times New Roman" pitchFamily="18" charset="0"/>
                  </a:rPr>
                  <a:t>Omsetnings-kanaler</a:t>
                </a:r>
                <a:endParaRPr lang="nb-NO" sz="900">
                  <a:ea typeface="Batang" pitchFamily="18" charset="-127"/>
                  <a:cs typeface="Times New Roman" pitchFamily="18" charset="0"/>
                </a:endParaRPr>
              </a:p>
              <a:p>
                <a:pPr eaLnBrk="0" hangingPunct="0"/>
                <a:endParaRPr lang="nb-NO">
                  <a:ea typeface="Batang" pitchFamily="18" charset="-127"/>
                  <a:cs typeface="Times New Roman" pitchFamily="18" charset="0"/>
                </a:endParaRPr>
              </a:p>
            </p:txBody>
          </p:sp>
          <p:sp>
            <p:nvSpPr>
              <p:cNvPr id="39971" name="Text Box 12"/>
              <p:cNvSpPr txBox="1">
                <a:spLocks noChangeArrowheads="1"/>
              </p:cNvSpPr>
              <p:nvPr/>
            </p:nvSpPr>
            <p:spPr bwMode="auto">
              <a:xfrm>
                <a:off x="6545" y="4933"/>
                <a:ext cx="766" cy="327"/>
              </a:xfrm>
              <a:prstGeom prst="rect">
                <a:avLst/>
              </a:prstGeom>
              <a:solidFill>
                <a:srgbClr val="FFFFFF">
                  <a:alpha val="0"/>
                </a:srgbClr>
              </a:solidFill>
              <a:ln w="9525">
                <a:noFill/>
                <a:miter lim="800000"/>
                <a:headEnd/>
                <a:tailEnd/>
              </a:ln>
            </p:spPr>
            <p:txBody>
              <a:bodyPr/>
              <a:lstStyle/>
              <a:p>
                <a:pPr eaLnBrk="0" hangingPunct="0"/>
                <a:r>
                  <a:rPr lang="nb-NO" sz="800">
                    <a:solidFill>
                      <a:srgbClr val="76923C"/>
                    </a:solidFill>
                    <a:latin typeface="Times" pitchFamily="18" charset="0"/>
                    <a:ea typeface="Batang" pitchFamily="18" charset="-127"/>
                    <a:cs typeface="Times New Roman" pitchFamily="18" charset="0"/>
                  </a:rPr>
                  <a:t>23,3 %</a:t>
                </a:r>
                <a:endParaRPr lang="nb-NO">
                  <a:ea typeface="Batang" pitchFamily="18" charset="-127"/>
                  <a:cs typeface="Times New Roman" pitchFamily="18" charset="0"/>
                </a:endParaRPr>
              </a:p>
            </p:txBody>
          </p:sp>
          <p:sp>
            <p:nvSpPr>
              <p:cNvPr id="39972" name="Text Box 11"/>
              <p:cNvSpPr txBox="1">
                <a:spLocks noChangeArrowheads="1"/>
              </p:cNvSpPr>
              <p:nvPr/>
            </p:nvSpPr>
            <p:spPr bwMode="auto">
              <a:xfrm>
                <a:off x="6943" y="1787"/>
                <a:ext cx="747" cy="347"/>
              </a:xfrm>
              <a:prstGeom prst="rect">
                <a:avLst/>
              </a:prstGeom>
              <a:solidFill>
                <a:srgbClr val="FFFFFF">
                  <a:alpha val="0"/>
                </a:srgbClr>
              </a:solidFill>
              <a:ln w="9525">
                <a:noFill/>
                <a:miter lim="800000"/>
                <a:headEnd/>
                <a:tailEnd/>
              </a:ln>
            </p:spPr>
            <p:txBody>
              <a:bodyPr/>
              <a:lstStyle/>
              <a:p>
                <a:pPr eaLnBrk="0" hangingPunct="0"/>
                <a:r>
                  <a:rPr lang="nb-NO" sz="800">
                    <a:solidFill>
                      <a:srgbClr val="76923C"/>
                    </a:solidFill>
                    <a:latin typeface="Times" pitchFamily="18" charset="0"/>
                    <a:ea typeface="Batang" pitchFamily="18" charset="-127"/>
                    <a:cs typeface="Times New Roman" pitchFamily="18" charset="0"/>
                  </a:rPr>
                  <a:t>15,7 %</a:t>
                </a:r>
                <a:endParaRPr lang="nb-NO">
                  <a:ea typeface="Batang" pitchFamily="18" charset="-127"/>
                  <a:cs typeface="Times New Roman" pitchFamily="18" charset="0"/>
                </a:endParaRPr>
              </a:p>
            </p:txBody>
          </p:sp>
          <p:sp>
            <p:nvSpPr>
              <p:cNvPr id="39973" name="Text Box 10"/>
              <p:cNvSpPr txBox="1">
                <a:spLocks noChangeArrowheads="1"/>
              </p:cNvSpPr>
              <p:nvPr/>
            </p:nvSpPr>
            <p:spPr bwMode="auto">
              <a:xfrm>
                <a:off x="7077" y="2720"/>
                <a:ext cx="613" cy="306"/>
              </a:xfrm>
              <a:prstGeom prst="rect">
                <a:avLst/>
              </a:prstGeom>
              <a:solidFill>
                <a:srgbClr val="FFFFFF">
                  <a:alpha val="0"/>
                </a:srgbClr>
              </a:solidFill>
              <a:ln w="9525">
                <a:noFill/>
                <a:miter lim="800000"/>
                <a:headEnd/>
                <a:tailEnd/>
              </a:ln>
            </p:spPr>
            <p:txBody>
              <a:bodyPr/>
              <a:lstStyle/>
              <a:p>
                <a:pPr eaLnBrk="0" hangingPunct="0"/>
                <a:r>
                  <a:rPr lang="nb-NO" sz="800">
                    <a:solidFill>
                      <a:srgbClr val="76923C"/>
                    </a:solidFill>
                    <a:latin typeface="Times" pitchFamily="18" charset="0"/>
                    <a:ea typeface="Batang" pitchFamily="18" charset="-127"/>
                    <a:cs typeface="Times New Roman" pitchFamily="18" charset="0"/>
                  </a:rPr>
                  <a:t>24 %</a:t>
                </a:r>
                <a:endParaRPr lang="nb-NO">
                  <a:ea typeface="Batang" pitchFamily="18" charset="-127"/>
                  <a:cs typeface="Times New Roman" pitchFamily="18" charset="0"/>
                </a:endParaRPr>
              </a:p>
            </p:txBody>
          </p:sp>
          <p:sp>
            <p:nvSpPr>
              <p:cNvPr id="39974" name="Text Box 9"/>
              <p:cNvSpPr txBox="1">
                <a:spLocks noChangeArrowheads="1"/>
              </p:cNvSpPr>
              <p:nvPr/>
            </p:nvSpPr>
            <p:spPr bwMode="auto">
              <a:xfrm>
                <a:off x="6507" y="4147"/>
                <a:ext cx="629" cy="360"/>
              </a:xfrm>
              <a:prstGeom prst="rect">
                <a:avLst/>
              </a:prstGeom>
              <a:solidFill>
                <a:srgbClr val="FFFFFF">
                  <a:alpha val="0"/>
                </a:srgbClr>
              </a:solidFill>
              <a:ln w="9525">
                <a:noFill/>
                <a:miter lim="800000"/>
                <a:headEnd/>
                <a:tailEnd/>
              </a:ln>
            </p:spPr>
            <p:txBody>
              <a:bodyPr/>
              <a:lstStyle/>
              <a:p>
                <a:pPr eaLnBrk="0" hangingPunct="0"/>
                <a:r>
                  <a:rPr lang="nb-NO" sz="800">
                    <a:solidFill>
                      <a:srgbClr val="76923C"/>
                    </a:solidFill>
                    <a:latin typeface="Times" pitchFamily="18" charset="0"/>
                    <a:ea typeface="Batang" pitchFamily="18" charset="-127"/>
                    <a:cs typeface="Times New Roman" pitchFamily="18" charset="0"/>
                  </a:rPr>
                  <a:t>40 %</a:t>
                </a:r>
                <a:endParaRPr lang="nb-NO">
                  <a:ea typeface="Batang" pitchFamily="18" charset="-127"/>
                  <a:cs typeface="Times New Roman" pitchFamily="18" charset="0"/>
                </a:endParaRPr>
              </a:p>
            </p:txBody>
          </p:sp>
          <p:cxnSp>
            <p:nvCxnSpPr>
              <p:cNvPr id="39975" name="AutoShape 8"/>
              <p:cNvCxnSpPr>
                <a:cxnSpLocks noChangeShapeType="1"/>
              </p:cNvCxnSpPr>
              <p:nvPr/>
            </p:nvCxnSpPr>
            <p:spPr bwMode="auto">
              <a:xfrm>
                <a:off x="5940" y="2274"/>
                <a:ext cx="1853" cy="2859"/>
              </a:xfrm>
              <a:prstGeom prst="straightConnector1">
                <a:avLst/>
              </a:prstGeom>
              <a:noFill/>
              <a:ln w="9525">
                <a:solidFill>
                  <a:srgbClr val="365F91"/>
                </a:solidFill>
                <a:round/>
                <a:headEnd/>
                <a:tailEnd type="triangle" w="med" len="med"/>
              </a:ln>
            </p:spPr>
          </p:cxnSp>
          <p:sp>
            <p:nvSpPr>
              <p:cNvPr id="39976" name="Text Box 7"/>
              <p:cNvSpPr txBox="1">
                <a:spLocks noChangeArrowheads="1"/>
              </p:cNvSpPr>
              <p:nvPr/>
            </p:nvSpPr>
            <p:spPr bwMode="auto">
              <a:xfrm>
                <a:off x="5973" y="2991"/>
                <a:ext cx="680" cy="390"/>
              </a:xfrm>
              <a:prstGeom prst="rect">
                <a:avLst/>
              </a:prstGeom>
              <a:solidFill>
                <a:srgbClr val="FFFFFF">
                  <a:alpha val="0"/>
                </a:srgbClr>
              </a:solidFill>
              <a:ln w="9525">
                <a:noFill/>
                <a:miter lim="800000"/>
                <a:headEnd/>
                <a:tailEnd/>
              </a:ln>
            </p:spPr>
            <p:txBody>
              <a:bodyPr/>
              <a:lstStyle/>
              <a:p>
                <a:pPr eaLnBrk="0" hangingPunct="0"/>
                <a:r>
                  <a:rPr lang="nb-NO" sz="800">
                    <a:solidFill>
                      <a:srgbClr val="943634"/>
                    </a:solidFill>
                    <a:latin typeface="Times" pitchFamily="18" charset="0"/>
                    <a:ea typeface="Batang" pitchFamily="18" charset="-127"/>
                    <a:cs typeface="Times New Roman" pitchFamily="18" charset="0"/>
                  </a:rPr>
                  <a:t>31 %</a:t>
                </a:r>
                <a:endParaRPr lang="nb-NO">
                  <a:ea typeface="Batang" pitchFamily="18" charset="-127"/>
                  <a:cs typeface="Times New Roman" pitchFamily="18" charset="0"/>
                </a:endParaRPr>
              </a:p>
            </p:txBody>
          </p:sp>
        </p:grpSp>
        <p:sp>
          <p:nvSpPr>
            <p:cNvPr id="39942" name="Text Box 5"/>
            <p:cNvSpPr txBox="1">
              <a:spLocks noChangeArrowheads="1"/>
            </p:cNvSpPr>
            <p:nvPr/>
          </p:nvSpPr>
          <p:spPr bwMode="auto">
            <a:xfrm>
              <a:off x="1593" y="5693"/>
              <a:ext cx="8046" cy="665"/>
            </a:xfrm>
            <a:prstGeom prst="rect">
              <a:avLst/>
            </a:prstGeom>
            <a:solidFill>
              <a:srgbClr val="FFFFFF"/>
            </a:solidFill>
            <a:ln w="9525">
              <a:noFill/>
              <a:miter lim="800000"/>
              <a:headEnd/>
              <a:tailEnd/>
            </a:ln>
          </p:spPr>
          <p:txBody>
            <a:bodyPr/>
            <a:lstStyle/>
            <a:p>
              <a:pPr eaLnBrk="0" hangingPunct="0"/>
              <a:r>
                <a:rPr lang="nb-NO" sz="1000" baseline="30000">
                  <a:latin typeface="Times" pitchFamily="18" charset="0"/>
                  <a:ea typeface="Batang" pitchFamily="18" charset="-127"/>
                  <a:cs typeface="Times New Roman" pitchFamily="18" charset="0"/>
                </a:rPr>
                <a:t>1</a:t>
              </a:r>
              <a:r>
                <a:rPr lang="nb-NO" sz="1000">
                  <a:latin typeface="Times" pitchFamily="18" charset="0"/>
                  <a:ea typeface="Batang" pitchFamily="18" charset="-127"/>
                  <a:cs typeface="Times New Roman" pitchFamily="18" charset="0"/>
                </a:rPr>
                <a:t> I kioskmarkedet har NorgesGruppen og Reitan servicehandel, gjennom sine grossister, andeler p</a:t>
              </a:r>
              <a:r>
                <a:rPr lang="nb-NO" sz="1000">
                  <a:ea typeface="Batang" pitchFamily="18" charset="-127"/>
                  <a:cs typeface="Times New Roman" pitchFamily="18" charset="0"/>
                </a:rPr>
                <a:t>å</a:t>
              </a:r>
              <a:r>
                <a:rPr lang="nb-NO" sz="1000">
                  <a:latin typeface="Times" pitchFamily="18" charset="0"/>
                  <a:ea typeface="Batang" pitchFamily="18" charset="-127"/>
                  <a:cs typeface="Times New Roman" pitchFamily="18" charset="0"/>
                </a:rPr>
                <a:t> hhv 40 % og 45 %.</a:t>
              </a:r>
              <a:endParaRPr lang="nb-NO" sz="900">
                <a:ea typeface="Batang" pitchFamily="18" charset="-127"/>
                <a:cs typeface="Times New Roman" pitchFamily="18" charset="0"/>
              </a:endParaRPr>
            </a:p>
            <a:p>
              <a:pPr eaLnBrk="0" hangingPunct="0"/>
              <a:r>
                <a:rPr lang="nb-NO" sz="1000" baseline="30000">
                  <a:latin typeface="Times" pitchFamily="18" charset="0"/>
                  <a:ea typeface="Batang" pitchFamily="18" charset="-127"/>
                  <a:cs typeface="Times New Roman" pitchFamily="18" charset="0"/>
                </a:rPr>
                <a:t>2 </a:t>
              </a:r>
              <a:r>
                <a:rPr lang="nb-NO" sz="1000">
                  <a:latin typeface="Times" pitchFamily="18" charset="0"/>
                  <a:ea typeface="Batang" pitchFamily="18" charset="-127"/>
                  <a:cs typeface="Times New Roman" pitchFamily="18" charset="0"/>
                </a:rPr>
                <a:t>Omsetning via grossistledd (ASKO).</a:t>
              </a:r>
              <a:endParaRPr lang="nb-NO" sz="900">
                <a:ea typeface="Batang" pitchFamily="18" charset="-127"/>
                <a:cs typeface="Times New Roman" pitchFamily="18" charset="0"/>
              </a:endParaRPr>
            </a:p>
            <a:p>
              <a:pPr eaLnBrk="0" hangingPunct="0"/>
              <a:endParaRPr lang="nb-NO">
                <a:ea typeface="Batang" pitchFamily="18" charset="-127"/>
                <a:cs typeface="Times New Roman" pitchFamily="18" charset="0"/>
              </a:endParaRPr>
            </a:p>
          </p:txBody>
        </p:sp>
      </p:gr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850" y="4983163"/>
            <a:ext cx="8362950" cy="1052512"/>
          </a:xfrm>
        </p:spPr>
        <p:txBody>
          <a:bodyPr/>
          <a:lstStyle/>
          <a:p>
            <a:pPr>
              <a:defRPr/>
            </a:pPr>
            <a:r>
              <a:rPr lang="nb-NO" dirty="0" smtClean="0"/>
              <a:t>Markedsposisjon paraplykjeder</a:t>
            </a:r>
            <a:endParaRPr lang="nb-NO" dirty="0"/>
          </a:p>
        </p:txBody>
      </p:sp>
      <p:pic>
        <p:nvPicPr>
          <p:cNvPr id="40963" name="Picture 2"/>
          <p:cNvPicPr>
            <a:picLocks noGrp="1" noChangeAspect="1" noChangeArrowheads="1"/>
          </p:cNvPicPr>
          <p:nvPr>
            <p:ph idx="1"/>
          </p:nvPr>
        </p:nvPicPr>
        <p:blipFill>
          <a:blip r:embed="rId2" cstate="print"/>
          <a:srcRect/>
          <a:stretch>
            <a:fillRect/>
          </a:stretch>
        </p:blipFill>
        <p:spPr>
          <a:xfrm>
            <a:off x="395288" y="285750"/>
            <a:ext cx="8353425" cy="5060950"/>
          </a:xfrm>
          <a:noFill/>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Leverandørmarkedet</a:t>
            </a:r>
            <a:endParaRPr lang="nb-NO" dirty="0"/>
          </a:p>
        </p:txBody>
      </p:sp>
      <p:sp>
        <p:nvSpPr>
          <p:cNvPr id="3" name="Plassholder for innhold 2"/>
          <p:cNvSpPr>
            <a:spLocks noGrp="1"/>
          </p:cNvSpPr>
          <p:nvPr>
            <p:ph idx="1"/>
          </p:nvPr>
        </p:nvSpPr>
        <p:spPr>
          <a:xfrm>
            <a:off x="395288" y="1844675"/>
            <a:ext cx="8170862" cy="3887788"/>
          </a:xfrm>
        </p:spPr>
        <p:txBody>
          <a:bodyPr/>
          <a:lstStyle/>
          <a:p>
            <a:r>
              <a:rPr lang="nb-NO" smtClean="0"/>
              <a:t>Deler av leverandørmarkedet svært konsentrert</a:t>
            </a:r>
          </a:p>
          <a:p>
            <a:r>
              <a:rPr lang="nb-NO" smtClean="0"/>
              <a:t>Bare de største leverandørene </a:t>
            </a:r>
            <a:br>
              <a:rPr lang="nb-NO" smtClean="0"/>
            </a:br>
            <a:r>
              <a:rPr lang="nb-NO" smtClean="0"/>
              <a:t>kan diktere betingelser</a:t>
            </a:r>
          </a:p>
          <a:p>
            <a:r>
              <a:rPr lang="nb-NO" smtClean="0"/>
              <a:t>Mindre leverandører og svakere merker har problemer med å hevde seg</a:t>
            </a:r>
          </a:p>
          <a:p>
            <a:endParaRPr lang="nb-NO" smtClean="0"/>
          </a:p>
          <a:p>
            <a:endParaRPr lang="nb-NO" smtClean="0"/>
          </a:p>
        </p:txBody>
      </p:sp>
      <p:pic>
        <p:nvPicPr>
          <p:cNvPr id="41988" name="Picture 2" descr="C:\Users\Einar\AppData\Local\Microsoft\Windows\Temporary Internet Files\Content.IE5\1M24J70J\MC900351609[1].wmf"/>
          <p:cNvPicPr>
            <a:picLocks noChangeAspect="1" noChangeArrowheads="1"/>
          </p:cNvPicPr>
          <p:nvPr/>
        </p:nvPicPr>
        <p:blipFill>
          <a:blip r:embed="rId2" cstate="print"/>
          <a:srcRect/>
          <a:stretch>
            <a:fillRect/>
          </a:stretch>
        </p:blipFill>
        <p:spPr bwMode="auto">
          <a:xfrm>
            <a:off x="6875463" y="2133600"/>
            <a:ext cx="1565275" cy="16557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Konkurranse og styrkeforhold</a:t>
            </a:r>
            <a:endParaRPr lang="nb-NO" dirty="0"/>
          </a:p>
        </p:txBody>
      </p:sp>
      <p:sp>
        <p:nvSpPr>
          <p:cNvPr id="3" name="Plassholder for innhold 2"/>
          <p:cNvSpPr>
            <a:spLocks noGrp="1"/>
          </p:cNvSpPr>
          <p:nvPr>
            <p:ph idx="1"/>
          </p:nvPr>
        </p:nvSpPr>
        <p:spPr>
          <a:xfrm>
            <a:off x="571500" y="1143000"/>
            <a:ext cx="8118475" cy="4679950"/>
          </a:xfrm>
        </p:spPr>
        <p:txBody>
          <a:bodyPr/>
          <a:lstStyle/>
          <a:p>
            <a:r>
              <a:rPr lang="nb-NO" sz="2400" smtClean="0"/>
              <a:t>Sterk konsentrasjon både i detaljist-, grossist- og leverandørleddet</a:t>
            </a:r>
          </a:p>
          <a:p>
            <a:r>
              <a:rPr lang="nb-NO" sz="2400" smtClean="0"/>
              <a:t>Storhusholdningsmarkedet er særlig problematisk</a:t>
            </a:r>
          </a:p>
          <a:p>
            <a:r>
              <a:rPr lang="nb-NO" sz="2400" smtClean="0"/>
              <a:t>Indikasjon: høy grad av </a:t>
            </a:r>
            <a:br>
              <a:rPr lang="nb-NO" sz="2400" smtClean="0"/>
            </a:br>
            <a:r>
              <a:rPr lang="nb-NO" sz="2400" smtClean="0"/>
              <a:t>”soft discount” lavpriskjeder</a:t>
            </a:r>
          </a:p>
          <a:p>
            <a:r>
              <a:rPr lang="nb-NO" sz="2400" smtClean="0"/>
              <a:t>Forholdet Kiwi/Rema1000</a:t>
            </a:r>
          </a:p>
          <a:p>
            <a:r>
              <a:rPr lang="nb-NO" sz="2400" smtClean="0"/>
              <a:t>Påpeker fare for stilltiende prissamarbeid </a:t>
            </a:r>
          </a:p>
        </p:txBody>
      </p:sp>
      <p:pic>
        <p:nvPicPr>
          <p:cNvPr id="43012" name="Bilde 3"/>
          <p:cNvPicPr>
            <a:picLocks noChangeAspect="1" noChangeArrowheads="1"/>
          </p:cNvPicPr>
          <p:nvPr/>
        </p:nvPicPr>
        <p:blipFill>
          <a:blip r:embed="rId2" cstate="print"/>
          <a:srcRect/>
          <a:stretch>
            <a:fillRect/>
          </a:stretch>
        </p:blipFill>
        <p:spPr bwMode="auto">
          <a:xfrm>
            <a:off x="6000750" y="2428875"/>
            <a:ext cx="2159000" cy="1476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Utvalget:</a:t>
            </a:r>
            <a:endParaRPr lang="nb-NO" dirty="0"/>
          </a:p>
        </p:txBody>
      </p:sp>
      <p:sp>
        <p:nvSpPr>
          <p:cNvPr id="3" name="Bildeforklaring formet som en ellipse 2"/>
          <p:cNvSpPr/>
          <p:nvPr/>
        </p:nvSpPr>
        <p:spPr>
          <a:xfrm>
            <a:off x="571500" y="476250"/>
            <a:ext cx="8215313" cy="460851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2" pitchFamily="18" charset="2"/>
              <a:buNone/>
              <a:defRPr/>
            </a:pPr>
            <a:r>
              <a:rPr lang="nb-NO" sz="2400" i="1" dirty="0"/>
              <a:t>Utvalgets flertall: Dersom utviklingen i Norge fortsetter i samme takt og retning der paraplykjedene kan diktere mer eller mindre ensidige betingelser i avtalesettene, vil en slik utvikling være uheldig i forhold til en sunn konkurranse og et balansert maktforhold i matkjeden </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50" y="2500313"/>
            <a:ext cx="8183563" cy="1050925"/>
          </a:xfrm>
        </p:spPr>
        <p:txBody>
          <a:bodyPr/>
          <a:lstStyle/>
          <a:p>
            <a:pPr algn="ctr">
              <a:defRPr/>
            </a:pPr>
            <a:r>
              <a:rPr lang="nb-NO" dirty="0" smtClean="0"/>
              <a:t>Egne merkevarer (EMV)</a:t>
            </a:r>
            <a:endParaRPr lang="nb-NO"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eaLnBrk="1" fontAlgn="auto" hangingPunct="1">
              <a:spcAft>
                <a:spcPts val="0"/>
              </a:spcAft>
              <a:defRPr/>
            </a:pPr>
            <a:endParaRPr lang="en-GB" dirty="0">
              <a:solidFill>
                <a:schemeClr val="accent1">
                  <a:tint val="88000"/>
                  <a:satMod val="150000"/>
                </a:schemeClr>
              </a:solidFill>
            </a:endParaRPr>
          </a:p>
        </p:txBody>
      </p:sp>
      <p:sp>
        <p:nvSpPr>
          <p:cNvPr id="9219" name="Plassholder for innhold 2"/>
          <p:cNvSpPr>
            <a:spLocks noGrp="1"/>
          </p:cNvSpPr>
          <p:nvPr>
            <p:ph idx="1"/>
          </p:nvPr>
        </p:nvSpPr>
        <p:spPr>
          <a:xfrm>
            <a:off x="503238" y="530225"/>
            <a:ext cx="8183562" cy="4187825"/>
          </a:xfrm>
        </p:spPr>
        <p:txBody>
          <a:bodyPr/>
          <a:lstStyle/>
          <a:p>
            <a:pPr eaLnBrk="1" hangingPunct="1"/>
            <a:endParaRPr lang="en-GB" smtClean="0"/>
          </a:p>
        </p:txBody>
      </p:sp>
      <p:pic>
        <p:nvPicPr>
          <p:cNvPr id="9220" name="Picture 2" descr="C:\Users\Einar\AppData\Local\Microsoft\Windows\Temporary Internet Files\Content.IE5\S9WOTEFY\MP900422151[1].jpg"/>
          <p:cNvPicPr>
            <a:picLocks noChangeAspect="1" noChangeArrowheads="1"/>
          </p:cNvPicPr>
          <p:nvPr/>
        </p:nvPicPr>
        <p:blipFill>
          <a:blip r:embed="rId2" cstate="print"/>
          <a:srcRect/>
          <a:stretch>
            <a:fillRect/>
          </a:stretch>
        </p:blipFill>
        <p:spPr bwMode="auto">
          <a:xfrm>
            <a:off x="357188" y="571500"/>
            <a:ext cx="8582025" cy="5664200"/>
          </a:xfrm>
          <a:prstGeom prst="rect">
            <a:avLst/>
          </a:prstGeom>
          <a:noFill/>
          <a:ln w="9525">
            <a:noFill/>
            <a:miter lim="800000"/>
            <a:headEnd/>
            <a:tailEnd/>
          </a:ln>
        </p:spPr>
      </p:pic>
      <p:sp>
        <p:nvSpPr>
          <p:cNvPr id="5" name="Rektangel 4"/>
          <p:cNvSpPr/>
          <p:nvPr/>
        </p:nvSpPr>
        <p:spPr>
          <a:xfrm rot="239566">
            <a:off x="121788" y="2822730"/>
            <a:ext cx="3635932"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nb-NO"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166.1 mrd kr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EMV</a:t>
            </a:r>
            <a:endParaRPr lang="nb-NO" dirty="0"/>
          </a:p>
        </p:txBody>
      </p:sp>
      <p:sp>
        <p:nvSpPr>
          <p:cNvPr id="39939" name="Plassholder for innhold 2"/>
          <p:cNvSpPr>
            <a:spLocks noGrp="1"/>
          </p:cNvSpPr>
          <p:nvPr>
            <p:ph idx="1"/>
          </p:nvPr>
        </p:nvSpPr>
        <p:spPr>
          <a:xfrm>
            <a:off x="479425" y="908050"/>
            <a:ext cx="8183563" cy="4187825"/>
          </a:xfrm>
        </p:spPr>
        <p:txBody>
          <a:bodyPr/>
          <a:lstStyle/>
          <a:p>
            <a:r>
              <a:rPr lang="nb-NO" smtClean="0"/>
              <a:t>EMV i vekst, men ulik for varegruppene</a:t>
            </a:r>
          </a:p>
          <a:p>
            <a:r>
              <a:rPr lang="nb-NO" smtClean="0"/>
              <a:t>EMV ferskvare i sterk vekst</a:t>
            </a:r>
          </a:p>
          <a:p>
            <a:r>
              <a:rPr lang="nb-NO" smtClean="0"/>
              <a:t>EMV - en mulighet for små </a:t>
            </a:r>
            <a:br>
              <a:rPr lang="nb-NO" smtClean="0"/>
            </a:br>
            <a:r>
              <a:rPr lang="nb-NO" smtClean="0"/>
              <a:t>produsenter uten egne merker</a:t>
            </a:r>
          </a:p>
          <a:p>
            <a:r>
              <a:rPr lang="nb-NO" smtClean="0"/>
              <a:t>EMV kan øke mangfoldet</a:t>
            </a:r>
          </a:p>
          <a:p>
            <a:r>
              <a:rPr lang="nb-NO" smtClean="0"/>
              <a:t>Urettferdig konkurranse?</a:t>
            </a:r>
          </a:p>
          <a:p>
            <a:r>
              <a:rPr lang="nb-NO" smtClean="0"/>
              <a:t>Uakseptabel kryssubsidiering?</a:t>
            </a:r>
          </a:p>
          <a:p>
            <a:r>
              <a:rPr lang="nb-NO" smtClean="0"/>
              <a:t>Svekket innovasjon?</a:t>
            </a:r>
          </a:p>
          <a:p>
            <a:r>
              <a:rPr lang="nb-NO" smtClean="0"/>
              <a:t>Uheldig vertikal kontroll?</a:t>
            </a:r>
          </a:p>
          <a:p>
            <a:endParaRPr lang="nb-NO" smtClean="0"/>
          </a:p>
          <a:p>
            <a:endParaRPr lang="nb-NO" smtClean="0"/>
          </a:p>
          <a:p>
            <a:endParaRPr lang="nb-NO" smtClean="0"/>
          </a:p>
        </p:txBody>
      </p:sp>
      <p:pic>
        <p:nvPicPr>
          <p:cNvPr id="46084" name="Picture 4"/>
          <p:cNvPicPr>
            <a:picLocks noChangeAspect="1" noChangeArrowheads="1"/>
          </p:cNvPicPr>
          <p:nvPr/>
        </p:nvPicPr>
        <p:blipFill>
          <a:blip r:embed="rId2" cstate="print"/>
          <a:srcRect l="15463" t="6772" r="15141" b="13680"/>
          <a:stretch>
            <a:fillRect/>
          </a:stretch>
        </p:blipFill>
        <p:spPr bwMode="auto">
          <a:xfrm>
            <a:off x="7175500" y="1844675"/>
            <a:ext cx="1500188" cy="1079500"/>
          </a:xfrm>
          <a:prstGeom prst="rect">
            <a:avLst/>
          </a:prstGeom>
          <a:noFill/>
          <a:ln w="9525">
            <a:noFill/>
            <a:miter lim="800000"/>
            <a:headEnd/>
            <a:tailEnd/>
          </a:ln>
        </p:spPr>
      </p:pic>
      <p:pic>
        <p:nvPicPr>
          <p:cNvPr id="46085" name="Picture 5"/>
          <p:cNvPicPr>
            <a:picLocks noChangeAspect="1" noChangeArrowheads="1"/>
          </p:cNvPicPr>
          <p:nvPr/>
        </p:nvPicPr>
        <p:blipFill>
          <a:blip r:embed="rId3" cstate="print"/>
          <a:srcRect/>
          <a:stretch>
            <a:fillRect/>
          </a:stretch>
        </p:blipFill>
        <p:spPr bwMode="auto">
          <a:xfrm>
            <a:off x="7186613" y="3213100"/>
            <a:ext cx="1562100" cy="1047750"/>
          </a:xfrm>
          <a:prstGeom prst="rect">
            <a:avLst/>
          </a:prstGeom>
          <a:noFill/>
          <a:ln w="9525">
            <a:noFill/>
            <a:miter lim="800000"/>
            <a:headEnd/>
            <a:tailEnd/>
          </a:ln>
        </p:spPr>
      </p:pic>
      <p:pic>
        <p:nvPicPr>
          <p:cNvPr id="46086" name="Picture 6"/>
          <p:cNvPicPr>
            <a:picLocks noChangeAspect="1" noChangeArrowheads="1"/>
          </p:cNvPicPr>
          <p:nvPr/>
        </p:nvPicPr>
        <p:blipFill>
          <a:blip r:embed="rId4" cstate="print"/>
          <a:srcRect/>
          <a:stretch>
            <a:fillRect/>
          </a:stretch>
        </p:blipFill>
        <p:spPr bwMode="auto">
          <a:xfrm>
            <a:off x="7361238" y="4387850"/>
            <a:ext cx="1314450" cy="17049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fade">
                                      <p:cBhvr>
                                        <p:cTn id="27" dur="500"/>
                                        <p:tgtEl>
                                          <p:spTgt spid="399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fade">
                                      <p:cBhvr>
                                        <p:cTn id="32" dur="500"/>
                                        <p:tgtEl>
                                          <p:spTgt spid="399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fade">
                                      <p:cBhvr>
                                        <p:cTn id="37" dur="500"/>
                                        <p:tgtEl>
                                          <p:spTgt spid="399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fade">
                                      <p:cBhvr>
                                        <p:cTn id="42" dur="5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2" cstate="print"/>
          <a:srcRect/>
          <a:stretch>
            <a:fillRect/>
          </a:stretch>
        </p:blipFill>
        <p:spPr bwMode="auto">
          <a:xfrm>
            <a:off x="6875463" y="2420938"/>
            <a:ext cx="1716087" cy="1176337"/>
          </a:xfrm>
          <a:prstGeom prst="rect">
            <a:avLst/>
          </a:prstGeom>
          <a:noFill/>
          <a:ln w="9525">
            <a:noFill/>
            <a:miter lim="800000"/>
            <a:headEnd/>
            <a:tailEnd/>
          </a:ln>
        </p:spPr>
      </p:pic>
      <p:sp>
        <p:nvSpPr>
          <p:cNvPr id="2" name="Tittel 1"/>
          <p:cNvSpPr>
            <a:spLocks noGrp="1"/>
          </p:cNvSpPr>
          <p:nvPr>
            <p:ph type="title"/>
          </p:nvPr>
        </p:nvSpPr>
        <p:spPr>
          <a:xfrm>
            <a:off x="503238" y="4983163"/>
            <a:ext cx="8183562" cy="1052512"/>
          </a:xfrm>
        </p:spPr>
        <p:txBody>
          <a:bodyPr/>
          <a:lstStyle/>
          <a:p>
            <a:pPr>
              <a:defRPr/>
            </a:pPr>
            <a:r>
              <a:rPr lang="nb-NO" dirty="0" smtClean="0"/>
              <a:t>EMV</a:t>
            </a:r>
            <a:endParaRPr lang="nb-NO" dirty="0"/>
          </a:p>
        </p:txBody>
      </p:sp>
      <p:sp>
        <p:nvSpPr>
          <p:cNvPr id="3" name="Plassholder for innhold 2"/>
          <p:cNvSpPr>
            <a:spLocks noGrp="1"/>
          </p:cNvSpPr>
          <p:nvPr>
            <p:ph idx="1"/>
          </p:nvPr>
        </p:nvSpPr>
        <p:spPr>
          <a:xfrm>
            <a:off x="357188" y="357188"/>
            <a:ext cx="8183562" cy="4699000"/>
          </a:xfrm>
        </p:spPr>
        <p:txBody>
          <a:bodyPr/>
          <a:lstStyle/>
          <a:p>
            <a:r>
              <a:rPr lang="nb-NO" smtClean="0"/>
              <a:t>Ytterligere maktforskyvning fra leverandør til paraplykjede</a:t>
            </a:r>
            <a:br>
              <a:rPr lang="nb-NO" smtClean="0"/>
            </a:br>
            <a:endParaRPr lang="nb-NO" smtClean="0"/>
          </a:p>
          <a:p>
            <a:r>
              <a:rPr lang="nb-NO" smtClean="0"/>
              <a:t>Kopiering, utilstrekkelig merking </a:t>
            </a:r>
            <a:br>
              <a:rPr lang="nb-NO" smtClean="0"/>
            </a:br>
            <a:r>
              <a:rPr lang="nb-NO" smtClean="0"/>
              <a:t>og strategisk prising skaper skjev</a:t>
            </a:r>
            <a:br>
              <a:rPr lang="nb-NO" smtClean="0"/>
            </a:br>
            <a:r>
              <a:rPr lang="nb-NO" smtClean="0"/>
              <a:t>konkurranse</a:t>
            </a:r>
            <a:br>
              <a:rPr lang="nb-NO" smtClean="0"/>
            </a:br>
            <a:endParaRPr lang="nb-NO" smtClean="0"/>
          </a:p>
          <a:p>
            <a:r>
              <a:rPr lang="nb-NO" smtClean="0"/>
              <a:t>EMV kan ha positive effekter for konkurransen og være gunstig for forbrukeren dersom EMV ikke gis</a:t>
            </a:r>
            <a:br>
              <a:rPr lang="nb-NO" smtClean="0"/>
            </a:br>
            <a:r>
              <a:rPr lang="nb-NO" smtClean="0"/>
              <a:t>urimelige konkurransefortrinn </a:t>
            </a:r>
          </a:p>
        </p:txBody>
      </p:sp>
      <p:pic>
        <p:nvPicPr>
          <p:cNvPr id="47109" name="Picture 2"/>
          <p:cNvPicPr>
            <a:picLocks noChangeAspect="1" noChangeArrowheads="1"/>
          </p:cNvPicPr>
          <p:nvPr/>
        </p:nvPicPr>
        <p:blipFill>
          <a:blip r:embed="rId3" cstate="print"/>
          <a:srcRect/>
          <a:stretch>
            <a:fillRect/>
          </a:stretch>
        </p:blipFill>
        <p:spPr bwMode="auto">
          <a:xfrm rot="-1191674">
            <a:off x="7272338" y="1293813"/>
            <a:ext cx="1143000" cy="857250"/>
          </a:xfrm>
          <a:prstGeom prst="rect">
            <a:avLst/>
          </a:prstGeom>
          <a:noFill/>
          <a:ln w="9525">
            <a:noFill/>
            <a:miter lim="800000"/>
            <a:headEnd/>
            <a:tailEnd/>
          </a:ln>
        </p:spPr>
      </p:pic>
      <p:pic>
        <p:nvPicPr>
          <p:cNvPr id="47110" name="Picture 5" descr="Landlord_hakkede_to_339576b"/>
          <p:cNvPicPr>
            <a:picLocks noChangeAspect="1" noChangeArrowheads="1"/>
          </p:cNvPicPr>
          <p:nvPr/>
        </p:nvPicPr>
        <p:blipFill>
          <a:blip r:embed="rId4" cstate="print"/>
          <a:srcRect l="11800"/>
          <a:stretch>
            <a:fillRect/>
          </a:stretch>
        </p:blipFill>
        <p:spPr bwMode="auto">
          <a:xfrm>
            <a:off x="6858000" y="4214813"/>
            <a:ext cx="1755775" cy="10033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1500" y="2428875"/>
            <a:ext cx="8183563" cy="1050925"/>
          </a:xfrm>
        </p:spPr>
        <p:txBody>
          <a:bodyPr/>
          <a:lstStyle/>
          <a:p>
            <a:pPr algn="ctr">
              <a:defRPr/>
            </a:pPr>
            <a:r>
              <a:rPr lang="nb-NO" dirty="0" smtClean="0"/>
              <a:t>Internasjonale tiltak</a:t>
            </a:r>
            <a:endParaRPr lang="nb-NO"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eaLnBrk="1" fontAlgn="auto" hangingPunct="1">
              <a:spcAft>
                <a:spcPts val="0"/>
              </a:spcAft>
              <a:defRPr/>
            </a:pPr>
            <a:r>
              <a:rPr lang="nb-NO" dirty="0" smtClean="0">
                <a:solidFill>
                  <a:schemeClr val="accent1">
                    <a:tint val="88000"/>
                    <a:satMod val="150000"/>
                  </a:schemeClr>
                </a:solidFill>
              </a:rPr>
              <a:t>Internasjonale erfaringer</a:t>
            </a:r>
            <a:endParaRPr lang="nb-NO" dirty="0">
              <a:solidFill>
                <a:schemeClr val="accent1">
                  <a:tint val="88000"/>
                  <a:satMod val="150000"/>
                </a:schemeClr>
              </a:solidFill>
            </a:endParaRPr>
          </a:p>
        </p:txBody>
      </p:sp>
      <p:pic>
        <p:nvPicPr>
          <p:cNvPr id="2051" name="Picture 3" descr="\\SBSERVER\Users\einar steensnas\My Documents\Mine bilder\EU_flagg.jpg"/>
          <p:cNvPicPr>
            <a:picLocks noChangeAspect="1" noChangeArrowheads="1"/>
          </p:cNvPicPr>
          <p:nvPr/>
        </p:nvPicPr>
        <p:blipFill>
          <a:blip r:embed="rId2" cstate="print"/>
          <a:srcRect/>
          <a:stretch>
            <a:fillRect/>
          </a:stretch>
        </p:blipFill>
        <p:spPr bwMode="auto">
          <a:xfrm>
            <a:off x="6357938" y="785813"/>
            <a:ext cx="1790700" cy="1220787"/>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7072313" y="1714500"/>
            <a:ext cx="1428750" cy="1143000"/>
          </a:xfrm>
          <a:prstGeom prst="rect">
            <a:avLst/>
          </a:prstGeom>
          <a:noFill/>
          <a:ln w="9525">
            <a:noFill/>
            <a:miter lim="800000"/>
            <a:headEnd/>
            <a:tailEnd/>
          </a:ln>
        </p:spPr>
      </p:pic>
      <p:pic>
        <p:nvPicPr>
          <p:cNvPr id="2054" name="Picture 6" descr="\\SBSERVER\Users\einar steensnas\My Documents\Mine bilder\Belgia flagg.jpg"/>
          <p:cNvPicPr>
            <a:picLocks noChangeAspect="1" noChangeArrowheads="1"/>
          </p:cNvPicPr>
          <p:nvPr/>
        </p:nvPicPr>
        <p:blipFill>
          <a:blip r:embed="rId4" cstate="print"/>
          <a:srcRect/>
          <a:stretch>
            <a:fillRect/>
          </a:stretch>
        </p:blipFill>
        <p:spPr bwMode="auto">
          <a:xfrm>
            <a:off x="5929313" y="2214563"/>
            <a:ext cx="1428750" cy="1143000"/>
          </a:xfrm>
          <a:prstGeom prst="rect">
            <a:avLst/>
          </a:prstGeom>
          <a:noFill/>
          <a:ln w="9525">
            <a:noFill/>
            <a:miter lim="800000"/>
            <a:headEnd/>
            <a:tailEnd/>
          </a:ln>
        </p:spPr>
      </p:pic>
      <p:pic>
        <p:nvPicPr>
          <p:cNvPr id="2055" name="Picture 7" descr="\\SBSERVER\Users\einar steensnas\My Documents\Mine bilder\svensk flagg.jpg"/>
          <p:cNvPicPr>
            <a:picLocks noChangeAspect="1" noChangeArrowheads="1"/>
          </p:cNvPicPr>
          <p:nvPr/>
        </p:nvPicPr>
        <p:blipFill>
          <a:blip r:embed="rId5" cstate="print"/>
          <a:srcRect/>
          <a:stretch>
            <a:fillRect/>
          </a:stretch>
        </p:blipFill>
        <p:spPr bwMode="auto">
          <a:xfrm>
            <a:off x="7072313" y="2928938"/>
            <a:ext cx="1428750" cy="1009650"/>
          </a:xfrm>
          <a:prstGeom prst="rect">
            <a:avLst/>
          </a:prstGeom>
          <a:noFill/>
          <a:ln w="9525">
            <a:noFill/>
            <a:miter lim="800000"/>
            <a:headEnd/>
            <a:tailEnd/>
          </a:ln>
        </p:spPr>
      </p:pic>
      <p:pic>
        <p:nvPicPr>
          <p:cNvPr id="2056" name="Picture 8" descr="\\SBSERVER\Users\einar steensnas\My Documents\Mine bilder\uk_flag.jpg"/>
          <p:cNvPicPr>
            <a:picLocks noChangeAspect="1" noChangeArrowheads="1"/>
          </p:cNvPicPr>
          <p:nvPr/>
        </p:nvPicPr>
        <p:blipFill>
          <a:blip r:embed="rId6" cstate="print"/>
          <a:srcRect/>
          <a:stretch>
            <a:fillRect/>
          </a:stretch>
        </p:blipFill>
        <p:spPr bwMode="auto">
          <a:xfrm>
            <a:off x="6286500" y="3714750"/>
            <a:ext cx="1922463" cy="1273175"/>
          </a:xfrm>
          <a:prstGeom prst="rect">
            <a:avLst/>
          </a:prstGeom>
          <a:noFill/>
          <a:ln w="9525">
            <a:noFill/>
            <a:miter lim="800000"/>
            <a:headEnd/>
            <a:tailEnd/>
          </a:ln>
        </p:spPr>
      </p:pic>
      <p:sp>
        <p:nvSpPr>
          <p:cNvPr id="49160" name="TekstSylinder 13"/>
          <p:cNvSpPr txBox="1">
            <a:spLocks noChangeArrowheads="1"/>
          </p:cNvSpPr>
          <p:nvPr/>
        </p:nvSpPr>
        <p:spPr bwMode="auto">
          <a:xfrm>
            <a:off x="539750" y="1052513"/>
            <a:ext cx="5472113" cy="4154487"/>
          </a:xfrm>
          <a:prstGeom prst="rect">
            <a:avLst/>
          </a:prstGeom>
          <a:noFill/>
          <a:ln w="9525">
            <a:noFill/>
            <a:miter lim="800000"/>
            <a:headEnd/>
            <a:tailEnd/>
          </a:ln>
        </p:spPr>
        <p:txBody>
          <a:bodyPr>
            <a:spAutoFit/>
          </a:bodyPr>
          <a:lstStyle/>
          <a:p>
            <a:r>
              <a:rPr lang="nb-NO" sz="2800">
                <a:latin typeface="Verdana" pitchFamily="34" charset="0"/>
              </a:rPr>
              <a:t>Internasjonale undersøkelser</a:t>
            </a:r>
          </a:p>
          <a:p>
            <a:r>
              <a:rPr lang="nb-NO" sz="2800">
                <a:latin typeface="Verdana" pitchFamily="34" charset="0"/>
              </a:rPr>
              <a:t>og sammenlikninger:</a:t>
            </a:r>
            <a:br>
              <a:rPr lang="nb-NO" sz="2800">
                <a:latin typeface="Verdana" pitchFamily="34" charset="0"/>
              </a:rPr>
            </a:br>
            <a:endParaRPr lang="nb-NO" sz="2800">
              <a:latin typeface="Verdana" pitchFamily="34" charset="0"/>
            </a:endParaRPr>
          </a:p>
          <a:p>
            <a:endParaRPr lang="nb-NO">
              <a:latin typeface="Verdana" pitchFamily="34" charset="0"/>
            </a:endParaRPr>
          </a:p>
          <a:p>
            <a:pPr>
              <a:buFont typeface="Arial" charset="0"/>
              <a:buChar char="•"/>
            </a:pPr>
            <a:r>
              <a:rPr lang="nb-NO">
                <a:latin typeface="Verdana" pitchFamily="34" charset="0"/>
              </a:rPr>
              <a:t> Innovasjon, produktutvikling</a:t>
            </a:r>
          </a:p>
          <a:p>
            <a:pPr>
              <a:buFont typeface="Arial" charset="0"/>
              <a:buChar char="•"/>
            </a:pPr>
            <a:r>
              <a:rPr lang="nb-NO">
                <a:latin typeface="Verdana" pitchFamily="34" charset="0"/>
              </a:rPr>
              <a:t> Fremvekst av nye og mindre leverandører</a:t>
            </a:r>
          </a:p>
          <a:p>
            <a:pPr>
              <a:buFont typeface="Arial" charset="0"/>
              <a:buChar char="•"/>
            </a:pPr>
            <a:r>
              <a:rPr lang="nb-NO">
                <a:latin typeface="Verdana" pitchFamily="34" charset="0"/>
              </a:rPr>
              <a:t> Vertikal integrasjon</a:t>
            </a:r>
          </a:p>
          <a:p>
            <a:pPr>
              <a:buFont typeface="Arial" charset="0"/>
              <a:buChar char="•"/>
            </a:pPr>
            <a:r>
              <a:rPr lang="nb-NO">
                <a:latin typeface="Verdana" pitchFamily="34" charset="0"/>
              </a:rPr>
              <a:t> Konkurranseforholdene i hele verdikjeden</a:t>
            </a:r>
            <a:br>
              <a:rPr lang="nb-NO">
                <a:latin typeface="Verdana" pitchFamily="34" charset="0"/>
              </a:rPr>
            </a:br>
            <a:r>
              <a:rPr lang="nb-NO">
                <a:latin typeface="Verdana" pitchFamily="34" charset="0"/>
              </a:rPr>
              <a:t>  for mat</a:t>
            </a:r>
          </a:p>
          <a:p>
            <a:pPr>
              <a:buFont typeface="Arial" charset="0"/>
              <a:buChar char="•"/>
            </a:pPr>
            <a:r>
              <a:rPr lang="nb-NO">
                <a:latin typeface="Verdana" pitchFamily="34" charset="0"/>
              </a:rPr>
              <a:t> Urimelig forretningspraksis</a:t>
            </a:r>
          </a:p>
          <a:p>
            <a:r>
              <a:rPr lang="nb-NO">
                <a:latin typeface="Verdana" pitchFamily="34" charset="0"/>
              </a:rPr>
              <a:t> </a:t>
            </a:r>
          </a:p>
          <a:p>
            <a:pPr>
              <a:buFont typeface="Wingdings" pitchFamily="2" charset="2"/>
              <a:buChar char="v"/>
            </a:pPr>
            <a:endParaRPr lang="nb-NO">
              <a:latin typeface="Verdana" pitchFamily="34" charset="0"/>
            </a:endParaRPr>
          </a:p>
          <a:p>
            <a:endParaRPr lang="nb-NO">
              <a:latin typeface="Verdana"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par>
                                <p:cTn id="8" presetID="9"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dissolve">
                                      <p:cBhvr>
                                        <p:cTn id="10" dur="500"/>
                                        <p:tgtEl>
                                          <p:spTgt spid="2053"/>
                                        </p:tgtEl>
                                      </p:cBhvr>
                                    </p:animEffect>
                                  </p:childTnLst>
                                </p:cTn>
                              </p:par>
                              <p:par>
                                <p:cTn id="11" presetID="9"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dissolve">
                                      <p:cBhvr>
                                        <p:cTn id="13" dur="500"/>
                                        <p:tgtEl>
                                          <p:spTgt spid="2054"/>
                                        </p:tgtEl>
                                      </p:cBhvr>
                                    </p:animEffect>
                                  </p:childTnLst>
                                </p:cTn>
                              </p:par>
                              <p:par>
                                <p:cTn id="14" presetID="9" presetClass="entr" presetSubtype="0" fill="hold"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dissolve">
                                      <p:cBhvr>
                                        <p:cTn id="16" dur="500"/>
                                        <p:tgtEl>
                                          <p:spTgt spid="2055"/>
                                        </p:tgtEl>
                                      </p:cBhvr>
                                    </p:animEffect>
                                  </p:childTnLst>
                                </p:cTn>
                              </p:par>
                              <p:par>
                                <p:cTn id="17" presetID="9"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dissolve">
                                      <p:cBhvr>
                                        <p:cTn id="19"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eaLnBrk="1" fontAlgn="auto" hangingPunct="1">
              <a:spcAft>
                <a:spcPts val="0"/>
              </a:spcAft>
              <a:defRPr/>
            </a:pPr>
            <a:r>
              <a:rPr lang="nb-NO" dirty="0" smtClean="0">
                <a:solidFill>
                  <a:schemeClr val="accent1">
                    <a:tint val="88000"/>
                    <a:satMod val="150000"/>
                  </a:schemeClr>
                </a:solidFill>
              </a:rPr>
              <a:t>Initiativ i EU </a:t>
            </a:r>
            <a:endParaRPr lang="nb-NO" dirty="0">
              <a:solidFill>
                <a:schemeClr val="accent1">
                  <a:tint val="88000"/>
                  <a:satMod val="150000"/>
                </a:schemeClr>
              </a:solidFill>
            </a:endParaRPr>
          </a:p>
        </p:txBody>
      </p:sp>
      <p:sp>
        <p:nvSpPr>
          <p:cNvPr id="3" name="Plassholder for innhold 2"/>
          <p:cNvSpPr>
            <a:spLocks noGrp="1"/>
          </p:cNvSpPr>
          <p:nvPr>
            <p:ph idx="1"/>
          </p:nvPr>
        </p:nvSpPr>
        <p:spPr>
          <a:xfrm>
            <a:off x="503238" y="530225"/>
            <a:ext cx="8183562" cy="5041900"/>
          </a:xfrm>
        </p:spPr>
        <p:txBody>
          <a:bodyPr/>
          <a:lstStyle/>
          <a:p>
            <a:pPr eaLnBrk="1" hangingPunct="1"/>
            <a:r>
              <a:rPr lang="nb-NO" smtClean="0"/>
              <a:t>Frivillige ordninger</a:t>
            </a:r>
          </a:p>
          <a:p>
            <a:pPr lvl="1" eaLnBrk="1" hangingPunct="1"/>
            <a:r>
              <a:rPr lang="nb-NO" smtClean="0"/>
              <a:t>Spilleregler (”code of conduct”)</a:t>
            </a:r>
          </a:p>
          <a:p>
            <a:pPr lvl="2" eaLnBrk="1" hangingPunct="1"/>
            <a:r>
              <a:rPr lang="nb-NO" smtClean="0"/>
              <a:t>Rettidig betaling, svinn, retur </a:t>
            </a:r>
          </a:p>
          <a:p>
            <a:pPr lvl="2" eaLnBrk="1" hangingPunct="1"/>
            <a:r>
              <a:rPr lang="nb-NO" smtClean="0"/>
              <a:t>Joint marketing, delisting</a:t>
            </a:r>
          </a:p>
          <a:p>
            <a:pPr lvl="1" eaLnBrk="1" hangingPunct="1"/>
            <a:r>
              <a:rPr lang="nb-NO" smtClean="0"/>
              <a:t>Ombudsmann</a:t>
            </a:r>
          </a:p>
          <a:p>
            <a:pPr lvl="1" eaLnBrk="1" hangingPunct="1"/>
            <a:r>
              <a:rPr lang="nb-NO" smtClean="0"/>
              <a:t>Belgia, flere EU-land</a:t>
            </a:r>
          </a:p>
          <a:p>
            <a:pPr eaLnBrk="1" hangingPunct="1"/>
            <a:r>
              <a:rPr lang="nb-NO" smtClean="0"/>
              <a:t>Tvungne ordninger</a:t>
            </a:r>
          </a:p>
          <a:p>
            <a:pPr lvl="1" eaLnBrk="1" hangingPunct="1"/>
            <a:r>
              <a:rPr lang="nb-NO" smtClean="0"/>
              <a:t>Lovpålagte tiltak,forskrifter</a:t>
            </a:r>
          </a:p>
          <a:p>
            <a:pPr lvl="1" eaLnBrk="1" hangingPunct="1"/>
            <a:r>
              <a:rPr lang="nb-NO" smtClean="0"/>
              <a:t>Innstramninger, prisregulering</a:t>
            </a:r>
          </a:p>
          <a:p>
            <a:pPr lvl="1" eaLnBrk="1" hangingPunct="1"/>
            <a:r>
              <a:rPr lang="nb-NO" smtClean="0"/>
              <a:t>Voldgiftsdomstol (adjudicator)</a:t>
            </a:r>
          </a:p>
          <a:p>
            <a:pPr lvl="1" eaLnBrk="1" hangingPunct="1"/>
            <a:r>
              <a:rPr lang="nb-NO" smtClean="0"/>
              <a:t>Storbritannia, Frankrike, Irland</a:t>
            </a:r>
          </a:p>
          <a:p>
            <a:pPr lvl="1" eaLnBrk="1" hangingPunct="1"/>
            <a:endParaRPr lang="nb-NO" smtClean="0"/>
          </a:p>
        </p:txBody>
      </p:sp>
      <p:pic>
        <p:nvPicPr>
          <p:cNvPr id="2051" name="Picture 3" descr="\\SBSERVER\Users\einar steensnas\My Documents\Mine bilder\EU_flagg.jpg"/>
          <p:cNvPicPr>
            <a:picLocks noChangeAspect="1" noChangeArrowheads="1"/>
          </p:cNvPicPr>
          <p:nvPr/>
        </p:nvPicPr>
        <p:blipFill>
          <a:blip r:embed="rId2" cstate="print"/>
          <a:srcRect/>
          <a:stretch>
            <a:fillRect/>
          </a:stretch>
        </p:blipFill>
        <p:spPr bwMode="auto">
          <a:xfrm>
            <a:off x="6357938" y="785813"/>
            <a:ext cx="1790700" cy="1220787"/>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7072313" y="1714500"/>
            <a:ext cx="1428750" cy="1143000"/>
          </a:xfrm>
          <a:prstGeom prst="rect">
            <a:avLst/>
          </a:prstGeom>
          <a:noFill/>
          <a:ln w="9525">
            <a:noFill/>
            <a:miter lim="800000"/>
            <a:headEnd/>
            <a:tailEnd/>
          </a:ln>
        </p:spPr>
      </p:pic>
      <p:pic>
        <p:nvPicPr>
          <p:cNvPr id="2054" name="Picture 6" descr="\\SBSERVER\Users\einar steensnas\My Documents\Mine bilder\Belgia flagg.jpg"/>
          <p:cNvPicPr>
            <a:picLocks noChangeAspect="1" noChangeArrowheads="1"/>
          </p:cNvPicPr>
          <p:nvPr/>
        </p:nvPicPr>
        <p:blipFill>
          <a:blip r:embed="rId4" cstate="print"/>
          <a:srcRect/>
          <a:stretch>
            <a:fillRect/>
          </a:stretch>
        </p:blipFill>
        <p:spPr bwMode="auto">
          <a:xfrm>
            <a:off x="5929313" y="2214563"/>
            <a:ext cx="1428750" cy="1143000"/>
          </a:xfrm>
          <a:prstGeom prst="rect">
            <a:avLst/>
          </a:prstGeom>
          <a:noFill/>
          <a:ln w="9525">
            <a:noFill/>
            <a:miter lim="800000"/>
            <a:headEnd/>
            <a:tailEnd/>
          </a:ln>
        </p:spPr>
      </p:pic>
      <p:pic>
        <p:nvPicPr>
          <p:cNvPr id="2055" name="Picture 7" descr="\\SBSERVER\Users\einar steensnas\My Documents\Mine bilder\svensk flagg.jpg"/>
          <p:cNvPicPr>
            <a:picLocks noChangeAspect="1" noChangeArrowheads="1"/>
          </p:cNvPicPr>
          <p:nvPr/>
        </p:nvPicPr>
        <p:blipFill>
          <a:blip r:embed="rId5" cstate="print"/>
          <a:srcRect/>
          <a:stretch>
            <a:fillRect/>
          </a:stretch>
        </p:blipFill>
        <p:spPr bwMode="auto">
          <a:xfrm>
            <a:off x="7072313" y="2928938"/>
            <a:ext cx="1428750" cy="1009650"/>
          </a:xfrm>
          <a:prstGeom prst="rect">
            <a:avLst/>
          </a:prstGeom>
          <a:noFill/>
          <a:ln w="9525">
            <a:noFill/>
            <a:miter lim="800000"/>
            <a:headEnd/>
            <a:tailEnd/>
          </a:ln>
        </p:spPr>
      </p:pic>
      <p:pic>
        <p:nvPicPr>
          <p:cNvPr id="2056" name="Picture 8" descr="\\SBSERVER\Users\einar steensnas\My Documents\Mine bilder\uk_flag.jpg"/>
          <p:cNvPicPr>
            <a:picLocks noChangeAspect="1" noChangeArrowheads="1"/>
          </p:cNvPicPr>
          <p:nvPr/>
        </p:nvPicPr>
        <p:blipFill>
          <a:blip r:embed="rId6" cstate="print"/>
          <a:srcRect/>
          <a:stretch>
            <a:fillRect/>
          </a:stretch>
        </p:blipFill>
        <p:spPr bwMode="auto">
          <a:xfrm>
            <a:off x="6286500" y="3714750"/>
            <a:ext cx="1922463" cy="12731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par>
                                <p:cTn id="8" presetID="9"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dissolve">
                                      <p:cBhvr>
                                        <p:cTn id="10" dur="500"/>
                                        <p:tgtEl>
                                          <p:spTgt spid="2053"/>
                                        </p:tgtEl>
                                      </p:cBhvr>
                                    </p:animEffect>
                                  </p:childTnLst>
                                </p:cTn>
                              </p:par>
                              <p:par>
                                <p:cTn id="11" presetID="9"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dissolve">
                                      <p:cBhvr>
                                        <p:cTn id="13" dur="500"/>
                                        <p:tgtEl>
                                          <p:spTgt spid="2054"/>
                                        </p:tgtEl>
                                      </p:cBhvr>
                                    </p:animEffect>
                                  </p:childTnLst>
                                </p:cTn>
                              </p:par>
                              <p:par>
                                <p:cTn id="14" presetID="9" presetClass="entr" presetSubtype="0" fill="hold"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dissolve">
                                      <p:cBhvr>
                                        <p:cTn id="16" dur="500"/>
                                        <p:tgtEl>
                                          <p:spTgt spid="2055"/>
                                        </p:tgtEl>
                                      </p:cBhvr>
                                    </p:animEffect>
                                  </p:childTnLst>
                                </p:cTn>
                              </p:par>
                              <p:par>
                                <p:cTn id="17" presetID="9"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dissolve">
                                      <p:cBhvr>
                                        <p:cTn id="19" dur="500"/>
                                        <p:tgtEl>
                                          <p:spTgt spid="20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dissolve">
                                      <p:cBhvr>
                                        <p:cTn id="24" dur="500"/>
                                        <p:tgtEl>
                                          <p:spTgt spid="3">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dissolve">
                                      <p:cBhvr>
                                        <p:cTn id="29" dur="500"/>
                                        <p:tgtEl>
                                          <p:spTgt spid="3">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dissolve">
                                      <p:cBhvr>
                                        <p:cTn id="34" dur="500"/>
                                        <p:tgtEl>
                                          <p:spTgt spid="3">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dissolve">
                                      <p:cBhvr>
                                        <p:cTn id="39" dur="500"/>
                                        <p:tgtEl>
                                          <p:spTgt spid="3">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dissolve">
                                      <p:cBhvr>
                                        <p:cTn id="44" dur="500"/>
                                        <p:tgtEl>
                                          <p:spTgt spid="3">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dissolve">
                                      <p:cBhvr>
                                        <p:cTn id="49" dur="500"/>
                                        <p:tgtEl>
                                          <p:spTgt spid="3">
                                            <p:txEl>
                                              <p:pRg st="5" end="5"/>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dissolve">
                                      <p:cBhvr>
                                        <p:cTn id="54" dur="500"/>
                                        <p:tgtEl>
                                          <p:spTgt spid="3">
                                            <p:txEl>
                                              <p:pRg st="6" end="6"/>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dissolve">
                                      <p:cBhvr>
                                        <p:cTn id="59" dur="500"/>
                                        <p:tgtEl>
                                          <p:spTgt spid="3">
                                            <p:txEl>
                                              <p:pRg st="7" end="7"/>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dissolve">
                                      <p:cBhvr>
                                        <p:cTn id="64" dur="500"/>
                                        <p:tgtEl>
                                          <p:spTgt spid="3">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dissolve">
                                      <p:cBhvr>
                                        <p:cTn id="69" dur="500"/>
                                        <p:tgtEl>
                                          <p:spTgt spid="3">
                                            <p:txEl>
                                              <p:pRg st="9" end="9"/>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dissolve">
                                      <p:cBhvr>
                                        <p:cTn id="7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0063" y="2428875"/>
            <a:ext cx="8183562" cy="1050925"/>
          </a:xfrm>
        </p:spPr>
        <p:txBody>
          <a:bodyPr/>
          <a:lstStyle/>
          <a:p>
            <a:pPr algn="ctr">
              <a:defRPr/>
            </a:pPr>
            <a:r>
              <a:rPr lang="nb-NO" dirty="0" smtClean="0"/>
              <a:t>Utvalgets forslag</a:t>
            </a:r>
            <a:endParaRPr lang="nb-NO" dirty="0"/>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850" y="5013325"/>
            <a:ext cx="9144000" cy="1050925"/>
          </a:xfrm>
        </p:spPr>
        <p:txBody>
          <a:bodyPr>
            <a:normAutofit fontScale="90000"/>
          </a:bodyPr>
          <a:lstStyle/>
          <a:p>
            <a:pPr>
              <a:defRPr/>
            </a:pPr>
            <a:r>
              <a:rPr lang="nb-NO" dirty="0" smtClean="0"/>
              <a:t>Lov om forhandlinger og god</a:t>
            </a:r>
            <a:br>
              <a:rPr lang="nb-NO" dirty="0" smtClean="0"/>
            </a:br>
            <a:r>
              <a:rPr lang="nb-NO" dirty="0" smtClean="0"/>
              <a:t>handelsskikk i dagligvaresektoren mv</a:t>
            </a:r>
            <a:endParaRPr lang="nb-NO" dirty="0"/>
          </a:p>
        </p:txBody>
      </p:sp>
      <p:sp>
        <p:nvSpPr>
          <p:cNvPr id="3" name="Plassholder for innhold 2"/>
          <p:cNvSpPr>
            <a:spLocks noGrp="1"/>
          </p:cNvSpPr>
          <p:nvPr>
            <p:ph idx="1"/>
          </p:nvPr>
        </p:nvSpPr>
        <p:spPr>
          <a:xfrm>
            <a:off x="503238" y="530225"/>
            <a:ext cx="8183562" cy="4187825"/>
          </a:xfrm>
        </p:spPr>
        <p:txBody>
          <a:bodyPr/>
          <a:lstStyle/>
          <a:p>
            <a:r>
              <a:rPr lang="nb-NO" smtClean="0"/>
              <a:t>Unngå urimelig utøvelse av kjøper- og selgermakt</a:t>
            </a:r>
          </a:p>
          <a:p>
            <a:r>
              <a:rPr lang="nb-NO" smtClean="0"/>
              <a:t>Tilstrebe rimelig risikofordeling</a:t>
            </a:r>
          </a:p>
          <a:p>
            <a:r>
              <a:rPr lang="nb-NO" smtClean="0"/>
              <a:t>Respektere immaterielle rettigheter</a:t>
            </a:r>
          </a:p>
          <a:p>
            <a:r>
              <a:rPr lang="nb-NO" smtClean="0"/>
              <a:t>Ytelse og motytelse skal beskrives klart</a:t>
            </a:r>
          </a:p>
          <a:p>
            <a:r>
              <a:rPr lang="nb-NO" smtClean="0"/>
              <a:t>Forbrukerne skal sikres en rimelig andel av ytelser gjennom pris, utvalg, kvalitet og tilgjengelighet</a:t>
            </a:r>
          </a:p>
        </p:txBody>
      </p:sp>
      <p:pic>
        <p:nvPicPr>
          <p:cNvPr id="52228" name="Picture 2" descr="C:\Users\Einar\AppData\Local\Microsoft\Windows\Temporary Internet Files\Content.IE5\UU39R9DM\MC900293076[1].wmf"/>
          <p:cNvPicPr>
            <a:picLocks noChangeAspect="1" noChangeArrowheads="1"/>
          </p:cNvPicPr>
          <p:nvPr/>
        </p:nvPicPr>
        <p:blipFill>
          <a:blip r:embed="rId2" cstate="print"/>
          <a:srcRect/>
          <a:stretch>
            <a:fillRect/>
          </a:stretch>
        </p:blipFill>
        <p:spPr bwMode="auto">
          <a:xfrm>
            <a:off x="7019925" y="3860800"/>
            <a:ext cx="1812925" cy="16986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Ombud for dagligvaresektoren</a:t>
            </a:r>
            <a:endParaRPr lang="nb-NO" dirty="0"/>
          </a:p>
        </p:txBody>
      </p:sp>
      <p:sp>
        <p:nvSpPr>
          <p:cNvPr id="5" name="Plassholder for innhold 4"/>
          <p:cNvSpPr>
            <a:spLocks noGrp="1"/>
          </p:cNvSpPr>
          <p:nvPr>
            <p:ph idx="1"/>
          </p:nvPr>
        </p:nvSpPr>
        <p:spPr>
          <a:xfrm>
            <a:off x="395288" y="981075"/>
            <a:ext cx="8183562" cy="4187825"/>
          </a:xfrm>
        </p:spPr>
        <p:txBody>
          <a:bodyPr/>
          <a:lstStyle/>
          <a:p>
            <a:r>
              <a:rPr lang="nb-NO" smtClean="0"/>
              <a:t>Overvåke</a:t>
            </a:r>
          </a:p>
          <a:p>
            <a:r>
              <a:rPr lang="nb-NO" smtClean="0"/>
              <a:t>Veilede</a:t>
            </a:r>
          </a:p>
          <a:p>
            <a:r>
              <a:rPr lang="nb-NO" smtClean="0"/>
              <a:t>Håndheve</a:t>
            </a:r>
          </a:p>
          <a:p>
            <a:r>
              <a:rPr lang="nb-NO" smtClean="0"/>
              <a:t>Sanksjonere</a:t>
            </a:r>
          </a:p>
          <a:p>
            <a:r>
              <a:rPr lang="nb-NO" smtClean="0"/>
              <a:t>Klageadgang for tredjepart</a:t>
            </a:r>
          </a:p>
          <a:p>
            <a:r>
              <a:rPr lang="nb-NO" smtClean="0"/>
              <a:t>Ankeadgang til Markedsrådet</a:t>
            </a:r>
          </a:p>
        </p:txBody>
      </p:sp>
      <p:pic>
        <p:nvPicPr>
          <p:cNvPr id="53252" name="Picture 5" descr="C:\Users\Einar\AppData\Local\Microsoft\Windows\Temporary Internet Files\Content.IE5\1M24J70J\MC900056209[1].wmf"/>
          <p:cNvPicPr>
            <a:picLocks noChangeAspect="1" noChangeArrowheads="1"/>
          </p:cNvPicPr>
          <p:nvPr/>
        </p:nvPicPr>
        <p:blipFill>
          <a:blip r:embed="rId2" cstate="print"/>
          <a:srcRect/>
          <a:stretch>
            <a:fillRect/>
          </a:stretch>
        </p:blipFill>
        <p:spPr bwMode="auto">
          <a:xfrm>
            <a:off x="6804025" y="3435350"/>
            <a:ext cx="1522413" cy="19097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Dagligvareportal</a:t>
            </a:r>
            <a:endParaRPr lang="nb-NO" dirty="0"/>
          </a:p>
        </p:txBody>
      </p:sp>
      <p:sp>
        <p:nvSpPr>
          <p:cNvPr id="3" name="Plassholder for innhold 2"/>
          <p:cNvSpPr>
            <a:spLocks noGrp="1"/>
          </p:cNvSpPr>
          <p:nvPr>
            <p:ph idx="1"/>
          </p:nvPr>
        </p:nvSpPr>
        <p:spPr>
          <a:xfrm>
            <a:off x="323850" y="981075"/>
            <a:ext cx="8183563" cy="4187825"/>
          </a:xfrm>
        </p:spPr>
        <p:txBody>
          <a:bodyPr/>
          <a:lstStyle/>
          <a:p>
            <a:r>
              <a:rPr lang="nb-NO" smtClean="0"/>
              <a:t>Informasjon</a:t>
            </a:r>
          </a:p>
          <a:p>
            <a:r>
              <a:rPr lang="nb-NO" smtClean="0"/>
              <a:t>Prissammenlikninger</a:t>
            </a:r>
          </a:p>
          <a:p>
            <a:r>
              <a:rPr lang="nb-NO" smtClean="0"/>
              <a:t>Vareutvalg</a:t>
            </a:r>
          </a:p>
          <a:p>
            <a:r>
              <a:rPr lang="nb-NO" smtClean="0"/>
              <a:t>Kvalitetsbeskrivelse</a:t>
            </a:r>
          </a:p>
          <a:p>
            <a:r>
              <a:rPr lang="nb-NO" smtClean="0"/>
              <a:t>Informasjonen skal være oppdatert og komplett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Matmerking</a:t>
            </a:r>
            <a:endParaRPr lang="nb-NO" dirty="0"/>
          </a:p>
        </p:txBody>
      </p:sp>
      <p:sp>
        <p:nvSpPr>
          <p:cNvPr id="3" name="Plassholder for innhold 2"/>
          <p:cNvSpPr>
            <a:spLocks noGrp="1"/>
          </p:cNvSpPr>
          <p:nvPr>
            <p:ph idx="1"/>
          </p:nvPr>
        </p:nvSpPr>
        <p:spPr>
          <a:xfrm>
            <a:off x="468313" y="1435100"/>
            <a:ext cx="8183562" cy="4189413"/>
          </a:xfrm>
        </p:spPr>
        <p:txBody>
          <a:bodyPr/>
          <a:lstStyle/>
          <a:p>
            <a:r>
              <a:rPr lang="nb-NO" smtClean="0"/>
              <a:t>En fullstendig næringsdeklarasjon på matvarer må bli obligatorisk</a:t>
            </a:r>
          </a:p>
          <a:p>
            <a:r>
              <a:rPr lang="nb-NO" smtClean="0"/>
              <a:t>Opprinnelsesmerking</a:t>
            </a:r>
          </a:p>
          <a:p>
            <a:r>
              <a:rPr lang="nb-NO" smtClean="0"/>
              <a:t>Produsent og produksjonssted</a:t>
            </a:r>
          </a:p>
          <a:p>
            <a:r>
              <a:rPr lang="nb-NO" smtClean="0"/>
              <a:t>Skal også gjelde EMV</a:t>
            </a:r>
          </a:p>
        </p:txBody>
      </p:sp>
      <p:pic>
        <p:nvPicPr>
          <p:cNvPr id="55300" name="Picture 2" descr="C:\Users\Einar\AppData\Local\Microsoft\Windows\Temporary Internet Files\Content.IE5\LHHOF09P\MC900437837[1].wmf"/>
          <p:cNvPicPr>
            <a:picLocks noChangeAspect="1" noChangeArrowheads="1"/>
          </p:cNvPicPr>
          <p:nvPr/>
        </p:nvPicPr>
        <p:blipFill>
          <a:blip r:embed="rId2" cstate="print"/>
          <a:srcRect/>
          <a:stretch>
            <a:fillRect/>
          </a:stretch>
        </p:blipFill>
        <p:spPr bwMode="auto">
          <a:xfrm>
            <a:off x="6516688" y="2924175"/>
            <a:ext cx="1879600" cy="17335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1500" y="2786063"/>
            <a:ext cx="8183563" cy="1050925"/>
          </a:xfrm>
        </p:spPr>
        <p:txBody>
          <a:bodyPr/>
          <a:lstStyle/>
          <a:p>
            <a:pPr algn="ctr">
              <a:defRPr/>
            </a:pPr>
            <a:r>
              <a:rPr lang="nb-NO" dirty="0" smtClean="0"/>
              <a:t>Makt i matkjeden</a:t>
            </a:r>
            <a:endParaRPr lang="nb-NO" dirty="0"/>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Konkurranseloven</a:t>
            </a:r>
            <a:endParaRPr lang="nb-NO" dirty="0"/>
          </a:p>
        </p:txBody>
      </p:sp>
      <p:sp>
        <p:nvSpPr>
          <p:cNvPr id="3" name="Plassholder for innhold 2"/>
          <p:cNvSpPr>
            <a:spLocks noGrp="1"/>
          </p:cNvSpPr>
          <p:nvPr>
            <p:ph idx="1"/>
          </p:nvPr>
        </p:nvSpPr>
        <p:spPr>
          <a:xfrm>
            <a:off x="468313" y="1622425"/>
            <a:ext cx="8183562" cy="3246438"/>
          </a:xfrm>
        </p:spPr>
        <p:txBody>
          <a:bodyPr/>
          <a:lstStyle/>
          <a:p>
            <a:r>
              <a:rPr lang="nb-NO" smtClean="0"/>
              <a:t>Utvalget støtter en ny formulering i formålsbestemmelsen til konkurranseloven</a:t>
            </a:r>
          </a:p>
          <a:p>
            <a:endParaRPr lang="nb-NO" smtClean="0"/>
          </a:p>
        </p:txBody>
      </p:sp>
      <p:pic>
        <p:nvPicPr>
          <p:cNvPr id="56324" name="Picture 3" descr="C:\Users\Einar\AppData\Local\Microsoft\Windows\Temporary Internet Files\Content.IE5\UU39R9DM\MC900293042[1].wmf"/>
          <p:cNvPicPr>
            <a:picLocks noChangeAspect="1" noChangeArrowheads="1"/>
          </p:cNvPicPr>
          <p:nvPr/>
        </p:nvPicPr>
        <p:blipFill>
          <a:blip r:embed="rId2" cstate="print"/>
          <a:srcRect/>
          <a:stretch>
            <a:fillRect/>
          </a:stretch>
        </p:blipFill>
        <p:spPr bwMode="auto">
          <a:xfrm>
            <a:off x="6780213" y="3716338"/>
            <a:ext cx="1587500" cy="15668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Andre anbefalinger</a:t>
            </a:r>
            <a:endParaRPr lang="nb-NO" dirty="0"/>
          </a:p>
        </p:txBody>
      </p:sp>
      <p:sp>
        <p:nvSpPr>
          <p:cNvPr id="3" name="Plassholder for innhold 2"/>
          <p:cNvSpPr>
            <a:spLocks noGrp="1"/>
          </p:cNvSpPr>
          <p:nvPr>
            <p:ph idx="1"/>
          </p:nvPr>
        </p:nvSpPr>
        <p:spPr>
          <a:xfrm>
            <a:off x="395288" y="530225"/>
            <a:ext cx="8291512" cy="4187825"/>
          </a:xfrm>
        </p:spPr>
        <p:txBody>
          <a:bodyPr/>
          <a:lstStyle/>
          <a:p>
            <a:r>
              <a:rPr lang="nb-NO" smtClean="0"/>
              <a:t>Vurdere behovet for en norsk franchiselov</a:t>
            </a:r>
          </a:p>
          <a:p>
            <a:r>
              <a:rPr lang="nb-NO" smtClean="0"/>
              <a:t>Ta initiativ til en særskilt vurdering av konkurransen innen storhusholdning og servicemarkedet</a:t>
            </a:r>
          </a:p>
          <a:p>
            <a:r>
              <a:rPr lang="nb-NO" smtClean="0"/>
              <a:t>Iverksette en studie av pristransmisjonen</a:t>
            </a:r>
          </a:p>
          <a:p>
            <a:r>
              <a:rPr lang="nb-NO" smtClean="0"/>
              <a:t>Utvikle kostnadsreduserende distribusjons-løsninger for småskalaprodusenter</a:t>
            </a:r>
          </a:p>
          <a:p>
            <a:r>
              <a:rPr lang="nb-NO" smtClean="0"/>
              <a:t>Følge opp med relevante tiltak som blir gjennomført i EU</a:t>
            </a:r>
          </a:p>
        </p:txBody>
      </p:sp>
      <p:pic>
        <p:nvPicPr>
          <p:cNvPr id="57348" name="Picture 3" descr="C:\Users\Einar\AppData\Local\Microsoft\Windows\Temporary Internet Files\Content.IE5\PY240A5Y\MC900228907[1].wmf"/>
          <p:cNvPicPr>
            <a:picLocks noChangeAspect="1" noChangeArrowheads="1"/>
          </p:cNvPicPr>
          <p:nvPr/>
        </p:nvPicPr>
        <p:blipFill>
          <a:blip r:embed="rId2" cstate="print"/>
          <a:srcRect/>
          <a:stretch>
            <a:fillRect/>
          </a:stretch>
        </p:blipFill>
        <p:spPr bwMode="auto">
          <a:xfrm>
            <a:off x="6588125" y="4149725"/>
            <a:ext cx="1687513" cy="18446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8625" y="2571750"/>
            <a:ext cx="8183563" cy="1050925"/>
          </a:xfrm>
        </p:spPr>
        <p:txBody>
          <a:bodyPr/>
          <a:lstStyle/>
          <a:p>
            <a:pPr algn="ctr">
              <a:defRPr/>
            </a:pPr>
            <a:r>
              <a:rPr lang="nb-NO" sz="4800" dirty="0" smtClean="0"/>
              <a:t>Mindretallsforslag</a:t>
            </a:r>
            <a:endParaRPr lang="nb-NO" sz="4800" dirty="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Eierskapsbegrensning</a:t>
            </a:r>
            <a:endParaRPr lang="nb-NO" dirty="0"/>
          </a:p>
        </p:txBody>
      </p:sp>
      <p:sp>
        <p:nvSpPr>
          <p:cNvPr id="3" name="Plassholder for innhold 2"/>
          <p:cNvSpPr>
            <a:spLocks noGrp="1"/>
          </p:cNvSpPr>
          <p:nvPr>
            <p:ph idx="1"/>
          </p:nvPr>
        </p:nvSpPr>
        <p:spPr>
          <a:xfrm>
            <a:off x="500063" y="642938"/>
            <a:ext cx="8183562" cy="4187825"/>
          </a:xfrm>
        </p:spPr>
        <p:txBody>
          <a:bodyPr/>
          <a:lstStyle/>
          <a:p>
            <a:r>
              <a:rPr lang="nb-NO" smtClean="0"/>
              <a:t>Et mindretall på 5 medlemmer</a:t>
            </a:r>
          </a:p>
          <a:p>
            <a:r>
              <a:rPr lang="nb-NO" smtClean="0"/>
              <a:t>Begrunnelse: økt konsentrasjon, krysseierskap og vertikal integrasjon</a:t>
            </a:r>
          </a:p>
          <a:p>
            <a:r>
              <a:rPr lang="nb-NO" smtClean="0"/>
              <a:t>Et øvre tak på erverv bør vurderes</a:t>
            </a:r>
          </a:p>
          <a:p>
            <a:r>
              <a:rPr lang="nb-NO" smtClean="0"/>
              <a:t>Samlet bør paraplykjedene ikke kontrollere mer enn 90 pst av det samlede dagligvaremarkedet </a:t>
            </a:r>
          </a:p>
        </p:txBody>
      </p:sp>
      <p:pic>
        <p:nvPicPr>
          <p:cNvPr id="59396" name="Picture 5" descr="C:\Users\Einar\AppData\Local\Microsoft\Windows\Temporary Internet Files\Content.IE5\1M24J70J\MC900223640[1].wmf"/>
          <p:cNvPicPr>
            <a:picLocks noChangeAspect="1" noChangeArrowheads="1"/>
          </p:cNvPicPr>
          <p:nvPr/>
        </p:nvPicPr>
        <p:blipFill>
          <a:blip r:embed="rId2" cstate="print"/>
          <a:srcRect/>
          <a:stretch>
            <a:fillRect/>
          </a:stretch>
        </p:blipFill>
        <p:spPr bwMode="auto">
          <a:xfrm>
            <a:off x="6732588" y="3933825"/>
            <a:ext cx="1430337" cy="1422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Salg med tap</a:t>
            </a:r>
            <a:endParaRPr lang="nb-NO" dirty="0"/>
          </a:p>
        </p:txBody>
      </p:sp>
      <p:sp>
        <p:nvSpPr>
          <p:cNvPr id="60419" name="Plassholder for innhold 2"/>
          <p:cNvSpPr>
            <a:spLocks noGrp="1"/>
          </p:cNvSpPr>
          <p:nvPr>
            <p:ph idx="1"/>
          </p:nvPr>
        </p:nvSpPr>
        <p:spPr>
          <a:xfrm>
            <a:off x="539750" y="2133600"/>
            <a:ext cx="8183563" cy="2538413"/>
          </a:xfrm>
        </p:spPr>
        <p:txBody>
          <a:bodyPr/>
          <a:lstStyle/>
          <a:p>
            <a:r>
              <a:rPr lang="nb-NO" smtClean="0"/>
              <a:t>Mindretall på 6 medlemmer</a:t>
            </a:r>
          </a:p>
          <a:p>
            <a:r>
              <a:rPr lang="nb-NO" smtClean="0"/>
              <a:t>Ber om nærmere utredning om hvordan salg med tap eventuelt kan reguleres</a:t>
            </a:r>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Bilde 2" descr="1000104977.jpg"/>
          <p:cNvPicPr>
            <a:picLocks noChangeAspect="1" noChangeArrowheads="1"/>
          </p:cNvPicPr>
          <p:nvPr/>
        </p:nvPicPr>
        <p:blipFill>
          <a:blip r:embed="rId2" cstate="print"/>
          <a:srcRect/>
          <a:stretch>
            <a:fillRect/>
          </a:stretch>
        </p:blipFill>
        <p:spPr bwMode="auto">
          <a:xfrm>
            <a:off x="542925" y="366713"/>
            <a:ext cx="8208963" cy="5689600"/>
          </a:xfrm>
          <a:prstGeom prst="rect">
            <a:avLst/>
          </a:prstGeom>
          <a:noFill/>
          <a:ln w="9525">
            <a:noFill/>
            <a:miter lim="800000"/>
            <a:headEnd/>
            <a:tailEnd/>
          </a:ln>
        </p:spPr>
      </p:pic>
      <p:sp>
        <p:nvSpPr>
          <p:cNvPr id="4" name="TekstSylinder 3"/>
          <p:cNvSpPr txBox="1"/>
          <p:nvPr/>
        </p:nvSpPr>
        <p:spPr>
          <a:xfrm>
            <a:off x="1763688" y="2348880"/>
            <a:ext cx="6696744"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defRPr/>
            </a:pPr>
            <a:r>
              <a:rPr lang="nb-NO"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Mat, makt og avmakt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70 tallet</a:t>
            </a:r>
            <a:endParaRPr lang="nb-NO" dirty="0"/>
          </a:p>
        </p:txBody>
      </p:sp>
      <p:pic>
        <p:nvPicPr>
          <p:cNvPr id="11267" name="Bilde 3" descr="Styrke 70 tallet.png"/>
          <p:cNvPicPr>
            <a:picLocks noChangeAspect="1" noChangeArrowheads="1"/>
          </p:cNvPicPr>
          <p:nvPr/>
        </p:nvPicPr>
        <p:blipFill>
          <a:blip r:embed="rId2" cstate="print"/>
          <a:srcRect l="21872" r="18410"/>
          <a:stretch>
            <a:fillRect/>
          </a:stretch>
        </p:blipFill>
        <p:spPr bwMode="auto">
          <a:xfrm>
            <a:off x="1785938" y="714375"/>
            <a:ext cx="4714875" cy="47863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80 tallet</a:t>
            </a:r>
            <a:endParaRPr lang="nb-NO" dirty="0"/>
          </a:p>
        </p:txBody>
      </p:sp>
      <p:pic>
        <p:nvPicPr>
          <p:cNvPr id="12291" name="Bilde 3" descr="Styrke 90 tallet.png"/>
          <p:cNvPicPr>
            <a:picLocks noChangeAspect="1" noChangeArrowheads="1"/>
          </p:cNvPicPr>
          <p:nvPr/>
        </p:nvPicPr>
        <p:blipFill>
          <a:blip r:embed="rId2" cstate="print"/>
          <a:srcRect l="21715" r="18532"/>
          <a:stretch>
            <a:fillRect/>
          </a:stretch>
        </p:blipFill>
        <p:spPr bwMode="auto">
          <a:xfrm>
            <a:off x="1785938" y="428625"/>
            <a:ext cx="4643437" cy="46434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3238" y="4983163"/>
            <a:ext cx="8183562" cy="1052512"/>
          </a:xfrm>
        </p:spPr>
        <p:txBody>
          <a:bodyPr/>
          <a:lstStyle/>
          <a:p>
            <a:pPr>
              <a:defRPr/>
            </a:pPr>
            <a:r>
              <a:rPr lang="nb-NO" dirty="0" smtClean="0"/>
              <a:t>I dag</a:t>
            </a:r>
            <a:endParaRPr lang="nb-NO" dirty="0"/>
          </a:p>
        </p:txBody>
      </p:sp>
      <p:pic>
        <p:nvPicPr>
          <p:cNvPr id="13315" name="Bilde 3" descr="Styrke 2012 tallet.png"/>
          <p:cNvPicPr>
            <a:picLocks noChangeAspect="1" noChangeArrowheads="1"/>
          </p:cNvPicPr>
          <p:nvPr/>
        </p:nvPicPr>
        <p:blipFill>
          <a:blip r:embed="rId2" cstate="print"/>
          <a:srcRect l="22604" r="18861"/>
          <a:stretch>
            <a:fillRect/>
          </a:stretch>
        </p:blipFill>
        <p:spPr bwMode="auto">
          <a:xfrm>
            <a:off x="1785938" y="714375"/>
            <a:ext cx="4500562" cy="46434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Users\Einar\AppData\Local\Microsoft\Windows\Temporary Internet Files\Content.IE5\S9WOTEFY\MC900370048[1].wmf"/>
          <p:cNvPicPr>
            <a:picLocks noChangeAspect="1" noChangeArrowheads="1"/>
          </p:cNvPicPr>
          <p:nvPr/>
        </p:nvPicPr>
        <p:blipFill>
          <a:blip r:embed="rId2" cstate="print"/>
          <a:srcRect/>
          <a:stretch>
            <a:fillRect/>
          </a:stretch>
        </p:blipFill>
        <p:spPr bwMode="auto">
          <a:xfrm>
            <a:off x="1331913" y="223838"/>
            <a:ext cx="5976937" cy="5638800"/>
          </a:xfrm>
          <a:prstGeom prst="rect">
            <a:avLst/>
          </a:prstGeom>
          <a:noFill/>
          <a:ln w="9525">
            <a:noFill/>
            <a:miter lim="800000"/>
            <a:headEnd/>
            <a:tailEnd/>
          </a:ln>
        </p:spPr>
      </p:pic>
      <p:sp>
        <p:nvSpPr>
          <p:cNvPr id="5" name="Rektangel 4"/>
          <p:cNvSpPr/>
          <p:nvPr/>
        </p:nvSpPr>
        <p:spPr>
          <a:xfrm rot="20071471">
            <a:off x="1354536" y="3563689"/>
            <a:ext cx="2844076" cy="905290"/>
          </a:xfrm>
          <a:prstGeom prst="rect">
            <a:avLst/>
          </a:prstGeom>
          <a:noFill/>
        </p:spPr>
        <p:txBody>
          <a:bodyPr wrap="none">
            <a:prstTxWarp prst="textCan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nb-NO"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Paraplykjedene</a:t>
            </a:r>
          </a:p>
        </p:txBody>
      </p:sp>
      <p:sp>
        <p:nvSpPr>
          <p:cNvPr id="11" name="Rektangel 10"/>
          <p:cNvSpPr/>
          <p:nvPr/>
        </p:nvSpPr>
        <p:spPr>
          <a:xfrm rot="2612399">
            <a:off x="5369617" y="2422941"/>
            <a:ext cx="1009659" cy="419274"/>
          </a:xfrm>
          <a:prstGeom prst="rect">
            <a:avLst/>
          </a:prstGeom>
          <a:noFill/>
        </p:spPr>
        <p:txBody>
          <a:bodyPr>
            <a:prstTxWarp prst="textChevronInverted">
              <a:avLst/>
            </a:prstTxWarp>
            <a:spAutoFit/>
          </a:bodyPr>
          <a:lstStyle/>
          <a:p>
            <a:pPr algn="ctr" fontAlgn="auto">
              <a:spcBef>
                <a:spcPts val="0"/>
              </a:spcBef>
              <a:spcAft>
                <a:spcPts val="0"/>
              </a:spcAft>
              <a:defRPr/>
            </a:pPr>
            <a:r>
              <a:rPr lang="nb-NO" sz="1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Utvalget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Egendefinert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gendefinert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25037</TotalTime>
  <Words>1056</Words>
  <Application>Microsoft Office PowerPoint</Application>
  <PresentationFormat>Skjermfremvisning (4:3)</PresentationFormat>
  <Paragraphs>248</Paragraphs>
  <Slides>55</Slides>
  <Notes>2</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55</vt:i4>
      </vt:variant>
    </vt:vector>
  </HeadingPairs>
  <TitlesOfParts>
    <vt:vector size="64" baseType="lpstr">
      <vt:lpstr>Arial</vt:lpstr>
      <vt:lpstr>Verdana</vt:lpstr>
      <vt:lpstr>Wingdings 2</vt:lpstr>
      <vt:lpstr>Calibri</vt:lpstr>
      <vt:lpstr>Times</vt:lpstr>
      <vt:lpstr>Batang</vt:lpstr>
      <vt:lpstr>Times New Roman</vt:lpstr>
      <vt:lpstr>Wingdings</vt:lpstr>
      <vt:lpstr>Aspekt</vt:lpstr>
      <vt:lpstr>Mat makt og avmakt  </vt:lpstr>
      <vt:lpstr>Mandat</vt:lpstr>
      <vt:lpstr>Matkjedeutvalget</vt:lpstr>
      <vt:lpstr>Lysbilde 4</vt:lpstr>
      <vt:lpstr>Makt i matkjeden</vt:lpstr>
      <vt:lpstr>70 tallet</vt:lpstr>
      <vt:lpstr>80 tallet</vt:lpstr>
      <vt:lpstr>I dag</vt:lpstr>
      <vt:lpstr>Lysbilde 9</vt:lpstr>
      <vt:lpstr>Verdikjeden for mat</vt:lpstr>
      <vt:lpstr>Verdikjeden for mat</vt:lpstr>
      <vt:lpstr>Oppbygging av markedsmakt</vt:lpstr>
      <vt:lpstr>Høstjakta</vt:lpstr>
      <vt:lpstr>Utvalgets vurdering</vt:lpstr>
      <vt:lpstr>Lysbilde 15</vt:lpstr>
      <vt:lpstr>To snakkiser</vt:lpstr>
      <vt:lpstr>Priser</vt:lpstr>
      <vt:lpstr>Priser</vt:lpstr>
      <vt:lpstr>Prisnivå i Norge ifht utvalgte land</vt:lpstr>
      <vt:lpstr>Prisundersøkelse Danmark, Sverige, Norge (SIFO)</vt:lpstr>
      <vt:lpstr>Priser</vt:lpstr>
      <vt:lpstr>Prisvekst - sammenlikninger</vt:lpstr>
      <vt:lpstr>Utvalget:</vt:lpstr>
      <vt:lpstr>Prisdannelse og pristransmisjon</vt:lpstr>
      <vt:lpstr>Hvorfor er maten så dyr?</vt:lpstr>
      <vt:lpstr>Utvalget:</vt:lpstr>
      <vt:lpstr>Vareutvalg</vt:lpstr>
      <vt:lpstr>Vareutvalg</vt:lpstr>
      <vt:lpstr>Vareutvalg Norge vs Sverige</vt:lpstr>
      <vt:lpstr>Hva forbrukerne etterspør</vt:lpstr>
      <vt:lpstr>Utvalgets konklusjoner</vt:lpstr>
      <vt:lpstr>Konkurransen i matkjeden</vt:lpstr>
      <vt:lpstr>Lysbilde 33</vt:lpstr>
      <vt:lpstr>Omsetningskanaler</vt:lpstr>
      <vt:lpstr>Markedsposisjon paraplykjeder</vt:lpstr>
      <vt:lpstr>Leverandørmarkedet</vt:lpstr>
      <vt:lpstr>Konkurranse og styrkeforhold</vt:lpstr>
      <vt:lpstr>Utvalget:</vt:lpstr>
      <vt:lpstr>Egne merkevarer (EMV)</vt:lpstr>
      <vt:lpstr>EMV</vt:lpstr>
      <vt:lpstr>EMV</vt:lpstr>
      <vt:lpstr>Internasjonale tiltak</vt:lpstr>
      <vt:lpstr>Internasjonale erfaringer</vt:lpstr>
      <vt:lpstr>Initiativ i EU </vt:lpstr>
      <vt:lpstr>Utvalgets forslag</vt:lpstr>
      <vt:lpstr>Lov om forhandlinger og god handelsskikk i dagligvaresektoren mv</vt:lpstr>
      <vt:lpstr>Ombud for dagligvaresektoren</vt:lpstr>
      <vt:lpstr>Dagligvareportal</vt:lpstr>
      <vt:lpstr>Matmerking</vt:lpstr>
      <vt:lpstr>Konkurranseloven</vt:lpstr>
      <vt:lpstr>Andre anbefalinger</vt:lpstr>
      <vt:lpstr>Mindretallsforslag</vt:lpstr>
      <vt:lpstr>Eierskapsbegrensning</vt:lpstr>
      <vt:lpstr>Salg med tap</vt:lpstr>
      <vt:lpstr>Lysbilde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Makt og avmakt i  verdikjeden for mat</dc:title>
  <dc:creator>Einar Steensnæs</dc:creator>
  <cp:lastModifiedBy>Heidi Eriksen Riise</cp:lastModifiedBy>
  <cp:revision>1794</cp:revision>
  <dcterms:created xsi:type="dcterms:W3CDTF">2010-07-09T17:34:51Z</dcterms:created>
  <dcterms:modified xsi:type="dcterms:W3CDTF">2011-04-13T09:12:34Z</dcterms:modified>
</cp:coreProperties>
</file>