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304" r:id="rId6"/>
    <p:sldId id="299" r:id="rId7"/>
    <p:sldId id="301" r:id="rId8"/>
    <p:sldId id="303" r:id="rId9"/>
    <p:sldId id="294" r:id="rId10"/>
    <p:sldId id="295" r:id="rId11"/>
    <p:sldId id="283" r:id="rId12"/>
    <p:sldId id="290" r:id="rId13"/>
    <p:sldId id="306" r:id="rId14"/>
    <p:sldId id="305" r:id="rId15"/>
    <p:sldId id="308" r:id="rId16"/>
    <p:sldId id="307" r:id="rId17"/>
    <p:sldId id="309" r:id="rId18"/>
    <p:sldId id="311" r:id="rId19"/>
    <p:sldId id="310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volden Trond" initials="trf" lastIdx="3" clrIdx="0">
    <p:extLst>
      <p:ext uri="{19B8F6BF-5375-455C-9EA6-DF929625EA0E}">
        <p15:presenceInfo xmlns:p15="http://schemas.microsoft.com/office/powerpoint/2012/main" userId="S-1-5-21-24422171-2601788316-1899747493-13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38EE23-6529-4BA8-B048-72D0A163B37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50922A1-F0CE-45BE-A0DA-28CE834E11E5}">
      <dgm:prSet phldrT="[Tekst]" custT="1"/>
      <dgm:spPr/>
      <dgm:t>
        <a:bodyPr/>
        <a:lstStyle/>
        <a:p>
          <a:r>
            <a:rPr lang="nb-NO" sz="2000" dirty="0" smtClean="0"/>
            <a:t>Planlegging</a:t>
          </a:r>
        </a:p>
        <a:p>
          <a:r>
            <a:rPr lang="nb-NO" sz="2000" dirty="0" smtClean="0"/>
            <a:t>Kartlegging</a:t>
          </a:r>
        </a:p>
        <a:p>
          <a:r>
            <a:rPr lang="nb-NO" sz="2000" dirty="0" smtClean="0"/>
            <a:t>21.8–23.10</a:t>
          </a:r>
        </a:p>
      </dgm:t>
    </dgm:pt>
    <dgm:pt modelId="{0FA40DFC-7F94-49B6-BCE3-ABF8C14E5AAD}" type="parTrans" cxnId="{11CA4A92-EDB2-4C06-BFC2-0AFF71EF367A}">
      <dgm:prSet/>
      <dgm:spPr/>
      <dgm:t>
        <a:bodyPr/>
        <a:lstStyle/>
        <a:p>
          <a:endParaRPr lang="nb-NO"/>
        </a:p>
      </dgm:t>
    </dgm:pt>
    <dgm:pt modelId="{CA4E0F37-DE95-4C75-A255-EBA199FC9AAB}" type="sibTrans" cxnId="{11CA4A92-EDB2-4C06-BFC2-0AFF71EF367A}">
      <dgm:prSet/>
      <dgm:spPr/>
      <dgm:t>
        <a:bodyPr/>
        <a:lstStyle/>
        <a:p>
          <a:endParaRPr lang="nb-NO"/>
        </a:p>
      </dgm:t>
    </dgm:pt>
    <dgm:pt modelId="{80C8C73B-C2E5-4B83-8605-BE71513B35F4}">
      <dgm:prSet phldrT="[Tekst]" custT="1"/>
      <dgm:spPr/>
      <dgm:t>
        <a:bodyPr/>
        <a:lstStyle/>
        <a:p>
          <a:r>
            <a:rPr lang="nb-NO" sz="2000" dirty="0" smtClean="0"/>
            <a:t>Utvikle modeller</a:t>
          </a:r>
        </a:p>
        <a:p>
          <a:r>
            <a:rPr lang="nb-NO" sz="2000" dirty="0" smtClean="0"/>
            <a:t>23.10-15.1</a:t>
          </a:r>
          <a:endParaRPr lang="nb-NO" sz="2000" dirty="0"/>
        </a:p>
      </dgm:t>
    </dgm:pt>
    <dgm:pt modelId="{41052CC1-0FCD-47CC-B0BC-F9734C63635A}" type="parTrans" cxnId="{7C81392B-8581-4663-9D79-0C3B0C3EAC97}">
      <dgm:prSet/>
      <dgm:spPr/>
      <dgm:t>
        <a:bodyPr/>
        <a:lstStyle/>
        <a:p>
          <a:endParaRPr lang="nb-NO"/>
        </a:p>
      </dgm:t>
    </dgm:pt>
    <dgm:pt modelId="{AD9B54AA-CAF8-4037-8649-50FB6BA0A430}" type="sibTrans" cxnId="{7C81392B-8581-4663-9D79-0C3B0C3EAC97}">
      <dgm:prSet/>
      <dgm:spPr/>
      <dgm:t>
        <a:bodyPr/>
        <a:lstStyle/>
        <a:p>
          <a:endParaRPr lang="nb-NO"/>
        </a:p>
      </dgm:t>
    </dgm:pt>
    <dgm:pt modelId="{06E84D43-964A-4A4A-A84E-8DEBDAAE4B09}">
      <dgm:prSet phldrT="[Tekst]" custT="1"/>
      <dgm:spPr/>
      <dgm:t>
        <a:bodyPr/>
        <a:lstStyle/>
        <a:p>
          <a:r>
            <a:rPr lang="nb-NO" sz="2000" dirty="0" smtClean="0"/>
            <a:t>Vurdere modeller</a:t>
          </a:r>
        </a:p>
        <a:p>
          <a:r>
            <a:rPr lang="nb-NO" sz="2000" dirty="0" smtClean="0"/>
            <a:t>15.1-</a:t>
          </a:r>
          <a:endParaRPr lang="nb-NO" sz="2000" dirty="0"/>
        </a:p>
      </dgm:t>
    </dgm:pt>
    <dgm:pt modelId="{AE0F967B-34A8-46D2-8A7C-64012C2FC10E}" type="parTrans" cxnId="{20ED1412-3D3A-4003-8F00-EC4582685291}">
      <dgm:prSet/>
      <dgm:spPr/>
      <dgm:t>
        <a:bodyPr/>
        <a:lstStyle/>
        <a:p>
          <a:endParaRPr lang="nb-NO"/>
        </a:p>
      </dgm:t>
    </dgm:pt>
    <dgm:pt modelId="{D9C17F7A-60F3-42C6-971C-E21638E8CA49}" type="sibTrans" cxnId="{20ED1412-3D3A-4003-8F00-EC4582685291}">
      <dgm:prSet/>
      <dgm:spPr/>
      <dgm:t>
        <a:bodyPr/>
        <a:lstStyle/>
        <a:p>
          <a:endParaRPr lang="nb-NO"/>
        </a:p>
      </dgm:t>
    </dgm:pt>
    <dgm:pt modelId="{C05F36DE-CDC7-4168-BF18-2FF1E704CEF2}" type="pres">
      <dgm:prSet presAssocID="{2C38EE23-6529-4BA8-B048-72D0A163B370}" presName="Name0" presStyleCnt="0">
        <dgm:presLayoutVars>
          <dgm:dir/>
          <dgm:animLvl val="lvl"/>
          <dgm:resizeHandles val="exact"/>
        </dgm:presLayoutVars>
      </dgm:prSet>
      <dgm:spPr/>
    </dgm:pt>
    <dgm:pt modelId="{CC1B653F-FEA4-42AB-95A5-DBA318C14C66}" type="pres">
      <dgm:prSet presAssocID="{A50922A1-F0CE-45BE-A0DA-28CE834E11E5}" presName="parTxOnly" presStyleLbl="node1" presStyleIdx="0" presStyleCnt="3" custScaleX="109346" custScaleY="1323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72581BD-CE6E-4A32-A971-79C766D35E84}" type="pres">
      <dgm:prSet presAssocID="{CA4E0F37-DE95-4C75-A255-EBA199FC9AAB}" presName="parTxOnlySpace" presStyleCnt="0"/>
      <dgm:spPr/>
    </dgm:pt>
    <dgm:pt modelId="{AE316A25-5A76-4BB2-B229-51FAFC8CAC66}" type="pres">
      <dgm:prSet presAssocID="{80C8C73B-C2E5-4B83-8605-BE71513B35F4}" presName="parTxOnly" presStyleLbl="node1" presStyleIdx="1" presStyleCnt="3" custScaleX="103139" custScaleY="1323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2406D32-6242-40C2-ADB2-605652B6F465}" type="pres">
      <dgm:prSet presAssocID="{AD9B54AA-CAF8-4037-8649-50FB6BA0A430}" presName="parTxOnlySpace" presStyleCnt="0"/>
      <dgm:spPr/>
    </dgm:pt>
    <dgm:pt modelId="{E24D206D-8176-43E0-BA0F-4EDBFC871B6B}" type="pres">
      <dgm:prSet presAssocID="{06E84D43-964A-4A4A-A84E-8DEBDAAE4B09}" presName="parTxOnly" presStyleLbl="node1" presStyleIdx="2" presStyleCnt="3" custScaleY="1323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3F38703F-84D6-4565-80A2-0AD9AB109BC4}" type="presOf" srcId="{A50922A1-F0CE-45BE-A0DA-28CE834E11E5}" destId="{CC1B653F-FEA4-42AB-95A5-DBA318C14C66}" srcOrd="0" destOrd="0" presId="urn:microsoft.com/office/officeart/2005/8/layout/chevron1"/>
    <dgm:cxn modelId="{C3B12963-9843-4AD3-8A78-525B223D3EA0}" type="presOf" srcId="{2C38EE23-6529-4BA8-B048-72D0A163B370}" destId="{C05F36DE-CDC7-4168-BF18-2FF1E704CEF2}" srcOrd="0" destOrd="0" presId="urn:microsoft.com/office/officeart/2005/8/layout/chevron1"/>
    <dgm:cxn modelId="{11CA4A92-EDB2-4C06-BFC2-0AFF71EF367A}" srcId="{2C38EE23-6529-4BA8-B048-72D0A163B370}" destId="{A50922A1-F0CE-45BE-A0DA-28CE834E11E5}" srcOrd="0" destOrd="0" parTransId="{0FA40DFC-7F94-49B6-BCE3-ABF8C14E5AAD}" sibTransId="{CA4E0F37-DE95-4C75-A255-EBA199FC9AAB}"/>
    <dgm:cxn modelId="{20ED1412-3D3A-4003-8F00-EC4582685291}" srcId="{2C38EE23-6529-4BA8-B048-72D0A163B370}" destId="{06E84D43-964A-4A4A-A84E-8DEBDAAE4B09}" srcOrd="2" destOrd="0" parTransId="{AE0F967B-34A8-46D2-8A7C-64012C2FC10E}" sibTransId="{D9C17F7A-60F3-42C6-971C-E21638E8CA49}"/>
    <dgm:cxn modelId="{7C81392B-8581-4663-9D79-0C3B0C3EAC97}" srcId="{2C38EE23-6529-4BA8-B048-72D0A163B370}" destId="{80C8C73B-C2E5-4B83-8605-BE71513B35F4}" srcOrd="1" destOrd="0" parTransId="{41052CC1-0FCD-47CC-B0BC-F9734C63635A}" sibTransId="{AD9B54AA-CAF8-4037-8649-50FB6BA0A430}"/>
    <dgm:cxn modelId="{8F7F086C-AF3F-4CE6-AF53-354B6E0D4F7B}" type="presOf" srcId="{80C8C73B-C2E5-4B83-8605-BE71513B35F4}" destId="{AE316A25-5A76-4BB2-B229-51FAFC8CAC66}" srcOrd="0" destOrd="0" presId="urn:microsoft.com/office/officeart/2005/8/layout/chevron1"/>
    <dgm:cxn modelId="{0936EA09-AF7B-406B-8C92-9D8D777CBA8D}" type="presOf" srcId="{06E84D43-964A-4A4A-A84E-8DEBDAAE4B09}" destId="{E24D206D-8176-43E0-BA0F-4EDBFC871B6B}" srcOrd="0" destOrd="0" presId="urn:microsoft.com/office/officeart/2005/8/layout/chevron1"/>
    <dgm:cxn modelId="{50B6FCC2-4388-4195-A3EF-CD56A1FEC292}" type="presParOf" srcId="{C05F36DE-CDC7-4168-BF18-2FF1E704CEF2}" destId="{CC1B653F-FEA4-42AB-95A5-DBA318C14C66}" srcOrd="0" destOrd="0" presId="urn:microsoft.com/office/officeart/2005/8/layout/chevron1"/>
    <dgm:cxn modelId="{33D415E5-BEC1-4642-9548-35EDDA435E42}" type="presParOf" srcId="{C05F36DE-CDC7-4168-BF18-2FF1E704CEF2}" destId="{B72581BD-CE6E-4A32-A971-79C766D35E84}" srcOrd="1" destOrd="0" presId="urn:microsoft.com/office/officeart/2005/8/layout/chevron1"/>
    <dgm:cxn modelId="{48839367-3436-4E2E-BF3F-F1AB4DF4ABEB}" type="presParOf" srcId="{C05F36DE-CDC7-4168-BF18-2FF1E704CEF2}" destId="{AE316A25-5A76-4BB2-B229-51FAFC8CAC66}" srcOrd="2" destOrd="0" presId="urn:microsoft.com/office/officeart/2005/8/layout/chevron1"/>
    <dgm:cxn modelId="{AE2030EA-8F3C-40E8-A895-057FABB81E2C}" type="presParOf" srcId="{C05F36DE-CDC7-4168-BF18-2FF1E704CEF2}" destId="{52406D32-6242-40C2-ADB2-605652B6F465}" srcOrd="3" destOrd="0" presId="urn:microsoft.com/office/officeart/2005/8/layout/chevron1"/>
    <dgm:cxn modelId="{CE04C4F7-E88F-45D8-BA5F-EFA59EECECCE}" type="presParOf" srcId="{C05F36DE-CDC7-4168-BF18-2FF1E704CEF2}" destId="{E24D206D-8176-43E0-BA0F-4EDBFC871B6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02A7D-96B2-4926-8D77-C0943C16AEFA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FAFF0-F94F-4234-A871-ED8613863D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3138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Bred</a:t>
            </a:r>
            <a:r>
              <a:rPr lang="nb-NO" baseline="0" dirty="0" smtClean="0"/>
              <a:t> høring. God oppslutning i høringsrunden. 125 høringsuttalelser. Prosjektet: fem medarbeidere, nå mer eller mindre på heltid.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CC8A3-2EF3-42DC-AC14-29841ECA70B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79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052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159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158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70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71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470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889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4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97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179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356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E103-DF9E-4268-B27F-145C0771CA3E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89AE-F476-49F7-A7E7-E8F78C9C8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183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jeringen.no/organiseringsprosjekt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Presentasjon av organiseringsprosjektet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6847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utfordringer på økonomiområdet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Hvordan </a:t>
            </a:r>
            <a:r>
              <a:rPr lang="nb-NO" dirty="0"/>
              <a:t>organisere slik at man får til et godt samspill mellom teknologisk kompetanse og fagkompetanse som sikrer at  de teknologiske mulighetene utnyttes best mulig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Hvordan </a:t>
            </a:r>
            <a:r>
              <a:rPr lang="nb-NO" dirty="0"/>
              <a:t>organisere de IKT-baserte tjenestene slik at brukernærhet og brukerstyring ivaretas på en god måte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Hvordan </a:t>
            </a:r>
            <a:r>
              <a:rPr lang="nb-NO" dirty="0"/>
              <a:t>sikre et godt samspill mellom de ulike IKT-baserte tjenestene slik at overlapp og konkurranse i størst mulig grad unngås</a:t>
            </a:r>
            <a:r>
              <a:rPr lang="nb-NO" dirty="0" smtClean="0"/>
              <a:t>? Økonomi, lønn, studieadministrasjon, arkiv……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58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Flere 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Hvem </a:t>
            </a:r>
            <a:r>
              <a:rPr lang="nb-NO" dirty="0"/>
              <a:t>skal ta ansvaret for anskaffelse, utvikling og forvaltning av felles portefølje av systemløsninger og </a:t>
            </a:r>
            <a:r>
              <a:rPr lang="nb-NO" dirty="0" smtClean="0"/>
              <a:t>tjenester på økonomiområdet/ det administrative området? </a:t>
            </a:r>
            <a:endParaRPr lang="nb-NO" dirty="0"/>
          </a:p>
          <a:p>
            <a:r>
              <a:rPr lang="nb-NO" dirty="0" smtClean="0"/>
              <a:t>Hvordan </a:t>
            </a:r>
            <a:r>
              <a:rPr lang="nb-NO" dirty="0"/>
              <a:t>sikre best mulig utnyttelse av IKT-ressurser og tjenester gjennom standardisering av arbeidsflyt, dataflyt og </a:t>
            </a:r>
            <a:r>
              <a:rPr lang="nb-NO" dirty="0" smtClean="0"/>
              <a:t>brukergrensesnitt?</a:t>
            </a:r>
            <a:r>
              <a:rPr lang="nb-NO" i="1" dirty="0"/>
              <a:t> </a:t>
            </a:r>
            <a:r>
              <a:rPr lang="nb-NO" i="1" dirty="0" smtClean="0"/>
              <a:t>Behov for myndighet?</a:t>
            </a:r>
            <a:endParaRPr lang="nb-NO" dirty="0"/>
          </a:p>
          <a:p>
            <a:r>
              <a:rPr lang="nb-NO" dirty="0" smtClean="0"/>
              <a:t>Hvordan </a:t>
            </a:r>
            <a:r>
              <a:rPr lang="nb-NO" dirty="0"/>
              <a:t>etablere en organisering som ikke blir for topptung, men som utnytter og deler ressursene på institusjonsnivå og sikrer brukernære tjenester.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6263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Involvering og brukerorientering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Når det gjelder de tjenestene som leveres ut til institusjonene er det først og fremst brukernes behov som skal være premissgivende for dimensjonering og utforming av tjenestene</a:t>
            </a:r>
          </a:p>
          <a:p>
            <a:r>
              <a:rPr lang="nb-NO" dirty="0" smtClean="0"/>
              <a:t>Organiseringen av tjenestene skal legge til rette for standardisering og digitalisering av tjenestene og gjennom dette øke brukervennlighet og kvalitet.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390" y="2416016"/>
            <a:ext cx="3830320" cy="2875280"/>
          </a:xfrm>
        </p:spPr>
      </p:pic>
    </p:spTree>
    <p:extLst>
      <p:ext uri="{BB962C8B-B14F-4D97-AF65-F5344CB8AC3E}">
        <p14:creationId xmlns:p14="http://schemas.microsoft.com/office/powerpoint/2010/main" val="3418914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Invitasjon til innspill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I utarbeiding av modeller vil brukerne bli invitert til å: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Komme med innspill til mulige løsninger</a:t>
            </a:r>
          </a:p>
          <a:p>
            <a:r>
              <a:rPr lang="nb-NO" dirty="0" smtClean="0"/>
              <a:t>Gi tilbakespill og kommentarer på foreslåtte løsninger</a:t>
            </a:r>
          </a:p>
          <a:p>
            <a:r>
              <a:rPr lang="nb-NO" dirty="0" smtClean="0"/>
              <a:t>Spesifisere føringer og krav det er viktig å ta hensyn til både i utarbeiding og implementering av løsningene</a:t>
            </a:r>
          </a:p>
        </p:txBody>
      </p:sp>
    </p:spTree>
    <p:extLst>
      <p:ext uri="{BB962C8B-B14F-4D97-AF65-F5344CB8AC3E}">
        <p14:creationId xmlns:p14="http://schemas.microsoft.com/office/powerpoint/2010/main" val="1205611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Gode eksterne tjenester er nødvendig, men ikke tilstrekkelig…….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Kompetanse - </a:t>
            </a:r>
            <a:r>
              <a:rPr lang="nb-NO" dirty="0" err="1" smtClean="0"/>
              <a:t>HRstrategi</a:t>
            </a:r>
            <a:endParaRPr lang="nb-NO" dirty="0" smtClean="0"/>
          </a:p>
          <a:p>
            <a:r>
              <a:rPr lang="nb-NO" dirty="0" smtClean="0"/>
              <a:t>Styring og kontroll (internkontroll)</a:t>
            </a:r>
          </a:p>
          <a:p>
            <a:r>
              <a:rPr lang="nb-NO" dirty="0" smtClean="0"/>
              <a:t>Internrevisjon</a:t>
            </a:r>
          </a:p>
        </p:txBody>
      </p:sp>
    </p:spTree>
    <p:extLst>
      <p:ext uri="{BB962C8B-B14F-4D97-AF65-F5344CB8AC3E}">
        <p14:creationId xmlns:p14="http://schemas.microsoft.com/office/powerpoint/2010/main" val="3171287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Internkontroll – hva krever KD……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nb-NO" altLang="nb-NO" dirty="0" smtClean="0"/>
              <a:t>   KD krever at implementering og etterlevelse </a:t>
            </a:r>
            <a:r>
              <a:rPr lang="nb-NO" altLang="nb-NO" dirty="0"/>
              <a:t>av §</a:t>
            </a:r>
            <a:r>
              <a:rPr lang="nb-NO" altLang="nb-NO" dirty="0" smtClean="0"/>
              <a:t>14(RØS) kan dokumenteres</a:t>
            </a:r>
            <a:r>
              <a:rPr lang="nb-NO" altLang="nb-NO" dirty="0"/>
              <a:t>:</a:t>
            </a:r>
          </a:p>
          <a:p>
            <a:r>
              <a:rPr lang="nb-NO" altLang="nb-NO" dirty="0"/>
              <a:t>Dokumentasjon av at det gjennomføres systematiske risikovurderinger i forhold til:</a:t>
            </a:r>
          </a:p>
          <a:p>
            <a:pPr lvl="1"/>
            <a:r>
              <a:rPr lang="nb-NO" altLang="nb-NO" dirty="0"/>
              <a:t>Gjennomføring av virksomheten (virksomhetsstyringen)</a:t>
            </a:r>
          </a:p>
          <a:p>
            <a:pPr lvl="1"/>
            <a:r>
              <a:rPr lang="nb-NO" altLang="nb-NO" dirty="0"/>
              <a:t>Den finansielle rapporteringen</a:t>
            </a:r>
          </a:p>
          <a:p>
            <a:pPr lvl="1"/>
            <a:r>
              <a:rPr lang="nb-NO" altLang="nb-NO" dirty="0"/>
              <a:t>Misligheter og økonomisk kriminalitet</a:t>
            </a:r>
          </a:p>
          <a:p>
            <a:r>
              <a:rPr lang="nb-NO" altLang="nb-NO" dirty="0"/>
              <a:t>Dokumentasjon av organiseringen av virksomheten:</a:t>
            </a:r>
          </a:p>
          <a:p>
            <a:pPr lvl="1"/>
            <a:r>
              <a:rPr lang="nb-NO" altLang="nb-NO" dirty="0"/>
              <a:t>Prosesser og rutiner</a:t>
            </a:r>
          </a:p>
          <a:p>
            <a:pPr lvl="1"/>
            <a:r>
              <a:rPr lang="nb-NO" altLang="nb-NO" dirty="0"/>
              <a:t>Oppgave og ansvarsfordeling</a:t>
            </a:r>
          </a:p>
          <a:p>
            <a:pPr lvl="1"/>
            <a:r>
              <a:rPr lang="nb-NO" altLang="nb-NO" dirty="0"/>
              <a:t>Interne regler og retningslinjer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2567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Hva er internrevisjon?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b-NO" altLang="nb-NO" sz="2400" dirty="0"/>
              <a:t>   Intern revisjon er en systematisk og uavhengig undersøkelse innen </a:t>
            </a:r>
            <a:r>
              <a:rPr lang="nb-NO" altLang="nb-NO" sz="2400" dirty="0" smtClean="0"/>
              <a:t>institusjonens </a:t>
            </a:r>
            <a:r>
              <a:rPr lang="nb-NO" altLang="nb-NO" sz="2400" dirty="0"/>
              <a:t>forvaltning som blir gjennomført for å se til at:</a:t>
            </a:r>
          </a:p>
          <a:p>
            <a:r>
              <a:rPr lang="nb-NO" altLang="nb-NO" sz="2400" dirty="0"/>
              <a:t>det er etablert forsvarlige og hensiktsmessige opplegg for intern kontroll </a:t>
            </a:r>
          </a:p>
          <a:p>
            <a:r>
              <a:rPr lang="nb-NO" altLang="nb-NO" sz="2400" dirty="0"/>
              <a:t>aktiviteter og rutiner er i overensstemmelse med det som er planlagt og blir effektivt gjennomført </a:t>
            </a:r>
          </a:p>
          <a:p>
            <a:r>
              <a:rPr lang="nb-NO" altLang="nb-NO" sz="2400" dirty="0"/>
              <a:t>mål, planer, krav og prosedyrer er kjent, forstått og etterleves.</a:t>
            </a:r>
          </a:p>
          <a:p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37391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1210"/>
          </a:xfrm>
        </p:spPr>
        <p:txBody>
          <a:bodyPr/>
          <a:lstStyle/>
          <a:p>
            <a:r>
              <a:rPr lang="nb-NO" dirty="0"/>
              <a:t>O</a:t>
            </a:r>
            <a:r>
              <a:rPr lang="nb-NO" dirty="0" smtClean="0"/>
              <a:t>rganiseringsprosjekt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40475"/>
            <a:ext cx="10515600" cy="4636487"/>
          </a:xfrm>
        </p:spPr>
        <p:txBody>
          <a:bodyPr>
            <a:normAutofit fontScale="92500"/>
          </a:bodyPr>
          <a:lstStyle/>
          <a:p>
            <a:r>
              <a:rPr lang="nb-NO" dirty="0"/>
              <a:t>Prosjektet skal vurdere organiseringen av forvaltningsoppgaver, fellestjenester og felles ressurser i kunnskapssektoren, herunder forvaltningsorganene under Kunnskapsdepartementet og organisering av relevante forvaltningsoppgaver i departementet.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Formålet </a:t>
            </a:r>
            <a:r>
              <a:rPr lang="nb-NO" dirty="0"/>
              <a:t>med prosjektet er å forenkle og forbedre organiseringen av det underliggende apparatet til Kunnskapsdepartementet og vurdere oppgavefordelingen mellom departement og underliggende virksomheter.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/>
              <a:t>Sentrale dokumenter om prosjektets arbeid finner du på </a:t>
            </a:r>
            <a:r>
              <a:rPr lang="nb-NO" u="sng" dirty="0">
                <a:hlinkClick r:id="rId2"/>
              </a:rPr>
              <a:t>www.regjeringen.no/organiseringsprosjektet</a:t>
            </a:r>
            <a:endParaRPr lang="nb-NO" dirty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973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Gjedrem og Fagernæs fant blant annet at: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15762"/>
            <a:ext cx="10515600" cy="4661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Kunnskapsdepartementet </a:t>
            </a:r>
            <a:r>
              <a:rPr lang="nb-NO" dirty="0"/>
              <a:t>har for mange og for små underliggende virksomheter. </a:t>
            </a:r>
          </a:p>
          <a:p>
            <a:r>
              <a:rPr lang="nb-NO" dirty="0" smtClean="0"/>
              <a:t>Det </a:t>
            </a:r>
            <a:r>
              <a:rPr lang="nb-NO" dirty="0"/>
              <a:t>er uklar ansvarsfordeling mellom enkelte underliggende virksomheter. </a:t>
            </a:r>
          </a:p>
          <a:p>
            <a:r>
              <a:rPr lang="nb-NO" dirty="0" smtClean="0"/>
              <a:t>Ansvarsfordelingen </a:t>
            </a:r>
            <a:r>
              <a:rPr lang="nb-NO" dirty="0"/>
              <a:t>mellom </a:t>
            </a:r>
            <a:r>
              <a:rPr lang="nb-NO" dirty="0" smtClean="0"/>
              <a:t>departementet </a:t>
            </a:r>
            <a:r>
              <a:rPr lang="nb-NO" dirty="0"/>
              <a:t>og underliggende virksomheter har enkelte utfordringer. På enkelte områder ligger det for mange forvaltningsoppgaver i departementet. Det finnes også områder med uklar ansvarsfordeling mellom departementet og underliggende </a:t>
            </a:r>
            <a:r>
              <a:rPr lang="nb-NO" dirty="0" smtClean="0"/>
              <a:t>virksomheter</a:t>
            </a:r>
            <a:r>
              <a:rPr lang="nb-NO" dirty="0"/>
              <a:t>. </a:t>
            </a:r>
          </a:p>
          <a:p>
            <a:r>
              <a:rPr lang="nb-NO" dirty="0" smtClean="0"/>
              <a:t>Flere </a:t>
            </a:r>
            <a:r>
              <a:rPr lang="nb-NO" dirty="0"/>
              <a:t>virksomheter har en </a:t>
            </a:r>
            <a:r>
              <a:rPr lang="nb-NO" dirty="0" smtClean="0"/>
              <a:t>organisasjonsform </a:t>
            </a:r>
            <a:r>
              <a:rPr lang="nb-NO" dirty="0"/>
              <a:t>som ikke er tilpasset kjerne-oppgavene. </a:t>
            </a:r>
          </a:p>
          <a:p>
            <a:r>
              <a:rPr lang="nb-NO" dirty="0" smtClean="0"/>
              <a:t>Det </a:t>
            </a:r>
            <a:r>
              <a:rPr lang="nb-NO" dirty="0"/>
              <a:t>er for lite samarbeid og </a:t>
            </a:r>
            <a:r>
              <a:rPr lang="nb-NO" dirty="0" smtClean="0"/>
              <a:t>oppgaveløsning </a:t>
            </a:r>
            <a:r>
              <a:rPr lang="nb-NO" dirty="0"/>
              <a:t>på tvers av virksomheter og </a:t>
            </a:r>
            <a:r>
              <a:rPr lang="nb-NO" dirty="0" smtClean="0"/>
              <a:t>sektor.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34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Høring og oppfølging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Rapporten ble sendt på høring med frist april 2016</a:t>
            </a:r>
          </a:p>
          <a:p>
            <a:r>
              <a:rPr lang="nb-NO" dirty="0" smtClean="0"/>
              <a:t>KD mottok 125 høringsuttalelser</a:t>
            </a:r>
          </a:p>
          <a:p>
            <a:r>
              <a:rPr lang="nb-NO" dirty="0" smtClean="0"/>
              <a:t>Enkelte av ekspertgruppens forslag gikk på andre spørsmål enn fremtidig organisering. Disse blir fulgt opp utenfor prosjektet.</a:t>
            </a:r>
          </a:p>
          <a:p>
            <a:r>
              <a:rPr lang="nb-NO" dirty="0" smtClean="0"/>
              <a:t>De gjenstående virksomheter inngår i to delprosjekter. Mandatene ligger på www.regjeringen.no/organiseringsprosjektet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198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Delprosjekt 2 omfatter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91049" y="1825625"/>
            <a:ext cx="9862751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nb-NO" dirty="0" smtClean="0"/>
              <a:t>FSAT/</a:t>
            </a:r>
            <a:r>
              <a:rPr lang="nb-NO" dirty="0" err="1" smtClean="0"/>
              <a:t>CRIStin</a:t>
            </a:r>
            <a:endParaRPr lang="nb-NO" dirty="0"/>
          </a:p>
          <a:p>
            <a:pPr lvl="0"/>
            <a:r>
              <a:rPr lang="nb-NO" dirty="0"/>
              <a:t>NOKUT</a:t>
            </a:r>
          </a:p>
          <a:p>
            <a:pPr lvl="0"/>
            <a:r>
              <a:rPr lang="nb-NO" dirty="0"/>
              <a:t>BIBSYS</a:t>
            </a:r>
          </a:p>
          <a:p>
            <a:pPr lvl="0"/>
            <a:r>
              <a:rPr lang="nb-NO" dirty="0"/>
              <a:t>UNINETT</a:t>
            </a:r>
          </a:p>
          <a:p>
            <a:pPr lvl="0"/>
            <a:r>
              <a:rPr lang="nb-NO" dirty="0"/>
              <a:t>Norgesuniversitetet</a:t>
            </a:r>
          </a:p>
          <a:p>
            <a:pPr lvl="0"/>
            <a:r>
              <a:rPr lang="nb-NO" dirty="0"/>
              <a:t>NSD – Norsk senter for forskningsdata</a:t>
            </a:r>
          </a:p>
          <a:p>
            <a:pPr lvl="0"/>
            <a:r>
              <a:rPr lang="nb-NO" dirty="0"/>
              <a:t>PKU – Program for kunstnerisk utviklingsarbeid</a:t>
            </a:r>
          </a:p>
          <a:p>
            <a:pPr lvl="0"/>
            <a:r>
              <a:rPr lang="nb-NO" dirty="0"/>
              <a:t>UHR – Universitets- og høgskolerådet</a:t>
            </a:r>
          </a:p>
          <a:p>
            <a:pPr lvl="0"/>
            <a:r>
              <a:rPr lang="nb-NO" dirty="0"/>
              <a:t>SIU</a:t>
            </a:r>
          </a:p>
          <a:p>
            <a:pPr lvl="0"/>
            <a:r>
              <a:rPr lang="nb-NO" dirty="0"/>
              <a:t>Nasjonalt senter for realfagsrekruttering</a:t>
            </a:r>
          </a:p>
          <a:p>
            <a:pPr lvl="0"/>
            <a:r>
              <a:rPr lang="nb-NO" dirty="0"/>
              <a:t>Oppgaver i departementet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59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/>
              <a:t>Vurderingskrieriter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98800" y="1591399"/>
            <a:ext cx="9791598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b-NO" dirty="0"/>
              <a:t>Bedre måloppnåelse </a:t>
            </a:r>
            <a:endParaRPr lang="nb-NO" dirty="0" smtClean="0"/>
          </a:p>
          <a:p>
            <a:pPr lvl="1"/>
            <a:r>
              <a:rPr lang="nb-NO" dirty="0" smtClean="0"/>
              <a:t>Tilrettelegge </a:t>
            </a:r>
            <a:r>
              <a:rPr lang="nb-NO" dirty="0"/>
              <a:t>for bedre </a:t>
            </a:r>
            <a:r>
              <a:rPr lang="nb-NO" dirty="0" smtClean="0"/>
              <a:t>måloppnåelse</a:t>
            </a:r>
          </a:p>
          <a:p>
            <a:pPr lvl="1"/>
            <a:r>
              <a:rPr lang="nb-NO" dirty="0"/>
              <a:t>Ivareta behov i sektorene bedre/økt brukerorientering</a:t>
            </a:r>
          </a:p>
          <a:p>
            <a:pPr marL="0" lvl="0" indent="0">
              <a:buNone/>
            </a:pPr>
            <a:r>
              <a:rPr lang="nb-NO" dirty="0"/>
              <a:t>Effektiv forvaltning/oppgaveløsning</a:t>
            </a:r>
          </a:p>
          <a:p>
            <a:pPr lvl="1"/>
            <a:r>
              <a:rPr lang="nb-NO" dirty="0"/>
              <a:t>Bedret ressursutnyttelse</a:t>
            </a:r>
          </a:p>
          <a:p>
            <a:pPr lvl="1"/>
            <a:r>
              <a:rPr lang="nb-NO" dirty="0"/>
              <a:t>Samordning og standardisering av likeartede oppgaver og tjenester, unngå dublering </a:t>
            </a:r>
          </a:p>
          <a:p>
            <a:pPr lvl="1"/>
            <a:r>
              <a:rPr lang="nb-NO" dirty="0"/>
              <a:t>Økt omstillingsevne </a:t>
            </a:r>
          </a:p>
          <a:p>
            <a:pPr lvl="1"/>
            <a:r>
              <a:rPr lang="nb-NO" dirty="0"/>
              <a:t>Bedre og mer effektiv styring av virksomhetene</a:t>
            </a:r>
          </a:p>
          <a:p>
            <a:pPr marL="0" lvl="0" indent="0">
              <a:buNone/>
            </a:pPr>
            <a:r>
              <a:rPr lang="nb-NO" dirty="0" smtClean="0"/>
              <a:t>Lokalisering </a:t>
            </a:r>
          </a:p>
          <a:p>
            <a:pPr lvl="1"/>
            <a:r>
              <a:rPr lang="nb-NO" dirty="0" smtClean="0"/>
              <a:t>Flere </a:t>
            </a:r>
            <a:r>
              <a:rPr lang="nb-NO" dirty="0"/>
              <a:t>oppgaver og tjenester utenfor Oslo enn i dag</a:t>
            </a:r>
          </a:p>
        </p:txBody>
      </p:sp>
    </p:spTree>
    <p:extLst>
      <p:ext uri="{BB962C8B-B14F-4D97-AF65-F5344CB8AC3E}">
        <p14:creationId xmlns:p14="http://schemas.microsoft.com/office/powerpoint/2010/main" val="18760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2339" y="560173"/>
            <a:ext cx="9953368" cy="100839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Delprosjektene skal utrede alternative modeller</a:t>
            </a: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705233" y="1972219"/>
            <a:ext cx="75036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nb-NO" sz="2800" dirty="0" smtClean="0">
                <a:ea typeface="Times New Roman" panose="02020603050405020304" pitchFamily="18" charset="0"/>
              </a:rPr>
              <a:t>Én </a:t>
            </a:r>
            <a:r>
              <a:rPr lang="nb-NO" sz="2800" dirty="0" smtClean="0">
                <a:effectLst/>
                <a:ea typeface="Times New Roman" panose="02020603050405020304" pitchFamily="18" charset="0"/>
              </a:rPr>
              <a:t>sentral virksomhet for alle typer oppgaver per delprosjekt.</a:t>
            </a:r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nb-NO" sz="2800" dirty="0" smtClean="0">
                <a:ea typeface="Times New Roman" panose="02020603050405020304" pitchFamily="18" charset="0"/>
              </a:rPr>
              <a:t>S</a:t>
            </a:r>
            <a:r>
              <a:rPr lang="nb-NO" sz="2800" dirty="0" smtClean="0">
                <a:effectLst/>
                <a:ea typeface="Times New Roman" panose="02020603050405020304" pitchFamily="18" charset="0"/>
              </a:rPr>
              <a:t>amordning av forvaltningsoppgavene og tjenesteoppgavene i færre virksomheter enn i dag.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nb-NO" sz="2800" dirty="0" smtClean="0">
                <a:ea typeface="Times New Roman" panose="02020603050405020304" pitchFamily="18" charset="0"/>
              </a:rPr>
              <a:t>E</a:t>
            </a:r>
            <a:r>
              <a:rPr lang="nb-NO" sz="2800" dirty="0" smtClean="0">
                <a:effectLst/>
                <a:ea typeface="Times New Roman" panose="02020603050405020304" pitchFamily="18" charset="0"/>
              </a:rPr>
              <a:t>v. andre alternative modeller.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nb-NO" sz="2800" dirty="0">
                <a:ea typeface="Times New Roman" panose="02020603050405020304" pitchFamily="18" charset="0"/>
              </a:rPr>
              <a:t>D</a:t>
            </a:r>
            <a:r>
              <a:rPr lang="nb-NO" sz="2800" dirty="0" smtClean="0">
                <a:effectLst/>
                <a:ea typeface="Times New Roman" panose="02020603050405020304" pitchFamily="18" charset="0"/>
              </a:rPr>
              <a:t>agens organisering, ev. med mindre justeringer.</a:t>
            </a:r>
            <a:endParaRPr lang="nb-NO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mtClean="0"/>
              <a:t>Overordnet tidsplan</a:t>
            </a:r>
            <a:endParaRPr lang="nb-NO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83443555"/>
              </p:ext>
            </p:extLst>
          </p:nvPr>
        </p:nvGraphicFramePr>
        <p:xfrm>
          <a:off x="2279068" y="1631092"/>
          <a:ext cx="7560840" cy="4664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21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Spørsmål til virksomhetene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28206" y="1690688"/>
            <a:ext cx="9066799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1. Er </a:t>
            </a:r>
            <a:r>
              <a:rPr lang="nb-NO" dirty="0"/>
              <a:t>det områder hvor det er behov for bedre samordning eller koordinering? </a:t>
            </a:r>
          </a:p>
          <a:p>
            <a:pPr marL="0" indent="0">
              <a:buNone/>
            </a:pPr>
            <a:r>
              <a:rPr lang="nb-NO" dirty="0"/>
              <a:t>2. Er det oppgaver, tjenester eller ressurser som det ikke lenger er behov for? </a:t>
            </a:r>
          </a:p>
          <a:p>
            <a:pPr marL="0" indent="0">
              <a:buNone/>
            </a:pPr>
            <a:r>
              <a:rPr lang="nb-NO" dirty="0"/>
              <a:t>3. Er det oppgaver som kan løses på et annet nivå enn i dag? </a:t>
            </a:r>
          </a:p>
          <a:p>
            <a:pPr marL="0" indent="0">
              <a:buNone/>
            </a:pPr>
            <a:r>
              <a:rPr lang="nb-NO" dirty="0"/>
              <a:t>4. Gir nåværende organisatoriske løsning noen hindringer for å møte behovene? </a:t>
            </a:r>
          </a:p>
          <a:p>
            <a:pPr marL="0" indent="0">
              <a:buNone/>
            </a:pPr>
            <a:r>
              <a:rPr lang="nb-NO" dirty="0"/>
              <a:t>5. Hvilke organisatoriske eller andre grep mener dere bør gjøres? </a:t>
            </a:r>
          </a:p>
          <a:p>
            <a:pPr marL="0" indent="0">
              <a:buNone/>
            </a:pPr>
            <a:r>
              <a:rPr lang="nb-NO" dirty="0"/>
              <a:t>6. På hvilke områder vil standardisering og digitalisering kunne gi økt måloppnåelse?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032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ttaker_x0020_og_x0020_dato_x0020_for_x0020_ferdigstilling xmlns="2a5476f5-1166-4d06-9451-b0dd1f61ddea">Til virksomhetene 3.10.16</Mottaker_x0020_og_x0020_dato_x0020_for_x0020_ferdigstilling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AEBC5BE9527E4097ECB17C9F09B93D" ma:contentTypeVersion="1" ma:contentTypeDescription="Opprett et nytt dokument." ma:contentTypeScope="" ma:versionID="0082fd142e3b834e67cfedfbd0326196">
  <xsd:schema xmlns:xsd="http://www.w3.org/2001/XMLSchema" xmlns:xs="http://www.w3.org/2001/XMLSchema" xmlns:p="http://schemas.microsoft.com/office/2006/metadata/properties" xmlns:ns2="2a5476f5-1166-4d06-9451-b0dd1f61ddea" targetNamespace="http://schemas.microsoft.com/office/2006/metadata/properties" ma:root="true" ma:fieldsID="01107df7ae6a6bfd6432560a9403b1e6" ns2:_="">
    <xsd:import namespace="2a5476f5-1166-4d06-9451-b0dd1f61ddea"/>
    <xsd:element name="properties">
      <xsd:complexType>
        <xsd:sequence>
          <xsd:element name="documentManagement">
            <xsd:complexType>
              <xsd:all>
                <xsd:element ref="ns2:Mottaker_x0020_og_x0020_dato_x0020_for_x0020_ferdigstil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476f5-1166-4d06-9451-b0dd1f61ddea" elementFormDefault="qualified">
    <xsd:import namespace="http://schemas.microsoft.com/office/2006/documentManagement/types"/>
    <xsd:import namespace="http://schemas.microsoft.com/office/infopath/2007/PartnerControls"/>
    <xsd:element name="Mottaker_x0020_og_x0020_dato_x0020_for_x0020_ferdigstilling" ma:index="1" nillable="true" ma:displayName="Mottaker og dato for ferdigstilling" ma:internalName="Mottaker_x0020_og_x0020_dato_x0020_for_x0020_ferdigstilling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nholdstype"/>
        <xsd:element ref="dc:title" minOccurs="0" maxOccurs="1" ma:index="2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542D17-E520-4F52-AE67-558A828D9604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2a5476f5-1166-4d06-9451-b0dd1f61ddea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E3E050-A68C-4E80-A14F-99C09D656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F7D6F3-D81A-40A2-8802-2A2188BDD8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476f5-1166-4d06-9451-b0dd1f61d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828</Words>
  <Application>Microsoft Office PowerPoint</Application>
  <PresentationFormat>Widescreen</PresentationFormat>
  <Paragraphs>104</Paragraphs>
  <Slides>16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Office-tema</vt:lpstr>
      <vt:lpstr>Presentasjon av organiseringsprosjektet </vt:lpstr>
      <vt:lpstr>Organiseringsprosjekt</vt:lpstr>
      <vt:lpstr>Gjedrem og Fagernæs fant blant annet at:</vt:lpstr>
      <vt:lpstr>Høring og oppfølging</vt:lpstr>
      <vt:lpstr>Delprosjekt 2 omfatter</vt:lpstr>
      <vt:lpstr>Vurderingskrieriter</vt:lpstr>
      <vt:lpstr>Delprosjektene skal utrede alternative modeller</vt:lpstr>
      <vt:lpstr>Overordnet tidsplan</vt:lpstr>
      <vt:lpstr>Spørsmål til virksomhetene</vt:lpstr>
      <vt:lpstr>Noen utfordringer på økonomiområdet</vt:lpstr>
      <vt:lpstr>Flere utfordringer</vt:lpstr>
      <vt:lpstr>Involvering og brukerorientering</vt:lpstr>
      <vt:lpstr>Invitasjon til innspill</vt:lpstr>
      <vt:lpstr>Gode eksterne tjenester er nødvendig, men ikke tilstrekkelig…….</vt:lpstr>
      <vt:lpstr>Internkontroll – hva krever KD……</vt:lpstr>
      <vt:lpstr>Hva er internrevisjon?</vt:lpstr>
    </vt:vector>
  </TitlesOfParts>
  <Company>STATEN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Fevolden Trond</dc:creator>
  <cp:lastModifiedBy>Holmen Anett</cp:lastModifiedBy>
  <cp:revision>155</cp:revision>
  <dcterms:created xsi:type="dcterms:W3CDTF">2016-08-29T10:53:12Z</dcterms:created>
  <dcterms:modified xsi:type="dcterms:W3CDTF">2016-10-17T09:49:16Z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0x010100CAAEBC5BE9527E4097ECB17C9F09B93D</vt:lpwstr>
  </property>
  <property fmtid="{D5CDD505-2E9C-101B-9397-08002B2CF9AE}" pid="3" name="GtProjectPhase">
    <vt:lpwstr/>
  </property>
  <property fmtid="{D5CDD505-2E9C-101B-9397-08002B2CF9AE}" pid="4" name="DssTema">
    <vt:lpwstr/>
  </property>
  <property fmtid="{D5CDD505-2E9C-101B-9397-08002B2CF9AE}" pid="5" name="DssDepartement">
    <vt:lpwstr/>
  </property>
</Properties>
</file>