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0" r:id="rId4"/>
    <p:sldId id="262" r:id="rId5"/>
    <p:sldId id="263" r:id="rId6"/>
    <p:sldId id="259" r:id="rId7"/>
    <p:sldId id="264" r:id="rId8"/>
    <p:sldId id="265" r:id="rId9"/>
    <p:sldId id="267" r:id="rId10"/>
    <p:sldId id="261" r:id="rId11"/>
    <p:sldId id="268" r:id="rId12"/>
    <p:sldId id="266" r:id="rId13"/>
  </p:sldIdLst>
  <p:sldSz cx="9906000" cy="6858000" type="A4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5pPr>
    <a:lvl6pPr marL="2286000" algn="l" defTabSz="914400" rtl="0" eaLnBrk="1" latinLnBrk="0" hangingPunct="1"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6pPr>
    <a:lvl7pPr marL="2743200" algn="l" defTabSz="914400" rtl="0" eaLnBrk="1" latinLnBrk="0" hangingPunct="1"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7pPr>
    <a:lvl8pPr marL="3200400" algn="l" defTabSz="914400" rtl="0" eaLnBrk="1" latinLnBrk="0" hangingPunct="1"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8pPr>
    <a:lvl9pPr marL="3657600" algn="l" defTabSz="914400" rtl="0" eaLnBrk="1" latinLnBrk="0" hangingPunct="1">
      <a:defRPr sz="2000" i="1" kern="1200">
        <a:solidFill>
          <a:schemeClr val="tx1"/>
        </a:solidFill>
        <a:latin typeface="Myriad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40667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79968" autoAdjust="0"/>
  </p:normalViewPr>
  <p:slideViewPr>
    <p:cSldViewPr>
      <p:cViewPr varScale="1">
        <p:scale>
          <a:sx n="92" d="100"/>
          <a:sy n="92" d="100"/>
        </p:scale>
        <p:origin x="-1938" y="-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48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02862" cy="54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9" tIns="47175" rIns="94349" bIns="47175" numCol="1" anchor="t" anchorCtr="0" compatLnSpc="1">
            <a:prstTxWarp prst="textNoShape">
              <a:avLst/>
            </a:prstTxWarp>
          </a:bodyPr>
          <a:lstStyle>
            <a:lvl1pPr defTabSz="942975">
              <a:defRPr sz="1300"/>
            </a:lvl1pPr>
          </a:lstStyle>
          <a:p>
            <a:endParaRPr lang="nb-NO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9605" y="0"/>
            <a:ext cx="3022749" cy="54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9" tIns="47175" rIns="94349" bIns="47175" numCol="1" anchor="t" anchorCtr="0" compatLnSpc="1">
            <a:prstTxWarp prst="textNoShape">
              <a:avLst/>
            </a:prstTxWarp>
          </a:bodyPr>
          <a:lstStyle>
            <a:lvl1pPr algn="r" defTabSz="942975">
              <a:defRPr sz="1300"/>
            </a:lvl1pPr>
          </a:lstStyle>
          <a:p>
            <a:endParaRPr lang="nb-NO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33713"/>
            <a:ext cx="3102862" cy="47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9" tIns="47175" rIns="94349" bIns="47175" numCol="1" anchor="b" anchorCtr="0" compatLnSpc="1">
            <a:prstTxWarp prst="textNoShape">
              <a:avLst/>
            </a:prstTxWarp>
          </a:bodyPr>
          <a:lstStyle>
            <a:lvl1pPr defTabSz="942975">
              <a:defRPr sz="1300"/>
            </a:lvl1pPr>
          </a:lstStyle>
          <a:p>
            <a:endParaRPr lang="nb-NO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9605" y="9733713"/>
            <a:ext cx="3022749" cy="47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349" tIns="47175" rIns="94349" bIns="47175" numCol="1" anchor="b" anchorCtr="0" compatLnSpc="1">
            <a:prstTxWarp prst="textNoShape">
              <a:avLst/>
            </a:prstTxWarp>
          </a:bodyPr>
          <a:lstStyle>
            <a:lvl1pPr algn="r" defTabSz="942975">
              <a:defRPr sz="1300"/>
            </a:lvl1pPr>
          </a:lstStyle>
          <a:p>
            <a:fld id="{3525067B-2981-4176-B627-F79C156E5B13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088" y="0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420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20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239" y="4860088"/>
            <a:ext cx="5678824" cy="46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420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420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088" y="9721868"/>
            <a:ext cx="3076672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Times New Roman" pitchFamily="18" charset="0"/>
              </a:defRPr>
            </a:lvl1pPr>
          </a:lstStyle>
          <a:p>
            <a:fld id="{D95F07E1-3772-427A-ABBA-9DEDB43DB85B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4174AE-052A-4FFF-9BA2-A5F4022D3BE0}" type="slidenum">
              <a:rPr lang="nb-NO"/>
              <a:pPr/>
              <a:t>1</a:t>
            </a:fld>
            <a:endParaRPr lang="nb-NO"/>
          </a:p>
        </p:txBody>
      </p:sp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34" name="Picture 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500313"/>
            <a:ext cx="4746625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533400"/>
            <a:ext cx="4743450" cy="2438400"/>
          </a:xfrm>
        </p:spPr>
        <p:txBody>
          <a:bodyPr/>
          <a:lstStyle>
            <a:lvl1pPr algn="r">
              <a:defRPr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42950" y="2971800"/>
            <a:ext cx="4743450" cy="1676400"/>
          </a:xfrm>
        </p:spPr>
        <p:txBody>
          <a:bodyPr/>
          <a:lstStyle>
            <a:lvl1pPr marL="0" indent="0" algn="r">
              <a:buFontTx/>
              <a:buNone/>
              <a:defRPr sz="24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2362200" y="4953000"/>
            <a:ext cx="64436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nb-NO">
                <a:solidFill>
                  <a:srgbClr val="406679"/>
                </a:solidFill>
              </a:rPr>
              <a:t>Stiftelsen Frischsenteret for samfunnsøkonomisk forskning</a:t>
            </a:r>
            <a:br>
              <a:rPr lang="nb-NO">
                <a:solidFill>
                  <a:srgbClr val="406679"/>
                </a:solidFill>
              </a:rPr>
            </a:br>
            <a:r>
              <a:rPr lang="nb-NO">
                <a:solidFill>
                  <a:srgbClr val="406679"/>
                </a:solidFill>
              </a:rPr>
              <a:t>Ragnar Frisch Centre for Economic Research</a:t>
            </a:r>
            <a:br>
              <a:rPr lang="nb-NO">
                <a:solidFill>
                  <a:srgbClr val="406679"/>
                </a:solidFill>
              </a:rPr>
            </a:br>
            <a:r>
              <a:rPr lang="nb-NO">
                <a:solidFill>
                  <a:srgbClr val="406679"/>
                </a:solidFill>
              </a:rPr>
              <a:t>www.frisch.uio.no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7388" y="381000"/>
            <a:ext cx="2125662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400" y="381000"/>
            <a:ext cx="6224588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381000"/>
            <a:ext cx="84201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42950" y="1447800"/>
            <a:ext cx="413385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447800"/>
            <a:ext cx="413385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447800"/>
            <a:ext cx="413385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447800"/>
            <a:ext cx="413385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381000"/>
            <a:ext cx="84201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447800"/>
            <a:ext cx="84201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7231063" y="6318250"/>
            <a:ext cx="1555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nb-NO" sz="1800">
                <a:solidFill>
                  <a:srgbClr val="406679"/>
                </a:solidFill>
              </a:rPr>
              <a:t>Frisch Centre</a:t>
            </a:r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763000" y="6019800"/>
            <a:ext cx="61595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yriad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yriad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yriad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yriad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yriad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yriad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yriad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yriad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3050" y="620713"/>
            <a:ext cx="9288463" cy="1828800"/>
          </a:xfrm>
        </p:spPr>
        <p:txBody>
          <a:bodyPr/>
          <a:lstStyle/>
          <a:p>
            <a:r>
              <a:rPr lang="nb-NO" sz="4800" dirty="0" smtClean="0"/>
              <a:t>Hva skal til for å lykkes?</a:t>
            </a:r>
            <a:endParaRPr lang="nb-NO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492375"/>
            <a:ext cx="4743450" cy="1676400"/>
          </a:xfrm>
        </p:spPr>
        <p:txBody>
          <a:bodyPr/>
          <a:lstStyle/>
          <a:p>
            <a:endParaRPr lang="nb-NO" dirty="0">
              <a:latin typeface="Times New Roman" pitchFamily="18" charset="0"/>
              <a:cs typeface="Times New Roman" pitchFamily="18" charset="0"/>
            </a:endParaRPr>
          </a:p>
          <a:p>
            <a:endParaRPr lang="nb-NO" b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nb-NO" b="0" dirty="0">
                <a:latin typeface="Times New Roman" pitchFamily="18" charset="0"/>
                <a:cs typeface="Times New Roman" pitchFamily="18" charset="0"/>
              </a:rPr>
              <a:t>Knut Røed</a:t>
            </a:r>
          </a:p>
          <a:p>
            <a:endParaRPr lang="nb-NO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Hvorfor så store effekter?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Helse</a:t>
            </a:r>
          </a:p>
          <a:p>
            <a:pPr lvl="1"/>
            <a:r>
              <a:rPr lang="nb-NO" dirty="0" smtClean="0"/>
              <a:t>Aktivitet er helsebringende</a:t>
            </a:r>
          </a:p>
          <a:p>
            <a:r>
              <a:rPr lang="nb-NO" dirty="0" smtClean="0"/>
              <a:t>Atferdsrisiko (moral </a:t>
            </a:r>
            <a:r>
              <a:rPr lang="nb-NO" dirty="0" err="1" smtClean="0"/>
              <a:t>hazard</a:t>
            </a:r>
            <a:r>
              <a:rPr lang="nb-NO" dirty="0" smtClean="0"/>
              <a:t>)</a:t>
            </a:r>
          </a:p>
          <a:p>
            <a:pPr lvl="1"/>
            <a:r>
              <a:rPr lang="nb-NO" dirty="0" smtClean="0"/>
              <a:t>Arbeidsgivere</a:t>
            </a:r>
          </a:p>
          <a:p>
            <a:pPr lvl="1"/>
            <a:r>
              <a:rPr lang="nb-NO" dirty="0" smtClean="0"/>
              <a:t>Arbeidstakere</a:t>
            </a:r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528" y="620688"/>
            <a:ext cx="8712968" cy="914400"/>
          </a:xfrm>
        </p:spPr>
        <p:txBody>
          <a:bodyPr/>
          <a:lstStyle/>
          <a:p>
            <a:r>
              <a:rPr lang="nb-NO" dirty="0" smtClean="0"/>
              <a:t>Gradert sykmelding handler om rett og plikt til </a:t>
            </a:r>
            <a:r>
              <a:rPr lang="nb-NO" i="1" dirty="0" smtClean="0"/>
              <a:t>deltagelse</a:t>
            </a:r>
            <a:r>
              <a:rPr lang="nb-NO" dirty="0" smtClean="0"/>
              <a:t> med den arbeidsevnen man har?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528" y="1772816"/>
            <a:ext cx="8420100" cy="4419600"/>
          </a:xfrm>
        </p:spPr>
        <p:txBody>
          <a:bodyPr/>
          <a:lstStyle/>
          <a:p>
            <a:r>
              <a:rPr lang="nb-NO" dirty="0" smtClean="0"/>
              <a:t>Gradert sykmelding uttrykker en idé om at deltakelse er både ønskelig og mulig </a:t>
            </a:r>
            <a:r>
              <a:rPr lang="nb-NO" i="1" dirty="0" smtClean="0"/>
              <a:t>også når arbeidsevnen er nedsatt pga helseproblemer</a:t>
            </a:r>
            <a:r>
              <a:rPr lang="nb-NO" dirty="0" smtClean="0"/>
              <a:t>. </a:t>
            </a:r>
          </a:p>
          <a:p>
            <a:r>
              <a:rPr lang="nb-NO" dirty="0" smtClean="0"/>
              <a:t>Det er en idé med overføringspotensial også til andre og mer varige inntektssikringsordninger – spesielt </a:t>
            </a:r>
            <a:r>
              <a:rPr lang="nb-NO" i="1" dirty="0" smtClean="0"/>
              <a:t>uføretrygden</a:t>
            </a:r>
            <a:r>
              <a:rPr lang="nb-NO" dirty="0" smtClean="0"/>
              <a:t>.</a:t>
            </a:r>
          </a:p>
          <a:p>
            <a:r>
              <a:rPr lang="nb-NO" dirty="0" smtClean="0"/>
              <a:t>I dag er omtrent 9% av befolkningen i yrkesaktiv alder klassifisert som </a:t>
            </a:r>
            <a:r>
              <a:rPr lang="nb-NO" b="1" i="1" dirty="0" smtClean="0"/>
              <a:t>100%</a:t>
            </a:r>
            <a:r>
              <a:rPr lang="nb-NO" dirty="0" smtClean="0"/>
              <a:t> uføre. </a:t>
            </a:r>
          </a:p>
          <a:p>
            <a:pPr lvl="1"/>
            <a:r>
              <a:rPr lang="nb-NO" dirty="0" smtClean="0"/>
              <a:t>Det sier mer om vårt arbeidsliv og våre velferdsordninger enn om folkehelsen.</a:t>
            </a:r>
          </a:p>
          <a:p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Sikring av inntekt </a:t>
            </a:r>
            <a:r>
              <a:rPr lang="nb-NO" i="1" smtClean="0"/>
              <a:t>gjennom deltakelse </a:t>
            </a:r>
            <a:r>
              <a:rPr lang="nb-NO" smtClean="0"/>
              <a:t>er bedre enn “bare” å sikre inntekt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Grunnlovens § 110 første ledd (1954): </a:t>
            </a:r>
          </a:p>
          <a:p>
            <a:pPr lvl="1"/>
            <a:r>
              <a:rPr lang="nb-NO" i="1" dirty="0" smtClean="0"/>
              <a:t>”Det </a:t>
            </a:r>
            <a:r>
              <a:rPr lang="nb-NO" i="1" dirty="0" err="1" smtClean="0"/>
              <a:t>paaligger</a:t>
            </a:r>
            <a:r>
              <a:rPr lang="nb-NO" i="1" dirty="0" smtClean="0"/>
              <a:t> Statens Myndigheder at </a:t>
            </a:r>
            <a:r>
              <a:rPr lang="nb-NO" i="1" dirty="0" err="1" smtClean="0"/>
              <a:t>lægge</a:t>
            </a:r>
            <a:r>
              <a:rPr lang="nb-NO" i="1" dirty="0" smtClean="0"/>
              <a:t> Forholdene til Rette for at ethvert </a:t>
            </a:r>
            <a:r>
              <a:rPr lang="nb-NO" i="1" dirty="0" err="1" smtClean="0"/>
              <a:t>arbeidsdygtigt</a:t>
            </a:r>
            <a:r>
              <a:rPr lang="nb-NO" i="1" dirty="0" smtClean="0"/>
              <a:t> Menneske kan skaffe sig </a:t>
            </a:r>
            <a:r>
              <a:rPr lang="nb-NO" i="1" dirty="0" err="1" smtClean="0"/>
              <a:t>Udkomme</a:t>
            </a:r>
            <a:r>
              <a:rPr lang="nb-NO" i="1" dirty="0" smtClean="0"/>
              <a:t> ved </a:t>
            </a:r>
            <a:r>
              <a:rPr lang="nb-NO" i="1" dirty="0" err="1" smtClean="0"/>
              <a:t>sit</a:t>
            </a:r>
            <a:r>
              <a:rPr lang="nb-NO" i="1" dirty="0" smtClean="0"/>
              <a:t> Arbeide.”</a:t>
            </a:r>
          </a:p>
          <a:p>
            <a:r>
              <a:rPr lang="nb-NO" dirty="0" smtClean="0"/>
              <a:t>På tide å ta dette </a:t>
            </a:r>
            <a:r>
              <a:rPr lang="nb-NO" dirty="0" smtClean="0"/>
              <a:t>virkelig på </a:t>
            </a:r>
            <a:r>
              <a:rPr lang="nb-NO" dirty="0" smtClean="0"/>
              <a:t>alvor?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520" y="1124744"/>
            <a:ext cx="8420100" cy="914400"/>
          </a:xfrm>
        </p:spPr>
        <p:txBody>
          <a:bodyPr/>
          <a:lstStyle/>
          <a:p>
            <a:r>
              <a:rPr lang="nb-NO" b="1" dirty="0" smtClean="0"/>
              <a:t>Målet: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Å forebygge og redusere sykefravær, styrke jobbnærværet og bedre arbeidsmiljøet, samt hindre utstøting og frafall fra arbeidslivet. 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520" y="2636912"/>
            <a:ext cx="8420100" cy="3446512"/>
          </a:xfrm>
        </p:spPr>
        <p:txBody>
          <a:bodyPr/>
          <a:lstStyle/>
          <a:p>
            <a:r>
              <a:rPr lang="nb-NO" dirty="0" smtClean="0"/>
              <a:t>Mye godt arbeid lokalt for å fremme inkludering – </a:t>
            </a:r>
            <a:r>
              <a:rPr lang="nb-NO" i="1" dirty="0" smtClean="0"/>
              <a:t>bedrifter, leger, organisasjonsliv, NAV</a:t>
            </a:r>
          </a:p>
          <a:p>
            <a:r>
              <a:rPr lang="nb-NO" dirty="0" smtClean="0"/>
              <a:t>Men hva slags </a:t>
            </a:r>
            <a:r>
              <a:rPr lang="nb-NO" i="1" dirty="0" smtClean="0"/>
              <a:t>rammebetingelser</a:t>
            </a:r>
            <a:r>
              <a:rPr lang="nb-NO" dirty="0" smtClean="0"/>
              <a:t> fremmer godt arbeid?</a:t>
            </a:r>
          </a:p>
          <a:p>
            <a:pPr lvl="1"/>
            <a:r>
              <a:rPr lang="nb-NO" dirty="0" smtClean="0"/>
              <a:t>Rom for nasjonale ”grep”? Strukturelle reformer?</a:t>
            </a:r>
          </a:p>
          <a:p>
            <a:endParaRPr lang="nb-NO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Gradert sykmelding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”Ekspertgruppe”: Få slutt på lange </a:t>
            </a:r>
            <a:r>
              <a:rPr lang="nb-NO" i="1" dirty="0" smtClean="0"/>
              <a:t>fulltids</a:t>
            </a:r>
            <a:r>
              <a:rPr lang="nb-NO" dirty="0" smtClean="0"/>
              <a:t> sykmeldinger (annet enn i unntakstilfeller).</a:t>
            </a:r>
          </a:p>
          <a:p>
            <a:pPr lvl="1"/>
            <a:r>
              <a:rPr lang="nb-NO" dirty="0" smtClean="0"/>
              <a:t>Bryt det mekaniske båndet mellom sykdom og inaktivitet.</a:t>
            </a:r>
          </a:p>
          <a:p>
            <a:r>
              <a:rPr lang="nb-NO" dirty="0" smtClean="0"/>
              <a:t>Arbeidsevne og helse måles på </a:t>
            </a:r>
            <a:r>
              <a:rPr lang="nb-NO" i="1" dirty="0" smtClean="0"/>
              <a:t>kontinuerlige skalaer</a:t>
            </a:r>
            <a:r>
              <a:rPr lang="nb-NO" dirty="0" smtClean="0"/>
              <a:t> – det handler ikke om ”de friske og arbeidsføre” kontra ”de syke og arbeidsuføre”.</a:t>
            </a:r>
          </a:p>
          <a:p>
            <a:r>
              <a:rPr lang="nb-NO" dirty="0" smtClean="0"/>
              <a:t>Vi må bort fra et arbeidsliv der du enten er </a:t>
            </a:r>
            <a:r>
              <a:rPr lang="nb-NO" i="1" dirty="0" smtClean="0"/>
              <a:t>veldig inne </a:t>
            </a:r>
            <a:r>
              <a:rPr lang="nb-NO" dirty="0" smtClean="0"/>
              <a:t>eller </a:t>
            </a:r>
            <a:r>
              <a:rPr lang="nb-NO" i="1" dirty="0" smtClean="0"/>
              <a:t>veldig ute.</a:t>
            </a:r>
            <a:r>
              <a:rPr lang="nb-NO" dirty="0" smtClean="0"/>
              <a:t> 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Virker gradert sykemelding etter hensikten?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Graderte fravær varer lengre enn ikke-graderte fravær.</a:t>
            </a:r>
          </a:p>
          <a:p>
            <a:pPr lvl="1"/>
            <a:r>
              <a:rPr lang="nb-NO" dirty="0" smtClean="0"/>
              <a:t>Men er det </a:t>
            </a:r>
            <a:r>
              <a:rPr lang="nb-NO" i="1" dirty="0" smtClean="0"/>
              <a:t>fordi de er graderte at de varer lenge </a:t>
            </a:r>
            <a:r>
              <a:rPr lang="nb-NO" dirty="0" smtClean="0"/>
              <a:t>eller er det </a:t>
            </a:r>
            <a:r>
              <a:rPr lang="nb-NO" i="1" dirty="0" smtClean="0"/>
              <a:t>fordi de varer lenge at de blir gradert</a:t>
            </a:r>
            <a:r>
              <a:rPr lang="nb-NO" dirty="0" smtClean="0"/>
              <a:t>?</a:t>
            </a:r>
          </a:p>
          <a:p>
            <a:r>
              <a:rPr lang="nb-NO" dirty="0" smtClean="0"/>
              <a:t>Bidrar gradert sykmelding til å redusere det samlede fraværsvolumet?</a:t>
            </a:r>
            <a:endParaRPr lang="nb-NO" dirty="0"/>
          </a:p>
          <a:p>
            <a:pPr lvl="1"/>
            <a:r>
              <a:rPr lang="nb-NO" dirty="0" smtClean="0"/>
              <a:t>Og motvirker det utstøtning fra arbeidslivet?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520" y="620688"/>
            <a:ext cx="8420100" cy="914400"/>
          </a:xfrm>
        </p:spPr>
        <p:txBody>
          <a:bodyPr/>
          <a:lstStyle/>
          <a:p>
            <a:r>
              <a:rPr lang="nb-NO" dirty="0" smtClean="0"/>
              <a:t>En studie av langtids sykefravær </a:t>
            </a:r>
            <a:br>
              <a:rPr lang="nb-NO" dirty="0" smtClean="0"/>
            </a:br>
            <a:r>
              <a:rPr lang="nb-NO" dirty="0" smtClean="0"/>
              <a:t>(minst 8 uker) i Norge 2001-2005</a:t>
            </a:r>
            <a:br>
              <a:rPr lang="nb-NO" dirty="0" smtClean="0"/>
            </a:br>
            <a:r>
              <a:rPr lang="nb-NO" sz="1800" dirty="0" smtClean="0"/>
              <a:t>Simen Markussen, Arnstein </a:t>
            </a:r>
            <a:r>
              <a:rPr lang="nb-NO" sz="1800" dirty="0" err="1" smtClean="0"/>
              <a:t>Mykletun</a:t>
            </a:r>
            <a:r>
              <a:rPr lang="nb-NO" sz="1800" dirty="0" smtClean="0"/>
              <a:t>, Knut </a:t>
            </a:r>
            <a:r>
              <a:rPr lang="nb-NO" sz="1800" dirty="0" smtClean="0"/>
              <a:t>Røed</a:t>
            </a:r>
            <a:br>
              <a:rPr lang="nb-NO" sz="1800" dirty="0" smtClean="0"/>
            </a:br>
            <a:r>
              <a:rPr lang="nb-NO" sz="1800" dirty="0" smtClean="0"/>
              <a:t>http://ftp.iza.org/dp5343.pdf</a:t>
            </a:r>
            <a:endParaRPr lang="nb-NO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528" y="2060848"/>
            <a:ext cx="8420100" cy="3950568"/>
          </a:xfrm>
        </p:spPr>
        <p:txBody>
          <a:bodyPr/>
          <a:lstStyle/>
          <a:p>
            <a:r>
              <a:rPr lang="nb-NO" dirty="0" smtClean="0"/>
              <a:t>For å identifisere effekten av gradering </a:t>
            </a:r>
            <a:r>
              <a:rPr lang="nb-NO" i="1" dirty="0" smtClean="0"/>
              <a:t>rent empirisk </a:t>
            </a:r>
            <a:r>
              <a:rPr lang="nb-NO" dirty="0" smtClean="0"/>
              <a:t>trenger vi egentlig </a:t>
            </a:r>
            <a:r>
              <a:rPr lang="nb-NO" dirty="0" smtClean="0"/>
              <a:t>et randomisert </a:t>
            </a:r>
            <a:r>
              <a:rPr lang="nb-NO" dirty="0" smtClean="0"/>
              <a:t>eksperiment, der valget av gradert eller ikke-gradert sykmelding skjer ved loddtrekning.</a:t>
            </a:r>
          </a:p>
          <a:p>
            <a:pPr lvl="1"/>
            <a:r>
              <a:rPr lang="nb-NO" dirty="0" smtClean="0"/>
              <a:t>Det har vi ikke </a:t>
            </a:r>
            <a:r>
              <a:rPr lang="nb-NO" dirty="0" smtClean="0">
                <a:sym typeface="Wingdings" pitchFamily="2" charset="2"/>
              </a:rPr>
              <a:t></a:t>
            </a:r>
            <a:endParaRPr lang="nb-NO" dirty="0" smtClean="0"/>
          </a:p>
          <a:p>
            <a:r>
              <a:rPr lang="nb-NO" dirty="0" smtClean="0"/>
              <a:t>Men </a:t>
            </a:r>
            <a:r>
              <a:rPr lang="nb-NO" dirty="0" smtClean="0"/>
              <a:t>vi observerer at </a:t>
            </a:r>
            <a:r>
              <a:rPr lang="nb-NO" dirty="0" err="1" smtClean="0"/>
              <a:t>fastlegene</a:t>
            </a:r>
            <a:r>
              <a:rPr lang="nb-NO" dirty="0" smtClean="0"/>
              <a:t> </a:t>
            </a:r>
            <a:r>
              <a:rPr lang="nb-NO" dirty="0" smtClean="0"/>
              <a:t>har svært ulik tilbøyelighet til å gradere fravær – dette kan oppfattes som litt tilfeldig sett fra pasientenes ståsted </a:t>
            </a:r>
            <a:r>
              <a:rPr lang="nb-NO" dirty="0" smtClean="0">
                <a:sym typeface="Wingdings" pitchFamily="2" charset="2"/>
              </a:rPr>
              <a:t>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Fastlegenes</a:t>
            </a:r>
            <a:r>
              <a:rPr lang="nb-NO" dirty="0" smtClean="0"/>
              <a:t> ”graderingspraksis”</a:t>
            </a:r>
            <a:br>
              <a:rPr lang="nb-NO" dirty="0" smtClean="0"/>
            </a:br>
            <a:r>
              <a:rPr lang="nb-NO" sz="1800" dirty="0" smtClean="0"/>
              <a:t>100 langtids sykmeldinger per lege 2001-2005 – 29 % gradert</a:t>
            </a:r>
            <a:endParaRPr lang="nb-NO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3008784" y="5949280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latin typeface="Times New Roman" pitchFamily="18" charset="0"/>
                <a:cs typeface="Times New Roman" pitchFamily="18" charset="0"/>
              </a:rPr>
              <a:t>Bygget på 3.868 fastleger i Norge</a:t>
            </a:r>
            <a:endParaRPr lang="nb-NO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2560" y="1412776"/>
            <a:ext cx="8061325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496" y="381000"/>
            <a:ext cx="9145016" cy="914400"/>
          </a:xfrm>
        </p:spPr>
        <p:txBody>
          <a:bodyPr/>
          <a:lstStyle/>
          <a:p>
            <a:r>
              <a:rPr lang="nb-NO" sz="3200" dirty="0" smtClean="0"/>
              <a:t>Pasientenes ”skjebne” etter legens graderingspraksis</a:t>
            </a:r>
            <a:endParaRPr lang="nb-NO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543" y="1256032"/>
            <a:ext cx="8208913" cy="488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Anslag på årsakssammenhenger</a:t>
            </a:r>
            <a:br>
              <a:rPr lang="nb-NO" dirty="0" smtClean="0"/>
            </a:br>
            <a:r>
              <a:rPr lang="nb-NO" sz="1800" dirty="0" smtClean="0"/>
              <a:t>- basert på såkalt instrumentvariabelmetode der det er legens tilbøyelighet til å gradere </a:t>
            </a:r>
            <a:r>
              <a:rPr lang="nb-NO" sz="1800" i="1" dirty="0" smtClean="0"/>
              <a:t>andre pasienters langtids fravær </a:t>
            </a:r>
            <a:r>
              <a:rPr lang="nb-NO" sz="1800" dirty="0" smtClean="0"/>
              <a:t>som identifiserer effektene vi er interessert i</a:t>
            </a:r>
            <a:endParaRPr lang="nb-NO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42950" y="1557338"/>
          <a:ext cx="8818561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3865"/>
                <a:gridCol w="2262468"/>
                <a:gridCol w="2222228"/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3200" dirty="0" smtClean="0"/>
                        <a:t>Effekter av gradering</a:t>
                      </a:r>
                      <a:endParaRPr lang="nb-N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/>
                        <a:t>Menn</a:t>
                      </a:r>
                      <a:endParaRPr lang="nb-N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3200" dirty="0" smtClean="0"/>
                        <a:t>Kvinner</a:t>
                      </a:r>
                      <a:endParaRPr lang="nb-NO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Samlet </a:t>
                      </a:r>
                      <a:r>
                        <a:rPr lang="nb-NO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fraværslengde (dager)</a:t>
                      </a:r>
                      <a:endParaRPr lang="nb-NO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45,4</a:t>
                      </a:r>
                      <a:endParaRPr lang="nb-NO" sz="2400" b="1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[-76,8;-14,0]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-54,1</a:t>
                      </a:r>
                      <a:endParaRPr lang="nb-NO" sz="2400" b="1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[-88,8;-19,4]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400" b="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Fravær målt i tapte dagsverk</a:t>
                      </a:r>
                      <a:endParaRPr lang="nb-NO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82,6</a:t>
                      </a:r>
                      <a:endParaRPr lang="nb-NO" sz="2400" b="1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[-102,6;-62,6]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nb-NO" sz="2400" b="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-81,0</a:t>
                      </a:r>
                      <a:endParaRPr lang="nb-NO" sz="2400" b="1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[-99,2;-62,8]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nb-NO" sz="2400" b="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Ekstra </a:t>
                      </a:r>
                      <a:r>
                        <a:rPr lang="nb-NO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trygdebetalte</a:t>
                      </a:r>
                      <a:r>
                        <a:rPr lang="nb-NO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tapte dagsverk innen 2 år</a:t>
                      </a:r>
                      <a:endParaRPr lang="nb-NO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90,2</a:t>
                      </a:r>
                      <a:endParaRPr lang="nb-NO" sz="2400" b="1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[-123,9;-56,5]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nb-NO" sz="2400" b="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35,9</a:t>
                      </a:r>
                      <a:endParaRPr lang="nb-NO" sz="2400" b="1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[-66,3;-5,5]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nb-NO" sz="2400" b="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b-NO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Sannsynlighet for å være sysselsatt 2 år etter</a:t>
                      </a:r>
                      <a:endParaRPr lang="nb-NO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0,143</a:t>
                      </a:r>
                      <a:endParaRPr lang="nb-NO" sz="2400" b="1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[0.047;0.239]</a:t>
                      </a:r>
                      <a:endParaRPr lang="nb-NO" sz="2400" b="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0,123</a:t>
                      </a:r>
                      <a:endParaRPr lang="nb-NO" sz="2400" b="1" dirty="0">
                        <a:latin typeface="Times New Roman"/>
                        <a:ea typeface="SimSu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[0,025;0,221]</a:t>
                      </a:r>
                      <a:endParaRPr lang="nb-NO" sz="2400" b="0" dirty="0"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528" y="836712"/>
            <a:ext cx="8420100" cy="914400"/>
          </a:xfrm>
        </p:spPr>
        <p:txBody>
          <a:bodyPr/>
          <a:lstStyle/>
          <a:p>
            <a:r>
              <a:rPr lang="nb-NO" dirty="0" smtClean="0"/>
              <a:t>Bidrar gradering til å senke sykmeldingsterskelen</a:t>
            </a:r>
            <a:r>
              <a:rPr lang="nb-NO" dirty="0" smtClean="0"/>
              <a:t>?</a:t>
            </a:r>
            <a:br>
              <a:rPr lang="nb-NO" dirty="0" smtClean="0"/>
            </a:br>
            <a:r>
              <a:rPr lang="nb-NO" sz="2400" dirty="0" smtClean="0"/>
              <a:t>(slik at leger som graderer mye også har friskere pasienter)</a:t>
            </a:r>
            <a:endParaRPr lang="nb-NO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528" y="2276872"/>
            <a:ext cx="8420100" cy="4310608"/>
          </a:xfrm>
        </p:spPr>
        <p:txBody>
          <a:bodyPr/>
          <a:lstStyle/>
          <a:p>
            <a:r>
              <a:rPr lang="nb-NO" dirty="0" smtClean="0"/>
              <a:t>Nei, leger som graderer ofte tenderer til å være </a:t>
            </a:r>
            <a:r>
              <a:rPr lang="nb-NO" i="1" dirty="0" smtClean="0"/>
              <a:t>strengere </a:t>
            </a:r>
            <a:r>
              <a:rPr lang="nb-NO" dirty="0" smtClean="0"/>
              <a:t>enn leger som graderer lite </a:t>
            </a:r>
          </a:p>
          <a:p>
            <a:pPr lvl="1"/>
            <a:r>
              <a:rPr lang="nb-NO" dirty="0" smtClean="0"/>
              <a:t>de skriver ut færre langtids </a:t>
            </a:r>
            <a:r>
              <a:rPr lang="nb-NO" dirty="0" smtClean="0"/>
              <a:t>sykefravær enn leger som sjelden graderer </a:t>
            </a:r>
            <a:r>
              <a:rPr lang="nb-NO" dirty="0" smtClean="0"/>
              <a:t>(kontrollert for pasientenes kjennetegn).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treprenorskapsprosjekt Frisch MER">
  <a:themeElements>
    <a:clrScheme name="NBW 2008 K Roed 8">
      <a:dk1>
        <a:srgbClr val="000000"/>
      </a:dk1>
      <a:lt1>
        <a:srgbClr val="FFFFFF"/>
      </a:lt1>
      <a:dk2>
        <a:srgbClr val="406679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W 2008 K Roed">
      <a:majorFont>
        <a:latin typeface="Myriad"/>
        <a:ea typeface=""/>
        <a:cs typeface=""/>
      </a:majorFont>
      <a:minorFont>
        <a:latin typeface="Myria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yriad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yriad" pitchFamily="2" charset="0"/>
          </a:defRPr>
        </a:defPPr>
      </a:lstStyle>
    </a:lnDef>
  </a:objectDefaults>
  <a:extraClrSchemeLst>
    <a:extraClrScheme>
      <a:clrScheme name="NBW 2008 K Roe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W 2008 K Ro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W 2008 K Roe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W 2008 K Roe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W 2008 K Roe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W 2008 K Roe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W 2008 K Roe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W 2008 K Roed 8">
        <a:dk1>
          <a:srgbClr val="000000"/>
        </a:dk1>
        <a:lt1>
          <a:srgbClr val="FFFFFF"/>
        </a:lt1>
        <a:dk2>
          <a:srgbClr val="406679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Entreprenorskapsprosjekt Frisch MER</Template>
  <TotalTime>1159</TotalTime>
  <Words>482</Words>
  <Application>Microsoft Office PowerPoint</Application>
  <PresentationFormat>A4 Paper (210x297 mm)</PresentationFormat>
  <Paragraphs>68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Entreprenorskapsprosjekt Frisch MER</vt:lpstr>
      <vt:lpstr>Hva skal til for å lykkes?</vt:lpstr>
      <vt:lpstr>Målet: Å forebygge og redusere sykefravær, styrke jobbnærværet og bedre arbeidsmiljøet, samt hindre utstøting og frafall fra arbeidslivet.  </vt:lpstr>
      <vt:lpstr>Gradert sykmelding</vt:lpstr>
      <vt:lpstr>Virker gradert sykemelding etter hensikten?</vt:lpstr>
      <vt:lpstr>En studie av langtids sykefravær  (minst 8 uker) i Norge 2001-2005 Simen Markussen, Arnstein Mykletun, Knut Røed http://ftp.iza.org/dp5343.pdf</vt:lpstr>
      <vt:lpstr>Fastlegenes ”graderingspraksis” 100 langtids sykmeldinger per lege 2001-2005 – 29 % gradert</vt:lpstr>
      <vt:lpstr>Pasientenes ”skjebne” etter legens graderingspraksis</vt:lpstr>
      <vt:lpstr>Anslag på årsakssammenhenger - basert på såkalt instrumentvariabelmetode der det er legens tilbøyelighet til å gradere andre pasienters langtids fravær som identifiserer effektene vi er interessert i</vt:lpstr>
      <vt:lpstr>Bidrar gradering til å senke sykmeldingsterskelen? (slik at leger som graderer mye også har friskere pasienter)</vt:lpstr>
      <vt:lpstr>Hvorfor så store effekter?</vt:lpstr>
      <vt:lpstr>Gradert sykmelding handler om rett og plikt til deltagelse med den arbeidsevnen man har?</vt:lpstr>
      <vt:lpstr>Sikring av inntekt gjennom deltakelse er bedre enn “bare” å sikre inntekt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Betydningen av sykefravær for arbeid og avlønning</dc:title>
  <dc:creator>Knut Røed</dc:creator>
  <cp:lastModifiedBy>Knut Røed</cp:lastModifiedBy>
  <cp:revision>91</cp:revision>
  <cp:lastPrinted>2002-01-16T10:15:27Z</cp:lastPrinted>
  <dcterms:created xsi:type="dcterms:W3CDTF">2010-09-17T13:04:55Z</dcterms:created>
  <dcterms:modified xsi:type="dcterms:W3CDTF">2010-12-01T18:00:51Z</dcterms:modified>
</cp:coreProperties>
</file>