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2"/>
  </p:notesMasterIdLst>
  <p:sldIdLst>
    <p:sldId id="261" r:id="rId2"/>
    <p:sldId id="292" r:id="rId3"/>
    <p:sldId id="295" r:id="rId4"/>
    <p:sldId id="297" r:id="rId5"/>
    <p:sldId id="300" r:id="rId6"/>
    <p:sldId id="284" r:id="rId7"/>
    <p:sldId id="298" r:id="rId8"/>
    <p:sldId id="299" r:id="rId9"/>
    <p:sldId id="278" r:id="rId10"/>
    <p:sldId id="301" r:id="rId11"/>
  </p:sldIdLst>
  <p:sldSz cx="9906000" cy="6858000" type="A4"/>
  <p:notesSz cx="6858000" cy="91440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B021"/>
    <a:srgbClr val="E2C1A6"/>
    <a:srgbClr val="404040"/>
    <a:srgbClr val="A6E472"/>
    <a:srgbClr val="F48974"/>
    <a:srgbClr val="262626"/>
    <a:srgbClr val="4CFF00"/>
    <a:srgbClr val="4A4C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77072" autoAdjust="0"/>
  </p:normalViewPr>
  <p:slideViewPr>
    <p:cSldViewPr>
      <p:cViewPr varScale="1">
        <p:scale>
          <a:sx n="76" d="100"/>
          <a:sy n="76" d="100"/>
        </p:scale>
        <p:origin x="-720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b-NO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 dirty="0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BFFF7B-2AF8-42F6-815D-063D9312DC40}" type="slidenum">
              <a:rPr lang="nb-NO"/>
              <a:pPr/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2DB991-ABC5-4F73-B591-5424A77A835D}" type="slidenum">
              <a:rPr lang="nb-NO"/>
              <a:pPr/>
              <a:t>1</a:t>
            </a:fld>
            <a:endParaRPr lang="nb-NO" dirty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601ADD-B512-4994-A039-006FF25434DD}" type="slidenum">
              <a:rPr lang="nb-NO" smtClean="0"/>
              <a:pPr/>
              <a:t>10</a:t>
            </a:fld>
            <a:endParaRPr lang="nb-NO" dirty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nb-NO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FFF7B-2AF8-42F6-815D-063D9312DC40}" type="slidenum">
              <a:rPr lang="nb-NO" smtClean="0"/>
              <a:pPr/>
              <a:t>2</a:t>
            </a:fld>
            <a:endParaRPr lang="nb-NO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1F29D-BD04-4734-A3C0-EA79C006E9A9}" type="slidenum">
              <a:rPr lang="nb-NO" smtClean="0"/>
              <a:pPr/>
              <a:t>3</a:t>
            </a:fld>
            <a:endParaRPr lang="nb-NO" dirty="0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dirty="0" smtClean="0"/>
          </a:p>
        </p:txBody>
      </p:sp>
      <p:sp>
        <p:nvSpPr>
          <p:cNvPr id="1331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747FD2-298F-474B-B069-36A063B21E8A}" type="slidenum">
              <a:rPr lang="nb-NO" smtClean="0"/>
              <a:pPr/>
              <a:t>4</a:t>
            </a:fld>
            <a:endParaRPr lang="nb-NO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9FE2A0-A619-454B-ADCA-5EDA07D49676}" type="slidenum">
              <a:rPr lang="nb-NO" smtClean="0"/>
              <a:pPr/>
              <a:t>5</a:t>
            </a:fld>
            <a:endParaRPr lang="nb-NO" dirty="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nb-NO" sz="6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FFF7B-2AF8-42F6-815D-063D9312DC40}" type="slidenum">
              <a:rPr lang="nb-NO" smtClean="0"/>
              <a:pPr/>
              <a:t>6</a:t>
            </a:fld>
            <a:endParaRPr lang="nb-NO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71C362-23E5-4F1E-9DDA-B4FAFFC8ADA1}" type="slidenum">
              <a:rPr lang="nb-NO" smtClean="0"/>
              <a:pPr/>
              <a:t>7</a:t>
            </a:fld>
            <a:endParaRPr lang="nb-NO" dirty="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sz="21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E89A2-B6BB-4C1B-BC55-3ADEF94A70BA}" type="slidenum">
              <a:rPr lang="nb-NO" smtClean="0"/>
              <a:pPr/>
              <a:t>8</a:t>
            </a:fld>
            <a:endParaRPr lang="nb-NO" dirty="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nb-NO" sz="950" b="1" u="sng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DF267A-6B6F-49A9-B9C4-FD21AE06791E}" type="slidenum">
              <a:rPr lang="nb-NO"/>
              <a:pPr/>
              <a:t>9</a:t>
            </a:fld>
            <a:endParaRPr lang="nb-NO" dirty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b="1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DA6A63-28EF-4188-BCE3-FE0972D4BFE6}" type="datetime1">
              <a:rPr lang="nb-NO"/>
              <a:pPr/>
              <a:t>01.12.2010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0A42F-395A-40F0-B684-937DF853E73B}" type="slidenum">
              <a:rPr lang="nb-NO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29DD31-7872-428A-A229-98E75580494A}" type="datetime1">
              <a:rPr lang="nb-NO"/>
              <a:pPr/>
              <a:t>01.12.2010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5812E-08BF-47C5-A6B8-6EC440F3A631}" type="slidenum">
              <a:rPr lang="nb-NO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131050" y="736600"/>
            <a:ext cx="2165350" cy="54483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35000" y="736600"/>
            <a:ext cx="6343650" cy="54483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C1F8C5-19A0-48E6-92B5-6B00E5C02BE6}" type="datetime1">
              <a:rPr lang="nb-NO"/>
              <a:pPr/>
              <a:t>01.12.2010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A603F-23CB-4682-B0C4-F71ABED214E3}" type="slidenum">
              <a:rPr lang="nb-NO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59CC91-6DC8-4C11-B3AA-084336763A85}" type="datetime1">
              <a:rPr lang="nb-NO"/>
              <a:pPr/>
              <a:t>01.12.2010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6E39D-DFED-459C-9F53-66A08D4F2056}" type="slidenum">
              <a:rPr lang="nb-NO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A7C727-5CBC-42E4-8C6D-9A42F7308CC3}" type="datetime1">
              <a:rPr lang="nb-NO"/>
              <a:pPr/>
              <a:t>01.12.2010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B21DB-531E-4B1A-AB5D-89DC129A4D6F}" type="slidenum">
              <a:rPr lang="nb-NO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35000" y="1612900"/>
            <a:ext cx="4254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041900" y="1612900"/>
            <a:ext cx="4254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A52BC1-0F4A-4A71-8A6F-AE1DCD193149}" type="datetime1">
              <a:rPr lang="nb-NO"/>
              <a:pPr/>
              <a:t>01.12.2010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7ED63-6ADD-4A7E-9B6B-0A04782CDC3B}" type="slidenum">
              <a:rPr lang="nb-NO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A6333F-752F-47A6-8A9B-73C599445FFB}" type="datetime1">
              <a:rPr lang="nb-NO"/>
              <a:pPr/>
              <a:t>01.12.2010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77F7F-5A3D-4D1D-BED1-3DFF65073F39}" type="slidenum">
              <a:rPr lang="nb-NO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04E080-1B81-4AFB-8749-39F8980E2AE1}" type="datetime1">
              <a:rPr lang="nb-NO"/>
              <a:pPr/>
              <a:t>01.12.2010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8C2D6-B273-47D9-AFF8-C735347DC858}" type="slidenum">
              <a:rPr lang="nb-NO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7349A7-973F-4858-AA24-C5E159777103}" type="datetime1">
              <a:rPr lang="nb-NO"/>
              <a:pPr/>
              <a:t>01.12.2010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97C85-F912-4F8D-945B-057AA412ED78}" type="slidenum">
              <a:rPr lang="nb-NO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802AA3-AAE9-4CB7-AABF-2DE2157A7345}" type="datetime1">
              <a:rPr lang="nb-NO"/>
              <a:pPr/>
              <a:t>01.12.2010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DDFC2-DB08-4915-B970-CE1E77C1088C}" type="slidenum">
              <a:rPr lang="nb-NO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5C225D-FE5B-4572-9D41-48C084A5F22D}" type="datetime1">
              <a:rPr lang="nb-NO"/>
              <a:pPr/>
              <a:t>01.12.2010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A974B-FEA5-4DE0-AD00-E17ED50B2C5A}" type="slidenum">
              <a:rPr lang="nb-NO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736600"/>
            <a:ext cx="8420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612900"/>
            <a:ext cx="8661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70850" y="6273800"/>
            <a:ext cx="93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fld id="{34676725-A7FF-4B30-8FEB-85B03167A85D}" type="datetime1">
              <a:rPr lang="nb-NO"/>
              <a:pPr/>
              <a:t>01.12.2010</a:t>
            </a:fld>
            <a:endParaRPr lang="nb-NO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8800" y="6273800"/>
            <a:ext cx="584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endParaRPr lang="nb-NO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01100" y="6261100"/>
            <a:ext cx="46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fld id="{771F7233-78D7-43B8-9E0B-116716A1182B}" type="slidenum">
              <a:rPr lang="nb-NO"/>
              <a:pPr/>
              <a:t>‹#›</a:t>
            </a:fld>
            <a:endParaRPr lang="nb-NO" dirty="0"/>
          </a:p>
        </p:txBody>
      </p:sp>
      <p:sp>
        <p:nvSpPr>
          <p:cNvPr id="1031" name="Line 7"/>
          <p:cNvSpPr>
            <a:spLocks noChangeAspect="1" noChangeShapeType="1"/>
          </p:cNvSpPr>
          <p:nvPr/>
        </p:nvSpPr>
        <p:spPr bwMode="auto">
          <a:xfrm>
            <a:off x="747713" y="6197600"/>
            <a:ext cx="8421687" cy="1588"/>
          </a:xfrm>
          <a:prstGeom prst="line">
            <a:avLst/>
          </a:prstGeom>
          <a:noFill/>
          <a:ln w="19050">
            <a:solidFill>
              <a:srgbClr val="4A4C46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47700" y="6273800"/>
            <a:ext cx="1447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100" b="1" dirty="0"/>
              <a:t>Arbeidstilsynet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26262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26262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26262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26262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262626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262626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262626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262626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262626"/>
          </a:solidFill>
          <a:latin typeface="Arial" charset="0"/>
          <a:cs typeface="Arial" charset="0"/>
        </a:defRPr>
      </a:lvl9pPr>
    </p:titleStyle>
    <p:bodyStyle>
      <a:lvl1pPr marL="190500" indent="-190500" algn="l" rtl="0" eaLnBrk="1" fontAlgn="base" hangingPunct="1">
        <a:spcBef>
          <a:spcPct val="25000"/>
        </a:spcBef>
        <a:spcAft>
          <a:spcPct val="25000"/>
        </a:spcAft>
        <a:buClr>
          <a:srgbClr val="61B021"/>
        </a:buClr>
        <a:buFont typeface="Times" pitchFamily="-12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69900" indent="-277813" algn="l" rtl="0" eaLnBrk="1" fontAlgn="base" hangingPunct="1">
        <a:spcBef>
          <a:spcPct val="25000"/>
        </a:spcBef>
        <a:spcAft>
          <a:spcPct val="25000"/>
        </a:spcAft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1187450" indent="-228600" algn="l" rtl="0" eaLnBrk="1" fontAlgn="base" hangingPunct="1">
        <a:spcBef>
          <a:spcPct val="25000"/>
        </a:spcBef>
        <a:spcAft>
          <a:spcPct val="25000"/>
        </a:spcAft>
        <a:buChar char="•"/>
        <a:defRPr sz="1000">
          <a:solidFill>
            <a:schemeClr val="tx1"/>
          </a:solidFill>
          <a:latin typeface="+mn-lt"/>
          <a:cs typeface="+mn-cs"/>
        </a:defRPr>
      </a:lvl3pPr>
      <a:lvl4pPr marL="1606550" indent="-228600" algn="l" rtl="0" eaLnBrk="1" fontAlgn="base" hangingPunct="1">
        <a:spcBef>
          <a:spcPct val="25000"/>
        </a:spcBef>
        <a:spcAft>
          <a:spcPct val="2500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5000"/>
        </a:spcBef>
        <a:spcAft>
          <a:spcPct val="25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5000"/>
        </a:spcBef>
        <a:spcAft>
          <a:spcPct val="25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5000"/>
        </a:spcBef>
        <a:spcAft>
          <a:spcPct val="25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5000"/>
        </a:spcBef>
        <a:spcAft>
          <a:spcPct val="25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5000"/>
        </a:spcBef>
        <a:spcAft>
          <a:spcPct val="25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ordtak.no/index.php?fn=&amp;en=Aristotel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004EF8-F40E-486C-BD73-0C4DA9A25A5D}" type="slidenum">
              <a:rPr lang="nb-NO" smtClean="0"/>
              <a:pPr/>
              <a:t>10</a:t>
            </a:fld>
            <a:endParaRPr lang="nb-NO" dirty="0" smtClean="0"/>
          </a:p>
        </p:txBody>
      </p:sp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3" cstate="print"/>
          <a:srcRect l="3430" t="18451" r="38936" b="23998"/>
          <a:stretch>
            <a:fillRect/>
          </a:stretch>
        </p:blipFill>
        <p:spPr bwMode="auto">
          <a:xfrm>
            <a:off x="0" y="-49833"/>
            <a:ext cx="9906000" cy="690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60388" y="5876925"/>
            <a:ext cx="9345612" cy="792163"/>
          </a:xfrm>
        </p:spPr>
        <p:txBody>
          <a:bodyPr/>
          <a:lstStyle/>
          <a:p>
            <a:pPr eaLnBrk="1" hangingPunct="1"/>
            <a:r>
              <a:rPr lang="nb-NO" sz="2400" b="1" dirty="0" smtClean="0">
                <a:solidFill>
                  <a:schemeClr val="bg1"/>
                </a:solidFill>
                <a:latin typeface="Franklin Gothic Medium" pitchFamily="34" charset="0"/>
              </a:rPr>
              <a:t>Står man ved målet, angrer man ikke reisens møye og besvær. </a:t>
            </a:r>
            <a:r>
              <a:rPr lang="nb-NO" sz="1600" dirty="0" smtClean="0">
                <a:solidFill>
                  <a:schemeClr val="bg1"/>
                </a:solidFill>
                <a:latin typeface="Franklin Gothic Medium" pitchFamily="34" charset="0"/>
              </a:rPr>
              <a:t>(Aristoteles)</a:t>
            </a:r>
            <a:endParaRPr lang="nb-NO" sz="1600" dirty="0" smtClean="0">
              <a:solidFill>
                <a:schemeClr val="bg1"/>
              </a:solidFill>
              <a:latin typeface="Franklin Gothic Medium" pitchFamily="34" charset="0"/>
              <a:hlinkClick r:id="rId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49A7-973F-4858-AA24-C5E159777103}" type="datetime1">
              <a:rPr lang="nb-NO" smtClean="0"/>
              <a:pPr/>
              <a:t>01.12.2010</a:t>
            </a:fld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7C85-F912-4F8D-945B-057AA412ED78}" type="slidenum">
              <a:rPr lang="nb-NO" smtClean="0"/>
              <a:pPr/>
              <a:t>2</a:t>
            </a:fld>
            <a:endParaRPr lang="nb-NO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 l="4317" r="150" b="834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kstSylinder 5"/>
          <p:cNvSpPr txBox="1"/>
          <p:nvPr/>
        </p:nvSpPr>
        <p:spPr>
          <a:xfrm>
            <a:off x="5738818" y="2492896"/>
            <a:ext cx="38226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 smtClean="0"/>
          </a:p>
          <a:p>
            <a:r>
              <a:rPr lang="nb-NO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Arbeidstilsynet - for et godt arbeidsmiljø!</a:t>
            </a:r>
          </a:p>
          <a:p>
            <a:endParaRPr lang="nb-NO" dirty="0" smtClean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</a:endParaRPr>
          </a:p>
          <a:p>
            <a:endParaRPr lang="nb-NO" dirty="0" smtClean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</a:endParaRPr>
          </a:p>
          <a:p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itchFamily="34" charset="0"/>
              </a:rPr>
              <a:t>Direktør</a:t>
            </a:r>
          </a:p>
          <a:p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itchFamily="34" charset="0"/>
              </a:rPr>
              <a:t>Ingrid Finboe Svendsen</a:t>
            </a:r>
          </a:p>
          <a:p>
            <a:r>
              <a:rPr lang="nb-NO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itchFamily="34" charset="0"/>
              </a:rPr>
              <a:t>3.Desember 2010</a:t>
            </a:r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 noChangeArrowheads="1"/>
          </p:cNvPicPr>
          <p:nvPr/>
        </p:nvPicPr>
        <p:blipFill>
          <a:blip r:embed="rId3" cstate="print"/>
          <a:srcRect t="2790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089400" y="404366"/>
            <a:ext cx="5126038" cy="4680818"/>
          </a:xfrm>
          <a:noFill/>
        </p:spPr>
        <p:txBody>
          <a:bodyPr anchor="b"/>
          <a:lstStyle/>
          <a:p>
            <a:pPr eaLnBrk="1" hangingPunct="1"/>
            <a:r>
              <a:rPr lang="nb-NO" sz="47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Hvordan skal Arbeidstilsynet møte utfordringene i den nye </a:t>
            </a:r>
            <a:br>
              <a:rPr lang="nb-NO" sz="47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</a:br>
            <a:r>
              <a:rPr lang="nb-NO" sz="47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Franklin Gothic Medium" pitchFamily="34" charset="0"/>
              </a:rPr>
              <a:t>IA-avtalen?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ssholder for lysbildenumm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F84D51-BF2B-4E2E-9F56-8E2B6197B7B8}" type="slidenum">
              <a:rPr lang="nb-NO" smtClean="0"/>
              <a:pPr/>
              <a:t>4</a:t>
            </a:fld>
            <a:endParaRPr lang="nb-NO" dirty="0" smtClean="0"/>
          </a:p>
        </p:txBody>
      </p:sp>
      <p:pic>
        <p:nvPicPr>
          <p:cNvPr id="4099" name="Picture 2" descr="C:\Documents and Settings\hoiskar_a\Lokale innstillinger\Temporary Internet Files\Content.IE5\3FYEEU10\MP900433091[1].jpg"/>
          <p:cNvPicPr>
            <a:picLocks noChangeAspect="1" noChangeArrowheads="1"/>
          </p:cNvPicPr>
          <p:nvPr/>
        </p:nvPicPr>
        <p:blipFill>
          <a:blip r:embed="rId3" cstate="print"/>
          <a:srcRect l="7383" t="2439"/>
          <a:stretch>
            <a:fillRect/>
          </a:stretch>
        </p:blipFill>
        <p:spPr bwMode="auto">
          <a:xfrm>
            <a:off x="0" y="0"/>
            <a:ext cx="99215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Sylinder 3"/>
          <p:cNvSpPr txBox="1"/>
          <p:nvPr/>
        </p:nvSpPr>
        <p:spPr>
          <a:xfrm>
            <a:off x="4665663" y="1457483"/>
            <a:ext cx="5240337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spcBef>
                <a:spcPts val="1800"/>
              </a:spcBef>
              <a:buFont typeface="+mj-lt"/>
              <a:buAutoNum type="arabicPeriod"/>
              <a:defRPr/>
            </a:pPr>
            <a:r>
              <a:rPr lang="nb-NO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j-ea"/>
                <a:cs typeface="+mj-cs"/>
              </a:rPr>
              <a:t>Tilsyn </a:t>
            </a:r>
            <a:r>
              <a:rPr lang="nb-NO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j-ea"/>
                <a:cs typeface="+mj-cs"/>
              </a:rPr>
              <a:t>og </a:t>
            </a:r>
            <a:r>
              <a:rPr lang="nb-NO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j-ea"/>
                <a:cs typeface="+mj-cs"/>
              </a:rPr>
              <a:t>veiledning</a:t>
            </a:r>
            <a:endParaRPr lang="nb-NO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  <a:ea typeface="+mj-ea"/>
              <a:cs typeface="+mj-cs"/>
            </a:endParaRPr>
          </a:p>
          <a:p>
            <a:pPr marL="914400" indent="-914400">
              <a:spcBef>
                <a:spcPts val="1800"/>
              </a:spcBef>
              <a:buFont typeface="+mj-lt"/>
              <a:buAutoNum type="arabicPeriod"/>
              <a:defRPr/>
            </a:pPr>
            <a:r>
              <a:rPr lang="nb-NO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j-ea"/>
                <a:cs typeface="+mj-cs"/>
              </a:rPr>
              <a:t>Samarbeid med NAV og partene</a:t>
            </a:r>
          </a:p>
          <a:p>
            <a:pPr marL="914400" indent="-914400">
              <a:spcBef>
                <a:spcPts val="1800"/>
              </a:spcBef>
              <a:buFont typeface="+mj-lt"/>
              <a:buAutoNum type="arabicPeriod"/>
              <a:defRPr/>
            </a:pPr>
            <a:r>
              <a:rPr lang="nb-NO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j-ea"/>
                <a:cs typeface="+mj-cs"/>
              </a:rPr>
              <a:t>Bruk av godkjent bedriftshelsetjeneste</a:t>
            </a:r>
          </a:p>
          <a:p>
            <a:pPr marL="914400" indent="-914400">
              <a:buFont typeface="+mj-lt"/>
              <a:buAutoNum type="arabicPeriod"/>
              <a:defRPr/>
            </a:pPr>
            <a:endParaRPr lang="nb-NO" sz="4400" b="1" dirty="0" smtClean="0">
              <a:solidFill>
                <a:schemeClr val="bg1">
                  <a:lumMod val="50000"/>
                </a:schemeClr>
              </a:solidFill>
              <a:latin typeface="Franklin Gothic Medium" pitchFamily="34" charset="0"/>
              <a:ea typeface="+mj-ea"/>
              <a:cs typeface="+mj-cs"/>
            </a:endParaRPr>
          </a:p>
          <a:p>
            <a:pPr>
              <a:defRPr/>
            </a:pPr>
            <a:endParaRPr lang="nb-NO" sz="4700" b="1" dirty="0" smtClean="0">
              <a:solidFill>
                <a:schemeClr val="bg1">
                  <a:lumMod val="50000"/>
                </a:schemeClr>
              </a:solidFill>
              <a:latin typeface="Franklin Gothic Medium" pitchFamily="34" charset="0"/>
              <a:ea typeface="+mj-ea"/>
              <a:cs typeface="+mj-cs"/>
            </a:endParaRPr>
          </a:p>
          <a:p>
            <a:pPr>
              <a:defRPr/>
            </a:pPr>
            <a:endParaRPr lang="nb-NO" sz="4700" b="1" dirty="0">
              <a:solidFill>
                <a:schemeClr val="bg1">
                  <a:lumMod val="50000"/>
                </a:schemeClr>
              </a:solidFill>
              <a:latin typeface="Franklin Gothic Medium" pitchFamily="34" charset="0"/>
              <a:ea typeface="+mj-ea"/>
              <a:cs typeface="+mj-cs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4191250" y="548680"/>
            <a:ext cx="47221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3 hovedelementer</a:t>
            </a:r>
            <a:r>
              <a:rPr lang="nb-NO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:</a:t>
            </a:r>
            <a:endParaRPr lang="nb-NO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C3494B-D932-4010-9E85-3739D1219FC7}" type="slidenum">
              <a:rPr lang="nb-NO" smtClean="0"/>
              <a:pPr/>
              <a:t>5</a:t>
            </a:fld>
            <a:endParaRPr lang="nb-NO" dirty="0" smtClean="0"/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 cstate="print"/>
          <a:srcRect b="6167"/>
          <a:stretch>
            <a:fillRect/>
          </a:stretch>
        </p:blipFill>
        <p:spPr bwMode="auto">
          <a:xfrm>
            <a:off x="0" y="962769"/>
            <a:ext cx="9896475" cy="589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648"/>
            <a:ext cx="9906000" cy="3690938"/>
          </a:xfrm>
        </p:spPr>
        <p:txBody>
          <a:bodyPr/>
          <a:lstStyle/>
          <a:p>
            <a:pPr eaLnBrk="1" hangingPunct="1">
              <a:buFont typeface="Times" pitchFamily="18" charset="0"/>
              <a:buNone/>
            </a:pPr>
            <a:endParaRPr lang="nb-NO" sz="1400" dirty="0" smtClean="0">
              <a:solidFill>
                <a:srgbClr val="61B021"/>
              </a:solidFill>
            </a:endParaRPr>
          </a:p>
          <a:p>
            <a:pPr eaLnBrk="1" hangingPunct="1">
              <a:buFont typeface="Times" pitchFamily="18" charset="0"/>
              <a:buNone/>
            </a:pPr>
            <a:endParaRPr lang="nb-NO" sz="1200" dirty="0" smtClean="0"/>
          </a:p>
          <a:p>
            <a:pPr eaLnBrk="1" hangingPunct="1"/>
            <a:endParaRPr lang="nb-NO" sz="1200" dirty="0" smtClean="0"/>
          </a:p>
          <a:p>
            <a:pPr eaLnBrk="1" hangingPunct="1"/>
            <a:endParaRPr lang="nb-NO" sz="1200" dirty="0" smtClean="0"/>
          </a:p>
          <a:p>
            <a:pPr eaLnBrk="1" hangingPunct="1"/>
            <a:endParaRPr lang="nb-NO" sz="1200" dirty="0" smtClean="0"/>
          </a:p>
          <a:p>
            <a:pPr eaLnBrk="1" hangingPunct="1"/>
            <a:endParaRPr lang="nb-NO" sz="1200" dirty="0" smtClean="0"/>
          </a:p>
          <a:p>
            <a:pPr eaLnBrk="1" hangingPunct="1"/>
            <a:endParaRPr lang="nb-NO" sz="1200" dirty="0" smtClean="0"/>
          </a:p>
          <a:p>
            <a:pPr algn="ctr" eaLnBrk="1" hangingPunct="1">
              <a:buNone/>
            </a:pPr>
            <a:r>
              <a:rPr lang="nb-NO" sz="3500" b="1" dirty="0" smtClean="0">
                <a:solidFill>
                  <a:srgbClr val="61B021"/>
                </a:solidFill>
                <a:latin typeface="Franklin Gothic Medium" pitchFamily="34" charset="0"/>
              </a:rPr>
              <a:t>For å:									</a:t>
            </a:r>
          </a:p>
          <a:p>
            <a:pPr algn="ctr" eaLnBrk="1" hangingPunct="1">
              <a:buNone/>
            </a:pPr>
            <a:r>
              <a:rPr lang="nb-NO" sz="3500" b="1" dirty="0" smtClean="0">
                <a:solidFill>
                  <a:srgbClr val="61B021"/>
                </a:solidFill>
                <a:latin typeface="Franklin Gothic Medium" pitchFamily="34" charset="0"/>
              </a:rPr>
              <a:t> forebygge uheldige belastninger og sykefravær!</a:t>
            </a:r>
          </a:p>
          <a:p>
            <a:pPr eaLnBrk="1" hangingPunct="1"/>
            <a:endParaRPr lang="nb-NO" dirty="0" smtClean="0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5673725" y="692150"/>
            <a:ext cx="40322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b-NO" dirty="0">
              <a:solidFill>
                <a:srgbClr val="61B021"/>
              </a:solidFill>
            </a:endParaRPr>
          </a:p>
          <a:p>
            <a:endParaRPr lang="nb-NO" dirty="0">
              <a:solidFill>
                <a:srgbClr val="61B021"/>
              </a:solidFill>
            </a:endParaRPr>
          </a:p>
          <a:p>
            <a:pPr>
              <a:spcBef>
                <a:spcPct val="50000"/>
              </a:spcBef>
            </a:pPr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2000672" y="476672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4800" dirty="0" smtClean="0">
                <a:latin typeface="Franklin Gothic Medium" pitchFamily="34" charset="0"/>
              </a:rPr>
              <a:t>Tilsyn og veiledning</a:t>
            </a:r>
            <a:endParaRPr lang="nb-NO" sz="4800" dirty="0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CC91-6DC8-4C11-B3AA-084336763A85}" type="datetime1">
              <a:rPr lang="nb-NO" smtClean="0"/>
              <a:pPr/>
              <a:t>01.12.2010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E39D-DFED-459C-9F53-66A08D4F2056}" type="slidenum">
              <a:rPr lang="nb-NO" smtClean="0"/>
              <a:pPr/>
              <a:t>6</a:t>
            </a:fld>
            <a:endParaRPr lang="nb-NO" dirty="0"/>
          </a:p>
        </p:txBody>
      </p:sp>
      <p:pic>
        <p:nvPicPr>
          <p:cNvPr id="6" name="Plassholder for innhold 5" descr="mål-sei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553"/>
          <a:stretch>
            <a:fillRect/>
          </a:stretch>
        </p:blipFill>
        <p:spPr>
          <a:xfrm>
            <a:off x="0" y="-24"/>
            <a:ext cx="9921552" cy="6858024"/>
          </a:xfrm>
        </p:spPr>
      </p:pic>
      <p:sp>
        <p:nvSpPr>
          <p:cNvPr id="7" name="TekstSylinder 6"/>
          <p:cNvSpPr txBox="1"/>
          <p:nvPr/>
        </p:nvSpPr>
        <p:spPr>
          <a:xfrm>
            <a:off x="5686352" y="1729839"/>
            <a:ext cx="409118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2000" dirty="0" smtClean="0">
                <a:solidFill>
                  <a:schemeClr val="bg1"/>
                </a:solidFill>
                <a:latin typeface="Franklin Gothic Medium" pitchFamily="34" charset="0"/>
              </a:rPr>
              <a:t>Det e itjnå som kjem tå sæ - </a:t>
            </a:r>
            <a:br>
              <a:rPr lang="nb-NO" sz="2000" dirty="0" smtClean="0">
                <a:solidFill>
                  <a:schemeClr val="bg1"/>
                </a:solidFill>
                <a:latin typeface="Franklin Gothic Medium" pitchFamily="34" charset="0"/>
              </a:rPr>
            </a:br>
            <a:r>
              <a:rPr lang="nb-NO" sz="2000" dirty="0" smtClean="0">
                <a:solidFill>
                  <a:schemeClr val="bg1"/>
                </a:solidFill>
                <a:latin typeface="Franklin Gothic Medium" pitchFamily="34" charset="0"/>
              </a:rPr>
              <a:t>sjøl e du lett som ein spøl. </a:t>
            </a:r>
            <a:br>
              <a:rPr lang="nb-NO" sz="2000" dirty="0" smtClean="0">
                <a:solidFill>
                  <a:schemeClr val="bg1"/>
                </a:solidFill>
                <a:latin typeface="Franklin Gothic Medium" pitchFamily="34" charset="0"/>
              </a:rPr>
            </a:br>
            <a:r>
              <a:rPr lang="nb-NO" sz="2000" dirty="0" smtClean="0">
                <a:solidFill>
                  <a:schemeClr val="bg1"/>
                </a:solidFill>
                <a:latin typeface="Franklin Gothic Medium" pitchFamily="34" charset="0"/>
              </a:rPr>
              <a:t>Men sammen så veie vi fleire tonn, </a:t>
            </a:r>
            <a:br>
              <a:rPr lang="nb-NO" sz="2000" dirty="0" smtClean="0">
                <a:solidFill>
                  <a:schemeClr val="bg1"/>
                </a:solidFill>
                <a:latin typeface="Franklin Gothic Medium" pitchFamily="34" charset="0"/>
              </a:rPr>
            </a:br>
            <a:r>
              <a:rPr lang="nb-NO" sz="2000" dirty="0" smtClean="0">
                <a:solidFill>
                  <a:schemeClr val="bg1"/>
                </a:solidFill>
                <a:latin typeface="Franklin Gothic Medium" pitchFamily="34" charset="0"/>
              </a:rPr>
              <a:t>med littegrann hjølp gjer det littegrann monn. </a:t>
            </a:r>
            <a:br>
              <a:rPr lang="nb-NO" sz="2000" dirty="0" smtClean="0">
                <a:solidFill>
                  <a:schemeClr val="bg1"/>
                </a:solidFill>
                <a:latin typeface="Franklin Gothic Medium" pitchFamily="34" charset="0"/>
              </a:rPr>
            </a:br>
            <a:endParaRPr lang="nb-NO" sz="2000" dirty="0" smtClean="0">
              <a:solidFill>
                <a:schemeClr val="bg1"/>
              </a:solidFill>
              <a:latin typeface="Franklin Gothic Medium" pitchFamily="34" charset="0"/>
            </a:endParaRPr>
          </a:p>
          <a:p>
            <a:pPr algn="r"/>
            <a:r>
              <a:rPr lang="nb-NO" sz="2000" dirty="0" smtClean="0">
                <a:solidFill>
                  <a:schemeClr val="bg1"/>
                </a:solidFill>
                <a:latin typeface="Franklin Gothic Medium" pitchFamily="34" charset="0"/>
              </a:rPr>
              <a:t>Det e itjnå som kjem tå sæ sjøl</a:t>
            </a:r>
            <a:r>
              <a:rPr lang="nb-NO" sz="2000" dirty="0" smtClean="0">
                <a:solidFill>
                  <a:schemeClr val="bg1"/>
                </a:solidFill>
                <a:latin typeface="Franklin Gothic Medium" pitchFamily="34" charset="0"/>
              </a:rPr>
              <a:t>!</a:t>
            </a:r>
            <a:endParaRPr lang="nb-NO" sz="2000" dirty="0" smtClean="0">
              <a:solidFill>
                <a:schemeClr val="bg1"/>
              </a:solidFill>
              <a:latin typeface="Franklin Gothic Medium" pitchFamily="34" charset="0"/>
            </a:endParaRPr>
          </a:p>
          <a:p>
            <a:pPr algn="r"/>
            <a:endParaRPr lang="nb-NO" sz="2000" dirty="0" smtClean="0">
              <a:solidFill>
                <a:schemeClr val="bg1"/>
              </a:solidFill>
              <a:latin typeface="Franklin Gothic Medium" pitchFamily="34" charset="0"/>
            </a:endParaRPr>
          </a:p>
          <a:p>
            <a:pPr algn="r"/>
            <a:r>
              <a:rPr lang="nb-NO" sz="1800" dirty="0" smtClean="0">
                <a:solidFill>
                  <a:schemeClr val="bg1"/>
                </a:solidFill>
                <a:latin typeface="Franklin Gothic Medium" pitchFamily="34" charset="0"/>
              </a:rPr>
              <a:t>Hans Rotmo </a:t>
            </a:r>
            <a:endParaRPr lang="nb-NO" sz="180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648072" y="548680"/>
            <a:ext cx="6609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b="1" dirty="0" smtClean="0">
                <a:solidFill>
                  <a:schemeClr val="bg1"/>
                </a:solidFill>
                <a:latin typeface="Franklin Gothic Medium" pitchFamily="34" charset="0"/>
              </a:rPr>
              <a:t>BRUK </a:t>
            </a:r>
            <a:r>
              <a:rPr lang="nb-NO" sz="4800" b="1" dirty="0" smtClean="0">
                <a:solidFill>
                  <a:schemeClr val="bg1"/>
                </a:solidFill>
                <a:latin typeface="Franklin Gothic Medium" pitchFamily="34" charset="0"/>
              </a:rPr>
              <a:t>VERNEOMBUDET !</a:t>
            </a:r>
            <a:endParaRPr lang="nb-NO" sz="4800" b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1AFE53-A91B-4A9D-BD06-86B9148FF593}" type="slidenum">
              <a:rPr lang="nb-NO" smtClean="0"/>
              <a:pPr/>
              <a:t>7</a:t>
            </a:fld>
            <a:endParaRPr lang="nb-NO" dirty="0" smtClean="0"/>
          </a:p>
        </p:txBody>
      </p:sp>
      <p:pic>
        <p:nvPicPr>
          <p:cNvPr id="5123" name="Picture 6" descr="jub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83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2480" y="2564904"/>
            <a:ext cx="4175695" cy="2448272"/>
          </a:xfrm>
        </p:spPr>
        <p:txBody>
          <a:bodyPr/>
          <a:lstStyle/>
          <a:p>
            <a:pPr algn="l"/>
            <a:r>
              <a:rPr lang="nb-NO" sz="4800" dirty="0" smtClean="0">
                <a:solidFill>
                  <a:schemeClr val="bg1"/>
                </a:solidFill>
                <a:latin typeface="Franklin Gothic Medium" pitchFamily="34" charset="0"/>
              </a:rPr>
              <a:t>Leder-engasjement !</a:t>
            </a:r>
            <a:br>
              <a:rPr lang="nb-NO" sz="4800" dirty="0" smtClean="0">
                <a:solidFill>
                  <a:schemeClr val="bg1"/>
                </a:solidFill>
                <a:latin typeface="Franklin Gothic Medium" pitchFamily="34" charset="0"/>
              </a:rPr>
            </a:br>
            <a:r>
              <a:rPr lang="nb-NO" sz="2600" dirty="0" smtClean="0">
                <a:solidFill>
                  <a:schemeClr val="bg1"/>
                </a:solidFill>
                <a:latin typeface="Franklin Gothic Medium" pitchFamily="34" charset="0"/>
              </a:rPr>
              <a:t/>
            </a:r>
            <a:br>
              <a:rPr lang="nb-NO" sz="2600" dirty="0" smtClean="0">
                <a:solidFill>
                  <a:schemeClr val="bg1"/>
                </a:solidFill>
                <a:latin typeface="Franklin Gothic Medium" pitchFamily="34" charset="0"/>
              </a:rPr>
            </a:br>
            <a:r>
              <a:rPr lang="nb-NO" sz="2600" dirty="0" smtClean="0">
                <a:solidFill>
                  <a:schemeClr val="bg1"/>
                </a:solidFill>
                <a:latin typeface="Franklin Gothic Medium" pitchFamily="34" charset="0"/>
              </a:rPr>
              <a:t/>
            </a:r>
            <a:br>
              <a:rPr lang="nb-NO" sz="2600" dirty="0" smtClean="0">
                <a:solidFill>
                  <a:schemeClr val="bg1"/>
                </a:solidFill>
                <a:latin typeface="Franklin Gothic Medium" pitchFamily="34" charset="0"/>
              </a:rPr>
            </a:br>
            <a:endParaRPr lang="nb-NO" sz="1600" b="0" dirty="0" smtClean="0">
              <a:solidFill>
                <a:schemeClr val="bg1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DF1DD8-9CE6-40FD-AF4C-C2C1E91B44A9}" type="slidenum">
              <a:rPr lang="nb-NO" smtClean="0"/>
              <a:pPr/>
              <a:t>8</a:t>
            </a:fld>
            <a:endParaRPr lang="nb-NO" dirty="0" smtClean="0"/>
          </a:p>
        </p:txBody>
      </p:sp>
      <p:sp>
        <p:nvSpPr>
          <p:cNvPr id="5" name="Rektangel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Bilde 5" descr="COLOURBOX1205103.jpg"/>
          <p:cNvPicPr>
            <a:picLocks noChangeAspect="1"/>
          </p:cNvPicPr>
          <p:nvPr/>
        </p:nvPicPr>
        <p:blipFill>
          <a:blip r:embed="rId3" cstate="print"/>
          <a:srcRect t="4243" r="4392" b="9375"/>
          <a:stretch>
            <a:fillRect/>
          </a:stretch>
        </p:blipFill>
        <p:spPr>
          <a:xfrm>
            <a:off x="3296816" y="0"/>
            <a:ext cx="6609184" cy="6858000"/>
          </a:xfrm>
          <a:prstGeom prst="rect">
            <a:avLst/>
          </a:prstGeom>
        </p:spPr>
      </p:pic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057" y="2204864"/>
            <a:ext cx="3671887" cy="3043237"/>
          </a:xfrm>
        </p:spPr>
        <p:txBody>
          <a:bodyPr/>
          <a:lstStyle/>
          <a:p>
            <a:pPr eaLnBrk="1" hangingPunct="1">
              <a:buFont typeface="Times" pitchFamily="18" charset="0"/>
              <a:buNone/>
            </a:pPr>
            <a:r>
              <a:rPr lang="nb-NO" dirty="0" smtClean="0"/>
              <a:t>	</a:t>
            </a:r>
          </a:p>
          <a:p>
            <a:pPr eaLnBrk="1" hangingPunct="1">
              <a:buFont typeface="Times" pitchFamily="18" charset="0"/>
              <a:buNone/>
            </a:pPr>
            <a:r>
              <a:rPr lang="nb-NO" sz="4800" b="1" dirty="0" smtClean="0">
                <a:latin typeface="Franklin Gothic Medium" pitchFamily="34" charset="0"/>
              </a:rPr>
              <a:t>Bruk BHT </a:t>
            </a:r>
            <a:r>
              <a:rPr lang="nb-NO" sz="4800" b="1" dirty="0" smtClean="0">
                <a:latin typeface="Franklin Gothic Medium" pitchFamily="34" charset="0"/>
              </a:rPr>
              <a:t>!</a:t>
            </a:r>
            <a:endParaRPr lang="nb-NO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Plassholder for innhold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0F74-3779-4B37-851C-E534D6AF5088}" type="datetime1">
              <a:rPr lang="nb-NO" smtClean="0"/>
              <a:pPr/>
              <a:t>01.12.2010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2F8F-4012-4261-8FEC-47CC4B8AD522}" type="slidenum">
              <a:rPr lang="nb-NO" smtClean="0"/>
              <a:pPr/>
              <a:t>9</a:t>
            </a:fld>
            <a:endParaRPr lang="nb-NO" dirty="0"/>
          </a:p>
        </p:txBody>
      </p:sp>
      <p:pic>
        <p:nvPicPr>
          <p:cNvPr id="8" name="Bilde 7" descr="respekt-avtale.jpg"/>
          <p:cNvPicPr>
            <a:picLocks noChangeAspect="1"/>
          </p:cNvPicPr>
          <p:nvPr/>
        </p:nvPicPr>
        <p:blipFill>
          <a:blip r:embed="rId4" cstate="print"/>
          <a:srcRect t="33622" b="20224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1" name="TekstSylinder 10"/>
          <p:cNvSpPr txBox="1"/>
          <p:nvPr/>
        </p:nvSpPr>
        <p:spPr>
          <a:xfrm>
            <a:off x="344488" y="254258"/>
            <a:ext cx="91450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Samarbeid med NAV og partene</a:t>
            </a:r>
          </a:p>
          <a:p>
            <a:pPr algn="ctr"/>
            <a:endParaRPr lang="nb-NO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-presentasjon 2007">
  <a:themeElements>
    <a:clrScheme name="AT_PPmals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T_PPmals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AT_PPmals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_PPmals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_PPmals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_PPmals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_PPmals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_PPmals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_PPmals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_PPmals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_PPmals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_PPmals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_PPmals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_PPmals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AT-presentasjon 2007</Template>
  <TotalTime>911</TotalTime>
  <Words>97</Words>
  <Application>Microsoft Office PowerPoint</Application>
  <PresentationFormat>A4 (210 x 297 mm)</PresentationFormat>
  <Paragraphs>55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1" baseType="lpstr">
      <vt:lpstr>AT-presentasjon 2007</vt:lpstr>
      <vt:lpstr>Lysbilde 1</vt:lpstr>
      <vt:lpstr>Lysbilde 2</vt:lpstr>
      <vt:lpstr>Hvordan skal Arbeidstilsynet møte utfordringene i den nye  IA-avtalen?</vt:lpstr>
      <vt:lpstr>Lysbilde 4</vt:lpstr>
      <vt:lpstr>Lysbilde 5</vt:lpstr>
      <vt:lpstr>Lysbilde 6</vt:lpstr>
      <vt:lpstr>Leder-engasjement !   </vt:lpstr>
      <vt:lpstr>Lysbilde 8</vt:lpstr>
      <vt:lpstr>Lysbilde 9</vt:lpstr>
      <vt:lpstr>Lysbilde 10</vt:lpstr>
    </vt:vector>
  </TitlesOfParts>
  <Company>Arbeidstilsynet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faerevag_g</dc:creator>
  <cp:lastModifiedBy>herskedal_l</cp:lastModifiedBy>
  <cp:revision>86</cp:revision>
  <dcterms:created xsi:type="dcterms:W3CDTF">2010-08-31T07:40:02Z</dcterms:created>
  <dcterms:modified xsi:type="dcterms:W3CDTF">2010-12-01T12:03:13Z</dcterms:modified>
</cp:coreProperties>
</file>