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0"/>
  </p:notesMasterIdLst>
  <p:handoutMasterIdLst>
    <p:handoutMasterId r:id="rId21"/>
  </p:handoutMasterIdLst>
  <p:sldIdLst>
    <p:sldId id="280" r:id="rId2"/>
    <p:sldId id="282" r:id="rId3"/>
    <p:sldId id="302" r:id="rId4"/>
    <p:sldId id="298" r:id="rId5"/>
    <p:sldId id="303" r:id="rId6"/>
    <p:sldId id="314" r:id="rId7"/>
    <p:sldId id="315" r:id="rId8"/>
    <p:sldId id="313" r:id="rId9"/>
    <p:sldId id="300" r:id="rId10"/>
    <p:sldId id="301" r:id="rId11"/>
    <p:sldId id="307" r:id="rId12"/>
    <p:sldId id="308" r:id="rId13"/>
    <p:sldId id="305" r:id="rId14"/>
    <p:sldId id="309" r:id="rId15"/>
    <p:sldId id="306" r:id="rId16"/>
    <p:sldId id="311" r:id="rId17"/>
    <p:sldId id="312" r:id="rId18"/>
    <p:sldId id="310" r:id="rId19"/>
  </p:sldIdLst>
  <p:sldSz cx="9144000" cy="6858000" type="screen4x3"/>
  <p:notesSz cx="9926638" cy="6797675"/>
  <p:defaultTextStyle>
    <a:defPPr>
      <a:defRPr lang="nn-NO"/>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1" userDrawn="1">
          <p15:clr>
            <a:srgbClr val="A4A3A4"/>
          </p15:clr>
        </p15:guide>
        <p15:guide id="2" pos="31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5DC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051" autoAdjust="0"/>
    <p:restoredTop sz="78942" autoAdjust="0"/>
  </p:normalViewPr>
  <p:slideViewPr>
    <p:cSldViewPr>
      <p:cViewPr varScale="1">
        <p:scale>
          <a:sx n="104" d="100"/>
          <a:sy n="104" d="100"/>
        </p:scale>
        <p:origin x="208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98" d="100"/>
          <a:sy n="98" d="100"/>
        </p:scale>
        <p:origin x="-3564" y="-96"/>
      </p:cViewPr>
      <p:guideLst>
        <p:guide orient="horz" pos="2141"/>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1" y="0"/>
            <a:ext cx="4302402" cy="340158"/>
          </a:xfrm>
          <a:prstGeom prst="rect">
            <a:avLst/>
          </a:prstGeom>
        </p:spPr>
        <p:txBody>
          <a:bodyPr vert="horz" lIns="92108" tIns="46054" rIns="92108" bIns="46054" rtlCol="0"/>
          <a:lstStyle>
            <a:lvl1pPr algn="l">
              <a:defRPr sz="1200"/>
            </a:lvl1pPr>
          </a:lstStyle>
          <a:p>
            <a:endParaRPr lang="nb-NO"/>
          </a:p>
        </p:txBody>
      </p:sp>
      <p:sp>
        <p:nvSpPr>
          <p:cNvPr id="3" name="Plassholder for dato 2"/>
          <p:cNvSpPr>
            <a:spLocks noGrp="1"/>
          </p:cNvSpPr>
          <p:nvPr>
            <p:ph type="dt" sz="quarter" idx="1"/>
          </p:nvPr>
        </p:nvSpPr>
        <p:spPr>
          <a:xfrm>
            <a:off x="5621897" y="0"/>
            <a:ext cx="4302400" cy="340158"/>
          </a:xfrm>
          <a:prstGeom prst="rect">
            <a:avLst/>
          </a:prstGeom>
        </p:spPr>
        <p:txBody>
          <a:bodyPr vert="horz" lIns="92108" tIns="46054" rIns="92108" bIns="46054" rtlCol="0"/>
          <a:lstStyle>
            <a:lvl1pPr algn="r">
              <a:defRPr sz="1200"/>
            </a:lvl1pPr>
          </a:lstStyle>
          <a:p>
            <a:fld id="{A1AE3F0F-2009-45A2-8A12-81BDE449E52F}" type="datetimeFigureOut">
              <a:rPr lang="nb-NO" smtClean="0"/>
              <a:t>23.11.2018</a:t>
            </a:fld>
            <a:endParaRPr lang="nb-NO"/>
          </a:p>
        </p:txBody>
      </p:sp>
      <p:sp>
        <p:nvSpPr>
          <p:cNvPr id="4" name="Plassholder for bunntekst 3"/>
          <p:cNvSpPr>
            <a:spLocks noGrp="1"/>
          </p:cNvSpPr>
          <p:nvPr>
            <p:ph type="ftr" sz="quarter" idx="2"/>
          </p:nvPr>
        </p:nvSpPr>
        <p:spPr>
          <a:xfrm>
            <a:off x="1" y="6456424"/>
            <a:ext cx="4302402" cy="340157"/>
          </a:xfrm>
          <a:prstGeom prst="rect">
            <a:avLst/>
          </a:prstGeom>
        </p:spPr>
        <p:txBody>
          <a:bodyPr vert="horz" lIns="92108" tIns="46054" rIns="92108" bIns="46054" rtlCol="0" anchor="b"/>
          <a:lstStyle>
            <a:lvl1pPr algn="l">
              <a:defRPr sz="1200"/>
            </a:lvl1pPr>
          </a:lstStyle>
          <a:p>
            <a:endParaRPr lang="nb-NO"/>
          </a:p>
        </p:txBody>
      </p:sp>
      <p:sp>
        <p:nvSpPr>
          <p:cNvPr id="5" name="Plassholder for lysbildenummer 4"/>
          <p:cNvSpPr>
            <a:spLocks noGrp="1"/>
          </p:cNvSpPr>
          <p:nvPr>
            <p:ph type="sldNum" sz="quarter" idx="3"/>
          </p:nvPr>
        </p:nvSpPr>
        <p:spPr>
          <a:xfrm>
            <a:off x="5621897" y="6456424"/>
            <a:ext cx="4302400" cy="340157"/>
          </a:xfrm>
          <a:prstGeom prst="rect">
            <a:avLst/>
          </a:prstGeom>
        </p:spPr>
        <p:txBody>
          <a:bodyPr vert="horz" lIns="92108" tIns="46054" rIns="92108" bIns="46054" rtlCol="0" anchor="b"/>
          <a:lstStyle>
            <a:lvl1pPr algn="r">
              <a:defRPr sz="1200"/>
            </a:lvl1pPr>
          </a:lstStyle>
          <a:p>
            <a:fld id="{08B26D9C-53F2-4B20-94A4-8FA1C82F5587}" type="slidenum">
              <a:rPr lang="nb-NO" smtClean="0"/>
              <a:t>‹#›</a:t>
            </a:fld>
            <a:endParaRPr lang="nb-NO"/>
          </a:p>
        </p:txBody>
      </p:sp>
    </p:spTree>
    <p:extLst>
      <p:ext uri="{BB962C8B-B14F-4D97-AF65-F5344CB8AC3E}">
        <p14:creationId xmlns:p14="http://schemas.microsoft.com/office/powerpoint/2010/main" val="91790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301544" cy="339884"/>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a:defRPr sz="1200"/>
            </a:lvl1pPr>
          </a:lstStyle>
          <a:p>
            <a:pPr>
              <a:defRPr/>
            </a:pPr>
            <a:endParaRPr lang="nn-NO"/>
          </a:p>
        </p:txBody>
      </p:sp>
      <p:sp>
        <p:nvSpPr>
          <p:cNvPr id="3075" name="Rectangle 3"/>
          <p:cNvSpPr>
            <a:spLocks noGrp="1" noChangeArrowheads="1"/>
          </p:cNvSpPr>
          <p:nvPr>
            <p:ph type="dt" idx="1"/>
          </p:nvPr>
        </p:nvSpPr>
        <p:spPr bwMode="auto">
          <a:xfrm>
            <a:off x="5625095" y="0"/>
            <a:ext cx="4301544" cy="339884"/>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lvl1pPr algn="r">
              <a:defRPr sz="1200"/>
            </a:lvl1pPr>
          </a:lstStyle>
          <a:p>
            <a:pPr>
              <a:defRPr/>
            </a:pPr>
            <a:endParaRPr lang="nn-NO"/>
          </a:p>
        </p:txBody>
      </p:sp>
      <p:sp>
        <p:nvSpPr>
          <p:cNvPr id="21508" name="Rectangle 4"/>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1323552" y="3228896"/>
            <a:ext cx="7279535" cy="3058954"/>
          </a:xfrm>
          <a:prstGeom prst="rect">
            <a:avLst/>
          </a:prstGeom>
          <a:noFill/>
          <a:ln w="9525">
            <a:noFill/>
            <a:miter lim="800000"/>
            <a:headEnd/>
            <a:tailEnd/>
          </a:ln>
          <a:effectLst/>
        </p:spPr>
        <p:txBody>
          <a:bodyPr vert="horz" wrap="square" lIns="92108" tIns="46054" rIns="92108" bIns="46054" numCol="1" anchor="t" anchorCtr="0" compatLnSpc="1">
            <a:prstTxWarp prst="textNoShape">
              <a:avLst/>
            </a:prstTxWarp>
          </a:bodyPr>
          <a:lstStyle/>
          <a:p>
            <a:pPr lvl="0"/>
            <a:r>
              <a:rPr lang="nn-NO" noProof="0" smtClean="0"/>
              <a:t>Click to edit Master text styles</a:t>
            </a:r>
          </a:p>
          <a:p>
            <a:pPr lvl="1"/>
            <a:r>
              <a:rPr lang="nn-NO" noProof="0" smtClean="0"/>
              <a:t>Second level</a:t>
            </a:r>
          </a:p>
          <a:p>
            <a:pPr lvl="2"/>
            <a:r>
              <a:rPr lang="nn-NO" noProof="0" smtClean="0"/>
              <a:t>Third level</a:t>
            </a:r>
          </a:p>
          <a:p>
            <a:pPr lvl="3"/>
            <a:r>
              <a:rPr lang="nn-NO" noProof="0" smtClean="0"/>
              <a:t>Fourth level</a:t>
            </a:r>
          </a:p>
          <a:p>
            <a:pPr lvl="4"/>
            <a:r>
              <a:rPr lang="nn-NO" noProof="0" smtClean="0"/>
              <a:t>Fifth level</a:t>
            </a:r>
          </a:p>
        </p:txBody>
      </p:sp>
      <p:sp>
        <p:nvSpPr>
          <p:cNvPr id="3078" name="Rectangle 6"/>
          <p:cNvSpPr>
            <a:spLocks noGrp="1" noChangeArrowheads="1"/>
          </p:cNvSpPr>
          <p:nvPr>
            <p:ph type="ftr" sz="quarter" idx="4"/>
          </p:nvPr>
        </p:nvSpPr>
        <p:spPr bwMode="auto">
          <a:xfrm>
            <a:off x="0" y="6457791"/>
            <a:ext cx="4301544" cy="339884"/>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a:defRPr sz="1200"/>
            </a:lvl1pPr>
          </a:lstStyle>
          <a:p>
            <a:pPr>
              <a:defRPr/>
            </a:pPr>
            <a:endParaRPr lang="nn-NO"/>
          </a:p>
        </p:txBody>
      </p:sp>
      <p:sp>
        <p:nvSpPr>
          <p:cNvPr id="3079" name="Rectangle 7"/>
          <p:cNvSpPr>
            <a:spLocks noGrp="1" noChangeArrowheads="1"/>
          </p:cNvSpPr>
          <p:nvPr>
            <p:ph type="sldNum" sz="quarter" idx="5"/>
          </p:nvPr>
        </p:nvSpPr>
        <p:spPr bwMode="auto">
          <a:xfrm>
            <a:off x="5625095" y="6457791"/>
            <a:ext cx="4301544" cy="339884"/>
          </a:xfrm>
          <a:prstGeom prst="rect">
            <a:avLst/>
          </a:prstGeom>
          <a:noFill/>
          <a:ln w="9525">
            <a:noFill/>
            <a:miter lim="800000"/>
            <a:headEnd/>
            <a:tailEnd/>
          </a:ln>
          <a:effectLst/>
        </p:spPr>
        <p:txBody>
          <a:bodyPr vert="horz" wrap="square" lIns="92108" tIns="46054" rIns="92108" bIns="46054" numCol="1" anchor="b" anchorCtr="0" compatLnSpc="1">
            <a:prstTxWarp prst="textNoShape">
              <a:avLst/>
            </a:prstTxWarp>
          </a:bodyPr>
          <a:lstStyle>
            <a:lvl1pPr algn="r">
              <a:defRPr sz="1200"/>
            </a:lvl1pPr>
          </a:lstStyle>
          <a:p>
            <a:pPr>
              <a:defRPr/>
            </a:pPr>
            <a:fld id="{F1DE815C-7B41-4E3A-9ABD-043972407CA4}" type="slidenum">
              <a:rPr lang="nn-NO"/>
              <a:pPr>
                <a:defRPr/>
              </a:pPr>
              <a:t>‹#›</a:t>
            </a:fld>
            <a:endParaRPr lang="nn-NO"/>
          </a:p>
        </p:txBody>
      </p:sp>
    </p:spTree>
    <p:extLst>
      <p:ext uri="{BB962C8B-B14F-4D97-AF65-F5344CB8AC3E}">
        <p14:creationId xmlns:p14="http://schemas.microsoft.com/office/powerpoint/2010/main" val="15429403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ovdata.no/dokument/SF/forskrift/2009-06-17-665"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www.nokkelhullsmerket.no/matvarer/" TargetMode="External"/><Relationship Id="rId4" Type="http://schemas.openxmlformats.org/officeDocument/2006/relationships/hyperlink" Target="http://www.nokkelhullsmerket.no/om_nokkelhullet/hvem_star_bak/article13.ece/binary/Veileder%20til%20N%C3%B8kkelhullsforskriften"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en-US" dirty="0" err="1" smtClean="0"/>
              <a:t>Hei</a:t>
            </a:r>
            <a:r>
              <a:rPr lang="en-US" dirty="0" smtClean="0"/>
              <a:t>, </a:t>
            </a:r>
            <a:r>
              <a:rPr lang="en-US" dirty="0" err="1" smtClean="0"/>
              <a:t>det</a:t>
            </a:r>
            <a:r>
              <a:rPr lang="en-US" dirty="0" smtClean="0"/>
              <a:t> </a:t>
            </a:r>
            <a:r>
              <a:rPr lang="en-US" dirty="0" err="1" smtClean="0"/>
              <a:t>var</a:t>
            </a:r>
            <a:r>
              <a:rPr lang="en-US" dirty="0" smtClean="0"/>
              <a:t> </a:t>
            </a:r>
            <a:r>
              <a:rPr lang="en-US" dirty="0" err="1" smtClean="0"/>
              <a:t>interessant</a:t>
            </a:r>
            <a:r>
              <a:rPr lang="en-US" dirty="0" smtClean="0"/>
              <a:t> å </a:t>
            </a:r>
            <a:r>
              <a:rPr lang="en-US" dirty="0" err="1" smtClean="0"/>
              <a:t>høre</a:t>
            </a:r>
            <a:r>
              <a:rPr lang="en-US" dirty="0" smtClean="0"/>
              <a:t> </a:t>
            </a:r>
            <a:r>
              <a:rPr lang="en-US" dirty="0" err="1" smtClean="0"/>
              <a:t>foredraget</a:t>
            </a:r>
            <a:r>
              <a:rPr lang="en-US" dirty="0" smtClean="0"/>
              <a:t> </a:t>
            </a:r>
            <a:r>
              <a:rPr lang="en-US" dirty="0" err="1" smtClean="0"/>
              <a:t>til</a:t>
            </a:r>
            <a:r>
              <a:rPr lang="en-US" dirty="0" smtClean="0"/>
              <a:t> </a:t>
            </a:r>
            <a:r>
              <a:rPr lang="en-US" dirty="0" err="1" smtClean="0"/>
              <a:t>ministrene</a:t>
            </a:r>
            <a:r>
              <a:rPr lang="en-US" dirty="0" smtClean="0"/>
              <a:t>. </a:t>
            </a:r>
            <a:r>
              <a:rPr lang="en-US" dirty="0" err="1" smtClean="0"/>
              <a:t>Først</a:t>
            </a:r>
            <a:r>
              <a:rPr lang="en-US" dirty="0" smtClean="0"/>
              <a:t> </a:t>
            </a:r>
            <a:r>
              <a:rPr lang="en-US" dirty="0" err="1" smtClean="0"/>
              <a:t>må</a:t>
            </a:r>
            <a:r>
              <a:rPr lang="en-US" dirty="0" smtClean="0"/>
              <a:t> </a:t>
            </a:r>
            <a:r>
              <a:rPr lang="en-US" dirty="0" err="1" smtClean="0"/>
              <a:t>jeg</a:t>
            </a:r>
            <a:r>
              <a:rPr lang="en-US" dirty="0" smtClean="0"/>
              <a:t> </a:t>
            </a:r>
            <a:r>
              <a:rPr lang="en-US" dirty="0" err="1" smtClean="0"/>
              <a:t>få</a:t>
            </a:r>
            <a:r>
              <a:rPr lang="en-US" dirty="0" smtClean="0"/>
              <a:t> </a:t>
            </a:r>
            <a:r>
              <a:rPr lang="en-US" dirty="0" err="1" smtClean="0"/>
              <a:t>takke</a:t>
            </a:r>
            <a:r>
              <a:rPr lang="en-US" dirty="0" smtClean="0"/>
              <a:t> Stine Sem </a:t>
            </a:r>
            <a:r>
              <a:rPr lang="en-US" dirty="0" err="1" smtClean="0"/>
              <a:t>og</a:t>
            </a:r>
            <a:r>
              <a:rPr lang="en-US" dirty="0" smtClean="0"/>
              <a:t> Tone </a:t>
            </a:r>
            <a:r>
              <a:rPr lang="en-US" dirty="0" err="1" smtClean="0"/>
              <a:t>Holte-Svendsen</a:t>
            </a:r>
            <a:r>
              <a:rPr lang="en-US" dirty="0" smtClean="0"/>
              <a:t> i </a:t>
            </a:r>
            <a:r>
              <a:rPr lang="en-US" dirty="0" err="1" smtClean="0"/>
              <a:t>fra</a:t>
            </a:r>
            <a:r>
              <a:rPr lang="en-US" dirty="0" smtClean="0"/>
              <a:t> </a:t>
            </a:r>
            <a:r>
              <a:rPr lang="en-US" dirty="0" err="1" smtClean="0"/>
              <a:t>Landbruks</a:t>
            </a:r>
            <a:r>
              <a:rPr lang="en-US" dirty="0" smtClean="0"/>
              <a:t>- </a:t>
            </a:r>
            <a:r>
              <a:rPr lang="en-US" dirty="0" err="1" smtClean="0"/>
              <a:t>og</a:t>
            </a:r>
            <a:r>
              <a:rPr lang="en-US" dirty="0" smtClean="0"/>
              <a:t> </a:t>
            </a:r>
            <a:r>
              <a:rPr lang="en-US" dirty="0" err="1" smtClean="0"/>
              <a:t>matdepartementet</a:t>
            </a:r>
            <a:r>
              <a:rPr lang="en-US" dirty="0" smtClean="0"/>
              <a:t> </a:t>
            </a:r>
            <a:r>
              <a:rPr lang="en-US" dirty="0" err="1" smtClean="0"/>
              <a:t>som</a:t>
            </a:r>
            <a:r>
              <a:rPr lang="en-US" dirty="0" smtClean="0"/>
              <a:t> </a:t>
            </a:r>
            <a:r>
              <a:rPr lang="en-US" dirty="0" err="1" smtClean="0"/>
              <a:t>inviterte</a:t>
            </a:r>
            <a:r>
              <a:rPr lang="en-US" dirty="0" smtClean="0"/>
              <a:t> meg via Harald </a:t>
            </a:r>
            <a:r>
              <a:rPr lang="en-US" dirty="0" err="1" smtClean="0"/>
              <a:t>Birkenes</a:t>
            </a:r>
            <a:r>
              <a:rPr lang="en-US" dirty="0" smtClean="0"/>
              <a:t>, i </a:t>
            </a:r>
            <a:r>
              <a:rPr lang="en-US" dirty="0" err="1" smtClean="0"/>
              <a:t>fra</a:t>
            </a:r>
            <a:r>
              <a:rPr lang="en-US" dirty="0" smtClean="0"/>
              <a:t> </a:t>
            </a:r>
            <a:r>
              <a:rPr lang="en-US" dirty="0" err="1" smtClean="0"/>
              <a:t>Grimstad</a:t>
            </a:r>
            <a:r>
              <a:rPr lang="en-US" dirty="0" smtClean="0"/>
              <a:t> </a:t>
            </a:r>
            <a:r>
              <a:rPr lang="en-US" dirty="0" err="1" smtClean="0"/>
              <a:t>kommune</a:t>
            </a:r>
            <a:r>
              <a:rPr lang="en-US" dirty="0" smtClean="0"/>
              <a:t> </a:t>
            </a:r>
            <a:r>
              <a:rPr lang="en-US" dirty="0" err="1" smtClean="0"/>
              <a:t>til</a:t>
            </a:r>
            <a:r>
              <a:rPr lang="en-US" dirty="0" smtClean="0"/>
              <a:t> å </a:t>
            </a:r>
            <a:r>
              <a:rPr lang="en-US" dirty="0" err="1" smtClean="0"/>
              <a:t>si</a:t>
            </a:r>
            <a:r>
              <a:rPr lang="en-US" dirty="0" smtClean="0"/>
              <a:t> </a:t>
            </a:r>
            <a:r>
              <a:rPr lang="en-US" dirty="0" err="1" smtClean="0"/>
              <a:t>litt</a:t>
            </a:r>
            <a:r>
              <a:rPr lang="en-US" dirty="0" smtClean="0"/>
              <a:t> om </a:t>
            </a:r>
            <a:r>
              <a:rPr lang="en-US" dirty="0" err="1" smtClean="0"/>
              <a:t>offentlig</a:t>
            </a:r>
            <a:r>
              <a:rPr lang="en-US" dirty="0" smtClean="0"/>
              <a:t> </a:t>
            </a:r>
            <a:r>
              <a:rPr lang="en-US" dirty="0" err="1" smtClean="0"/>
              <a:t>innkjøp</a:t>
            </a:r>
            <a:r>
              <a:rPr lang="en-US" dirty="0" smtClean="0"/>
              <a:t> </a:t>
            </a:r>
            <a:r>
              <a:rPr lang="en-US" dirty="0" err="1" smtClean="0"/>
              <a:t>av</a:t>
            </a:r>
            <a:r>
              <a:rPr lang="en-US" dirty="0" smtClean="0"/>
              <a:t> mat, </a:t>
            </a:r>
            <a:r>
              <a:rPr lang="en-US" dirty="0" err="1" smtClean="0"/>
              <a:t>og</a:t>
            </a:r>
            <a:r>
              <a:rPr lang="en-US" dirty="0" smtClean="0"/>
              <a:t> </a:t>
            </a:r>
            <a:r>
              <a:rPr lang="en-US" dirty="0" err="1" smtClean="0"/>
              <a:t>hvordan</a:t>
            </a:r>
            <a:r>
              <a:rPr lang="en-US" dirty="0" smtClean="0"/>
              <a:t> vi </a:t>
            </a:r>
            <a:r>
              <a:rPr lang="en-US" dirty="0" err="1" smtClean="0"/>
              <a:t>gjør</a:t>
            </a:r>
            <a:r>
              <a:rPr lang="en-US" dirty="0" smtClean="0"/>
              <a:t> </a:t>
            </a:r>
            <a:r>
              <a:rPr lang="en-US" dirty="0" err="1" smtClean="0"/>
              <a:t>det</a:t>
            </a:r>
            <a:r>
              <a:rPr lang="en-US" dirty="0" smtClean="0"/>
              <a:t> I </a:t>
            </a:r>
            <a:r>
              <a:rPr lang="en-US" dirty="0" err="1" smtClean="0"/>
              <a:t>innkjøpssamarbeidet</a:t>
            </a:r>
            <a:r>
              <a:rPr lang="en-US" dirty="0" smtClean="0"/>
              <a:t> OFA (</a:t>
            </a:r>
            <a:r>
              <a:rPr lang="en-US" dirty="0" err="1" smtClean="0"/>
              <a:t>Offentlige</a:t>
            </a:r>
            <a:r>
              <a:rPr lang="en-US" dirty="0" smtClean="0"/>
              <a:t> </a:t>
            </a:r>
            <a:r>
              <a:rPr lang="en-US" dirty="0" err="1" smtClean="0"/>
              <a:t>fellesinnkjøp</a:t>
            </a:r>
            <a:r>
              <a:rPr lang="en-US" dirty="0" smtClean="0"/>
              <a:t> </a:t>
            </a:r>
            <a:r>
              <a:rPr lang="en-US" dirty="0" err="1" smtClean="0"/>
              <a:t>på</a:t>
            </a:r>
            <a:r>
              <a:rPr lang="en-US" dirty="0" smtClean="0"/>
              <a:t> </a:t>
            </a:r>
            <a:r>
              <a:rPr lang="en-US" dirty="0" err="1" smtClean="0"/>
              <a:t>Agder</a:t>
            </a:r>
            <a:r>
              <a:rPr lang="en-US" dirty="0" smtClean="0"/>
              <a:t>). Vi </a:t>
            </a:r>
            <a:r>
              <a:rPr lang="en-US" dirty="0" err="1" smtClean="0"/>
              <a:t>skal</a:t>
            </a:r>
            <a:r>
              <a:rPr lang="en-US" dirty="0" smtClean="0"/>
              <a:t> da se </a:t>
            </a:r>
            <a:r>
              <a:rPr lang="en-US" dirty="0" err="1" smtClean="0"/>
              <a:t>på</a:t>
            </a:r>
            <a:r>
              <a:rPr lang="en-US" dirty="0" smtClean="0"/>
              <a:t> </a:t>
            </a:r>
            <a:r>
              <a:rPr lang="en-US" dirty="0" err="1" smtClean="0"/>
              <a:t>hvordan</a:t>
            </a:r>
            <a:r>
              <a:rPr lang="en-US" dirty="0" smtClean="0"/>
              <a:t> vi </a:t>
            </a:r>
            <a:r>
              <a:rPr lang="en-US" dirty="0" err="1" smtClean="0"/>
              <a:t>arbeider</a:t>
            </a:r>
            <a:r>
              <a:rPr lang="en-US" dirty="0" smtClean="0"/>
              <a:t>, </a:t>
            </a:r>
            <a:r>
              <a:rPr lang="en-US" dirty="0" err="1" smtClean="0"/>
              <a:t>implisitt</a:t>
            </a:r>
            <a:r>
              <a:rPr lang="en-US" dirty="0" smtClean="0"/>
              <a:t> </a:t>
            </a:r>
            <a:r>
              <a:rPr lang="en-US" dirty="0" err="1" smtClean="0"/>
              <a:t>ordningen</a:t>
            </a:r>
            <a:r>
              <a:rPr lang="en-US" baseline="0" dirty="0" smtClean="0"/>
              <a:t> </a:t>
            </a:r>
            <a:r>
              <a:rPr lang="en-US" baseline="0" dirty="0" err="1" smtClean="0"/>
              <a:t>og</a:t>
            </a:r>
            <a:r>
              <a:rPr lang="en-US" baseline="0" dirty="0" smtClean="0"/>
              <a:t> </a:t>
            </a:r>
            <a:r>
              <a:rPr lang="en-US" baseline="0" dirty="0" err="1" smtClean="0"/>
              <a:t>organiseringen</a:t>
            </a:r>
            <a:r>
              <a:rPr lang="en-US" baseline="0" dirty="0" smtClean="0"/>
              <a:t> </a:t>
            </a:r>
            <a:r>
              <a:rPr lang="en-US" baseline="0" dirty="0" err="1" smtClean="0"/>
              <a:t>på</a:t>
            </a:r>
            <a:r>
              <a:rPr lang="en-US" baseline="0" dirty="0" smtClean="0"/>
              <a:t> </a:t>
            </a:r>
            <a:r>
              <a:rPr lang="en-US" baseline="0" dirty="0" err="1" smtClean="0"/>
              <a:t>Agder</a:t>
            </a:r>
            <a:r>
              <a:rPr lang="en-US" baseline="0" dirty="0" smtClean="0"/>
              <a:t>, </a:t>
            </a:r>
            <a:r>
              <a:rPr lang="en-US" baseline="0" dirty="0" err="1" smtClean="0"/>
              <a:t>samt</a:t>
            </a:r>
            <a:r>
              <a:rPr lang="en-US" baseline="0" dirty="0" smtClean="0"/>
              <a:t> </a:t>
            </a:r>
            <a:r>
              <a:rPr lang="en-US" baseline="0" dirty="0" err="1" smtClean="0"/>
              <a:t>muligheter</a:t>
            </a:r>
            <a:r>
              <a:rPr lang="en-US" baseline="0" dirty="0" smtClean="0"/>
              <a:t> for </a:t>
            </a:r>
            <a:r>
              <a:rPr lang="en-US" baseline="0" dirty="0" err="1" smtClean="0"/>
              <a:t>lokale</a:t>
            </a:r>
            <a:r>
              <a:rPr lang="en-US" baseline="0" dirty="0" smtClean="0"/>
              <a:t> </a:t>
            </a:r>
            <a:r>
              <a:rPr lang="en-US" baseline="0" dirty="0" err="1" smtClean="0"/>
              <a:t>innkjøp</a:t>
            </a:r>
            <a:r>
              <a:rPr lang="en-US" baseline="0" dirty="0" smtClean="0"/>
              <a:t> I </a:t>
            </a:r>
            <a:r>
              <a:rPr lang="en-US" baseline="0" dirty="0" err="1" smtClean="0"/>
              <a:t>enkelte</a:t>
            </a:r>
            <a:r>
              <a:rPr lang="en-US" baseline="0" dirty="0" smtClean="0"/>
              <a:t> </a:t>
            </a:r>
            <a:r>
              <a:rPr lang="en-US" baseline="0" dirty="0" err="1" smtClean="0"/>
              <a:t>regioner</a:t>
            </a:r>
            <a:r>
              <a:rPr lang="en-US" baseline="0" dirty="0" smtClean="0"/>
              <a:t> </a:t>
            </a:r>
            <a:r>
              <a:rPr lang="en-US" baseline="0" dirty="0" err="1" smtClean="0"/>
              <a:t>og</a:t>
            </a:r>
            <a:r>
              <a:rPr lang="en-US" baseline="0" dirty="0" smtClean="0"/>
              <a:t> </a:t>
            </a:r>
            <a:r>
              <a:rPr lang="en-US" baseline="0" dirty="0" err="1" smtClean="0"/>
              <a:t>kommuner</a:t>
            </a:r>
            <a:r>
              <a:rPr lang="en-US" baseline="0" dirty="0" smtClean="0"/>
              <a:t>. </a:t>
            </a:r>
            <a:r>
              <a:rPr lang="en-US" baseline="0" dirty="0" err="1" smtClean="0"/>
              <a:t>Jeg</a:t>
            </a:r>
            <a:r>
              <a:rPr lang="en-US" baseline="0" dirty="0" smtClean="0"/>
              <a:t> </a:t>
            </a:r>
            <a:r>
              <a:rPr lang="en-US" baseline="0" dirty="0" err="1" smtClean="0"/>
              <a:t>kommer</a:t>
            </a:r>
            <a:r>
              <a:rPr lang="en-US" baseline="0" dirty="0" smtClean="0"/>
              <a:t> </a:t>
            </a:r>
            <a:r>
              <a:rPr lang="en-US" baseline="0" dirty="0" err="1" smtClean="0"/>
              <a:t>til</a:t>
            </a:r>
            <a:r>
              <a:rPr lang="en-US" baseline="0" dirty="0" smtClean="0"/>
              <a:t> å </a:t>
            </a:r>
            <a:r>
              <a:rPr lang="en-US" baseline="0" dirty="0" err="1" smtClean="0"/>
              <a:t>åpne</a:t>
            </a:r>
            <a:r>
              <a:rPr lang="en-US" baseline="0" dirty="0" smtClean="0"/>
              <a:t> for </a:t>
            </a:r>
            <a:r>
              <a:rPr lang="en-US" baseline="0" dirty="0" err="1" smtClean="0"/>
              <a:t>spørsmål</a:t>
            </a:r>
            <a:r>
              <a:rPr lang="en-US" baseline="0" dirty="0" smtClean="0"/>
              <a:t> </a:t>
            </a:r>
            <a:r>
              <a:rPr lang="en-US" baseline="0" dirty="0" err="1" smtClean="0"/>
              <a:t>og</a:t>
            </a:r>
            <a:r>
              <a:rPr lang="en-US" baseline="0" dirty="0" smtClean="0"/>
              <a:t> </a:t>
            </a:r>
            <a:r>
              <a:rPr lang="en-US" baseline="0" dirty="0" err="1" smtClean="0"/>
              <a:t>innspill</a:t>
            </a:r>
            <a:r>
              <a:rPr lang="en-US" baseline="0" dirty="0" smtClean="0"/>
              <a:t> </a:t>
            </a:r>
            <a:r>
              <a:rPr lang="en-US" baseline="0" dirty="0" err="1" smtClean="0"/>
              <a:t>etter</a:t>
            </a:r>
            <a:r>
              <a:rPr lang="en-US" baseline="0" dirty="0" smtClean="0"/>
              <a:t> å ha </a:t>
            </a:r>
            <a:r>
              <a:rPr lang="en-US" baseline="0" dirty="0" err="1" smtClean="0"/>
              <a:t>kjørt</a:t>
            </a:r>
            <a:r>
              <a:rPr lang="en-US" baseline="0" dirty="0" smtClean="0"/>
              <a:t> </a:t>
            </a:r>
            <a:r>
              <a:rPr lang="en-US" baseline="0" dirty="0" err="1" smtClean="0"/>
              <a:t>igjennom</a:t>
            </a:r>
            <a:r>
              <a:rPr lang="en-US" baseline="0" dirty="0" smtClean="0"/>
              <a:t> </a:t>
            </a:r>
            <a:r>
              <a:rPr lang="en-US" baseline="0" dirty="0" err="1" smtClean="0"/>
              <a:t>foredraget</a:t>
            </a:r>
            <a:r>
              <a:rPr lang="en-US" baseline="0" dirty="0" smtClean="0"/>
              <a:t>, </a:t>
            </a:r>
            <a:r>
              <a:rPr lang="en-US" baseline="0" dirty="0" err="1" smtClean="0"/>
              <a:t>hvis</a:t>
            </a:r>
            <a:r>
              <a:rPr lang="en-US" baseline="0" dirty="0" smtClean="0"/>
              <a:t> </a:t>
            </a:r>
            <a:r>
              <a:rPr lang="en-US" baseline="0" dirty="0" err="1" smtClean="0"/>
              <a:t>det</a:t>
            </a:r>
            <a:r>
              <a:rPr lang="en-US" baseline="0" dirty="0" smtClean="0"/>
              <a:t> mot </a:t>
            </a:r>
            <a:r>
              <a:rPr lang="en-US" baseline="0" dirty="0" err="1" smtClean="0"/>
              <a:t>formodnng</a:t>
            </a:r>
            <a:r>
              <a:rPr lang="en-US" baseline="0" dirty="0" smtClean="0"/>
              <a:t> </a:t>
            </a:r>
            <a:r>
              <a:rPr lang="en-US" baseline="0" dirty="0" err="1" smtClean="0"/>
              <a:t>skulle</a:t>
            </a:r>
            <a:r>
              <a:rPr lang="en-US" baseline="0" dirty="0" smtClean="0"/>
              <a:t> vise </a:t>
            </a:r>
            <a:r>
              <a:rPr lang="en-US" baseline="0" dirty="0" err="1" smtClean="0"/>
              <a:t>seg</a:t>
            </a:r>
            <a:r>
              <a:rPr lang="en-US" baseline="0" dirty="0" smtClean="0"/>
              <a:t> at vi </a:t>
            </a:r>
            <a:r>
              <a:rPr lang="en-US" baseline="0" dirty="0" err="1" smtClean="0"/>
              <a:t>ikke</a:t>
            </a:r>
            <a:r>
              <a:rPr lang="en-US" baseline="0" dirty="0" smtClean="0"/>
              <a:t> </a:t>
            </a:r>
            <a:r>
              <a:rPr lang="en-US" baseline="0" dirty="0" err="1" smtClean="0"/>
              <a:t>får</a:t>
            </a:r>
            <a:r>
              <a:rPr lang="en-US" baseline="0" dirty="0" smtClean="0"/>
              <a:t> </a:t>
            </a:r>
            <a:r>
              <a:rPr lang="en-US" baseline="0" dirty="0" err="1" smtClean="0"/>
              <a:t>tid</a:t>
            </a:r>
            <a:r>
              <a:rPr lang="en-US" baseline="0" dirty="0" smtClean="0"/>
              <a:t> </a:t>
            </a:r>
            <a:r>
              <a:rPr lang="en-US" baseline="0" dirty="0" err="1" smtClean="0"/>
              <a:t>til</a:t>
            </a:r>
            <a:r>
              <a:rPr lang="en-US" baseline="0" dirty="0" smtClean="0"/>
              <a:t> </a:t>
            </a:r>
            <a:r>
              <a:rPr lang="en-US" baseline="0" dirty="0" err="1" smtClean="0"/>
              <a:t>spørsmål</a:t>
            </a:r>
            <a:r>
              <a:rPr lang="en-US" baseline="0" dirty="0" smtClean="0"/>
              <a:t>, </a:t>
            </a:r>
            <a:r>
              <a:rPr lang="en-US" baseline="0" dirty="0" err="1" smtClean="0"/>
              <a:t>så</a:t>
            </a:r>
            <a:r>
              <a:rPr lang="en-US" baseline="0" dirty="0" smtClean="0"/>
              <a:t> </a:t>
            </a:r>
            <a:r>
              <a:rPr lang="en-US" baseline="0" dirty="0" err="1" smtClean="0"/>
              <a:t>kan</a:t>
            </a:r>
            <a:r>
              <a:rPr lang="en-US" baseline="0" dirty="0" smtClean="0"/>
              <a:t> </a:t>
            </a:r>
            <a:r>
              <a:rPr lang="en-US" baseline="0" dirty="0" err="1" smtClean="0"/>
              <a:t>jeg</a:t>
            </a:r>
            <a:r>
              <a:rPr lang="en-US" baseline="0" dirty="0" smtClean="0"/>
              <a:t> </a:t>
            </a:r>
            <a:r>
              <a:rPr lang="en-US" baseline="0" dirty="0" err="1" smtClean="0"/>
              <a:t>kontaktes</a:t>
            </a:r>
            <a:r>
              <a:rPr lang="en-US" baseline="0" dirty="0" smtClean="0"/>
              <a:t> i </a:t>
            </a:r>
            <a:r>
              <a:rPr lang="en-US" baseline="0" dirty="0" err="1" smtClean="0"/>
              <a:t>en</a:t>
            </a:r>
            <a:r>
              <a:rPr lang="en-US" baseline="0" dirty="0" smtClean="0"/>
              <a:t> pause </a:t>
            </a:r>
            <a:r>
              <a:rPr lang="en-US" baseline="0" dirty="0" err="1" smtClean="0"/>
              <a:t>eller</a:t>
            </a:r>
            <a:r>
              <a:rPr lang="en-US" baseline="0" dirty="0" smtClean="0"/>
              <a:t> </a:t>
            </a:r>
            <a:r>
              <a:rPr lang="en-US" baseline="0" dirty="0" err="1" smtClean="0"/>
              <a:t>etter</a:t>
            </a:r>
            <a:r>
              <a:rPr lang="en-US" baseline="0" dirty="0" smtClean="0"/>
              <a:t> </a:t>
            </a:r>
            <a:r>
              <a:rPr lang="en-US" baseline="0" dirty="0" err="1" smtClean="0"/>
              <a:t>arrangementet</a:t>
            </a:r>
            <a:r>
              <a:rPr lang="en-US" baseline="0" smtClean="0"/>
              <a:t>.  </a:t>
            </a:r>
            <a:endParaRPr lang="nb-NO" dirty="0" smtClean="0"/>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a:t>
            </a:fld>
            <a:endParaRPr lang="nn-NO"/>
          </a:p>
        </p:txBody>
      </p:sp>
    </p:spTree>
    <p:extLst>
      <p:ext uri="{BB962C8B-B14F-4D97-AF65-F5344CB8AC3E}">
        <p14:creationId xmlns:p14="http://schemas.microsoft.com/office/powerpoint/2010/main" val="4344773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t>4.8. </a:t>
            </a:r>
            <a:r>
              <a:rPr lang="nb-NO" sz="1200" b="1" dirty="0" smtClean="0"/>
              <a:t>Oppdeling av en anskaffelse</a:t>
            </a:r>
            <a:r>
              <a:rPr lang="nb-NO" sz="1200" b="1" baseline="0" dirty="0" smtClean="0"/>
              <a:t> i ulike produktområder</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t>-Produktområdene</a:t>
            </a:r>
            <a:r>
              <a:rPr lang="nb-NO" sz="1200" baseline="0" dirty="0" smtClean="0"/>
              <a:t> er igjen delt opp i produktgrupper/varegrupper.</a:t>
            </a:r>
            <a:endParaRPr lang="nb-NO" sz="1200"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t>Det ble gitt anledning for tilbyderne til å levere inn tilbud på et, flere eller alle av følgende produktområder innenfor anskaffelse av dagligvare anbudet. T</a:t>
            </a:r>
            <a:r>
              <a:rPr lang="nb-NO" sz="1200" kern="1200" dirty="0" smtClean="0">
                <a:solidFill>
                  <a:schemeClr val="tx1"/>
                </a:solidFill>
                <a:effectLst/>
                <a:latin typeface="Times" pitchFamily="18" charset="0"/>
                <a:ea typeface="+mn-ea"/>
                <a:cs typeface="+mn-cs"/>
              </a:rPr>
              <a:t>ilbyder måtte tydeliggjøre klart hvilke deler av omfanget som det ble levert tilbud på. En ytterligere oppdeling ble ikke aksept. I tillegg akseptertes ikke alternative pristilbud med synergier med koblinger mellom produktområder, og/eller geografiske leveringsområder.</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-Så, hvis en</a:t>
            </a:r>
            <a:r>
              <a:rPr lang="nb-NO" sz="1200" kern="1200" baseline="0" dirty="0" smtClean="0">
                <a:solidFill>
                  <a:schemeClr val="tx1"/>
                </a:solidFill>
                <a:effectLst/>
                <a:latin typeface="Times" pitchFamily="18" charset="0"/>
                <a:ea typeface="+mn-ea"/>
                <a:cs typeface="+mn-cs"/>
              </a:rPr>
              <a:t> husker de geografiske sonene på forrige lysbilde, så vil en tenkt lokal tilbyder som for eksempel er god på mineralvann og vann i sone 3 (</a:t>
            </a:r>
            <a:r>
              <a:rPr lang="nb-NO" sz="1200" kern="1200" baseline="0" dirty="0" err="1" smtClean="0">
                <a:solidFill>
                  <a:schemeClr val="tx1"/>
                </a:solidFill>
                <a:effectLst/>
                <a:latin typeface="Times" pitchFamily="18" charset="0"/>
                <a:ea typeface="+mn-ea"/>
                <a:cs typeface="+mn-cs"/>
              </a:rPr>
              <a:t>Setesdalen</a:t>
            </a:r>
            <a:r>
              <a:rPr lang="nb-NO" sz="1200" kern="1200" baseline="0" dirty="0" smtClean="0">
                <a:solidFill>
                  <a:schemeClr val="tx1"/>
                </a:solidFill>
                <a:effectLst/>
                <a:latin typeface="Times" pitchFamily="18" charset="0"/>
                <a:ea typeface="+mn-ea"/>
                <a:cs typeface="+mn-cs"/>
              </a:rPr>
              <a:t>), legge inn tilbud på kun dette produktområdet og kun i sone 3 for i denne sonen er han god. Han kan også føle seg så etablert at han vil prøve å utvide med å tilby på en sone til, og være med å kjempe med store nasjonale leverandører.  Teoretisk sett kan man ende opp med ganske mange kontrakter/leverandører når man har 5 geografiske leveringssoner og 4 produktområder, så blir det 5 ganger 4, altså maksimum 20 stk. Men i praksis blir det aldri slik.</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baseline="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baseline="0" dirty="0" smtClean="0">
                <a:solidFill>
                  <a:schemeClr val="tx1"/>
                </a:solidFill>
                <a:effectLst/>
                <a:latin typeface="Times" pitchFamily="18" charset="0"/>
                <a:ea typeface="+mn-ea"/>
                <a:cs typeface="+mn-cs"/>
              </a:rPr>
              <a:t>-Kan vi gjøre andre grep for å tilrettelegge for å få lokale tilbydere og kjøp lokalt?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baseline="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baseline="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10</a:t>
            </a:fld>
            <a:endParaRPr lang="nn-NO"/>
          </a:p>
        </p:txBody>
      </p:sp>
    </p:spTree>
    <p:extLst>
      <p:ext uri="{BB962C8B-B14F-4D97-AF65-F5344CB8AC3E}">
        <p14:creationId xmlns:p14="http://schemas.microsoft.com/office/powerpoint/2010/main" val="42205169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1" dirty="0" smtClean="0"/>
              <a:t>4.9. Oppdeling av anbud for ytterligere</a:t>
            </a:r>
            <a:r>
              <a:rPr lang="nb-NO" b="1" baseline="0" dirty="0" smtClean="0"/>
              <a:t> tilrettelegging for lokale kjøp.</a:t>
            </a:r>
          </a:p>
          <a:p>
            <a:endParaRPr lang="nb-NO" baseline="0" dirty="0" smtClean="0"/>
          </a:p>
          <a:p>
            <a:pPr hangingPunct="0"/>
            <a:r>
              <a:rPr lang="nb-NO" sz="1200" b="1" u="sng" kern="1200" dirty="0" smtClean="0">
                <a:solidFill>
                  <a:schemeClr val="tx1"/>
                </a:solidFill>
                <a:effectLst/>
                <a:latin typeface="Times" pitchFamily="18" charset="0"/>
                <a:ea typeface="+mn-ea"/>
                <a:cs typeface="+mn-cs"/>
              </a:rPr>
              <a:t>Omfang</a:t>
            </a:r>
            <a:endParaRPr lang="nb-NO" sz="1200" b="1" kern="1200" dirty="0" smtClean="0">
              <a:solidFill>
                <a:schemeClr val="tx1"/>
              </a:solidFill>
              <a:effectLst/>
              <a:latin typeface="Times" pitchFamily="18" charset="0"/>
              <a:ea typeface="+mn-ea"/>
              <a:cs typeface="+mn-cs"/>
            </a:endParaRPr>
          </a:p>
          <a:p>
            <a:pPr lvl="0" hangingPunct="0"/>
            <a:r>
              <a:rPr lang="nb-NO" sz="1200" kern="1200" dirty="0" smtClean="0">
                <a:solidFill>
                  <a:schemeClr val="tx1"/>
                </a:solidFill>
                <a:effectLst/>
                <a:latin typeface="Times" pitchFamily="18" charset="0"/>
                <a:ea typeface="+mn-ea"/>
                <a:cs typeface="+mn-cs"/>
              </a:rPr>
              <a:t>- De respektive kommuner som til enhver tid er tilknyttet avtalen er ansvarlig for å bestille minimum 80 % av volumet over rammekontrakten.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De fleste kommuner som helhet ligger nok nærmere</a:t>
            </a:r>
            <a:r>
              <a:rPr lang="nb-NO" sz="1200" kern="1200" baseline="0" dirty="0" smtClean="0">
                <a:solidFill>
                  <a:schemeClr val="tx1"/>
                </a:solidFill>
                <a:effectLst/>
                <a:latin typeface="Times" pitchFamily="18" charset="0"/>
                <a:ea typeface="+mn-ea"/>
                <a:cs typeface="+mn-cs"/>
              </a:rPr>
              <a:t> 100% her. Handlingsrommet på 20% er først og fremst laget som en sikkerhetsventil både der det </a:t>
            </a:r>
            <a:r>
              <a:rPr lang="nb-NO" sz="1200" kern="1200" baseline="0" dirty="0" err="1" smtClean="0">
                <a:solidFill>
                  <a:schemeClr val="tx1"/>
                </a:solidFill>
                <a:effectLst/>
                <a:latin typeface="Times" pitchFamily="18" charset="0"/>
                <a:ea typeface="+mn-ea"/>
                <a:cs typeface="+mn-cs"/>
              </a:rPr>
              <a:t>logistikkmessig</a:t>
            </a:r>
            <a:r>
              <a:rPr lang="nb-NO" sz="1200" kern="1200" baseline="0" dirty="0" smtClean="0">
                <a:solidFill>
                  <a:schemeClr val="tx1"/>
                </a:solidFill>
                <a:effectLst/>
                <a:latin typeface="Times" pitchFamily="18" charset="0"/>
                <a:ea typeface="+mn-ea"/>
                <a:cs typeface="+mn-cs"/>
              </a:rPr>
              <a:t> er vanskelig og det heller ikke er nærbutikker der som er en del av avtalen.  Samt i forbindelse med mennesker som er under rehabilitering, og hvor en del av behandlingen er å gå på butikken å handle , for eksempel.</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baseline="0" dirty="0" smtClean="0">
                <a:solidFill>
                  <a:schemeClr val="tx1"/>
                </a:solidFill>
                <a:effectLst/>
                <a:latin typeface="Times" pitchFamily="18" charset="0"/>
                <a:ea typeface="+mn-ea"/>
                <a:cs typeface="+mn-cs"/>
              </a:rPr>
              <a:t>- I tillegg gir det mulighetsrom for den enkelte kommune og/eller brukerenhet til å anskaffe varer ifra nærmiljøet, men ansvaret for å forholde seg til lov og forskrift hviler da på den enkelte kommune som er med på anbudet/avtalen.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pPr lvl="0" hangingPunct="0"/>
            <a:r>
              <a:rPr lang="nb-NO" sz="1200" kern="1200" baseline="0" dirty="0" smtClean="0">
                <a:solidFill>
                  <a:schemeClr val="tx1"/>
                </a:solidFill>
                <a:effectLst/>
                <a:latin typeface="Times" pitchFamily="18" charset="0"/>
                <a:ea typeface="+mn-ea"/>
                <a:cs typeface="+mn-cs"/>
              </a:rPr>
              <a:t>- På dagligvare kontrakten vi har i dag, kan kundene bruke alle </a:t>
            </a:r>
            <a:r>
              <a:rPr lang="nb-NO" sz="1200" kern="1200" baseline="0" dirty="0" err="1" smtClean="0">
                <a:solidFill>
                  <a:schemeClr val="tx1"/>
                </a:solidFill>
                <a:effectLst/>
                <a:latin typeface="Times" pitchFamily="18" charset="0"/>
                <a:ea typeface="+mn-ea"/>
                <a:cs typeface="+mn-cs"/>
              </a:rPr>
              <a:t>Norgesgruppens</a:t>
            </a:r>
            <a:r>
              <a:rPr lang="nb-NO" sz="1200" kern="1200" baseline="0" dirty="0" smtClean="0">
                <a:solidFill>
                  <a:schemeClr val="tx1"/>
                </a:solidFill>
                <a:effectLst/>
                <a:latin typeface="Times" pitchFamily="18" charset="0"/>
                <a:ea typeface="+mn-ea"/>
                <a:cs typeface="+mn-cs"/>
              </a:rPr>
              <a:t> butikker, og vil være innenfor avtalen så lenge de anskaffer seg et bedriftskort ifra ASKO/KIWI etc. , men da er det til enhver tid butikkprofilens priser og betingelser som gjelder.</a:t>
            </a:r>
          </a:p>
          <a:p>
            <a:pPr hangingPunct="0"/>
            <a:endParaRPr lang="nb-NO" sz="1200" kern="1200" dirty="0" smtClean="0">
              <a:solidFill>
                <a:schemeClr val="tx1"/>
              </a:solidFill>
              <a:effectLst/>
              <a:latin typeface="Times" pitchFamily="18" charset="0"/>
              <a:ea typeface="+mn-ea"/>
              <a:cs typeface="+mn-cs"/>
            </a:endParaRPr>
          </a:p>
          <a:p>
            <a:pPr hangingPunct="0"/>
            <a:r>
              <a:rPr lang="nb-NO" sz="1200" b="1" u="sng" kern="1200" dirty="0" smtClean="0">
                <a:solidFill>
                  <a:schemeClr val="tx1"/>
                </a:solidFill>
                <a:effectLst/>
                <a:latin typeface="Times" pitchFamily="18" charset="0"/>
                <a:ea typeface="+mn-ea"/>
                <a:cs typeface="+mn-cs"/>
              </a:rPr>
              <a:t>Reservasjoner:   </a:t>
            </a:r>
          </a:p>
          <a:p>
            <a:pPr hangingPunct="0"/>
            <a:r>
              <a:rPr lang="nb-NO" sz="1200" b="1" u="sng" kern="1200" dirty="0" smtClean="0">
                <a:solidFill>
                  <a:schemeClr val="tx1"/>
                </a:solidFill>
                <a:effectLst/>
                <a:latin typeface="Times" pitchFamily="18" charset="0"/>
                <a:ea typeface="+mn-ea"/>
                <a:cs typeface="+mn-cs"/>
              </a:rPr>
              <a:t>- </a:t>
            </a:r>
            <a:r>
              <a:rPr lang="nb-NO" sz="1200" b="0" u="none" kern="1200" dirty="0" smtClean="0">
                <a:solidFill>
                  <a:schemeClr val="tx1"/>
                </a:solidFill>
                <a:effectLst/>
                <a:latin typeface="Times" pitchFamily="18" charset="0"/>
                <a:ea typeface="+mn-ea"/>
                <a:cs typeface="+mn-cs"/>
              </a:rPr>
              <a:t>Har</a:t>
            </a:r>
            <a:r>
              <a:rPr lang="nb-NO" sz="1200" b="0" u="none" kern="1200" baseline="0" dirty="0" smtClean="0">
                <a:solidFill>
                  <a:schemeClr val="tx1"/>
                </a:solidFill>
                <a:effectLst/>
                <a:latin typeface="Times" pitchFamily="18" charset="0"/>
                <a:ea typeface="+mn-ea"/>
                <a:cs typeface="+mn-cs"/>
              </a:rPr>
              <a:t> en kommune reservasjoner som de ønsker å gjøre gjeldende så er det viktig at dette spilles inn. Så lenge man har skrevet det inn i anbudspapirene/kontrakten</a:t>
            </a:r>
            <a:r>
              <a:rPr lang="nb-NO" sz="1200" b="0" u="none" kern="1200" dirty="0" smtClean="0">
                <a:solidFill>
                  <a:schemeClr val="tx1"/>
                </a:solidFill>
                <a:effectLst/>
                <a:latin typeface="Times" pitchFamily="18" charset="0"/>
                <a:ea typeface="+mn-ea"/>
                <a:cs typeface="+mn-cs"/>
              </a:rPr>
              <a:t> så er alt greit. Men ansvaret iht</a:t>
            </a:r>
            <a:r>
              <a:rPr lang="nb-NO" sz="1200" b="0" u="none" kern="1200" baseline="0" dirty="0" smtClean="0">
                <a:solidFill>
                  <a:schemeClr val="tx1"/>
                </a:solidFill>
                <a:effectLst/>
                <a:latin typeface="Times" pitchFamily="18" charset="0"/>
                <a:ea typeface="+mn-ea"/>
                <a:cs typeface="+mn-cs"/>
              </a:rPr>
              <a:t>. lov og forskrift om anskaffelser hviler da på kommunen det gjelder.</a:t>
            </a:r>
            <a:endParaRPr lang="nb-NO" sz="1200" b="0" u="none" kern="1200" dirty="0" smtClean="0">
              <a:solidFill>
                <a:schemeClr val="tx1"/>
              </a:solidFill>
              <a:effectLst/>
              <a:latin typeface="Times" pitchFamily="18" charset="0"/>
              <a:ea typeface="+mn-ea"/>
              <a:cs typeface="+mn-cs"/>
            </a:endParaRP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kern="1200" dirty="0" smtClean="0">
                <a:solidFill>
                  <a:schemeClr val="tx1"/>
                </a:solidFill>
                <a:effectLst/>
                <a:latin typeface="Times" pitchFamily="18" charset="0"/>
                <a:ea typeface="+mn-ea"/>
                <a:cs typeface="+mn-cs"/>
              </a:rPr>
              <a:t>Eksempelvis: Videregående skoler m/restaurant og </a:t>
            </a:r>
            <a:r>
              <a:rPr lang="nb-NO" sz="1200" kern="1200" dirty="0" err="1" smtClean="0">
                <a:solidFill>
                  <a:schemeClr val="tx1"/>
                </a:solidFill>
                <a:effectLst/>
                <a:latin typeface="Times" pitchFamily="18" charset="0"/>
                <a:ea typeface="+mn-ea"/>
                <a:cs typeface="+mn-cs"/>
              </a:rPr>
              <a:t>matfag</a:t>
            </a:r>
            <a:r>
              <a:rPr lang="nb-NO" sz="1200" kern="1200" dirty="0" smtClean="0">
                <a:solidFill>
                  <a:schemeClr val="tx1"/>
                </a:solidFill>
                <a:effectLst/>
                <a:latin typeface="Times" pitchFamily="18" charset="0"/>
                <a:ea typeface="+mn-ea"/>
                <a:cs typeface="+mn-cs"/>
              </a:rPr>
              <a:t>, står fritt til å arrangere/ordne egne opplegg/anskaffelser utenfor kontrakten ved behov. Dette for å imøtekomme opplæringsbehovet til elevene.</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   Et tenkt eksempel her, kan være at Tangen VGS bestiller</a:t>
            </a:r>
            <a:r>
              <a:rPr lang="nb-NO" sz="1200" kern="1200" baseline="0" dirty="0" smtClean="0">
                <a:solidFill>
                  <a:schemeClr val="tx1"/>
                </a:solidFill>
                <a:effectLst/>
                <a:latin typeface="Times" pitchFamily="18" charset="0"/>
                <a:ea typeface="+mn-ea"/>
                <a:cs typeface="+mn-cs"/>
              </a:rPr>
              <a:t> en lokal fisker som legger til ved skolens kai, slik at våre fremtidige kokkespirer kan gå om bord å ta og kjenne på fangsten, samt velge ut den fisken de ønsker å kjøpe for å tilberede i opplæringen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baseline="0" dirty="0" smtClean="0">
                <a:solidFill>
                  <a:schemeClr val="tx1"/>
                </a:solidFill>
                <a:effectLst/>
                <a:latin typeface="Times" pitchFamily="18" charset="0"/>
                <a:ea typeface="+mn-ea"/>
                <a:cs typeface="+mn-cs"/>
              </a:rPr>
              <a:t>   - En kommune eller brukersted kan her velge å reservere seg for kun en varegruppe eller to, for eksempel varegruppene kjøttpålegg, og kjøttvarer, ferdigmat, fersk. Her kan det jo tenkes at det finnes noen lokale produsenter, hvor en kommune har kjørt egen konkurranse, og ønsker å fortsette med å bruke det oppsettet de har valgt for å ivareta det lokale næringsliv.</a:t>
            </a: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r>
              <a:rPr lang="nb-NO" sz="1200" b="1" kern="1200" dirty="0" smtClean="0">
                <a:solidFill>
                  <a:schemeClr val="tx1"/>
                </a:solidFill>
                <a:effectLst/>
                <a:latin typeface="Times" pitchFamily="18" charset="0"/>
                <a:ea typeface="+mn-ea"/>
                <a:cs typeface="+mn-cs"/>
              </a:rPr>
              <a:t>Lokalt produsert mat/-drikke</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Som</a:t>
            </a:r>
            <a:r>
              <a:rPr lang="nb-NO" sz="1200" kern="1200" baseline="0" dirty="0" smtClean="0">
                <a:solidFill>
                  <a:schemeClr val="tx1"/>
                </a:solidFill>
                <a:effectLst/>
                <a:latin typeface="Times" pitchFamily="18" charset="0"/>
                <a:ea typeface="+mn-ea"/>
                <a:cs typeface="+mn-cs"/>
              </a:rPr>
              <a:t> en del av miljøkriteriet, skulle produkter som var lokalt produsert (mat og drikke) registreres i egen rubrikk i vårt pris– og produktskjema. </a:t>
            </a:r>
            <a:r>
              <a:rPr lang="nb-NO" sz="1200" kern="1200" dirty="0" smtClean="0">
                <a:solidFill>
                  <a:schemeClr val="tx1"/>
                </a:solidFill>
                <a:effectLst/>
                <a:latin typeface="Times" pitchFamily="18" charset="0"/>
                <a:ea typeface="+mn-ea"/>
                <a:cs typeface="+mn-cs"/>
              </a:rPr>
              <a:t>Lokal produsert mat og drikke defineres her som mat produsert i Aust-Agder og Vest-Agder fylker, samt de kommunene i andre fylker som grenser til </a:t>
            </a:r>
            <a:r>
              <a:rPr lang="nb-NO" sz="1200" kern="1200" dirty="0" err="1" smtClean="0">
                <a:solidFill>
                  <a:schemeClr val="tx1"/>
                </a:solidFill>
                <a:effectLst/>
                <a:latin typeface="Times" pitchFamily="18" charset="0"/>
                <a:ea typeface="+mn-ea"/>
                <a:cs typeface="+mn-cs"/>
              </a:rPr>
              <a:t>Aust-og</a:t>
            </a:r>
            <a:r>
              <a:rPr lang="nb-NO" sz="1200" kern="1200" dirty="0" smtClean="0">
                <a:solidFill>
                  <a:schemeClr val="tx1"/>
                </a:solidFill>
                <a:effectLst/>
                <a:latin typeface="Times" pitchFamily="18" charset="0"/>
                <a:ea typeface="+mn-ea"/>
                <a:cs typeface="+mn-cs"/>
              </a:rPr>
              <a:t> Vest-Agders fylkesgrenser. </a:t>
            </a:r>
            <a:r>
              <a:rPr lang="nb-NO" sz="1200" b="0" i="0" u="none" strike="noStrike" kern="1200" dirty="0" smtClean="0">
                <a:solidFill>
                  <a:schemeClr val="tx1"/>
                </a:solidFill>
                <a:effectLst/>
                <a:latin typeface="Times" pitchFamily="18" charset="0"/>
                <a:ea typeface="+mn-ea"/>
                <a:cs typeface="+mn-cs"/>
              </a:rPr>
              <a:t>På bakgrunn av dette ble antall produkter som kvalifiserte til lokalt produsert mat og drikke, målt. Jo flere, jo bedre.</a:t>
            </a:r>
            <a:r>
              <a:rPr lang="nb-NO" dirty="0" smtClean="0"/>
              <a:t> </a:t>
            </a:r>
            <a:endParaRPr lang="nb-NO" sz="1200" kern="1200" dirty="0" smtClean="0">
              <a:solidFill>
                <a:schemeClr val="tx1"/>
              </a:solidFill>
              <a:effectLst/>
              <a:latin typeface="Times" pitchFamily="18" charset="0"/>
              <a:ea typeface="+mn-ea"/>
              <a:cs typeface="+mn-cs"/>
            </a:endParaRPr>
          </a:p>
          <a:p>
            <a:r>
              <a:rPr lang="nb-NO" sz="1200" kern="1200" dirty="0" smtClean="0">
                <a:solidFill>
                  <a:schemeClr val="tx1"/>
                </a:solidFill>
                <a:effectLst/>
                <a:latin typeface="Times" pitchFamily="18" charset="0"/>
                <a:ea typeface="+mn-ea"/>
                <a:cs typeface="+mn-cs"/>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1" i="0" u="none" strike="noStrike" kern="1200" dirty="0" smtClean="0">
                <a:solidFill>
                  <a:schemeClr val="tx1"/>
                </a:solidFill>
                <a:effectLst/>
                <a:latin typeface="Times" pitchFamily="18" charset="0"/>
                <a:ea typeface="+mn-ea"/>
                <a:cs typeface="+mn-cs"/>
              </a:rPr>
              <a:t>Kortreist mat: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0" i="0" u="none" strike="noStrike" kern="1200" dirty="0" smtClean="0">
                <a:solidFill>
                  <a:schemeClr val="tx1"/>
                </a:solidFill>
                <a:effectLst/>
                <a:latin typeface="Times" pitchFamily="18" charset="0"/>
                <a:ea typeface="+mn-ea"/>
                <a:cs typeface="+mn-cs"/>
              </a:rPr>
              <a:t>Som en annen del av miljøkriteriet</a:t>
            </a:r>
            <a:r>
              <a:rPr lang="nb-NO" sz="1200" b="0" i="0" u="none" strike="noStrike" kern="1200" baseline="0" dirty="0" smtClean="0">
                <a:solidFill>
                  <a:schemeClr val="tx1"/>
                </a:solidFill>
                <a:effectLst/>
                <a:latin typeface="Times" pitchFamily="18" charset="0"/>
                <a:ea typeface="+mn-ea"/>
                <a:cs typeface="+mn-cs"/>
              </a:rPr>
              <a:t> var kortreist mat.</a:t>
            </a:r>
            <a:r>
              <a:rPr lang="nb-NO" sz="1200" b="0" i="0" u="none" strike="noStrike" kern="1200" dirty="0" smtClean="0">
                <a:solidFill>
                  <a:schemeClr val="tx1"/>
                </a:solidFill>
                <a:effectLst/>
                <a:latin typeface="Times" pitchFamily="18" charset="0"/>
                <a:ea typeface="+mn-ea"/>
                <a:cs typeface="+mn-cs"/>
              </a:rPr>
              <a:t> På anbudet for fersk fisk var kortreist mat definert som råvarer fanget i Norge/norske farvann, og videreforedlet i  Norge. </a:t>
            </a:r>
            <a:r>
              <a:rPr lang="nb-NO" dirty="0" smtClean="0"/>
              <a:t> </a:t>
            </a:r>
            <a:r>
              <a:rPr lang="nb-NO" sz="1200" b="0" i="0" u="none" strike="noStrike" kern="1200" dirty="0" smtClean="0">
                <a:solidFill>
                  <a:schemeClr val="tx1"/>
                </a:solidFill>
                <a:effectLst/>
                <a:latin typeface="Times" pitchFamily="18" charset="0"/>
                <a:ea typeface="+mn-ea"/>
                <a:cs typeface="+mn-cs"/>
              </a:rPr>
              <a:t>Tilbyder skulle derfor registrere alle tilbudte produkter som kvalifiserte til kravet om kortreist mat i kolonnen for dette i pris og produktskjemaet vårt. </a:t>
            </a:r>
            <a:r>
              <a:rPr lang="nb-NO" dirty="0" smtClean="0"/>
              <a:t> </a:t>
            </a:r>
            <a:r>
              <a:rPr lang="nb-NO" sz="1200" b="0" i="0" u="none" strike="noStrike" kern="1200" dirty="0" smtClean="0">
                <a:solidFill>
                  <a:schemeClr val="tx1"/>
                </a:solidFill>
                <a:effectLst/>
                <a:latin typeface="Times" pitchFamily="18" charset="0"/>
                <a:ea typeface="+mn-ea"/>
                <a:cs typeface="+mn-cs"/>
              </a:rPr>
              <a:t> På bakgrunn av dette ble antall produkter som kvalifiserte til kortreist mat målt. Jo flere , jo bedre.</a:t>
            </a:r>
            <a:r>
              <a:rPr lang="nb-NO" dirty="0" smtClean="0"/>
              <a:t> </a:t>
            </a:r>
            <a:endParaRPr lang="nb-NO" sz="1200" kern="1200" dirty="0" smtClean="0">
              <a:solidFill>
                <a:schemeClr val="tx1"/>
              </a:solidFill>
              <a:effectLst/>
              <a:latin typeface="Times" pitchFamily="18" charset="0"/>
              <a:ea typeface="+mn-ea"/>
              <a:cs typeface="+mn-cs"/>
            </a:endParaRPr>
          </a:p>
          <a:p>
            <a:endParaRPr lang="nb-NO" baseline="0" dirty="0" smtClean="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11</a:t>
            </a:fld>
            <a:endParaRPr lang="nn-NO"/>
          </a:p>
        </p:txBody>
      </p:sp>
    </p:spTree>
    <p:extLst>
      <p:ext uri="{BB962C8B-B14F-4D97-AF65-F5344CB8AC3E}">
        <p14:creationId xmlns:p14="http://schemas.microsoft.com/office/powerpoint/2010/main" val="2269867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buFont typeface="Wingdings" pitchFamily="2" charset="2"/>
              <a:buNone/>
            </a:pPr>
            <a:r>
              <a:rPr lang="nb-NO" sz="1200" b="1" u="sng" dirty="0" smtClean="0">
                <a:latin typeface="Trebuchet MS" pitchFamily="34" charset="0"/>
              </a:rPr>
              <a:t>Hvordan har markedet respondert?</a:t>
            </a:r>
            <a:br>
              <a:rPr lang="nb-NO" sz="1200" b="1" u="sng" dirty="0" smtClean="0">
                <a:latin typeface="Trebuchet MS" pitchFamily="34" charset="0"/>
              </a:rPr>
            </a:br>
            <a:endParaRPr lang="nb-NO" sz="1200" b="1" u="sng" dirty="0" smtClean="0">
              <a:latin typeface="Trebuchet MS" pitchFamily="34" charset="0"/>
            </a:endParaRPr>
          </a:p>
          <a:p>
            <a:pPr marL="171450" indent="-171450">
              <a:buFont typeface="Wingdings" pitchFamily="2" charset="2"/>
              <a:buChar char="Ø"/>
            </a:pPr>
            <a:r>
              <a:rPr lang="nb-NO" sz="1200" b="1" kern="1200" dirty="0" smtClean="0">
                <a:solidFill>
                  <a:schemeClr val="tx2"/>
                </a:solidFill>
                <a:latin typeface="Trebuchet MS" pitchFamily="34" charset="0"/>
                <a:ea typeface="+mn-ea"/>
                <a:cs typeface="+mn-cs"/>
              </a:rPr>
              <a:t>Alle krav til tilbudet ble oppfylt – det vil si at samtlige skal krav ble oppfylt</a:t>
            </a:r>
            <a:r>
              <a:rPr lang="nb-NO" sz="1200" b="1" kern="1200" baseline="0" dirty="0" smtClean="0">
                <a:solidFill>
                  <a:schemeClr val="tx2"/>
                </a:solidFill>
                <a:latin typeface="Trebuchet MS" pitchFamily="34" charset="0"/>
                <a:ea typeface="+mn-ea"/>
                <a:cs typeface="+mn-cs"/>
              </a:rPr>
              <a:t>.</a:t>
            </a:r>
            <a:endParaRPr lang="nb-NO" sz="1200" b="1" kern="1200" dirty="0" smtClean="0">
              <a:solidFill>
                <a:schemeClr val="tx2"/>
              </a:solidFill>
              <a:latin typeface="Trebuchet MS" pitchFamily="34" charset="0"/>
              <a:ea typeface="+mn-ea"/>
              <a:cs typeface="+mn-cs"/>
            </a:endParaRPr>
          </a:p>
          <a:p>
            <a:pPr marL="171450" indent="-171450">
              <a:buFont typeface="Wingdings" pitchFamily="2" charset="2"/>
              <a:buChar char="Ø"/>
            </a:pPr>
            <a:endParaRPr lang="nb-NO" b="1" dirty="0" smtClean="0">
              <a:latin typeface="Trebuchet MS" pitchFamily="34" charset="0"/>
            </a:endParaRPr>
          </a:p>
          <a:p>
            <a:pPr>
              <a:buFont typeface="Wingdings" pitchFamily="2" charset="2"/>
              <a:buChar char="Ø"/>
            </a:pPr>
            <a:r>
              <a:rPr lang="nb-NO" b="1" dirty="0" smtClean="0">
                <a:latin typeface="Trebuchet MS" pitchFamily="34" charset="0"/>
              </a:rPr>
              <a:t>Alle produktspesifikke krav ble oppfylt</a:t>
            </a:r>
            <a:r>
              <a:rPr lang="nb-NO" b="1" baseline="0" dirty="0" smtClean="0">
                <a:latin typeface="Trebuchet MS" pitchFamily="34" charset="0"/>
              </a:rPr>
              <a:t> </a:t>
            </a:r>
            <a:r>
              <a:rPr lang="nb-NO" b="0" baseline="0" dirty="0" smtClean="0">
                <a:latin typeface="Trebuchet MS" pitchFamily="34" charset="0"/>
              </a:rPr>
              <a:t>– </a:t>
            </a:r>
            <a:r>
              <a:rPr lang="nb-NO" b="0" baseline="0" dirty="0" err="1" smtClean="0">
                <a:latin typeface="Trebuchet MS" pitchFamily="34" charset="0"/>
              </a:rPr>
              <a:t>dvs</a:t>
            </a:r>
            <a:r>
              <a:rPr lang="nb-NO" b="0" baseline="0" dirty="0" smtClean="0">
                <a:latin typeface="Trebuchet MS" pitchFamily="34" charset="0"/>
              </a:rPr>
              <a:t> at der vi spesifiserte eksplisitt at for eksempel ett produkt skulle være økologisk, så ble det oppfylt.</a:t>
            </a:r>
          </a:p>
          <a:p>
            <a:pPr>
              <a:buFont typeface="Wingdings" pitchFamily="2" charset="2"/>
              <a:buChar char="Ø"/>
            </a:pPr>
            <a:endParaRPr lang="nb-NO" b="1" dirty="0" smtClean="0">
              <a:latin typeface="Trebuchet MS" pitchFamily="34" charset="0"/>
            </a:endParaRPr>
          </a:p>
          <a:p>
            <a:pPr>
              <a:buFont typeface="Wingdings" pitchFamily="2" charset="2"/>
              <a:buChar char="Ø"/>
            </a:pPr>
            <a:r>
              <a:rPr lang="nb-NO" b="1" dirty="0" smtClean="0">
                <a:latin typeface="Trebuchet MS" pitchFamily="34" charset="0"/>
              </a:rPr>
              <a:t>Overoppfyllelse på produktnivå – både og : </a:t>
            </a:r>
            <a:r>
              <a:rPr lang="nb-NO" b="0" dirty="0" smtClean="0">
                <a:latin typeface="Trebuchet MS" pitchFamily="34" charset="0"/>
              </a:rPr>
              <a:t>Her tenker vi på at</a:t>
            </a:r>
            <a:r>
              <a:rPr lang="nb-NO" b="0" baseline="0" dirty="0" smtClean="0">
                <a:latin typeface="Trebuchet MS" pitchFamily="34" charset="0"/>
              </a:rPr>
              <a:t> man skulle registrere sunnhetsmerkede produkter, lokalt produsert mat, kortreist mat og økologiske produkter i pris- og produktskjema, jo flere jo bedre, og at dette telte med i vurdering under ulike tildelingskriterier som nevnt tidligere.. Dette ble tillagt ekstra vekt i evalueringen.  Dette ble også utslagsgivende innenfor tildelingskriteriet miljøprofil under evalueringen i en av anbudskonkurransene. </a:t>
            </a:r>
            <a:endParaRPr lang="nb-NO" b="0" dirty="0" smtClean="0">
              <a:latin typeface="Trebuchet MS" pitchFamily="34" charset="0"/>
            </a:endParaRPr>
          </a:p>
          <a:p>
            <a:pPr marL="0" indent="0">
              <a:buNone/>
            </a:pPr>
            <a:endParaRPr lang="nb-NO" b="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nb-NO" b="1" dirty="0" smtClean="0">
                <a:latin typeface="Trebuchet MS" pitchFamily="34" charset="0"/>
              </a:rPr>
              <a:t>Hva betyr responsen i fra markedet?</a:t>
            </a:r>
          </a:p>
          <a:p>
            <a:pPr marL="0" marR="0" indent="0" algn="l" defTabSz="914400" rtl="0" eaLnBrk="0" fontAlgn="base" latinLnBrk="0" hangingPunct="0">
              <a:lnSpc>
                <a:spcPct val="100000"/>
              </a:lnSpc>
              <a:spcBef>
                <a:spcPct val="30000"/>
              </a:spcBef>
              <a:spcAft>
                <a:spcPct val="0"/>
              </a:spcAft>
              <a:buClrTx/>
              <a:buSzTx/>
              <a:buFontTx/>
              <a:buNone/>
              <a:tabLst/>
              <a:defRPr/>
            </a:pPr>
            <a:r>
              <a:rPr lang="nb-NO" b="1" baseline="0" dirty="0" smtClean="0">
                <a:latin typeface="Trebuchet MS" pitchFamily="34" charset="0"/>
              </a:rPr>
              <a:t> –</a:t>
            </a:r>
            <a:r>
              <a:rPr lang="nb-NO" b="0" baseline="0" dirty="0" smtClean="0">
                <a:latin typeface="Trebuchet MS" pitchFamily="34" charset="0"/>
              </a:rPr>
              <a:t> Der hvor vi stiller absolutte krav , stiller markedet opp! </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0" baseline="0" dirty="0" smtClean="0">
                <a:latin typeface="Trebuchet MS" pitchFamily="34" charset="0"/>
              </a:rPr>
              <a:t>Der hvor vi spiller ballen over til markedet, så stiller de opp på noe.</a:t>
            </a:r>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nb-NO" b="0" baseline="0" dirty="0" smtClean="0">
              <a:latin typeface="Trebuchet MS" pitchFamily="34" charset="0"/>
            </a:endParaRP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0" baseline="0" dirty="0" smtClean="0">
                <a:latin typeface="Trebuchet MS" pitchFamily="34" charset="0"/>
              </a:rPr>
              <a:t>For øvrig må vi som oppdragsgiver etterspørre det som KUNDEN/kontrahenten ønsker å kjøpe. Hvis ikke holder vi markedet for narr.</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0" baseline="0" dirty="0" smtClean="0">
                <a:latin typeface="Trebuchet MS" pitchFamily="34" charset="0"/>
              </a:rPr>
              <a:t>Har KUNDEN/kontrahenten for eksempel bestemt seg for at 15-20% av de produktene de skal kjøpe de neste 4 år skal være økologiske, sunnhetsmerket(nøkkelhull), lokalt produsert eller kortreist mat.</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0" baseline="0" dirty="0" smtClean="0">
                <a:latin typeface="Trebuchet MS" pitchFamily="34" charset="0"/>
              </a:rPr>
              <a:t>Da kan vi som oppdragsgiver spesifisere de produktene de ønsker å kjøpe som absolutte krav på produktnivå om så er , og da er vi forutsigbare for markedet , for de vet at det vi etterspør, er faktisk det som vil bli kjøpt.</a:t>
            </a:r>
          </a:p>
          <a:p>
            <a:pPr marL="171450" marR="0" indent="-171450" algn="l" defTabSz="914400" rtl="0" eaLnBrk="0" fontAlgn="base" latinLnBrk="0" hangingPunct="0">
              <a:lnSpc>
                <a:spcPct val="100000"/>
              </a:lnSpc>
              <a:spcBef>
                <a:spcPct val="30000"/>
              </a:spcBef>
              <a:spcAft>
                <a:spcPct val="0"/>
              </a:spcAft>
              <a:buClrTx/>
              <a:buSzTx/>
              <a:buFontTx/>
              <a:buChar char="-"/>
              <a:tabLst/>
              <a:defRPr/>
            </a:pPr>
            <a:endParaRPr lang="nb-NO" b="0" baseline="0" dirty="0" smtClean="0">
              <a:latin typeface="Trebuchet MS" pitchFamily="34" charset="0"/>
            </a:endParaRP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0" baseline="0" dirty="0" smtClean="0">
                <a:latin typeface="Trebuchet MS" pitchFamily="34" charset="0"/>
              </a:rPr>
              <a:t>Jeg ønsker å gi ros til Arendal kommune – de var klare og tydelige på at de skulle ha spesifikke økologiske produkter med i anbudet, og det fikk de. </a:t>
            </a:r>
          </a:p>
          <a:p>
            <a:pPr marL="0" marR="0" indent="0" algn="l" defTabSz="914400" rtl="0" eaLnBrk="0" fontAlgn="base" latinLnBrk="0" hangingPunct="0">
              <a:lnSpc>
                <a:spcPct val="100000"/>
              </a:lnSpc>
              <a:spcBef>
                <a:spcPct val="30000"/>
              </a:spcBef>
              <a:spcAft>
                <a:spcPct val="0"/>
              </a:spcAft>
              <a:buClrTx/>
              <a:buSzTx/>
              <a:buFontTx/>
              <a:buNone/>
              <a:tabLst/>
              <a:defRPr/>
            </a:pPr>
            <a:r>
              <a:rPr lang="nb-NO" b="0" baseline="0" dirty="0" smtClean="0">
                <a:latin typeface="Trebuchet MS" pitchFamily="34" charset="0"/>
              </a:rPr>
              <a:t>    Øvrige kontrahenter var i hovedsak ikke klare på dette, her er inntrykket at det stanget hovedsakelig </a:t>
            </a:r>
            <a:r>
              <a:rPr lang="nb-NO" b="0" u="sng" baseline="0" dirty="0" smtClean="0">
                <a:latin typeface="Trebuchet MS" pitchFamily="34" charset="0"/>
              </a:rPr>
              <a:t>i budsjettet. </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b="0" u="sng" baseline="0" dirty="0" smtClean="0">
              <a:latin typeface="Trebuchet MS"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b="0" u="sng" baseline="0" dirty="0" smtClean="0">
                <a:latin typeface="Trebuchet MS" pitchFamily="34" charset="0"/>
              </a:rPr>
              <a:t>- Vi fikk jevnt over gode priser, vi har blant annet en av Norges beste avtaler sett i forhold til vårt volum på ferskt kjøtt og ferske kjøttvarer. Samt at vi har utviklet og benyttet nye prismodeller innenfor flere områder, som leverandørmarkedet har verdsatt.</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b="0" u="sng" baseline="0" dirty="0" smtClean="0">
              <a:latin typeface="Trebuchet MS"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nb-NO" b="0" u="sng" baseline="0" dirty="0" smtClean="0">
                <a:latin typeface="Trebuchet MS" pitchFamily="34" charset="0"/>
              </a:rPr>
              <a:t>Er det noe vi så langt har sett at vi kan gjøre bedre i neste anbud?</a:t>
            </a:r>
          </a:p>
          <a:p>
            <a:pPr marL="0" marR="0" indent="0" algn="l" defTabSz="914400" rtl="0" eaLnBrk="0" fontAlgn="base" latinLnBrk="0" hangingPunct="0">
              <a:lnSpc>
                <a:spcPct val="100000"/>
              </a:lnSpc>
              <a:spcBef>
                <a:spcPct val="30000"/>
              </a:spcBef>
              <a:spcAft>
                <a:spcPct val="0"/>
              </a:spcAft>
              <a:buClrTx/>
              <a:buSzTx/>
              <a:buFontTx/>
              <a:buNone/>
              <a:tabLst/>
              <a:defRPr/>
            </a:pPr>
            <a:endParaRPr lang="nb-NO" b="0" baseline="0" dirty="0" smtClean="0">
              <a:latin typeface="Trebuchet MS" pitchFamily="34" charset="0"/>
            </a:endParaRPr>
          </a:p>
          <a:p>
            <a:endParaRPr lang="nb-NO" dirty="0" smtClean="0"/>
          </a:p>
          <a:p>
            <a:pPr marL="0" indent="0">
              <a:buNone/>
            </a:pPr>
            <a:endParaRPr lang="nb-NO" b="0" dirty="0" smtClean="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12</a:t>
            </a:fld>
            <a:endParaRPr lang="nn-NO"/>
          </a:p>
        </p:txBody>
      </p:sp>
    </p:spTree>
    <p:extLst>
      <p:ext uri="{BB962C8B-B14F-4D97-AF65-F5344CB8AC3E}">
        <p14:creationId xmlns:p14="http://schemas.microsoft.com/office/powerpoint/2010/main" val="897626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OFA skal ut med nytt anbud på næringsmidler i løpet 2019, slik planene ligger</a:t>
            </a:r>
            <a:r>
              <a:rPr lang="nb-NO" baseline="0" dirty="0" smtClean="0"/>
              <a:t> nå. Hva har vi så langt planer om i nytt anbud?</a:t>
            </a:r>
          </a:p>
          <a:p>
            <a:r>
              <a:rPr lang="nb-NO" baseline="0" dirty="0" smtClean="0"/>
              <a:t>-    For det første vil </a:t>
            </a:r>
            <a:r>
              <a:rPr lang="nb-NO" baseline="0" dirty="0" err="1" smtClean="0"/>
              <a:t>FN’s</a:t>
            </a:r>
            <a:r>
              <a:rPr lang="nb-NO" baseline="0" dirty="0" smtClean="0"/>
              <a:t> </a:t>
            </a:r>
            <a:r>
              <a:rPr lang="nb-NO" baseline="0" dirty="0" err="1" smtClean="0"/>
              <a:t>bærekraftsmål</a:t>
            </a:r>
            <a:r>
              <a:rPr lang="nb-NO" baseline="0" dirty="0" smtClean="0"/>
              <a:t> vil bli brukt som utgangspunkt, og det nye brukerutvalget som blir etablert for det nye anbudet vil være med å bestemme dette. </a:t>
            </a:r>
          </a:p>
          <a:p>
            <a:pPr marL="171450" indent="-171450">
              <a:buFontTx/>
              <a:buChar char="-"/>
            </a:pPr>
            <a:r>
              <a:rPr lang="nb-NO" baseline="0" dirty="0" smtClean="0"/>
              <a:t>Tanken er da å utarbeide anbudsdokumentene slik at de bygger opp under alle de målene for bærekraft som er relevante og viktig for oss å bygge opp under, i tillegg til at vi følger vedtatte retningslinjer fra politisk ledelse på det gitte tidspunkt, samt lov og forskrift.</a:t>
            </a:r>
          </a:p>
          <a:p>
            <a:pPr marL="171450" indent="-171450">
              <a:buFontTx/>
              <a:buChar char="-"/>
            </a:pPr>
            <a:endParaRPr lang="nb-NO" baseline="0" dirty="0" smtClean="0"/>
          </a:p>
          <a:p>
            <a:pPr marL="171450" indent="-171450">
              <a:buFontTx/>
              <a:buChar char="-"/>
            </a:pPr>
            <a:endParaRPr lang="nb-NO" baseline="0" dirty="0" smtClean="0"/>
          </a:p>
          <a:p>
            <a:pPr marL="171450" indent="-171450">
              <a:buFontTx/>
              <a:buChar char="-"/>
            </a:pPr>
            <a:endParaRPr lang="nb-NO" baseline="0" dirty="0" smtClean="0"/>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13</a:t>
            </a:fld>
            <a:endParaRPr lang="nn-NO"/>
          </a:p>
        </p:txBody>
      </p:sp>
    </p:spTree>
    <p:extLst>
      <p:ext uri="{BB962C8B-B14F-4D97-AF65-F5344CB8AC3E}">
        <p14:creationId xmlns:p14="http://schemas.microsoft.com/office/powerpoint/2010/main" val="22685030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 I tillegg til </a:t>
            </a:r>
            <a:r>
              <a:rPr lang="nb-NO" dirty="0" err="1" smtClean="0"/>
              <a:t>FN’s</a:t>
            </a:r>
            <a:r>
              <a:rPr lang="nb-NO" dirty="0" smtClean="0"/>
              <a:t> </a:t>
            </a:r>
            <a:r>
              <a:rPr lang="nb-NO" dirty="0" err="1" smtClean="0"/>
              <a:t>bærekraftsmål</a:t>
            </a:r>
            <a:r>
              <a:rPr lang="nb-NO" dirty="0" smtClean="0"/>
              <a:t>, vil vi selvfølgelig benytte </a:t>
            </a:r>
            <a:r>
              <a:rPr lang="nb-NO" baseline="0" dirty="0" smtClean="0"/>
              <a:t>det vi ser fungerer bra i fra forrige anbud. </a:t>
            </a:r>
          </a:p>
          <a:p>
            <a:pPr marL="171450" indent="-171450">
              <a:buFontTx/>
              <a:buChar char="-"/>
            </a:pPr>
            <a:r>
              <a:rPr lang="nb-NO" baseline="0" dirty="0" smtClean="0"/>
              <a:t>Det vil også bli vurdert å lage egne produktområder/varekategorier med lokale spesialiteter per geografisk leveringssone som da enten kan være del av et dagligvare anbud som eget produktområde eller lyses ut som eget anbud. Men dette må forankres hos deltakerne på anbudet.</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dirty="0" smtClean="0"/>
              <a:t>Vi kan velge å skrive inn opsjon i anbudet til at tilbyder må være villig til å ta inn et visst antall lokalproduserte produkter etter oppdragsgivers ønsker  i kontraktstiden. Implisitt her vil vi også sjekke ut muligheten til å få varer levert direkte i fra lokal produsent, men at regning blir sendt i fra firma som har vunnet kontrakten.  </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dirty="0" smtClean="0"/>
              <a:t>Dette og mere til vil det nye brukerutvalget vurdere</a:t>
            </a:r>
            <a:r>
              <a:rPr lang="nb-NO" sz="1200" baseline="0" dirty="0" smtClean="0"/>
              <a:t> og arbeide fram, når vi starter arbeidet over nyttår.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baseline="0" dirty="0" smtClean="0"/>
              <a:t>Da er det tid for en oppsummering av viktige punkter.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nb-NO" sz="1200" dirty="0" smtClean="0"/>
          </a:p>
          <a:p>
            <a:pPr marL="171450" indent="-171450">
              <a:buFontTx/>
              <a:buChar char="-"/>
            </a:pPr>
            <a:endParaRPr lang="nb-NO" baseline="0" dirty="0" smtClean="0"/>
          </a:p>
          <a:p>
            <a:pPr marL="171450" indent="-171450">
              <a:buFontTx/>
              <a:buChar char="-"/>
            </a:pPr>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14</a:t>
            </a:fld>
            <a:endParaRPr lang="nn-NO"/>
          </a:p>
        </p:txBody>
      </p:sp>
    </p:spTree>
    <p:extLst>
      <p:ext uri="{BB962C8B-B14F-4D97-AF65-F5344CB8AC3E}">
        <p14:creationId xmlns:p14="http://schemas.microsoft.com/office/powerpoint/2010/main" val="27457653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 Jeg synes det er viktig her å løfte fram en</a:t>
            </a:r>
            <a:r>
              <a:rPr lang="nb-NO" baseline="0" dirty="0" smtClean="0"/>
              <a:t> økt forståelse for kjøkken og kantiner, og hva de gjør, samt vareleveransene de til enhver tid er avhengig av for å kunne utføre det viktige arbeidet de gjør, både ernæringsmessig og ved å skape hygge og trivsel med god mat til de mange måltid som serveres hver dag i året.</a:t>
            </a:r>
          </a:p>
          <a:p>
            <a:pPr marL="171450" indent="-171450">
              <a:buFontTx/>
              <a:buChar char="-"/>
            </a:pPr>
            <a:r>
              <a:rPr lang="nb-NO" baseline="0" dirty="0" smtClean="0"/>
              <a:t>Brukerutvalget er premissgiver og fagansvarlig for områdene man skal kjøre anbud og anskaffelser på. Det er viktig at medlemmene her besitter god praktisk erfaring og kvalitetsbevissthet innen faget og innehar kompetanse som bestiller.</a:t>
            </a:r>
          </a:p>
          <a:p>
            <a:pPr marL="0" indent="0">
              <a:buFontTx/>
              <a:buNone/>
            </a:pPr>
            <a:r>
              <a:rPr lang="nb-NO" b="0" baseline="0" dirty="0" smtClean="0"/>
              <a:t>- Det grunnleggende er å ha med de som kjøper inn og bruker avtalen til å være med å utforme kravspesifikasjonene, med andre ord kjøkkensjefer, kokker, kantineledere og lærere i fra fagutdanningen innen restaurant og </a:t>
            </a:r>
            <a:r>
              <a:rPr lang="nb-NO" b="0" baseline="0" dirty="0" err="1" smtClean="0"/>
              <a:t>matfag</a:t>
            </a:r>
            <a:r>
              <a:rPr lang="nb-NO" b="0" baseline="0" dirty="0" smtClean="0"/>
              <a:t>. De får da samtidig en unik nærhet til anskaffelsene og kan påvirke til å få med det/de produktene og kravene som er viktig for de å ha med. I tillegg vil de kjenne avtalene som blir inngått godt, og kunne utnytte mulighetsrommet i avtalene til beste for både brukere og kommunens økonomi.  Det er viktig at brukere av avtalen gir tilbakemelding direkte til leverandør ved avvik, gjentar dette seg opptil flere ganger , kan de i utgangspunktet gi beskjed via kommunens OFA innkjøpskontakt for </a:t>
            </a:r>
            <a:r>
              <a:rPr lang="nb-NO" b="0" baseline="0" dirty="0" err="1" smtClean="0"/>
              <a:t>ko</a:t>
            </a:r>
            <a:r>
              <a:rPr lang="nb-NO" b="0" baseline="0" dirty="0" smtClean="0"/>
              <a:t>-ordinering, som igjen gir beskjed til meg, da innkjøpskontakten kan sitte på annen sammenfallende informasjon som vedkommende ønsker å meddele samtidig. </a:t>
            </a:r>
            <a:r>
              <a:rPr lang="nb-NO" baseline="0" dirty="0" smtClean="0"/>
              <a:t>Det kommer flere punkter på neste lysbilde.</a:t>
            </a:r>
          </a:p>
          <a:p>
            <a:pPr marL="0" indent="0">
              <a:buFontTx/>
              <a:buNone/>
            </a:pPr>
            <a:endParaRPr lang="nb-NO" baseline="0" dirty="0" smtClean="0"/>
          </a:p>
          <a:p>
            <a:endParaRPr lang="nb-NO" baseline="0" dirty="0" smtClean="0"/>
          </a:p>
          <a:p>
            <a:endParaRPr lang="nb-NO" baseline="0" dirty="0" smtClean="0"/>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15</a:t>
            </a:fld>
            <a:endParaRPr lang="nn-NO"/>
          </a:p>
        </p:txBody>
      </p:sp>
    </p:spTree>
    <p:extLst>
      <p:ext uri="{BB962C8B-B14F-4D97-AF65-F5344CB8AC3E}">
        <p14:creationId xmlns:p14="http://schemas.microsoft.com/office/powerpoint/2010/main" val="1089971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aseline="0" dirty="0" smtClean="0"/>
              <a:t>- Soneinndeling av området en skal få varer levert til åpner muligheter for potensielle lokale leverandører. Det er viktig å skru dette punktet sammen slik at leverandører ikke bare tilbyr på tett befolkede soner, men også i grisgrendte strøk, og at man sikrer ens pris uavhengig av sone. Man tar med andre ord et regionalt ansvar. </a:t>
            </a:r>
            <a:r>
              <a:rPr lang="nb-NO" dirty="0" smtClean="0"/>
              <a:t>-</a:t>
            </a:r>
          </a:p>
          <a:p>
            <a:r>
              <a:rPr lang="nb-NO" dirty="0" smtClean="0"/>
              <a:t>-  Jo mere strukturert man er</a:t>
            </a:r>
            <a:r>
              <a:rPr lang="nb-NO" baseline="0" dirty="0" smtClean="0"/>
              <a:t> i oppdelingen av anbudet, jo enklere er det for dere som oppdragsgivere å håndtere det dere ønsker tilbud på, samt for tilbyderne å inngi et tilbud, både for potensielle lokale-, regionale- og nasjonale leverandører. Dette gjør det også enklere å ta ut og sette inn varegrupper i fra ett produktområde til et annet, eller i fra et anbud til et annet.</a:t>
            </a:r>
          </a:p>
          <a:p>
            <a:pPr marL="171450" indent="-171450">
              <a:buFontTx/>
              <a:buChar char="-"/>
            </a:pPr>
            <a:r>
              <a:rPr lang="nb-NO" baseline="0" dirty="0" smtClean="0"/>
              <a:t>Eksempelvis i dagligvareanbudet, så består det av 4 produktområder, ett av produktområdene heter dagligvarer og består av 50 varegrupper med totalt 745 varelinjer. Det besto opprinnelig av 3 varegrupper til, men disse løftet vi ut i eget produktområde for mineralvann og vann, samt eget produktområde for iskrem i samme anbud, for vi visste da at vi kunne få større konkurranse på dette produktområdet (fikk 4 tilbydere på mineralvann og vann, men kun to på iskrem, tilbyderne leverte tilbud i samtlige soner).</a:t>
            </a:r>
          </a:p>
          <a:p>
            <a:pPr marL="0" indent="0">
              <a:buFontTx/>
              <a:buNone/>
            </a:pPr>
            <a:r>
              <a:rPr lang="nb-NO" baseline="0" dirty="0" smtClean="0"/>
              <a:t>- Da har vi noen punkter igjen på neste lysbilde.</a:t>
            </a:r>
          </a:p>
          <a:p>
            <a:pPr marL="171450" indent="-171450">
              <a:buFontTx/>
              <a:buChar char="-"/>
            </a:pPr>
            <a:endParaRPr lang="nb-NO" baseline="0" dirty="0" smtClean="0"/>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16</a:t>
            </a:fld>
            <a:endParaRPr lang="nn-NO"/>
          </a:p>
        </p:txBody>
      </p:sp>
    </p:spTree>
    <p:extLst>
      <p:ext uri="{BB962C8B-B14F-4D97-AF65-F5344CB8AC3E}">
        <p14:creationId xmlns:p14="http://schemas.microsoft.com/office/powerpoint/2010/main" val="3373582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171450" indent="-171450">
              <a:buFontTx/>
              <a:buChar char="-"/>
            </a:pPr>
            <a:r>
              <a:rPr lang="nb-NO" baseline="0" dirty="0" smtClean="0"/>
              <a:t>Man kan benytte seg av fleksibiliteten i avtalen ved behov, men man skal huske at dette er fleksibilitet med ansvar. Her kan man gjøre noen kjøp ifra produsenter i nærområdet ved spesielle anledninger </a:t>
            </a:r>
            <a:r>
              <a:rPr lang="nb-NO" baseline="0" dirty="0" err="1" smtClean="0"/>
              <a:t>f.eks</a:t>
            </a:r>
            <a:r>
              <a:rPr lang="nb-NO" baseline="0" dirty="0" smtClean="0"/>
              <a:t> når den lokale fiskeren har fått tidenes makrellfangst, samtidig som det glimter i røde jordbær hos den lokale bonden, så er jo det noe som setter både smaksløker og minner i sving hos noen enhver når man får dette tilberedt og servert med nypoteter og riktig tilbehør. I tillegg kan for eksempel et eldrehjem ha en mataktivitet som går ut på at når barn eller foresatte kommer for å besøke bestemor, så kan de få med en rekvisisjon i fra lokalt kjøkken som går ut på at man skal dra til nærmeste gårdsutsalg eller nærbutikken, og kjøpe inn noen varer der, som kjøkkenet skal bruke som råvarer eller tilbehør til et spesielt måltid senere den dagen eller neste dag.</a:t>
            </a:r>
          </a:p>
          <a:p>
            <a:pPr marL="171450" indent="-171450">
              <a:buFontTx/>
              <a:buChar char="-"/>
            </a:pPr>
            <a:endParaRPr lang="nb-NO" baseline="0" dirty="0" smtClean="0"/>
          </a:p>
          <a:p>
            <a:pPr marL="171450" indent="-171450">
              <a:buFontTx/>
              <a:buChar char="-"/>
            </a:pPr>
            <a:r>
              <a:rPr lang="nb-NO" baseline="0" dirty="0" smtClean="0"/>
              <a:t>For øvrig er det viktig å ha et regionalt blikk og ta et overordnet regionalt ansvar til beste for alle deltakende parter.</a:t>
            </a:r>
          </a:p>
          <a:p>
            <a:pPr marL="171450" indent="-171450">
              <a:buFontTx/>
              <a:buChar char="-"/>
            </a:pPr>
            <a:endParaRPr lang="nb-NO" dirty="0" smtClean="0"/>
          </a:p>
          <a:p>
            <a:pPr marL="171450" indent="-171450">
              <a:buFontTx/>
              <a:buChar char="-"/>
            </a:pPr>
            <a:r>
              <a:rPr lang="nb-NO" dirty="0" smtClean="0"/>
              <a:t>Dialogen mellom brukerutvalg, anbudsansvarlig og leverandørmarkedet er meget viktig for</a:t>
            </a:r>
            <a:r>
              <a:rPr lang="nb-NO" baseline="0" dirty="0" smtClean="0"/>
              <a:t> å løfte både kvalitet, ønsker og behov innenfor de ulike trinnene i en anskaffelse.</a:t>
            </a:r>
          </a:p>
          <a:p>
            <a:pPr marL="171450" indent="-171450">
              <a:buFontTx/>
              <a:buChar char="-"/>
            </a:pPr>
            <a:r>
              <a:rPr lang="nb-NO" baseline="0" dirty="0" smtClean="0"/>
              <a:t>For øvrig bør man påse at man har tid nok til å få en god prosess rundt anskaffelsen, alt avhengig av kompleksitet og omfang, så bør man ha 9 – 12 måneder på seg hvis man har et godt underlag å bygge på.</a:t>
            </a:r>
          </a:p>
          <a:p>
            <a:pPr marL="171450" indent="-171450">
              <a:buFontTx/>
              <a:buChar char="-"/>
            </a:pPr>
            <a:endParaRPr lang="nb-NO" baseline="0" dirty="0" smtClean="0"/>
          </a:p>
          <a:p>
            <a:pPr marL="171450" indent="-171450">
              <a:buFontTx/>
              <a:buChar char="-"/>
            </a:pPr>
            <a:r>
              <a:rPr lang="nb-NO" baseline="0" dirty="0" smtClean="0"/>
              <a:t>Da er jeg igjennom det jeg hadde tenkt å si. Er det noen som har noen spørsmål eller innspill til det vi har gått igjennom , så tar vi tid til det nå.</a:t>
            </a:r>
          </a:p>
          <a:p>
            <a:pPr marL="0" indent="0">
              <a:buFontTx/>
              <a:buNone/>
            </a:pPr>
            <a:r>
              <a:rPr lang="nb-NO" baseline="0" dirty="0" smtClean="0"/>
              <a:t>- </a:t>
            </a: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17</a:t>
            </a:fld>
            <a:endParaRPr lang="nn-NO"/>
          </a:p>
        </p:txBody>
      </p:sp>
    </p:spTree>
    <p:extLst>
      <p:ext uri="{BB962C8B-B14F-4D97-AF65-F5344CB8AC3E}">
        <p14:creationId xmlns:p14="http://schemas.microsoft.com/office/powerpoint/2010/main" val="13289769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18</a:t>
            </a:fld>
            <a:endParaRPr lang="nn-NO"/>
          </a:p>
        </p:txBody>
      </p:sp>
    </p:spTree>
    <p:extLst>
      <p:ext uri="{BB962C8B-B14F-4D97-AF65-F5344CB8AC3E}">
        <p14:creationId xmlns:p14="http://schemas.microsoft.com/office/powerpoint/2010/main" val="3389181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FontTx/>
              <a:buNone/>
            </a:pPr>
            <a:r>
              <a:rPr lang="nb-NO" dirty="0" smtClean="0"/>
              <a:t>Jeg</a:t>
            </a:r>
            <a:r>
              <a:rPr lang="nb-NO" baseline="0" dirty="0" smtClean="0"/>
              <a:t> starter med en kort introduksjon av OFA som står for innkjøpssentralen offentlige fellesinnkjøp på Agder.</a:t>
            </a:r>
          </a:p>
          <a:p>
            <a:pPr marL="0" indent="0">
              <a:buFontTx/>
              <a:buNone/>
            </a:pPr>
            <a:endParaRPr lang="nb-NO" dirty="0" smtClean="0"/>
          </a:p>
          <a:p>
            <a:pPr marL="171450" indent="-171450">
              <a:buFontTx/>
              <a:buChar char="-"/>
            </a:pPr>
            <a:r>
              <a:rPr lang="nb-NO" dirty="0" smtClean="0"/>
              <a:t>OFA</a:t>
            </a:r>
            <a:r>
              <a:rPr lang="nb-NO" baseline="0" dirty="0" smtClean="0"/>
              <a:t> er et frivillig innkjøpssamarbeid.</a:t>
            </a:r>
          </a:p>
          <a:p>
            <a:pPr marL="0" indent="0">
              <a:buFontTx/>
              <a:buNone/>
            </a:pPr>
            <a:r>
              <a:rPr lang="nb-NO" baseline="0" dirty="0" smtClean="0">
                <a:effectLst/>
              </a:rPr>
              <a:t>-   </a:t>
            </a:r>
            <a:r>
              <a:rPr lang="nb-NO" dirty="0" smtClean="0">
                <a:effectLst/>
              </a:rPr>
              <a:t>Samarbeidet er organisert som et interkommunalt samarbeid etter kommunelovens § 27.</a:t>
            </a:r>
            <a:endParaRPr lang="nb-NO" baseline="0" dirty="0" smtClean="0"/>
          </a:p>
          <a:p>
            <a:pPr marL="171450" indent="-171450">
              <a:buFontTx/>
              <a:buChar char="-"/>
            </a:pPr>
            <a:r>
              <a:rPr lang="nb-NO" dirty="0" smtClean="0">
                <a:effectLst/>
              </a:rPr>
              <a:t>Kommunale og interkommunale enheter organisert som egne rettssubjekter kan være assosierte medlemmer, og i tillegg kan andre offentlige instanser delta i samarbeidet.</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dirty="0" smtClean="0"/>
              <a:t>OFA består av hele Agder , eksklusiv</a:t>
            </a:r>
            <a:r>
              <a:rPr lang="nb-NO" baseline="0" dirty="0" smtClean="0"/>
              <a:t> Knutepunkt Sørlandet, det vil si Kristiansand kommune+5 omliggende kommuner). </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nb-NO" baseline="0" dirty="0" smtClean="0"/>
              <a:t>24 av 30 kommuner på Agder er med i OFA, f.o.m 1.januar 2019 vil hele kommunale Agder minus nye Kristiansand kommune være med.</a:t>
            </a:r>
          </a:p>
          <a:p>
            <a:r>
              <a:rPr lang="nb-NO" baseline="0" dirty="0" smtClean="0"/>
              <a:t>-   På noen anskaffelser er også hele Agder med, eksempelvis: Velferdsteknologi, og telekommunikasjonskontrakter.</a:t>
            </a:r>
          </a:p>
          <a:p>
            <a:pPr marL="171450" indent="-171450">
              <a:buFontTx/>
              <a:buChar char="-"/>
            </a:pPr>
            <a:r>
              <a:rPr lang="nb-NO" dirty="0" smtClean="0"/>
              <a:t>Vi er et team på 6-7 personer</a:t>
            </a:r>
            <a:r>
              <a:rPr lang="nb-NO" baseline="0" dirty="0" smtClean="0"/>
              <a:t> i fra Aust- og Vest-Agder fylkeskommuner som fordeler innkjøpsarbeidet i OFA mellom oss.</a:t>
            </a:r>
          </a:p>
          <a:p>
            <a:pPr marL="171450" indent="-171450">
              <a:buFontTx/>
              <a:buChar char="-"/>
            </a:pPr>
            <a:r>
              <a:rPr lang="nb-NO" baseline="0" dirty="0" smtClean="0"/>
              <a:t>Sett i forhold til totalverdiene, så utgjør de anbudsområdene vi skal snakke om i dag, en årlig verdi på cirka 60 – 80 millioner kroner, eller i overkant av en ¼ milliard i kontraktsverdier.</a:t>
            </a:r>
          </a:p>
          <a:p>
            <a:pPr marL="171450" indent="-171450">
              <a:buFontTx/>
              <a:buChar char="-"/>
            </a:pPr>
            <a:endParaRPr lang="nb-NO" dirty="0" smtClean="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2</a:t>
            </a:fld>
            <a:endParaRPr lang="nn-NO"/>
          </a:p>
        </p:txBody>
      </p:sp>
    </p:spTree>
    <p:extLst>
      <p:ext uri="{BB962C8B-B14F-4D97-AF65-F5344CB8AC3E}">
        <p14:creationId xmlns:p14="http://schemas.microsoft.com/office/powerpoint/2010/main" val="777650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 Det jeg skal snakke om nå er stort sett saker som vi arbeidet fram i 2013</a:t>
            </a:r>
            <a:r>
              <a:rPr lang="nb-NO" baseline="0" dirty="0" smtClean="0"/>
              <a:t> og 2014 . Vi lyste ut anbudene i 2015. Det overordnede målet med a</a:t>
            </a:r>
            <a:r>
              <a:rPr lang="nb-NO" dirty="0" smtClean="0"/>
              <a:t>rbeidet</a:t>
            </a:r>
            <a:r>
              <a:rPr lang="nb-NO" baseline="0" dirty="0" smtClean="0"/>
              <a:t> vårt er først og fremst å fremskaffe råvarer og produkter til riktig kvalitet, til riktig pris, levert på riktig måte og levert til rett tid til de mange produksjonskjøkken, kantiner, skoler, barnehager og fagutdanning, i henhold til lov og forskrift om offentlige anskaffelser. </a:t>
            </a:r>
          </a:p>
          <a:p>
            <a:r>
              <a:rPr lang="nb-NO" baseline="0" dirty="0" smtClean="0"/>
              <a:t>- Det er viktig å huske på at hver av de forannevnte enhetene er profesjonelle produksjonsbedrifter som er helt avhengige av faste og regulære leveranser i fra gode leverandører, for å kunne levere gode måltid og tjenester til innbyggerne i hver enkelt kommune i det flotte landet vårt. Det arbeider dyktige fagfolk på disse stedene som er avhengig av en god leverandørkjede for å kunne lage all den gode maten de gjør hver eneste dag i året.</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dirty="0" smtClean="0"/>
              <a:t>- Avtaleområdene</a:t>
            </a:r>
            <a:r>
              <a:rPr lang="nb-NO" baseline="0" dirty="0" smtClean="0"/>
              <a:t> vi snakker om er listet her, og står det flere produktområder eller varekategorier på samme linje, så betyr det at avtalen består av  2 eller flere produktområder.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baseline="0" dirty="0" smtClean="0"/>
              <a:t>- De er satt opp i forhold til slik vi så markedet på Agder, og kontraktene ble inngått i 2015.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baseline="0" dirty="0" smtClean="0"/>
              <a:t>-Det kan hende at jeg i noen sammenhenger bruker order kontrahent eller KUNDEN. Definisjonen av disse ordene i denne sammenhengen er: Det enkelte medlem eller kommune i innkjøpssamarbeidet, som er med på anbudet/kontrakten.</a:t>
            </a:r>
            <a:endParaRPr lang="nb-NO" dirty="0" smtClean="0"/>
          </a:p>
          <a:p>
            <a:r>
              <a:rPr lang="nb-NO" baseline="0" dirty="0" smtClean="0"/>
              <a:t>- Da skal vi se på  hva og hvordan vi har gjort  for å komme fram til disse avtalene.</a:t>
            </a: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3</a:t>
            </a:fld>
            <a:endParaRPr lang="nn-NO"/>
          </a:p>
        </p:txBody>
      </p:sp>
    </p:spTree>
    <p:extLst>
      <p:ext uri="{BB962C8B-B14F-4D97-AF65-F5344CB8AC3E}">
        <p14:creationId xmlns:p14="http://schemas.microsoft.com/office/powerpoint/2010/main" val="10864199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Her</a:t>
            </a:r>
            <a:r>
              <a:rPr lang="nb-NO" baseline="0" dirty="0" smtClean="0"/>
              <a:t> ser vi oppsett på en god del elementer i en anskaffelsesprosess, som de fleste som arbeider med offentlige anskaffelser vil kjenne seg igjen i. Vi skal ikke gå inn på samtlige punkter, men fokusere på etablering av brukerutvalget, samt utarbeidelse av kravspesifikasjon på produktnivå og en del viktige punkter rundt oppdeling av anskaffelsen.  Før vi går videre vil jeg nevne at å følge med under implementering av ny kontrakt og gjennomføre kontraktsoppfølgingsmøter med de ulike leverandørene, er det god økonomi i. Vi har spart flere millioner på det, som implisitt har kommet den enkelte deltakende kommune til gode, og her har brukerutvalget mye av æren.</a:t>
            </a:r>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4</a:t>
            </a:fld>
            <a:endParaRPr lang="nn-NO"/>
          </a:p>
        </p:txBody>
      </p:sp>
    </p:spTree>
    <p:extLst>
      <p:ext uri="{BB962C8B-B14F-4D97-AF65-F5344CB8AC3E}">
        <p14:creationId xmlns:p14="http://schemas.microsoft.com/office/powerpoint/2010/main" val="3470825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Her</a:t>
            </a:r>
            <a:r>
              <a:rPr lang="nb-NO" baseline="0" dirty="0" smtClean="0"/>
              <a:t> vil vi liste en del viktige punkter, som vi vil gå dypere inn på for å se det hele i sammenheng, og utdrag av hvordan vi har skrudd sammen anbudene våre for oppnå suksess med rammeavtalene våre innen for næringsmidler.</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1" kern="1200" baseline="0" dirty="0" smtClean="0">
                <a:solidFill>
                  <a:schemeClr val="tx1"/>
                </a:solidFill>
                <a:latin typeface="Times" pitchFamily="18" charset="0"/>
                <a:ea typeface="+mn-ea"/>
                <a:cs typeface="+mn-cs"/>
              </a:rPr>
              <a:t>4.1. Regional utviklingsaktør</a:t>
            </a:r>
            <a:r>
              <a:rPr lang="nb-NO" sz="1200" kern="1200" baseline="0" dirty="0" smtClean="0">
                <a:solidFill>
                  <a:schemeClr val="tx1"/>
                </a:solidFill>
                <a:latin typeface="Times" pitchFamily="18" charset="0"/>
                <a:ea typeface="+mn-ea"/>
                <a:cs typeface="+mn-cs"/>
              </a:rPr>
              <a:t>. Et av oppdragene som fylkeskommunen har er å være regional utviklingsaktør. I denne sammenhengen kan man blant annet benytte anskaffelser som verktøy.  Noe vi som arbeider i OFA gjør iht. </a:t>
            </a:r>
            <a:r>
              <a:rPr lang="nb-NO" sz="1200" kern="1200" baseline="0" dirty="0" err="1" smtClean="0">
                <a:solidFill>
                  <a:schemeClr val="tx1"/>
                </a:solidFill>
                <a:latin typeface="Times" pitchFamily="18" charset="0"/>
                <a:ea typeface="+mn-ea"/>
                <a:cs typeface="+mn-cs"/>
              </a:rPr>
              <a:t>OFA’s</a:t>
            </a:r>
            <a:r>
              <a:rPr lang="nb-NO" sz="1200" kern="1200" baseline="0" dirty="0" smtClean="0">
                <a:solidFill>
                  <a:schemeClr val="tx1"/>
                </a:solidFill>
                <a:latin typeface="Times" pitchFamily="18" charset="0"/>
                <a:ea typeface="+mn-ea"/>
                <a:cs typeface="+mn-cs"/>
              </a:rPr>
              <a:t> retningslinjer.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nb-NO" sz="1200" baseline="0" dirty="0" smtClean="0">
              <a:latin typeface="Trebuchet MS" panose="020B0603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1" baseline="0" dirty="0" smtClean="0">
                <a:latin typeface="Trebuchet MS" panose="020B0603020202020204" pitchFamily="34" charset="0"/>
              </a:rPr>
              <a:t>4.2 </a:t>
            </a:r>
            <a:r>
              <a:rPr lang="nb-NO" sz="1200" b="1" baseline="0" dirty="0" err="1" smtClean="0">
                <a:latin typeface="Trebuchet MS" panose="020B0603020202020204" pitchFamily="34" charset="0"/>
              </a:rPr>
              <a:t>OFA’s</a:t>
            </a:r>
            <a:r>
              <a:rPr lang="nb-NO" sz="1200" b="1" baseline="0" dirty="0" smtClean="0">
                <a:latin typeface="Trebuchet MS" panose="020B0603020202020204" pitchFamily="34" charset="0"/>
              </a:rPr>
              <a:t> retningslinjer.  </a:t>
            </a:r>
            <a:r>
              <a:rPr lang="nb-NO" sz="1200" baseline="0" dirty="0" smtClean="0">
                <a:latin typeface="Trebuchet MS" panose="020B0603020202020204" pitchFamily="34" charset="0"/>
              </a:rPr>
              <a:t>I </a:t>
            </a:r>
            <a:r>
              <a:rPr lang="nb-NO" sz="1200" baseline="0" dirty="0" err="1" smtClean="0">
                <a:latin typeface="Trebuchet MS" panose="020B0603020202020204" pitchFamily="34" charset="0"/>
              </a:rPr>
              <a:t>OFA’s</a:t>
            </a:r>
            <a:r>
              <a:rPr lang="nb-NO" sz="1200" baseline="0" dirty="0" smtClean="0">
                <a:latin typeface="Trebuchet MS" panose="020B0603020202020204" pitchFamily="34" charset="0"/>
              </a:rPr>
              <a:t> utfyllende retningslinjer punkt 7 står det: «</a:t>
            </a:r>
            <a:r>
              <a:rPr lang="nb-NO" sz="1200" b="1" kern="1200" dirty="0" smtClean="0">
                <a:solidFill>
                  <a:schemeClr val="tx1"/>
                </a:solidFill>
                <a:effectLst/>
                <a:latin typeface="Times" pitchFamily="18" charset="0"/>
                <a:ea typeface="+mn-ea"/>
                <a:cs typeface="+mn-cs"/>
              </a:rPr>
              <a:t>OFA</a:t>
            </a:r>
            <a:r>
              <a:rPr lang="nb-NO" sz="1200" kern="1200" dirty="0" smtClean="0">
                <a:solidFill>
                  <a:schemeClr val="tx1"/>
                </a:solidFill>
                <a:effectLst/>
                <a:latin typeface="Times" pitchFamily="18" charset="0"/>
                <a:ea typeface="+mn-ea"/>
                <a:cs typeface="+mn-cs"/>
              </a:rPr>
              <a:t> skal gjennomføre anbudsprosesser som åpner for leverandørutvikling av lokalt næringsliv. Tiltak i denne sammenheng kan være tidlig informasjon om forestående kontraktutlysninger. Utforme konkurransegrunnlag slik at det åpnes for å dele opp avtaler på produktområder og/eller regioner slik at lokalt næringsliv gis mulighet til å konkurrere der de er konkurransedyktige. Gi tapende anbydere tilbakemelding om hvorfor de ikke når opp i konkurransen.»</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nb-NO" sz="1200" kern="1200" dirty="0" smtClean="0">
              <a:solidFill>
                <a:schemeClr val="tx1"/>
              </a:solidFill>
              <a:effectLst/>
              <a:latin typeface="Times" pitchFamily="18" charset="0"/>
              <a:ea typeface="+mn-ea"/>
              <a:cs typeface="+mn-cs"/>
            </a:endParaRPr>
          </a:p>
          <a:p>
            <a:r>
              <a:rPr lang="nb-NO" sz="1200" b="1" kern="1200" dirty="0" smtClean="0">
                <a:solidFill>
                  <a:schemeClr val="tx1"/>
                </a:solidFill>
                <a:effectLst/>
                <a:latin typeface="Times" pitchFamily="18" charset="0"/>
                <a:ea typeface="+mn-ea"/>
                <a:cs typeface="+mn-cs"/>
              </a:rPr>
              <a:t>4.3. Invitasjon og påmelding. </a:t>
            </a:r>
            <a:r>
              <a:rPr lang="nb-NO" dirty="0" smtClean="0"/>
              <a:t>Etter</a:t>
            </a:r>
            <a:r>
              <a:rPr lang="nb-NO" baseline="0" dirty="0" smtClean="0"/>
              <a:t> å ha sendt ut forespørselen om å delta på et eller flere anbud på næringsmidler, får vi en PÅMELDING tilbake som inneholder ulik viktig informasjon for oss som skal kjøre anskaffelsesprosessen.</a:t>
            </a:r>
          </a:p>
          <a:p>
            <a:r>
              <a:rPr lang="nb-NO" baseline="0" dirty="0" smtClean="0"/>
              <a:t>     De kan selvfølgelig takke nei til å delta, men de fleste takker JA. Viktige punkter for oss i tilbakemeldingen er:</a:t>
            </a:r>
          </a:p>
          <a:p>
            <a:r>
              <a:rPr lang="nb-NO" baseline="0" dirty="0" smtClean="0"/>
              <a:t>-   Om de stiller med en fagperson eller erfaren bruker til brukerutvalget.</a:t>
            </a:r>
          </a:p>
          <a:p>
            <a:pPr marL="171450" indent="-171450">
              <a:buFontTx/>
              <a:buChar char="-"/>
            </a:pPr>
            <a:r>
              <a:rPr lang="nb-NO" baseline="0" dirty="0" smtClean="0"/>
              <a:t>Har de noen reservasjoner, det vil si er det for eksempel noen produktområder eller varegrupper de ikke ønsker å delta på?</a:t>
            </a:r>
          </a:p>
          <a:p>
            <a:pPr marL="171450" indent="-171450">
              <a:buFontTx/>
              <a:buChar char="-"/>
            </a:pPr>
            <a:r>
              <a:rPr lang="nb-NO" baseline="0" dirty="0" smtClean="0"/>
              <a:t>Eventuelt andre ønsker og kreative innspill til prosessen, som er viktige for denne KUNDEN eller kontrahenten.</a:t>
            </a:r>
          </a:p>
          <a:p>
            <a:pPr marL="0" indent="0">
              <a:buFontTx/>
              <a:buNone/>
            </a:pPr>
            <a:r>
              <a:rPr lang="nb-NO" baseline="0" dirty="0" smtClean="0"/>
              <a:t>- Vi går nå videre til nye lysbilder for å ta for oss punkt 4 til 9, og skal først se på brukerutvalg og etablering av dette.</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latin typeface="Trebuchet MS" panose="020B0603020202020204" pitchFamily="34" charset="0"/>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latin typeface="Trebuchet MS" panose="020B0603020202020204" pitchFamily="34" charset="0"/>
              </a:rPr>
              <a:t> </a:t>
            </a: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5</a:t>
            </a:fld>
            <a:endParaRPr lang="nn-NO"/>
          </a:p>
        </p:txBody>
      </p:sp>
    </p:spTree>
    <p:extLst>
      <p:ext uri="{BB962C8B-B14F-4D97-AF65-F5344CB8AC3E}">
        <p14:creationId xmlns:p14="http://schemas.microsoft.com/office/powerpoint/2010/main" val="874517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FontTx/>
              <a:buNone/>
            </a:pPr>
            <a:r>
              <a:rPr lang="nb-NO" b="1" baseline="0" dirty="0" smtClean="0"/>
              <a:t>4.4. Etablering av brukerutvalg.  </a:t>
            </a:r>
            <a:r>
              <a:rPr lang="nb-NO" baseline="0" dirty="0" smtClean="0"/>
              <a:t>Når samtlige kommuner har svart, etablerer vi brukerutvalget for anskaffelsen(e). Det er viktig at brukerutvalget ikke blir for stort, men heller ikke for lite, men gjerne dekker de ulike behovene som KUNDEN eller kontrahenten har, det være seg storkjøkken eller produksjonskjøkken, kantiner på grunnskoler og videregående skoler for eksempel, restaurant og matfaglinjen i videregående skole, samt barnehager. Samt at man får med seg representanter som representerer de fleste geografiske soner og eller kommuner som deltar i anbudet. Eksisterende bruker utvalg innen næringsmidler består av totalt 10 personer, samt undertegnede som prosjektleder eller anbudsleder. Brukerutvalgsmedlemmene kommer i fra 8 ulike  kommuner og 2 fylkeskommuner, og er enhetsledere, kjøkkensjefer, kokker, kantineleder og lærer på restaurant og </a:t>
            </a:r>
            <a:r>
              <a:rPr lang="nb-NO" baseline="0" dirty="0" err="1" smtClean="0"/>
              <a:t>matfag</a:t>
            </a:r>
            <a:r>
              <a:rPr lang="nb-NO" baseline="0" dirty="0" smtClean="0"/>
              <a:t>. Så kvaliteten på brukerutvalget er meget høy, hvilket har vært med å prege arbeidet på en kvalitetsmessig, innovativ og god måte.</a:t>
            </a:r>
          </a:p>
          <a:p>
            <a:pPr marL="171450" indent="-171450">
              <a:buFontTx/>
              <a:buChar char="-"/>
            </a:pPr>
            <a:r>
              <a:rPr lang="nb-NO" baseline="0" dirty="0" smtClean="0"/>
              <a:t>Jeg pleier å informere allerede i første møte med nyetablert brukerutvalg at jeg ønsker at de blir med i hele anskaffelsesprosessen, dvs. også i hele kontraktfasen, så lenge avtalene løper, slik at de som aktive brukere av inngåtte avtaler kan gi tilbakemeldinger til meg som kontraktansvarlig når de ser at noe ikke fungerer i henhold til inngått kontrakt. Det er av stor nytte og verdi for å kunne holde leverandørene litt i ørene, for det er min erfaring etter 28 år innen innkjøp og logistikk at det må de uansett hvor store eller profesjonelle de er. Dette er det god økonomi i for deltakerne på avtalene. For øvrig var jeg litt betenkt først, da jeg fikk 10 kokker i brukerutvalget, vi kjenner jo alle uttrykket, jo flere kokker jo mere søl. Men det har vært det helt motsatte, både kreativt, lærerikt og veldig artig. Anskaffelser er gøy.</a:t>
            </a:r>
          </a:p>
          <a:p>
            <a:pPr marL="171450" indent="-171450">
              <a:buFontTx/>
              <a:buChar char="-"/>
            </a:pPr>
            <a:r>
              <a:rPr lang="nb-NO" baseline="0" dirty="0" smtClean="0"/>
              <a:t>Det er ikke alltid godt å vite hvordan en tilbyder oppfatter eller leser en kravspesifikasjon. Kommunikasjon kan være vanskelig.</a:t>
            </a:r>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6</a:t>
            </a:fld>
            <a:endParaRPr lang="nn-NO"/>
          </a:p>
        </p:txBody>
      </p:sp>
    </p:spTree>
    <p:extLst>
      <p:ext uri="{BB962C8B-B14F-4D97-AF65-F5344CB8AC3E}">
        <p14:creationId xmlns:p14="http://schemas.microsoft.com/office/powerpoint/2010/main" val="2405691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7</a:t>
            </a:fld>
            <a:endParaRPr lang="nn-NO"/>
          </a:p>
        </p:txBody>
      </p:sp>
    </p:spTree>
    <p:extLst>
      <p:ext uri="{BB962C8B-B14F-4D97-AF65-F5344CB8AC3E}">
        <p14:creationId xmlns:p14="http://schemas.microsoft.com/office/powerpoint/2010/main" val="353529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indent="0">
              <a:buFontTx/>
              <a:buNone/>
            </a:pPr>
            <a:r>
              <a:rPr lang="nb-NO" b="1" baseline="0" dirty="0" smtClean="0"/>
              <a:t>4.5. Lage kravspesifikasjon.  </a:t>
            </a:r>
          </a:p>
          <a:p>
            <a:pPr marL="171450" indent="-171450">
              <a:buFontTx/>
              <a:buChar char="-"/>
            </a:pPr>
            <a:r>
              <a:rPr lang="nb-NO" baseline="0" dirty="0" smtClean="0"/>
              <a:t>For å effektivisere arbeidsprosessen deles brukerutvalget opp i grupper på 2 eller 3 personer og blir tildelt ansvar for hvert sitt anbuds-/-avtaleområde og utarbeidelse av produktskjema basert på statistikk, markedsinformasjon og framtidig behov. </a:t>
            </a:r>
          </a:p>
          <a:p>
            <a:pPr marL="171450" indent="-171450">
              <a:buFontTx/>
              <a:buChar char="-"/>
            </a:pPr>
            <a:r>
              <a:rPr lang="nb-NO" baseline="0" dirty="0" smtClean="0"/>
              <a:t>Prosjektleder deltar inn i hver arbeidsgruppe og skriver produktlisten, slik at samtlige lister blir gjort over samme mal.  Prosjektleder får da nær kjennskap til det hele, som igjen er nyttig i kontraktfasen med kontraktsoppfølginger osv.</a:t>
            </a:r>
          </a:p>
          <a:p>
            <a:pPr marL="171450" indent="-171450">
              <a:buFontTx/>
              <a:buChar char="-"/>
            </a:pPr>
            <a:r>
              <a:rPr lang="nb-NO" b="1" baseline="0" dirty="0" smtClean="0"/>
              <a:t>Som eksempel på hvordan vi arbeidet og arbeider skal jeg fortelle om hvordan vi laget produktlisten på dagligvarer i fra bunnen av. </a:t>
            </a:r>
          </a:p>
          <a:p>
            <a:pPr marL="171450" indent="-171450">
              <a:buFontTx/>
              <a:buChar char="-"/>
            </a:pPr>
            <a:r>
              <a:rPr lang="nb-NO" b="0" baseline="0" dirty="0" smtClean="0"/>
              <a:t>- Se for dere 3 personer som sitter ved siden av hverandre langs et bord. Jeg sitter i midten med 2 skjermer og tilkoblet </a:t>
            </a:r>
            <a:r>
              <a:rPr lang="nb-NO" b="0" baseline="0" dirty="0" err="1" smtClean="0"/>
              <a:t>laptop</a:t>
            </a:r>
            <a:r>
              <a:rPr lang="nb-NO" b="0" baseline="0" dirty="0" smtClean="0"/>
              <a:t>, og med et brukerutvalgsmedlem på hver side av meg, slik at vi alle kan se hva som er på skjermene. Person til venstre for meg har utskrift av forbruksstatistikk og instruerer hvilket produkt vi til enhver tid skal beskrive, samt passer på at vi ikke gjør noe dobbelt og ligger hele tiden foran oss to andre. Personen til høyre for meg går på nettet for å sjekke produktspesifikasjonen på det produktet vi prøver å beskrive at vi ønsker å be om tilbud på. Vi kan jo ikke si at vi skal ha det og det spesifikke produktet, vi må beskrive det universelt. Derfor er det viktig å være spesifikk og ikke for generell i spesifikasjonen, for ellers får man tilbudt de produktene man ikke vil ha, i stedet for de produktene man ønsket seg. Det er klart at hvis man skriver 12000 kg jordbærsyltetøy, under varegruppen for syltetøy, så vil tilbyder tilby det billigste syltetøyet, som oppfyller kravet, for han ønsker jo å vinne tilbudet. Men hvis du beskriver det som jordbærsyltetøy med minimum 40% innhold av bær og samtidig oppgir ønsket forpakningsstørrelse, så er det høy mulighet for at du får tilbudt et produkt, tett på det du ønsker deg. Det samme gjelder for eksempel for kjøttpølse, her gjelder samme regel, skriver man bare kjøttpølse, så vet man ikke hva man får, hvis man derimot skriver at den tilhører varegruppen kjøttvarer, ferdigmat, fersk og skal inneholde minimum 50% kjøtt, være uten skinn og i kartong av </a:t>
            </a:r>
            <a:r>
              <a:rPr lang="nb-NO" b="0" baseline="0" dirty="0" err="1" smtClean="0"/>
              <a:t>ca</a:t>
            </a:r>
            <a:r>
              <a:rPr lang="nb-NO" b="0" baseline="0" dirty="0" smtClean="0"/>
              <a:t> 2,5 kg eller tilsvarende, da får vi et helt annet resultat. Det kan jo være greit å få omtrent det produktet man håper på, når volumet er cirka 3.2 tonn i året.</a:t>
            </a:r>
          </a:p>
          <a:p>
            <a:pPr marL="171450" indent="-171450">
              <a:buFontTx/>
              <a:buChar char="-"/>
            </a:pPr>
            <a:r>
              <a:rPr lang="nb-NO" b="0" baseline="0" dirty="0" smtClean="0"/>
              <a:t> Og til kaffekosen ønsker man seg kanskje Twist, </a:t>
            </a:r>
            <a:r>
              <a:rPr lang="nb-NO" b="0" baseline="0" dirty="0" err="1" smtClean="0"/>
              <a:t>OFA’s</a:t>
            </a:r>
            <a:r>
              <a:rPr lang="nb-NO" b="0" baseline="0" dirty="0" smtClean="0"/>
              <a:t> forbruk av Twist er for øvrig cirka 1 tonn i året, så kan man jo kanskje prøve å skrive det slik under varegruppen for sjokolade:  konfekt i pose, småsjokolader, assorterte smaker, singelpakket, pose a cirka 330 gram, eller tilsvarende. Fikk vi tilbudt Twist i pose? JA, det gjorde vi.</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b="1" baseline="0" dirty="0" smtClean="0"/>
              <a:t>Ergo så lenge man skriver spesifikt, hva man ønsker seg uten å være diskriminerende, så vil treffprosenten for å få tilbudt enten de produktene man ønsker seg eller tilsvarende produkter være høy.</a:t>
            </a:r>
          </a:p>
          <a:p>
            <a:pPr marL="171450" indent="-171450">
              <a:buFontTx/>
              <a:buChar char="-"/>
            </a:pPr>
            <a:endParaRPr lang="nb-NO" b="0" baseline="0" dirty="0" smtClean="0"/>
          </a:p>
          <a:p>
            <a:pPr marL="171450" indent="-171450">
              <a:buFontTx/>
              <a:buChar char="-"/>
            </a:pPr>
            <a:r>
              <a:rPr lang="nb-NO" b="1" baseline="0" dirty="0" smtClean="0"/>
              <a:t>Andre kvalitetskrav</a:t>
            </a:r>
            <a:r>
              <a:rPr lang="nb-NO" b="0" baseline="0" dirty="0" smtClean="0"/>
              <a:t>. For øvrig hadde vi også andre kvalitetskrav. Det blir bare enkelt dropp vi får tid til, men vi ønsket også at tilbyderne skulle vise hvor gode de var til å tilby sunnhetsmerkede produkter, ja vi tenker her på nøkkelhull merkede produkter, eller tilsvarende. Der tilbyderne tilbød sunnhetsmerkede produkter, skulle disse krysses av for i en egen kolonne i vårt pris- og produktskjema.</a:t>
            </a:r>
          </a:p>
          <a:p>
            <a:pPr marL="171450" indent="-171450">
              <a:buFontTx/>
              <a:buChar char="-"/>
            </a:pPr>
            <a:r>
              <a:rPr lang="nb-NO" sz="1200" b="1" kern="1200" dirty="0" smtClean="0">
                <a:solidFill>
                  <a:schemeClr val="tx1"/>
                </a:solidFill>
                <a:effectLst/>
                <a:latin typeface="Times" pitchFamily="18" charset="0"/>
                <a:ea typeface="+mn-ea"/>
                <a:cs typeface="+mn-cs"/>
              </a:rPr>
              <a:t>Sunnhetsmerkede produkter </a:t>
            </a:r>
            <a:r>
              <a:rPr lang="nb-NO" sz="1200" kern="1200" dirty="0" smtClean="0">
                <a:solidFill>
                  <a:schemeClr val="tx1"/>
                </a:solidFill>
                <a:effectLst/>
                <a:latin typeface="Times" pitchFamily="18" charset="0"/>
                <a:ea typeface="+mn-ea"/>
                <a:cs typeface="+mn-cs"/>
              </a:rPr>
              <a:t>må oppfylle kravene til </a:t>
            </a:r>
            <a:r>
              <a:rPr lang="nb-NO" sz="1200" kern="1200" dirty="0" err="1" smtClean="0">
                <a:solidFill>
                  <a:schemeClr val="tx1"/>
                </a:solidFill>
                <a:effectLst/>
                <a:latin typeface="Times" pitchFamily="18" charset="0"/>
                <a:ea typeface="+mn-ea"/>
                <a:cs typeface="+mn-cs"/>
              </a:rPr>
              <a:t>nøkkelhullforskriften</a:t>
            </a:r>
            <a:r>
              <a:rPr lang="nb-NO" sz="1200" kern="1200" dirty="0" smtClean="0">
                <a:solidFill>
                  <a:schemeClr val="tx1"/>
                </a:solidFill>
                <a:effectLst/>
                <a:latin typeface="Times" pitchFamily="18" charset="0"/>
                <a:ea typeface="+mn-ea"/>
                <a:cs typeface="+mn-cs"/>
              </a:rPr>
              <a:t>. Vi oppgav linker til forskrift og veileder. (FOR-2009-06-17-665., Se linker til </a:t>
            </a:r>
            <a:r>
              <a:rPr lang="nb-NO" sz="1200" u="sng" kern="1200" dirty="0" smtClean="0">
                <a:solidFill>
                  <a:schemeClr val="tx1"/>
                </a:solidFill>
                <a:effectLst/>
                <a:latin typeface="Times" pitchFamily="18" charset="0"/>
                <a:ea typeface="+mn-ea"/>
                <a:cs typeface="+mn-cs"/>
                <a:hlinkClick r:id="rId3"/>
              </a:rPr>
              <a:t>forskrift om frivillig merking av næringsmidler med Nøkkelhullet</a:t>
            </a:r>
            <a:r>
              <a:rPr lang="nb-NO" sz="1200" kern="1200" dirty="0" smtClean="0">
                <a:solidFill>
                  <a:schemeClr val="tx1"/>
                </a:solidFill>
                <a:effectLst/>
                <a:latin typeface="Times" pitchFamily="18" charset="0"/>
                <a:ea typeface="+mn-ea"/>
                <a:cs typeface="+mn-cs"/>
              </a:rPr>
              <a:t> (FOR-2009-06-17-665) og </a:t>
            </a:r>
            <a:r>
              <a:rPr lang="nb-NO" sz="1200" u="sng" kern="1200" dirty="0" smtClean="0">
                <a:solidFill>
                  <a:schemeClr val="tx1"/>
                </a:solidFill>
                <a:effectLst/>
                <a:latin typeface="Times" pitchFamily="18" charset="0"/>
                <a:ea typeface="+mn-ea"/>
                <a:cs typeface="+mn-cs"/>
                <a:hlinkClick r:id="rId4"/>
              </a:rPr>
              <a:t>veileder til </a:t>
            </a:r>
            <a:r>
              <a:rPr lang="nb-NO" sz="1200" u="sng" kern="1200" dirty="0" err="1" smtClean="0">
                <a:solidFill>
                  <a:schemeClr val="tx1"/>
                </a:solidFill>
                <a:effectLst/>
                <a:latin typeface="Times" pitchFamily="18" charset="0"/>
                <a:ea typeface="+mn-ea"/>
                <a:cs typeface="+mn-cs"/>
                <a:hlinkClick r:id="rId4"/>
              </a:rPr>
              <a:t>forskriften</a:t>
            </a:r>
            <a:r>
              <a:rPr lang="nb-NO" sz="1200" kern="1200" dirty="0" smtClean="0">
                <a:solidFill>
                  <a:schemeClr val="tx1"/>
                </a:solidFill>
                <a:effectLst/>
                <a:latin typeface="Times" pitchFamily="18" charset="0"/>
                <a:ea typeface="+mn-ea"/>
                <a:cs typeface="+mn-cs"/>
              </a:rPr>
              <a:t>. ) Samtidig oppgav vi praktiske krav til hvilke produkter som kvalifiserer til nøkkelhullmerking ved å følge link  til </a:t>
            </a:r>
            <a:r>
              <a:rPr lang="nb-NO" sz="1200" u="sng" kern="1200" dirty="0" smtClean="0">
                <a:solidFill>
                  <a:schemeClr val="tx1"/>
                </a:solidFill>
                <a:effectLst/>
                <a:latin typeface="Times" pitchFamily="18" charset="0"/>
                <a:ea typeface="+mn-ea"/>
                <a:cs typeface="+mn-cs"/>
                <a:hlinkClick r:id="rId5"/>
              </a:rPr>
              <a:t>www.nokkelhullsmerket.no/matvarer/</a:t>
            </a:r>
            <a:r>
              <a:rPr lang="nb-NO" sz="1200" u="sng" kern="1200" dirty="0" smtClean="0">
                <a:solidFill>
                  <a:schemeClr val="tx1"/>
                </a:solidFill>
                <a:effectLst/>
                <a:latin typeface="Times" pitchFamily="18" charset="0"/>
                <a:ea typeface="+mn-ea"/>
                <a:cs typeface="+mn-cs"/>
              </a:rPr>
              <a:t>.  </a:t>
            </a:r>
            <a:r>
              <a:rPr lang="nb-NO" sz="1200" kern="1200" dirty="0" smtClean="0">
                <a:solidFill>
                  <a:schemeClr val="tx1"/>
                </a:solidFill>
                <a:effectLst/>
                <a:latin typeface="Times" pitchFamily="18" charset="0"/>
                <a:ea typeface="+mn-ea"/>
                <a:cs typeface="+mn-cs"/>
              </a:rPr>
              <a:t>Som dokumentasjon aksepterte vi nøkkelhullmerket, eller egenerklæring for oppfyllelse av kravene.  Tilbudte</a:t>
            </a:r>
            <a:r>
              <a:rPr lang="nb-NO" sz="1200" kern="1200" baseline="0" dirty="0" smtClean="0">
                <a:solidFill>
                  <a:schemeClr val="tx1"/>
                </a:solidFill>
                <a:effectLst/>
                <a:latin typeface="Times" pitchFamily="18" charset="0"/>
                <a:ea typeface="+mn-ea"/>
                <a:cs typeface="+mn-cs"/>
              </a:rPr>
              <a:t> produkter som var merket med sunnhetsmerke eller egenerklæring</a:t>
            </a:r>
            <a:r>
              <a:rPr lang="nb-NO" sz="1200" kern="1200" dirty="0" smtClean="0">
                <a:solidFill>
                  <a:schemeClr val="tx1"/>
                </a:solidFill>
                <a:effectLst/>
                <a:latin typeface="Times" pitchFamily="18" charset="0"/>
                <a:ea typeface="+mn-ea"/>
                <a:cs typeface="+mn-cs"/>
              </a:rPr>
              <a:t> ble tillagt vekt under evalueringen.  Jo flere produkter jo bedre.</a:t>
            </a: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   Vi hadde også en god del andre SKAL</a:t>
            </a:r>
            <a:r>
              <a:rPr lang="nb-NO" sz="1200" kern="1200" baseline="0" dirty="0" smtClean="0">
                <a:solidFill>
                  <a:schemeClr val="tx1"/>
                </a:solidFill>
                <a:effectLst/>
                <a:latin typeface="Times" pitchFamily="18" charset="0"/>
                <a:ea typeface="+mn-ea"/>
                <a:cs typeface="+mn-cs"/>
              </a:rPr>
              <a:t> krav og KAN krav, i noe vi kaller for kravliste kontrakt, blant annet til holdbarhet, hvor SKAL krav er lik avvisning, hvis ikke det er oppfylt, og KAN krav inngår i evalueringen av tilbudet, sammen med overoppfyllelse av SKAL krav. I denne kravlisten ligger også følgende SKAL krav angående s</a:t>
            </a:r>
            <a:r>
              <a:rPr lang="nb-NO" sz="1200" kern="1200" dirty="0" smtClean="0">
                <a:solidFill>
                  <a:schemeClr val="tx1"/>
                </a:solidFill>
                <a:effectLst/>
                <a:latin typeface="Times" pitchFamily="18" charset="0"/>
                <a:ea typeface="+mn-ea"/>
                <a:cs typeface="+mn-cs"/>
              </a:rPr>
              <a:t>unnhetsmerkede produkter – nivået på antall produkter skal i kontraktsperioden være minst så høyt som ved kontraktsinngåelse.</a:t>
            </a:r>
          </a:p>
          <a:p>
            <a:pPr marL="171450" indent="-171450">
              <a:buFontTx/>
              <a:buChar char="-"/>
            </a:pPr>
            <a:r>
              <a:rPr lang="nb-NO" baseline="0" dirty="0" smtClean="0"/>
              <a:t>Når arbeidsgruppene var ferdige med sitt arbeid foretok vi oppsummering/kvalitetssikring i felleskap i brukerutvalget. av de enkelte produktlister og utforming av kravlister til kontrakt, inkludert felles kvalifikasjonskrav og andre </a:t>
            </a:r>
            <a:r>
              <a:rPr lang="nb-NO" baseline="0" dirty="0" err="1" smtClean="0"/>
              <a:t>felleskrav</a:t>
            </a:r>
            <a:r>
              <a:rPr lang="nb-NO" baseline="0" dirty="0" smtClean="0"/>
              <a:t>.</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endParaRPr lang="nb-NO" sz="1200"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1" dirty="0" smtClean="0">
                <a:latin typeface="Trebuchet MS" panose="020B0603020202020204" pitchFamily="34" charset="0"/>
              </a:rPr>
              <a:t> 4.6.  I de neste 3 lysbildene skal vi se på tilrettelegging for å stimulere til tilbud og kjøp fra lokale leverandører.</a:t>
            </a:r>
            <a:r>
              <a:rPr lang="nb-NO" sz="1200" baseline="0" dirty="0" smtClean="0">
                <a:latin typeface="Trebuchet MS" panose="020B0603020202020204" pitchFamily="34" charset="0"/>
              </a:rPr>
              <a:t>.</a:t>
            </a:r>
            <a:endParaRPr lang="nb-NO" sz="1200" dirty="0" smtClean="0">
              <a:latin typeface="Trebuchet MS" panose="020B0603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dirty="0" smtClean="0">
                <a:latin typeface="Trebuchet MS" panose="020B0603020202020204" pitchFamily="34" charset="0"/>
              </a:rPr>
              <a:t>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dirty="0" smtClean="0">
              <a:latin typeface="Trebuchet MS" panose="020B0603020202020204" pitchFamily="34" charset="0"/>
            </a:endParaRP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8</a:t>
            </a:fld>
            <a:endParaRPr lang="nn-NO"/>
          </a:p>
        </p:txBody>
      </p:sp>
    </p:spTree>
    <p:extLst>
      <p:ext uri="{BB962C8B-B14F-4D97-AF65-F5344CB8AC3E}">
        <p14:creationId xmlns:p14="http://schemas.microsoft.com/office/powerpoint/2010/main" val="844824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b="1" kern="1200" dirty="0" smtClean="0">
                <a:solidFill>
                  <a:schemeClr val="tx1"/>
                </a:solidFill>
                <a:effectLst/>
                <a:latin typeface="Times" pitchFamily="18" charset="0"/>
                <a:ea typeface="+mn-ea"/>
                <a:cs typeface="+mn-cs"/>
              </a:rPr>
              <a:t>4.7. Oppdeling i geografiske</a:t>
            </a:r>
            <a:r>
              <a:rPr lang="nb-NO" sz="1200" b="1" kern="1200" baseline="0" dirty="0" smtClean="0">
                <a:solidFill>
                  <a:schemeClr val="tx1"/>
                </a:solidFill>
                <a:effectLst/>
                <a:latin typeface="Times" pitchFamily="18" charset="0"/>
                <a:ea typeface="+mn-ea"/>
                <a:cs typeface="+mn-cs"/>
              </a:rPr>
              <a:t> leveringssoner og pris.</a:t>
            </a:r>
            <a:endParaRPr lang="nb-NO" sz="1200" b="1" kern="1200" dirty="0" smtClean="0">
              <a:solidFill>
                <a:schemeClr val="tx1"/>
              </a:solidFill>
              <a:effectLst/>
              <a:latin typeface="Times" pitchFamily="18" charset="0"/>
              <a:ea typeface="+mn-ea"/>
              <a:cs typeface="+mn-cs"/>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nb-NO" sz="1200" kern="1200" dirty="0" smtClean="0">
                <a:solidFill>
                  <a:schemeClr val="tx1"/>
                </a:solidFill>
                <a:effectLst/>
                <a:latin typeface="Times" pitchFamily="18" charset="0"/>
                <a:ea typeface="+mn-ea"/>
                <a:cs typeface="+mn-cs"/>
              </a:rPr>
              <a:t>- Det ble gitt anledning til å dele opp leveransen etter følgende geografiske oppdeling, men tilbydere som valgte å tilby på leveringsområdene 2 og 4, måtte også tilby på område 1, 3 og 5. For de tilbydere som tilbød på 2 eller flere leveringsområder, skulle tilbudte priser og øvrige betingelser være identiske for alle tilbudte leveringsområder. </a:t>
            </a:r>
            <a:r>
              <a:rPr lang="nb-NO" sz="1200" b="1" kern="1200" dirty="0" smtClean="0">
                <a:solidFill>
                  <a:schemeClr val="tx1"/>
                </a:solidFill>
                <a:effectLst/>
                <a:latin typeface="Times" pitchFamily="18" charset="0"/>
                <a:ea typeface="+mn-ea"/>
                <a:cs typeface="+mn-cs"/>
              </a:rPr>
              <a:t>HVIS IKKE BLE TILBUDET AVVIST. </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kern="1200" dirty="0" err="1" smtClean="0">
                <a:solidFill>
                  <a:schemeClr val="tx1"/>
                </a:solidFill>
                <a:effectLst/>
                <a:latin typeface="Times" pitchFamily="18" charset="0"/>
                <a:ea typeface="+mn-ea"/>
                <a:cs typeface="+mn-cs"/>
              </a:rPr>
              <a:t>Leveringsmessig</a:t>
            </a:r>
            <a:r>
              <a:rPr lang="nb-NO" sz="1200" kern="1200" dirty="0" smtClean="0">
                <a:solidFill>
                  <a:schemeClr val="tx1"/>
                </a:solidFill>
                <a:effectLst/>
                <a:latin typeface="Times" pitchFamily="18" charset="0"/>
                <a:ea typeface="+mn-ea"/>
                <a:cs typeface="+mn-cs"/>
              </a:rPr>
              <a:t> betyr dette at vi har en </a:t>
            </a:r>
            <a:r>
              <a:rPr lang="nb-NO" sz="1200" kern="1200" dirty="0" err="1" smtClean="0">
                <a:solidFill>
                  <a:schemeClr val="tx1"/>
                </a:solidFill>
                <a:effectLst/>
                <a:latin typeface="Times" pitchFamily="18" charset="0"/>
                <a:ea typeface="+mn-ea"/>
                <a:cs typeface="+mn-cs"/>
              </a:rPr>
              <a:t>låsningsmekanisme</a:t>
            </a:r>
            <a:r>
              <a:rPr lang="nb-NO" sz="1200" kern="1200" dirty="0" smtClean="0">
                <a:solidFill>
                  <a:schemeClr val="tx1"/>
                </a:solidFill>
                <a:effectLst/>
                <a:latin typeface="Times" pitchFamily="18" charset="0"/>
                <a:ea typeface="+mn-ea"/>
                <a:cs typeface="+mn-cs"/>
              </a:rPr>
              <a:t> for å unngå at</a:t>
            </a:r>
            <a:r>
              <a:rPr lang="nb-NO" sz="1200" kern="1200" baseline="0" dirty="0" smtClean="0">
                <a:solidFill>
                  <a:schemeClr val="tx1"/>
                </a:solidFill>
                <a:effectLst/>
                <a:latin typeface="Times" pitchFamily="18" charset="0"/>
                <a:ea typeface="+mn-ea"/>
                <a:cs typeface="+mn-cs"/>
              </a:rPr>
              <a:t> store aktører kun kan melke de to sonene med størst omsetning (sone 2+4) og gi blaffen i resten. Dette er gjort for å sikre at vi får tilbud i flest mulig/alle soner.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kern="1200" baseline="0" dirty="0" smtClean="0">
                <a:solidFill>
                  <a:schemeClr val="tx1"/>
                </a:solidFill>
                <a:effectLst/>
                <a:latin typeface="Times" pitchFamily="18" charset="0"/>
                <a:ea typeface="+mn-ea"/>
                <a:cs typeface="+mn-cs"/>
              </a:rPr>
              <a:t>Prismessig betyr dette at tilbydere må oppgi en pris fritt levert, som gjelder i samtlige soner de gir tilbud på, og hvis de prøver å gi inn priser med ekstra rabatt hvis de får så og så mange soner, så blir tilbudet avvist. Det er kun en pris som gjelder.</a:t>
            </a:r>
          </a:p>
          <a:p>
            <a:pPr marL="171450" marR="0" lvl="0" indent="-171450" algn="l" defTabSz="914400" rtl="0" eaLnBrk="0" fontAlgn="base" latinLnBrk="0" hangingPunct="0">
              <a:lnSpc>
                <a:spcPct val="100000"/>
              </a:lnSpc>
              <a:spcBef>
                <a:spcPct val="30000"/>
              </a:spcBef>
              <a:spcAft>
                <a:spcPct val="0"/>
              </a:spcAft>
              <a:buClrTx/>
              <a:buSzTx/>
              <a:buFontTx/>
              <a:buChar char="-"/>
              <a:tabLst/>
              <a:defRPr/>
            </a:pPr>
            <a:r>
              <a:rPr lang="nb-NO" sz="1200" kern="1200" baseline="0" dirty="0" smtClean="0">
                <a:solidFill>
                  <a:schemeClr val="tx1"/>
                </a:solidFill>
                <a:effectLst/>
                <a:latin typeface="Times" pitchFamily="18" charset="0"/>
                <a:ea typeface="+mn-ea"/>
                <a:cs typeface="+mn-cs"/>
              </a:rPr>
              <a:t>Den vil være lik enten man får 1 kg farin fritt levert i Grimstad, eller på Hovden, øverst i </a:t>
            </a:r>
            <a:r>
              <a:rPr lang="nb-NO" sz="1200" kern="1200" baseline="0" dirty="0" err="1" smtClean="0">
                <a:solidFill>
                  <a:schemeClr val="tx1"/>
                </a:solidFill>
                <a:effectLst/>
                <a:latin typeface="Times" pitchFamily="18" charset="0"/>
                <a:ea typeface="+mn-ea"/>
                <a:cs typeface="+mn-cs"/>
              </a:rPr>
              <a:t>Setesdalen</a:t>
            </a:r>
            <a:r>
              <a:rPr lang="nb-NO" sz="1200" kern="1200" baseline="0" dirty="0" smtClean="0">
                <a:solidFill>
                  <a:schemeClr val="tx1"/>
                </a:solidFill>
                <a:effectLst/>
                <a:latin typeface="Times" pitchFamily="18" charset="0"/>
                <a:ea typeface="+mn-ea"/>
                <a:cs typeface="+mn-cs"/>
              </a:rPr>
              <a:t>,  230 kilometer innover i landet fra Grimstad.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nb-NO" sz="1200" kern="1200" dirty="0" smtClean="0">
              <a:solidFill>
                <a:schemeClr val="tx1"/>
              </a:solidFill>
              <a:effectLst/>
              <a:latin typeface="Times" pitchFamily="18" charset="0"/>
              <a:ea typeface="+mn-ea"/>
              <a:cs typeface="+mn-cs"/>
            </a:endParaRPr>
          </a:p>
          <a:p>
            <a:endParaRPr lang="nb-NO" dirty="0"/>
          </a:p>
        </p:txBody>
      </p:sp>
      <p:sp>
        <p:nvSpPr>
          <p:cNvPr id="4" name="Plassholder for lysbildenummer 3"/>
          <p:cNvSpPr>
            <a:spLocks noGrp="1"/>
          </p:cNvSpPr>
          <p:nvPr>
            <p:ph type="sldNum" sz="quarter" idx="10"/>
          </p:nvPr>
        </p:nvSpPr>
        <p:spPr/>
        <p:txBody>
          <a:bodyPr/>
          <a:lstStyle/>
          <a:p>
            <a:pPr>
              <a:defRPr/>
            </a:pPr>
            <a:fld id="{F1DE815C-7B41-4E3A-9ABD-043972407CA4}" type="slidenum">
              <a:rPr lang="nn-NO" smtClean="0"/>
              <a:pPr>
                <a:defRPr/>
              </a:pPr>
              <a:t>9</a:t>
            </a:fld>
            <a:endParaRPr lang="nn-NO"/>
          </a:p>
        </p:txBody>
      </p:sp>
    </p:spTree>
    <p:extLst>
      <p:ext uri="{BB962C8B-B14F-4D97-AF65-F5344CB8AC3E}">
        <p14:creationId xmlns:p14="http://schemas.microsoft.com/office/powerpoint/2010/main" val="2642140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b-NO" smtClean="0"/>
              <a:t>Klikk for å redigere undertittelstil i malen</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n-NO"/>
          </a:p>
        </p:txBody>
      </p:sp>
      <p:sp>
        <p:nvSpPr>
          <p:cNvPr id="5" name="Rectangle 5"/>
          <p:cNvSpPr>
            <a:spLocks noGrp="1" noChangeArrowheads="1"/>
          </p:cNvSpPr>
          <p:nvPr>
            <p:ph type="ftr" sz="quarter" idx="11"/>
          </p:nvPr>
        </p:nvSpPr>
        <p:spPr>
          <a:ln/>
        </p:spPr>
        <p:txBody>
          <a:bodyPr/>
          <a:lstStyle>
            <a:lvl1pPr>
              <a:defRPr/>
            </a:lvl1pPr>
          </a:lstStyle>
          <a:p>
            <a:pPr>
              <a:defRPr/>
            </a:pPr>
            <a:endParaRPr lang="nn-NO"/>
          </a:p>
        </p:txBody>
      </p:sp>
      <p:sp>
        <p:nvSpPr>
          <p:cNvPr id="6" name="Rectangle 6"/>
          <p:cNvSpPr>
            <a:spLocks noGrp="1" noChangeArrowheads="1"/>
          </p:cNvSpPr>
          <p:nvPr>
            <p:ph type="sldNum" sz="quarter" idx="12"/>
          </p:nvPr>
        </p:nvSpPr>
        <p:spPr>
          <a:ln/>
        </p:spPr>
        <p:txBody>
          <a:bodyPr/>
          <a:lstStyle>
            <a:lvl1pPr>
              <a:defRPr/>
            </a:lvl1pPr>
          </a:lstStyle>
          <a:p>
            <a:pPr>
              <a:defRPr/>
            </a:pPr>
            <a:fld id="{F26B9536-1C7B-4A7B-8C02-D9E6B206352B}" type="slidenum">
              <a:rPr lang="nn-NO"/>
              <a:pPr>
                <a:defRPr/>
              </a:pPr>
              <a:t>‹#›</a:t>
            </a:fld>
            <a:endParaRPr lang="nn-NO"/>
          </a:p>
        </p:txBody>
      </p:sp>
    </p:spTree>
    <p:extLst>
      <p:ext uri="{BB962C8B-B14F-4D97-AF65-F5344CB8AC3E}">
        <p14:creationId xmlns:p14="http://schemas.microsoft.com/office/powerpoint/2010/main" val="29831110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n-NO"/>
          </a:p>
        </p:txBody>
      </p:sp>
      <p:sp>
        <p:nvSpPr>
          <p:cNvPr id="5" name="Rectangle 5"/>
          <p:cNvSpPr>
            <a:spLocks noGrp="1" noChangeArrowheads="1"/>
          </p:cNvSpPr>
          <p:nvPr>
            <p:ph type="ftr" sz="quarter" idx="11"/>
          </p:nvPr>
        </p:nvSpPr>
        <p:spPr>
          <a:ln/>
        </p:spPr>
        <p:txBody>
          <a:bodyPr/>
          <a:lstStyle>
            <a:lvl1pPr>
              <a:defRPr/>
            </a:lvl1pPr>
          </a:lstStyle>
          <a:p>
            <a:pPr>
              <a:defRPr/>
            </a:pPr>
            <a:endParaRPr lang="nn-NO"/>
          </a:p>
        </p:txBody>
      </p:sp>
      <p:sp>
        <p:nvSpPr>
          <p:cNvPr id="6" name="Rectangle 6"/>
          <p:cNvSpPr>
            <a:spLocks noGrp="1" noChangeArrowheads="1"/>
          </p:cNvSpPr>
          <p:nvPr>
            <p:ph type="sldNum" sz="quarter" idx="12"/>
          </p:nvPr>
        </p:nvSpPr>
        <p:spPr>
          <a:ln/>
        </p:spPr>
        <p:txBody>
          <a:bodyPr/>
          <a:lstStyle>
            <a:lvl1pPr>
              <a:defRPr/>
            </a:lvl1pPr>
          </a:lstStyle>
          <a:p>
            <a:pPr>
              <a:defRPr/>
            </a:pPr>
            <a:fld id="{8AE678CF-8A3B-44A6-BC62-0D5508E65175}" type="slidenum">
              <a:rPr lang="nn-NO"/>
              <a:pPr>
                <a:defRPr/>
              </a:pPr>
              <a:t>‹#›</a:t>
            </a:fld>
            <a:endParaRPr lang="nn-NO"/>
          </a:p>
        </p:txBody>
      </p:sp>
    </p:spTree>
    <p:extLst>
      <p:ext uri="{BB962C8B-B14F-4D97-AF65-F5344CB8AC3E}">
        <p14:creationId xmlns:p14="http://schemas.microsoft.com/office/powerpoint/2010/main" val="215593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515100" y="609600"/>
            <a:ext cx="1943100" cy="5486400"/>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685800" y="609600"/>
            <a:ext cx="5676900" cy="5486400"/>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n-NO"/>
          </a:p>
        </p:txBody>
      </p:sp>
      <p:sp>
        <p:nvSpPr>
          <p:cNvPr id="5" name="Rectangle 5"/>
          <p:cNvSpPr>
            <a:spLocks noGrp="1" noChangeArrowheads="1"/>
          </p:cNvSpPr>
          <p:nvPr>
            <p:ph type="ftr" sz="quarter" idx="11"/>
          </p:nvPr>
        </p:nvSpPr>
        <p:spPr>
          <a:ln/>
        </p:spPr>
        <p:txBody>
          <a:bodyPr/>
          <a:lstStyle>
            <a:lvl1pPr>
              <a:defRPr/>
            </a:lvl1pPr>
          </a:lstStyle>
          <a:p>
            <a:pPr>
              <a:defRPr/>
            </a:pPr>
            <a:endParaRPr lang="nn-NO"/>
          </a:p>
        </p:txBody>
      </p:sp>
      <p:sp>
        <p:nvSpPr>
          <p:cNvPr id="6" name="Rectangle 6"/>
          <p:cNvSpPr>
            <a:spLocks noGrp="1" noChangeArrowheads="1"/>
          </p:cNvSpPr>
          <p:nvPr>
            <p:ph type="sldNum" sz="quarter" idx="12"/>
          </p:nvPr>
        </p:nvSpPr>
        <p:spPr>
          <a:ln/>
        </p:spPr>
        <p:txBody>
          <a:bodyPr/>
          <a:lstStyle>
            <a:lvl1pPr>
              <a:defRPr/>
            </a:lvl1pPr>
          </a:lstStyle>
          <a:p>
            <a:pPr>
              <a:defRPr/>
            </a:pPr>
            <a:fld id="{10223D9B-5CFC-4102-AC4D-7970AC99ED1B}" type="slidenum">
              <a:rPr lang="nn-NO"/>
              <a:pPr>
                <a:defRPr/>
              </a:pPr>
              <a:t>‹#›</a:t>
            </a:fld>
            <a:endParaRPr lang="nn-NO"/>
          </a:p>
        </p:txBody>
      </p:sp>
    </p:spTree>
    <p:extLst>
      <p:ext uri="{BB962C8B-B14F-4D97-AF65-F5344CB8AC3E}">
        <p14:creationId xmlns:p14="http://schemas.microsoft.com/office/powerpoint/2010/main" val="2063960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4"/>
          <p:cNvSpPr>
            <a:spLocks noGrp="1" noChangeArrowheads="1"/>
          </p:cNvSpPr>
          <p:nvPr>
            <p:ph type="dt" sz="half" idx="10"/>
          </p:nvPr>
        </p:nvSpPr>
        <p:spPr>
          <a:ln/>
        </p:spPr>
        <p:txBody>
          <a:bodyPr/>
          <a:lstStyle>
            <a:lvl1pPr>
              <a:defRPr/>
            </a:lvl1pPr>
          </a:lstStyle>
          <a:p>
            <a:pPr>
              <a:defRPr/>
            </a:pPr>
            <a:endParaRPr lang="nn-NO"/>
          </a:p>
        </p:txBody>
      </p:sp>
      <p:sp>
        <p:nvSpPr>
          <p:cNvPr id="5" name="Rectangle 5"/>
          <p:cNvSpPr>
            <a:spLocks noGrp="1" noChangeArrowheads="1"/>
          </p:cNvSpPr>
          <p:nvPr>
            <p:ph type="ftr" sz="quarter" idx="11"/>
          </p:nvPr>
        </p:nvSpPr>
        <p:spPr>
          <a:ln/>
        </p:spPr>
        <p:txBody>
          <a:bodyPr/>
          <a:lstStyle>
            <a:lvl1pPr>
              <a:defRPr/>
            </a:lvl1pPr>
          </a:lstStyle>
          <a:p>
            <a:pPr>
              <a:defRPr/>
            </a:pPr>
            <a:endParaRPr lang="nn-NO"/>
          </a:p>
        </p:txBody>
      </p:sp>
      <p:sp>
        <p:nvSpPr>
          <p:cNvPr id="6" name="Rectangle 6"/>
          <p:cNvSpPr>
            <a:spLocks noGrp="1" noChangeArrowheads="1"/>
          </p:cNvSpPr>
          <p:nvPr>
            <p:ph type="sldNum" sz="quarter" idx="12"/>
          </p:nvPr>
        </p:nvSpPr>
        <p:spPr>
          <a:ln/>
        </p:spPr>
        <p:txBody>
          <a:bodyPr/>
          <a:lstStyle>
            <a:lvl1pPr>
              <a:defRPr/>
            </a:lvl1pPr>
          </a:lstStyle>
          <a:p>
            <a:pPr>
              <a:defRPr/>
            </a:pPr>
            <a:fld id="{AFE8FA78-EB27-488F-8CCA-9B5F1C38D891}" type="slidenum">
              <a:rPr lang="nn-NO"/>
              <a:pPr>
                <a:defRPr/>
              </a:pPr>
              <a:t>‹#›</a:t>
            </a:fld>
            <a:endParaRPr lang="nn-NO"/>
          </a:p>
        </p:txBody>
      </p:sp>
    </p:spTree>
    <p:extLst>
      <p:ext uri="{BB962C8B-B14F-4D97-AF65-F5344CB8AC3E}">
        <p14:creationId xmlns:p14="http://schemas.microsoft.com/office/powerpoint/2010/main" val="190343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Rectangle 4"/>
          <p:cNvSpPr>
            <a:spLocks noGrp="1" noChangeArrowheads="1"/>
          </p:cNvSpPr>
          <p:nvPr>
            <p:ph type="dt" sz="half" idx="10"/>
          </p:nvPr>
        </p:nvSpPr>
        <p:spPr>
          <a:ln/>
        </p:spPr>
        <p:txBody>
          <a:bodyPr/>
          <a:lstStyle>
            <a:lvl1pPr>
              <a:defRPr/>
            </a:lvl1pPr>
          </a:lstStyle>
          <a:p>
            <a:pPr>
              <a:defRPr/>
            </a:pPr>
            <a:endParaRPr lang="nn-NO"/>
          </a:p>
        </p:txBody>
      </p:sp>
      <p:sp>
        <p:nvSpPr>
          <p:cNvPr id="5" name="Rectangle 5"/>
          <p:cNvSpPr>
            <a:spLocks noGrp="1" noChangeArrowheads="1"/>
          </p:cNvSpPr>
          <p:nvPr>
            <p:ph type="ftr" sz="quarter" idx="11"/>
          </p:nvPr>
        </p:nvSpPr>
        <p:spPr>
          <a:ln/>
        </p:spPr>
        <p:txBody>
          <a:bodyPr/>
          <a:lstStyle>
            <a:lvl1pPr>
              <a:defRPr/>
            </a:lvl1pPr>
          </a:lstStyle>
          <a:p>
            <a:pPr>
              <a:defRPr/>
            </a:pPr>
            <a:endParaRPr lang="nn-NO"/>
          </a:p>
        </p:txBody>
      </p:sp>
      <p:sp>
        <p:nvSpPr>
          <p:cNvPr id="6" name="Rectangle 6"/>
          <p:cNvSpPr>
            <a:spLocks noGrp="1" noChangeArrowheads="1"/>
          </p:cNvSpPr>
          <p:nvPr>
            <p:ph type="sldNum" sz="quarter" idx="12"/>
          </p:nvPr>
        </p:nvSpPr>
        <p:spPr>
          <a:ln/>
        </p:spPr>
        <p:txBody>
          <a:bodyPr/>
          <a:lstStyle>
            <a:lvl1pPr>
              <a:defRPr/>
            </a:lvl1pPr>
          </a:lstStyle>
          <a:p>
            <a:pPr>
              <a:defRPr/>
            </a:pPr>
            <a:fld id="{38D90771-4A93-4AE3-B181-3402F58E10C1}" type="slidenum">
              <a:rPr lang="nn-NO"/>
              <a:pPr>
                <a:defRPr/>
              </a:pPr>
              <a:t>‹#›</a:t>
            </a:fld>
            <a:endParaRPr lang="nn-NO"/>
          </a:p>
        </p:txBody>
      </p:sp>
    </p:spTree>
    <p:extLst>
      <p:ext uri="{BB962C8B-B14F-4D97-AF65-F5344CB8AC3E}">
        <p14:creationId xmlns:p14="http://schemas.microsoft.com/office/powerpoint/2010/main" val="3139864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Rectangle 4"/>
          <p:cNvSpPr>
            <a:spLocks noGrp="1" noChangeArrowheads="1"/>
          </p:cNvSpPr>
          <p:nvPr>
            <p:ph type="dt" sz="half" idx="10"/>
          </p:nvPr>
        </p:nvSpPr>
        <p:spPr>
          <a:ln/>
        </p:spPr>
        <p:txBody>
          <a:bodyPr/>
          <a:lstStyle>
            <a:lvl1pPr>
              <a:defRPr/>
            </a:lvl1pPr>
          </a:lstStyle>
          <a:p>
            <a:pPr>
              <a:defRPr/>
            </a:pPr>
            <a:endParaRPr lang="nn-NO"/>
          </a:p>
        </p:txBody>
      </p:sp>
      <p:sp>
        <p:nvSpPr>
          <p:cNvPr id="6" name="Rectangle 5"/>
          <p:cNvSpPr>
            <a:spLocks noGrp="1" noChangeArrowheads="1"/>
          </p:cNvSpPr>
          <p:nvPr>
            <p:ph type="ftr" sz="quarter" idx="11"/>
          </p:nvPr>
        </p:nvSpPr>
        <p:spPr>
          <a:ln/>
        </p:spPr>
        <p:txBody>
          <a:bodyPr/>
          <a:lstStyle>
            <a:lvl1pPr>
              <a:defRPr/>
            </a:lvl1pPr>
          </a:lstStyle>
          <a:p>
            <a:pPr>
              <a:defRPr/>
            </a:pPr>
            <a:endParaRPr lang="nn-NO"/>
          </a:p>
        </p:txBody>
      </p:sp>
      <p:sp>
        <p:nvSpPr>
          <p:cNvPr id="7" name="Rectangle 6"/>
          <p:cNvSpPr>
            <a:spLocks noGrp="1" noChangeArrowheads="1"/>
          </p:cNvSpPr>
          <p:nvPr>
            <p:ph type="sldNum" sz="quarter" idx="12"/>
          </p:nvPr>
        </p:nvSpPr>
        <p:spPr>
          <a:ln/>
        </p:spPr>
        <p:txBody>
          <a:bodyPr/>
          <a:lstStyle>
            <a:lvl1pPr>
              <a:defRPr/>
            </a:lvl1pPr>
          </a:lstStyle>
          <a:p>
            <a:pPr>
              <a:defRPr/>
            </a:pPr>
            <a:fld id="{3B448598-EB13-4C66-9D56-C51B70CC923D}" type="slidenum">
              <a:rPr lang="nn-NO"/>
              <a:pPr>
                <a:defRPr/>
              </a:pPr>
              <a:t>‹#›</a:t>
            </a:fld>
            <a:endParaRPr lang="nn-NO"/>
          </a:p>
        </p:txBody>
      </p:sp>
    </p:spTree>
    <p:extLst>
      <p:ext uri="{BB962C8B-B14F-4D97-AF65-F5344CB8AC3E}">
        <p14:creationId xmlns:p14="http://schemas.microsoft.com/office/powerpoint/2010/main" val="558496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Rectangle 4"/>
          <p:cNvSpPr>
            <a:spLocks noGrp="1" noChangeArrowheads="1"/>
          </p:cNvSpPr>
          <p:nvPr>
            <p:ph type="dt" sz="half" idx="10"/>
          </p:nvPr>
        </p:nvSpPr>
        <p:spPr>
          <a:ln/>
        </p:spPr>
        <p:txBody>
          <a:bodyPr/>
          <a:lstStyle>
            <a:lvl1pPr>
              <a:defRPr/>
            </a:lvl1pPr>
          </a:lstStyle>
          <a:p>
            <a:pPr>
              <a:defRPr/>
            </a:pPr>
            <a:endParaRPr lang="nn-NO"/>
          </a:p>
        </p:txBody>
      </p:sp>
      <p:sp>
        <p:nvSpPr>
          <p:cNvPr id="8" name="Rectangle 5"/>
          <p:cNvSpPr>
            <a:spLocks noGrp="1" noChangeArrowheads="1"/>
          </p:cNvSpPr>
          <p:nvPr>
            <p:ph type="ftr" sz="quarter" idx="11"/>
          </p:nvPr>
        </p:nvSpPr>
        <p:spPr>
          <a:ln/>
        </p:spPr>
        <p:txBody>
          <a:bodyPr/>
          <a:lstStyle>
            <a:lvl1pPr>
              <a:defRPr/>
            </a:lvl1pPr>
          </a:lstStyle>
          <a:p>
            <a:pPr>
              <a:defRPr/>
            </a:pPr>
            <a:endParaRPr lang="nn-NO"/>
          </a:p>
        </p:txBody>
      </p:sp>
      <p:sp>
        <p:nvSpPr>
          <p:cNvPr id="9" name="Rectangle 6"/>
          <p:cNvSpPr>
            <a:spLocks noGrp="1" noChangeArrowheads="1"/>
          </p:cNvSpPr>
          <p:nvPr>
            <p:ph type="sldNum" sz="quarter" idx="12"/>
          </p:nvPr>
        </p:nvSpPr>
        <p:spPr>
          <a:ln/>
        </p:spPr>
        <p:txBody>
          <a:bodyPr/>
          <a:lstStyle>
            <a:lvl1pPr>
              <a:defRPr/>
            </a:lvl1pPr>
          </a:lstStyle>
          <a:p>
            <a:pPr>
              <a:defRPr/>
            </a:pPr>
            <a:fld id="{B6778A52-BE9D-44CC-BFEC-2D8B0E2DFFCA}" type="slidenum">
              <a:rPr lang="nn-NO"/>
              <a:pPr>
                <a:defRPr/>
              </a:pPr>
              <a:t>‹#›</a:t>
            </a:fld>
            <a:endParaRPr lang="nn-NO"/>
          </a:p>
        </p:txBody>
      </p:sp>
    </p:spTree>
    <p:extLst>
      <p:ext uri="{BB962C8B-B14F-4D97-AF65-F5344CB8AC3E}">
        <p14:creationId xmlns:p14="http://schemas.microsoft.com/office/powerpoint/2010/main" val="37557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Rectangle 4"/>
          <p:cNvSpPr>
            <a:spLocks noGrp="1" noChangeArrowheads="1"/>
          </p:cNvSpPr>
          <p:nvPr>
            <p:ph type="dt" sz="half" idx="10"/>
          </p:nvPr>
        </p:nvSpPr>
        <p:spPr>
          <a:ln/>
        </p:spPr>
        <p:txBody>
          <a:bodyPr/>
          <a:lstStyle>
            <a:lvl1pPr>
              <a:defRPr/>
            </a:lvl1pPr>
          </a:lstStyle>
          <a:p>
            <a:pPr>
              <a:defRPr/>
            </a:pPr>
            <a:endParaRPr lang="nn-NO"/>
          </a:p>
        </p:txBody>
      </p:sp>
      <p:sp>
        <p:nvSpPr>
          <p:cNvPr id="4" name="Rectangle 5"/>
          <p:cNvSpPr>
            <a:spLocks noGrp="1" noChangeArrowheads="1"/>
          </p:cNvSpPr>
          <p:nvPr>
            <p:ph type="ftr" sz="quarter" idx="11"/>
          </p:nvPr>
        </p:nvSpPr>
        <p:spPr>
          <a:ln/>
        </p:spPr>
        <p:txBody>
          <a:bodyPr/>
          <a:lstStyle>
            <a:lvl1pPr>
              <a:defRPr/>
            </a:lvl1pPr>
          </a:lstStyle>
          <a:p>
            <a:pPr>
              <a:defRPr/>
            </a:pPr>
            <a:endParaRPr lang="nn-NO"/>
          </a:p>
        </p:txBody>
      </p:sp>
      <p:sp>
        <p:nvSpPr>
          <p:cNvPr id="5" name="Rectangle 6"/>
          <p:cNvSpPr>
            <a:spLocks noGrp="1" noChangeArrowheads="1"/>
          </p:cNvSpPr>
          <p:nvPr>
            <p:ph type="sldNum" sz="quarter" idx="12"/>
          </p:nvPr>
        </p:nvSpPr>
        <p:spPr>
          <a:ln/>
        </p:spPr>
        <p:txBody>
          <a:bodyPr/>
          <a:lstStyle>
            <a:lvl1pPr>
              <a:defRPr/>
            </a:lvl1pPr>
          </a:lstStyle>
          <a:p>
            <a:pPr>
              <a:defRPr/>
            </a:pPr>
            <a:fld id="{31AB3A6D-47B3-401D-BDD0-15888579DCB2}" type="slidenum">
              <a:rPr lang="nn-NO"/>
              <a:pPr>
                <a:defRPr/>
              </a:pPr>
              <a:t>‹#›</a:t>
            </a:fld>
            <a:endParaRPr lang="nn-NO"/>
          </a:p>
        </p:txBody>
      </p:sp>
    </p:spTree>
    <p:extLst>
      <p:ext uri="{BB962C8B-B14F-4D97-AF65-F5344CB8AC3E}">
        <p14:creationId xmlns:p14="http://schemas.microsoft.com/office/powerpoint/2010/main" val="1476028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n-NO"/>
          </a:p>
        </p:txBody>
      </p:sp>
      <p:sp>
        <p:nvSpPr>
          <p:cNvPr id="3" name="Rectangle 5"/>
          <p:cNvSpPr>
            <a:spLocks noGrp="1" noChangeArrowheads="1"/>
          </p:cNvSpPr>
          <p:nvPr>
            <p:ph type="ftr" sz="quarter" idx="11"/>
          </p:nvPr>
        </p:nvSpPr>
        <p:spPr>
          <a:ln/>
        </p:spPr>
        <p:txBody>
          <a:bodyPr/>
          <a:lstStyle>
            <a:lvl1pPr>
              <a:defRPr/>
            </a:lvl1pPr>
          </a:lstStyle>
          <a:p>
            <a:pPr>
              <a:defRPr/>
            </a:pPr>
            <a:endParaRPr lang="nn-NO"/>
          </a:p>
        </p:txBody>
      </p:sp>
      <p:sp>
        <p:nvSpPr>
          <p:cNvPr id="4" name="Rectangle 6"/>
          <p:cNvSpPr>
            <a:spLocks noGrp="1" noChangeArrowheads="1"/>
          </p:cNvSpPr>
          <p:nvPr>
            <p:ph type="sldNum" sz="quarter" idx="12"/>
          </p:nvPr>
        </p:nvSpPr>
        <p:spPr>
          <a:ln/>
        </p:spPr>
        <p:txBody>
          <a:bodyPr/>
          <a:lstStyle>
            <a:lvl1pPr>
              <a:defRPr/>
            </a:lvl1pPr>
          </a:lstStyle>
          <a:p>
            <a:pPr>
              <a:defRPr/>
            </a:pPr>
            <a:fld id="{246FA35E-33F4-4E48-B49A-99FB99DE813E}" type="slidenum">
              <a:rPr lang="nn-NO"/>
              <a:pPr>
                <a:defRPr/>
              </a:pPr>
              <a:t>‹#›</a:t>
            </a:fld>
            <a:endParaRPr lang="nn-NO"/>
          </a:p>
        </p:txBody>
      </p:sp>
    </p:spTree>
    <p:extLst>
      <p:ext uri="{BB962C8B-B14F-4D97-AF65-F5344CB8AC3E}">
        <p14:creationId xmlns:p14="http://schemas.microsoft.com/office/powerpoint/2010/main" val="250120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pPr>
              <a:defRPr/>
            </a:pPr>
            <a:endParaRPr lang="nn-NO"/>
          </a:p>
        </p:txBody>
      </p:sp>
      <p:sp>
        <p:nvSpPr>
          <p:cNvPr id="6" name="Rectangle 5"/>
          <p:cNvSpPr>
            <a:spLocks noGrp="1" noChangeArrowheads="1"/>
          </p:cNvSpPr>
          <p:nvPr>
            <p:ph type="ftr" sz="quarter" idx="11"/>
          </p:nvPr>
        </p:nvSpPr>
        <p:spPr>
          <a:ln/>
        </p:spPr>
        <p:txBody>
          <a:bodyPr/>
          <a:lstStyle>
            <a:lvl1pPr>
              <a:defRPr/>
            </a:lvl1pPr>
          </a:lstStyle>
          <a:p>
            <a:pPr>
              <a:defRPr/>
            </a:pPr>
            <a:endParaRPr lang="nn-NO"/>
          </a:p>
        </p:txBody>
      </p:sp>
      <p:sp>
        <p:nvSpPr>
          <p:cNvPr id="7" name="Rectangle 6"/>
          <p:cNvSpPr>
            <a:spLocks noGrp="1" noChangeArrowheads="1"/>
          </p:cNvSpPr>
          <p:nvPr>
            <p:ph type="sldNum" sz="quarter" idx="12"/>
          </p:nvPr>
        </p:nvSpPr>
        <p:spPr>
          <a:ln/>
        </p:spPr>
        <p:txBody>
          <a:bodyPr/>
          <a:lstStyle>
            <a:lvl1pPr>
              <a:defRPr/>
            </a:lvl1pPr>
          </a:lstStyle>
          <a:p>
            <a:pPr>
              <a:defRPr/>
            </a:pPr>
            <a:fld id="{B2A1EE4D-36E6-4DB5-B410-B62ADE95FD4A}" type="slidenum">
              <a:rPr lang="nn-NO"/>
              <a:pPr>
                <a:defRPr/>
              </a:pPr>
              <a:t>‹#›</a:t>
            </a:fld>
            <a:endParaRPr lang="nn-NO"/>
          </a:p>
        </p:txBody>
      </p:sp>
    </p:spTree>
    <p:extLst>
      <p:ext uri="{BB962C8B-B14F-4D97-AF65-F5344CB8AC3E}">
        <p14:creationId xmlns:p14="http://schemas.microsoft.com/office/powerpoint/2010/main" val="3620926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smtClean="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4"/>
          <p:cNvSpPr>
            <a:spLocks noGrp="1" noChangeArrowheads="1"/>
          </p:cNvSpPr>
          <p:nvPr>
            <p:ph type="dt" sz="half" idx="10"/>
          </p:nvPr>
        </p:nvSpPr>
        <p:spPr>
          <a:ln/>
        </p:spPr>
        <p:txBody>
          <a:bodyPr/>
          <a:lstStyle>
            <a:lvl1pPr>
              <a:defRPr/>
            </a:lvl1pPr>
          </a:lstStyle>
          <a:p>
            <a:pPr>
              <a:defRPr/>
            </a:pPr>
            <a:endParaRPr lang="nn-NO"/>
          </a:p>
        </p:txBody>
      </p:sp>
      <p:sp>
        <p:nvSpPr>
          <p:cNvPr id="6" name="Rectangle 5"/>
          <p:cNvSpPr>
            <a:spLocks noGrp="1" noChangeArrowheads="1"/>
          </p:cNvSpPr>
          <p:nvPr>
            <p:ph type="ftr" sz="quarter" idx="11"/>
          </p:nvPr>
        </p:nvSpPr>
        <p:spPr>
          <a:ln/>
        </p:spPr>
        <p:txBody>
          <a:bodyPr/>
          <a:lstStyle>
            <a:lvl1pPr>
              <a:defRPr/>
            </a:lvl1pPr>
          </a:lstStyle>
          <a:p>
            <a:pPr>
              <a:defRPr/>
            </a:pPr>
            <a:endParaRPr lang="nn-NO"/>
          </a:p>
        </p:txBody>
      </p:sp>
      <p:sp>
        <p:nvSpPr>
          <p:cNvPr id="7" name="Rectangle 6"/>
          <p:cNvSpPr>
            <a:spLocks noGrp="1" noChangeArrowheads="1"/>
          </p:cNvSpPr>
          <p:nvPr>
            <p:ph type="sldNum" sz="quarter" idx="12"/>
          </p:nvPr>
        </p:nvSpPr>
        <p:spPr>
          <a:ln/>
        </p:spPr>
        <p:txBody>
          <a:bodyPr/>
          <a:lstStyle>
            <a:lvl1pPr>
              <a:defRPr/>
            </a:lvl1pPr>
          </a:lstStyle>
          <a:p>
            <a:pPr>
              <a:defRPr/>
            </a:pPr>
            <a:fld id="{DD062026-569D-43AC-91C2-492E26071E93}" type="slidenum">
              <a:rPr lang="nn-NO"/>
              <a:pPr>
                <a:defRPr/>
              </a:pPr>
              <a:t>‹#›</a:t>
            </a:fld>
            <a:endParaRPr lang="nn-NO"/>
          </a:p>
        </p:txBody>
      </p:sp>
    </p:spTree>
    <p:extLst>
      <p:ext uri="{BB962C8B-B14F-4D97-AF65-F5344CB8AC3E}">
        <p14:creationId xmlns:p14="http://schemas.microsoft.com/office/powerpoint/2010/main" val="1055868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n-NO"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n-NO" smtClean="0"/>
              <a:t>Click to edit Master text styles</a:t>
            </a:r>
          </a:p>
          <a:p>
            <a:pPr lvl="1"/>
            <a:r>
              <a:rPr lang="nn-NO" smtClean="0"/>
              <a:t>Second level</a:t>
            </a:r>
          </a:p>
          <a:p>
            <a:pPr lvl="2"/>
            <a:r>
              <a:rPr lang="nn-NO" smtClean="0"/>
              <a:t>Third level</a:t>
            </a:r>
          </a:p>
          <a:p>
            <a:pPr lvl="3"/>
            <a:r>
              <a:rPr lang="nn-NO" smtClean="0"/>
              <a:t>Fourth level</a:t>
            </a:r>
          </a:p>
          <a:p>
            <a:pPr lvl="4"/>
            <a:r>
              <a:rPr lang="nn-NO"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nn-NO"/>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nn-NO"/>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7D0BE54-542D-432D-873A-352191A3A363}" type="slidenum">
              <a:rPr lang="nn-NO"/>
              <a:pPr>
                <a:defRPr/>
              </a:pPr>
              <a:t>‹#›</a:t>
            </a:fld>
            <a:endParaRPr lang="nn-NO"/>
          </a:p>
        </p:txBody>
      </p:sp>
      <p:pic>
        <p:nvPicPr>
          <p:cNvPr id="1031" name="Picture 16"/>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6038" y="0"/>
            <a:ext cx="91900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700808"/>
            <a:ext cx="7772400" cy="1718667"/>
          </a:xfrm>
        </p:spPr>
        <p:txBody>
          <a:bodyPr/>
          <a:lstStyle/>
          <a:p>
            <a:pPr algn="ctr" eaLnBrk="1" hangingPunct="1"/>
            <a:r>
              <a:rPr lang="nb-NO" dirty="0" smtClean="0">
                <a:latin typeface="Trebuchet MS" pitchFamily="34" charset="0"/>
                <a:cs typeface="Calibri" pitchFamily="34" charset="0"/>
              </a:rPr>
              <a:t>Offentlig innkjøp av mat </a:t>
            </a:r>
            <a:r>
              <a:rPr lang="nb-NO" sz="3200" dirty="0" smtClean="0">
                <a:latin typeface="Trebuchet MS" pitchFamily="34" charset="0"/>
                <a:cs typeface="Calibri" pitchFamily="34" charset="0"/>
              </a:rPr>
              <a:t/>
            </a:r>
            <a:br>
              <a:rPr lang="nb-NO" sz="3200" dirty="0" smtClean="0">
                <a:latin typeface="Trebuchet MS" pitchFamily="34" charset="0"/>
                <a:cs typeface="Calibri" pitchFamily="34" charset="0"/>
              </a:rPr>
            </a:br>
            <a:r>
              <a:rPr lang="en-US" sz="1800" dirty="0" smtClean="0"/>
              <a:t>v</a:t>
            </a:r>
            <a:r>
              <a:rPr lang="en-US" sz="1800" dirty="0"/>
              <a:t>/ Jan Audun Juveng, </a:t>
            </a:r>
            <a:r>
              <a:rPr lang="en-US" sz="1800" dirty="0" err="1"/>
              <a:t>innkjøpsrådgiver</a:t>
            </a:r>
            <a:r>
              <a:rPr lang="en-US" sz="1800" dirty="0"/>
              <a:t>, Aust-Agder </a:t>
            </a:r>
            <a:r>
              <a:rPr lang="en-US" sz="1800" dirty="0" err="1"/>
              <a:t>fylkeskommune</a:t>
            </a:r>
            <a:r>
              <a:rPr lang="en-US" sz="1800" dirty="0"/>
              <a:t>. (jan.audun.juveng@austagderfk.no)</a:t>
            </a:r>
            <a:r>
              <a:rPr lang="nb-NO" sz="1800" dirty="0" smtClean="0">
                <a:latin typeface="Trebuchet MS" pitchFamily="34" charset="0"/>
                <a:cs typeface="Calibri" pitchFamily="34" charset="0"/>
              </a:rPr>
              <a:t/>
            </a:r>
            <a:br>
              <a:rPr lang="nb-NO" sz="1800" dirty="0" smtClean="0">
                <a:latin typeface="Trebuchet MS" pitchFamily="34" charset="0"/>
                <a:cs typeface="Calibri" pitchFamily="34" charset="0"/>
              </a:rPr>
            </a:br>
            <a:r>
              <a:rPr lang="nb-NO" sz="1800" dirty="0" err="1" smtClean="0">
                <a:latin typeface="Trebuchet MS" pitchFamily="34" charset="0"/>
                <a:cs typeface="Calibri" pitchFamily="34" charset="0"/>
              </a:rPr>
              <a:t>LMD’s</a:t>
            </a:r>
            <a:r>
              <a:rPr lang="nb-NO" sz="1800" dirty="0" smtClean="0">
                <a:latin typeface="Trebuchet MS" pitchFamily="34" charset="0"/>
                <a:cs typeface="Calibri" pitchFamily="34" charset="0"/>
              </a:rPr>
              <a:t>-inspirasjonsdag om matglede. Grimstad 26.11.2018</a:t>
            </a:r>
          </a:p>
        </p:txBody>
      </p:sp>
      <p:sp>
        <p:nvSpPr>
          <p:cNvPr id="2051" name="Rectangle 3"/>
          <p:cNvSpPr>
            <a:spLocks noGrp="1" noChangeArrowheads="1"/>
          </p:cNvSpPr>
          <p:nvPr>
            <p:ph type="subTitle" idx="1"/>
          </p:nvPr>
        </p:nvSpPr>
        <p:spPr>
          <a:xfrm>
            <a:off x="899591" y="3876674"/>
            <a:ext cx="7128793" cy="1928589"/>
          </a:xfrm>
        </p:spPr>
        <p:txBody>
          <a:bodyPr/>
          <a:lstStyle/>
          <a:p>
            <a:pPr marL="342900" indent="-342900" eaLnBrk="1" hangingPunct="1">
              <a:buFont typeface="Wingdings" panose="05000000000000000000" pitchFamily="2" charset="2"/>
              <a:buChar char="Ø"/>
            </a:pPr>
            <a:r>
              <a:rPr lang="nb-NO" sz="2400" dirty="0" smtClean="0"/>
              <a:t>Om </a:t>
            </a:r>
            <a:r>
              <a:rPr lang="nb-NO" sz="2400" dirty="0"/>
              <a:t>ordningen/organiseringen i Agder</a:t>
            </a:r>
            <a:r>
              <a:rPr lang="nb-NO" sz="2400" dirty="0" smtClean="0"/>
              <a:t>.</a:t>
            </a:r>
          </a:p>
          <a:p>
            <a:pPr marL="342900" indent="-342900" eaLnBrk="1" hangingPunct="1">
              <a:buFont typeface="Wingdings" panose="05000000000000000000" pitchFamily="2" charset="2"/>
              <a:buChar char="Ø"/>
            </a:pPr>
            <a:r>
              <a:rPr lang="nb-NO" sz="2400" dirty="0"/>
              <a:t> Muligheter for lokale innkjøp i enkelte </a:t>
            </a:r>
            <a:r>
              <a:rPr lang="nb-NO" sz="2400" dirty="0" smtClean="0"/>
              <a:t>regioner/kommuner</a:t>
            </a:r>
            <a:r>
              <a:rPr lang="nb-NO" sz="2400" dirty="0"/>
              <a:t>. </a:t>
            </a:r>
            <a:endParaRPr lang="nb-NO" sz="2400" dirty="0" smtClean="0"/>
          </a:p>
        </p:txBody>
      </p:sp>
    </p:spTree>
    <p:extLst>
      <p:ext uri="{BB962C8B-B14F-4D97-AF65-F5344CB8AC3E}">
        <p14:creationId xmlns:p14="http://schemas.microsoft.com/office/powerpoint/2010/main" val="377636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000" b="1" dirty="0" smtClean="0">
                <a:latin typeface="Trebuchet MS" pitchFamily="34" charset="0"/>
              </a:rPr>
              <a:t>4.8. Oppdeling av en anskaffelse i ulike produktområder</a:t>
            </a:r>
            <a:endParaRPr lang="nb-NO" sz="2000" b="1" dirty="0">
              <a:latin typeface="Trebuchet MS" pitchFamily="34" charset="0"/>
            </a:endParaRPr>
          </a:p>
        </p:txBody>
      </p:sp>
      <p:sp>
        <p:nvSpPr>
          <p:cNvPr id="3" name="Plassholder for innhold 2"/>
          <p:cNvSpPr>
            <a:spLocks noGrp="1"/>
          </p:cNvSpPr>
          <p:nvPr>
            <p:ph idx="1"/>
          </p:nvPr>
        </p:nvSpPr>
        <p:spPr>
          <a:xfrm>
            <a:off x="685800" y="1628800"/>
            <a:ext cx="7772400" cy="3816424"/>
          </a:xfrm>
        </p:spPr>
        <p:txBody>
          <a:bodyPr/>
          <a:lstStyle/>
          <a:p>
            <a:pPr marL="0" indent="0">
              <a:buNone/>
            </a:pPr>
            <a:r>
              <a:rPr lang="nb-NO" sz="2000" dirty="0" smtClean="0"/>
              <a:t>Dagligvare anbudet bestod av følgende 4 produktområder eller varekategorier:</a:t>
            </a:r>
          </a:p>
          <a:p>
            <a:endParaRPr lang="nb-NO" sz="2000" dirty="0"/>
          </a:p>
          <a:p>
            <a:pPr lvl="0"/>
            <a:r>
              <a:rPr lang="nb-NO" sz="2000" dirty="0" smtClean="0"/>
              <a:t>Dagligvarer</a:t>
            </a:r>
          </a:p>
          <a:p>
            <a:pPr lvl="0"/>
            <a:endParaRPr lang="nb-NO" sz="2000" dirty="0"/>
          </a:p>
          <a:p>
            <a:pPr lvl="0"/>
            <a:r>
              <a:rPr lang="nb-NO" sz="2000" dirty="0"/>
              <a:t>Egg og </a:t>
            </a:r>
            <a:r>
              <a:rPr lang="nb-NO" sz="2000" dirty="0" smtClean="0"/>
              <a:t>eggprodukter</a:t>
            </a:r>
          </a:p>
          <a:p>
            <a:pPr lvl="0"/>
            <a:endParaRPr lang="nb-NO" sz="2000" dirty="0"/>
          </a:p>
          <a:p>
            <a:pPr lvl="0"/>
            <a:r>
              <a:rPr lang="nb-NO" sz="2000" dirty="0"/>
              <a:t>Mineralvann og </a:t>
            </a:r>
            <a:r>
              <a:rPr lang="nb-NO" sz="2000" dirty="0" smtClean="0"/>
              <a:t>vann</a:t>
            </a:r>
          </a:p>
          <a:p>
            <a:pPr lvl="0"/>
            <a:endParaRPr lang="nb-NO" sz="2000" dirty="0"/>
          </a:p>
          <a:p>
            <a:pPr lvl="0"/>
            <a:r>
              <a:rPr lang="nb-NO" sz="2000" dirty="0"/>
              <a:t>Iskrem</a:t>
            </a:r>
          </a:p>
          <a:p>
            <a:pPr>
              <a:buFont typeface="Arial" pitchFamily="34" charset="0"/>
              <a:buChar char="•"/>
            </a:pPr>
            <a:endParaRPr lang="nb-NO" sz="2000" b="1" dirty="0">
              <a:solidFill>
                <a:schemeClr val="tx2"/>
              </a:solidFill>
              <a:latin typeface="Trebuchet MS" pitchFamily="34" charset="0"/>
              <a:ea typeface="+mj-ea"/>
              <a:cs typeface="+mj-cs"/>
            </a:endParaRPr>
          </a:p>
        </p:txBody>
      </p:sp>
    </p:spTree>
    <p:extLst>
      <p:ext uri="{BB962C8B-B14F-4D97-AF65-F5344CB8AC3E}">
        <p14:creationId xmlns:p14="http://schemas.microsoft.com/office/powerpoint/2010/main" val="36550329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000" b="1" dirty="0" smtClean="0">
                <a:latin typeface="Trebuchet MS" pitchFamily="34" charset="0"/>
              </a:rPr>
              <a:t>4.9 Oppdeling av anbud for tilrettelegging for lokale kjøp</a:t>
            </a:r>
            <a:r>
              <a:rPr lang="nb-NO" sz="2000" dirty="0">
                <a:latin typeface="Trebuchet MS" panose="020B0603020202020204" pitchFamily="34" charset="0"/>
              </a:rPr>
              <a:t/>
            </a:r>
            <a:br>
              <a:rPr lang="nb-NO" sz="2000" dirty="0">
                <a:latin typeface="Trebuchet MS" panose="020B0603020202020204"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827240"/>
          </a:xfrm>
        </p:spPr>
        <p:txBody>
          <a:bodyPr/>
          <a:lstStyle/>
          <a:p>
            <a:pPr marL="457200" indent="-457200">
              <a:buFont typeface="+mj-lt"/>
              <a:buAutoNum type="arabicPeriod"/>
            </a:pPr>
            <a:endParaRPr lang="nb-NO" sz="2000" dirty="0" smtClean="0"/>
          </a:p>
          <a:p>
            <a:pPr>
              <a:buFont typeface="Arial" panose="020B0604020202020204" pitchFamily="34" charset="0"/>
              <a:buChar char="•"/>
            </a:pPr>
            <a:r>
              <a:rPr lang="nb-NO" sz="2000" dirty="0" smtClean="0"/>
              <a:t>Omfang:  Bestille minimum 80% av volumet over rammeavtalen.</a:t>
            </a:r>
          </a:p>
          <a:p>
            <a:pPr>
              <a:buFont typeface="Arial" panose="020B0604020202020204" pitchFamily="34" charset="0"/>
              <a:buChar char="•"/>
            </a:pPr>
            <a:endParaRPr lang="nb-NO" sz="2000" dirty="0" smtClean="0"/>
          </a:p>
          <a:p>
            <a:pPr>
              <a:buFont typeface="Arial" panose="020B0604020202020204" pitchFamily="34" charset="0"/>
              <a:buChar char="•"/>
            </a:pPr>
            <a:r>
              <a:rPr lang="nb-NO" sz="2000" dirty="0" smtClean="0"/>
              <a:t>Reservasjoner på </a:t>
            </a:r>
            <a:r>
              <a:rPr lang="nb-NO" sz="2000" dirty="0" err="1" smtClean="0"/>
              <a:t>f.eks</a:t>
            </a:r>
            <a:r>
              <a:rPr lang="nb-NO" sz="2000" dirty="0" smtClean="0"/>
              <a:t> produktgruppe-/varegruppenivå</a:t>
            </a:r>
          </a:p>
          <a:p>
            <a:pPr>
              <a:buFont typeface="Arial" panose="020B0604020202020204" pitchFamily="34" charset="0"/>
              <a:buChar char="•"/>
            </a:pPr>
            <a:endParaRPr lang="nb-NO" sz="2000" dirty="0"/>
          </a:p>
          <a:p>
            <a:pPr>
              <a:buFont typeface="Arial" panose="020B0604020202020204" pitchFamily="34" charset="0"/>
              <a:buChar char="•"/>
            </a:pPr>
            <a:r>
              <a:rPr lang="nb-NO" sz="2000" dirty="0"/>
              <a:t>Lokalt produsert mat/-</a:t>
            </a:r>
            <a:r>
              <a:rPr lang="nb-NO" sz="2000" dirty="0" smtClean="0"/>
              <a:t>drikke</a:t>
            </a:r>
          </a:p>
          <a:p>
            <a:pPr>
              <a:buFont typeface="Arial" panose="020B0604020202020204" pitchFamily="34" charset="0"/>
              <a:buChar char="•"/>
            </a:pPr>
            <a:endParaRPr lang="nb-NO" sz="2000" dirty="0"/>
          </a:p>
          <a:p>
            <a:pPr>
              <a:buFont typeface="Arial" panose="020B0604020202020204" pitchFamily="34" charset="0"/>
              <a:buChar char="•"/>
            </a:pPr>
            <a:r>
              <a:rPr lang="nb-NO" sz="2000" dirty="0" smtClean="0"/>
              <a:t>Kortreist mat</a:t>
            </a:r>
          </a:p>
          <a:p>
            <a:pPr>
              <a:buFont typeface="Arial" panose="020B0604020202020204" pitchFamily="34" charset="0"/>
              <a:buChar char="•"/>
            </a:pPr>
            <a:endParaRPr lang="nb-NO" sz="2000" dirty="0"/>
          </a:p>
          <a:p>
            <a:pPr>
              <a:buFont typeface="Arial" panose="020B0604020202020204" pitchFamily="34" charset="0"/>
              <a:buChar char="•"/>
            </a:pPr>
            <a:endParaRPr lang="nb-NO" sz="2000" dirty="0" smtClean="0"/>
          </a:p>
          <a:p>
            <a:pPr>
              <a:buFont typeface="Arial" panose="020B0604020202020204" pitchFamily="34" charset="0"/>
              <a:buChar char="•"/>
            </a:pPr>
            <a:endParaRPr lang="nb-NO" sz="2000" dirty="0"/>
          </a:p>
        </p:txBody>
      </p:sp>
    </p:spTree>
    <p:extLst>
      <p:ext uri="{BB962C8B-B14F-4D97-AF65-F5344CB8AC3E}">
        <p14:creationId xmlns:p14="http://schemas.microsoft.com/office/powerpoint/2010/main" val="1500075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dirty="0" smtClean="0"/>
              <a:t>  </a:t>
            </a:r>
            <a:br>
              <a:rPr lang="nb-NO" sz="2400" dirty="0" smtClean="0"/>
            </a:br>
            <a:r>
              <a:rPr lang="nb-NO" sz="2400" dirty="0" smtClean="0"/>
              <a:t>5) </a:t>
            </a:r>
            <a:r>
              <a:rPr lang="nb-NO" sz="2400" b="1" dirty="0" smtClean="0">
                <a:latin typeface="Trebuchet MS" pitchFamily="34" charset="0"/>
              </a:rPr>
              <a:t>Hvordan </a:t>
            </a:r>
            <a:r>
              <a:rPr lang="nb-NO" sz="2400" b="1" dirty="0">
                <a:latin typeface="Trebuchet MS" pitchFamily="34" charset="0"/>
              </a:rPr>
              <a:t>har markedet </a:t>
            </a:r>
            <a:r>
              <a:rPr lang="nb-NO" sz="2400" b="1" dirty="0" smtClean="0">
                <a:latin typeface="Trebuchet MS" pitchFamily="34" charset="0"/>
              </a:rPr>
              <a:t>respondert?</a:t>
            </a:r>
            <a:br>
              <a:rPr lang="nb-NO" sz="2400" b="1" dirty="0" smtClean="0">
                <a:latin typeface="Trebuchet MS" pitchFamily="34" charset="0"/>
              </a:rPr>
            </a:br>
            <a:r>
              <a:rPr lang="nb-NO" sz="2400" b="1" dirty="0">
                <a:latin typeface="Trebuchet MS" pitchFamily="34" charset="0"/>
              </a:rPr>
              <a:t> </a:t>
            </a:r>
            <a:r>
              <a:rPr lang="nb-NO" sz="2400" b="1" dirty="0" smtClean="0">
                <a:latin typeface="Trebuchet MS" pitchFamily="34" charset="0"/>
              </a:rPr>
              <a:t>   Hva har vi oppnådd?</a:t>
            </a:r>
            <a:r>
              <a:rPr lang="nb-NO" sz="2400" b="1" dirty="0">
                <a:latin typeface="Trebuchet MS" pitchFamily="34" charset="0"/>
              </a:rPr>
              <a:t/>
            </a:r>
            <a:br>
              <a:rPr lang="nb-NO" sz="2400" b="1" dirty="0">
                <a:latin typeface="Trebuchet MS" pitchFamily="34" charset="0"/>
              </a:rPr>
            </a:br>
            <a:endParaRPr lang="nb-NO" sz="2400" dirty="0"/>
          </a:p>
        </p:txBody>
      </p:sp>
      <p:sp>
        <p:nvSpPr>
          <p:cNvPr id="3" name="Plassholder for innhold 2"/>
          <p:cNvSpPr>
            <a:spLocks noGrp="1"/>
          </p:cNvSpPr>
          <p:nvPr>
            <p:ph idx="1"/>
          </p:nvPr>
        </p:nvSpPr>
        <p:spPr/>
        <p:txBody>
          <a:bodyPr/>
          <a:lstStyle/>
          <a:p>
            <a:pPr>
              <a:buFont typeface="Wingdings" pitchFamily="2" charset="2"/>
              <a:buChar char="Ø"/>
            </a:pPr>
            <a:endParaRPr lang="nb-NO" dirty="0" smtClean="0">
              <a:latin typeface="Trebuchet MS" pitchFamily="34" charset="0"/>
            </a:endParaRPr>
          </a:p>
          <a:p>
            <a:pPr>
              <a:buFont typeface="Wingdings" pitchFamily="2" charset="2"/>
              <a:buChar char="Ø"/>
            </a:pPr>
            <a:r>
              <a:rPr lang="nb-NO" sz="2400" dirty="0">
                <a:solidFill>
                  <a:schemeClr val="tx2"/>
                </a:solidFill>
                <a:latin typeface="Trebuchet MS" pitchFamily="34" charset="0"/>
                <a:ea typeface="+mj-ea"/>
                <a:cs typeface="+mj-cs"/>
              </a:rPr>
              <a:t>Alle krav til tilbudet ble oppfylt</a:t>
            </a:r>
          </a:p>
          <a:p>
            <a:pPr marL="0" indent="0">
              <a:buNone/>
            </a:pPr>
            <a:endParaRPr lang="nb-NO" sz="2400" dirty="0">
              <a:solidFill>
                <a:schemeClr val="tx2"/>
              </a:solidFill>
              <a:latin typeface="Trebuchet MS" pitchFamily="34" charset="0"/>
              <a:ea typeface="+mj-ea"/>
              <a:cs typeface="+mj-cs"/>
            </a:endParaRPr>
          </a:p>
          <a:p>
            <a:pPr>
              <a:buFont typeface="Wingdings" pitchFamily="2" charset="2"/>
              <a:buChar char="Ø"/>
            </a:pPr>
            <a:r>
              <a:rPr lang="nb-NO" sz="2400" dirty="0">
                <a:solidFill>
                  <a:schemeClr val="tx2"/>
                </a:solidFill>
                <a:latin typeface="Trebuchet MS" pitchFamily="34" charset="0"/>
                <a:ea typeface="+mj-ea"/>
                <a:cs typeface="+mj-cs"/>
              </a:rPr>
              <a:t>Alle produktspesifikke krav ble oppfylt.</a:t>
            </a:r>
          </a:p>
          <a:p>
            <a:pPr>
              <a:buFont typeface="Wingdings" pitchFamily="2" charset="2"/>
              <a:buChar char="Ø"/>
            </a:pPr>
            <a:endParaRPr lang="nb-NO" sz="2400" dirty="0">
              <a:solidFill>
                <a:schemeClr val="tx2"/>
              </a:solidFill>
              <a:latin typeface="Trebuchet MS" pitchFamily="34" charset="0"/>
              <a:ea typeface="+mj-ea"/>
              <a:cs typeface="+mj-cs"/>
            </a:endParaRPr>
          </a:p>
          <a:p>
            <a:pPr>
              <a:buFont typeface="Wingdings" pitchFamily="2" charset="2"/>
              <a:buChar char="Ø"/>
            </a:pPr>
            <a:r>
              <a:rPr lang="nb-NO" sz="2400" dirty="0">
                <a:solidFill>
                  <a:schemeClr val="tx2"/>
                </a:solidFill>
                <a:latin typeface="Trebuchet MS" pitchFamily="34" charset="0"/>
                <a:ea typeface="+mj-ea"/>
                <a:cs typeface="+mj-cs"/>
              </a:rPr>
              <a:t>Overoppfyllelse på produktnivå – både </a:t>
            </a:r>
            <a:r>
              <a:rPr lang="nb-NO" sz="2400" dirty="0" smtClean="0">
                <a:solidFill>
                  <a:schemeClr val="tx2"/>
                </a:solidFill>
                <a:latin typeface="Trebuchet MS" pitchFamily="34" charset="0"/>
                <a:ea typeface="+mj-ea"/>
                <a:cs typeface="+mj-cs"/>
              </a:rPr>
              <a:t>og</a:t>
            </a:r>
          </a:p>
          <a:p>
            <a:pPr>
              <a:buFont typeface="Wingdings" pitchFamily="2" charset="2"/>
              <a:buChar char="Ø"/>
            </a:pPr>
            <a:endParaRPr lang="nb-NO" sz="2400" dirty="0">
              <a:solidFill>
                <a:schemeClr val="tx2"/>
              </a:solidFill>
              <a:latin typeface="Trebuchet MS" pitchFamily="34" charset="0"/>
              <a:ea typeface="+mj-ea"/>
              <a:cs typeface="+mj-cs"/>
            </a:endParaRPr>
          </a:p>
          <a:p>
            <a:pPr>
              <a:buFont typeface="Wingdings" pitchFamily="2" charset="2"/>
              <a:buChar char="Ø"/>
            </a:pPr>
            <a:r>
              <a:rPr lang="nb-NO" sz="2400" dirty="0" smtClean="0">
                <a:solidFill>
                  <a:schemeClr val="tx2"/>
                </a:solidFill>
                <a:latin typeface="Trebuchet MS" pitchFamily="34" charset="0"/>
                <a:ea typeface="+mj-ea"/>
                <a:cs typeface="+mj-cs"/>
              </a:rPr>
              <a:t>Pris – gode priser</a:t>
            </a:r>
          </a:p>
          <a:p>
            <a:pPr marL="0" indent="0">
              <a:buNone/>
            </a:pPr>
            <a:endParaRPr lang="nb-NO" sz="2400" dirty="0">
              <a:solidFill>
                <a:schemeClr val="tx2"/>
              </a:solidFill>
              <a:latin typeface="Trebuchet MS" pitchFamily="34" charset="0"/>
              <a:ea typeface="+mj-ea"/>
              <a:cs typeface="+mj-cs"/>
            </a:endParaRPr>
          </a:p>
          <a:p>
            <a:pPr marL="0" indent="0">
              <a:buNone/>
            </a:pPr>
            <a:endParaRPr lang="nb-NO" sz="2400" dirty="0">
              <a:solidFill>
                <a:schemeClr val="tx2"/>
              </a:solidFill>
              <a:latin typeface="Trebuchet MS" pitchFamily="34" charset="0"/>
              <a:ea typeface="+mj-ea"/>
              <a:cs typeface="+mj-cs"/>
            </a:endParaRPr>
          </a:p>
          <a:p>
            <a:pPr>
              <a:buFont typeface="Wingdings" pitchFamily="2" charset="2"/>
              <a:buChar char="Ø"/>
            </a:pPr>
            <a:endParaRPr lang="nb-NO" dirty="0" smtClean="0">
              <a:latin typeface="Trebuchet MS" pitchFamily="34" charset="0"/>
            </a:endParaRPr>
          </a:p>
          <a:p>
            <a:pPr marL="0" indent="0">
              <a:buNone/>
            </a:pPr>
            <a:endParaRPr lang="nb-NO" dirty="0">
              <a:latin typeface="Trebuchet MS" pitchFamily="34" charset="0"/>
            </a:endParaRPr>
          </a:p>
          <a:p>
            <a:pPr marL="0" indent="0">
              <a:buNone/>
            </a:pPr>
            <a:endParaRPr lang="nb-NO" dirty="0" smtClean="0"/>
          </a:p>
        </p:txBody>
      </p:sp>
    </p:spTree>
    <p:extLst>
      <p:ext uri="{BB962C8B-B14F-4D97-AF65-F5344CB8AC3E}">
        <p14:creationId xmlns:p14="http://schemas.microsoft.com/office/powerpoint/2010/main" val="2832466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609600"/>
            <a:ext cx="7772400" cy="731168"/>
          </a:xfrm>
        </p:spPr>
        <p:txBody>
          <a:bodyPr/>
          <a:lstStyle/>
          <a:p>
            <a:r>
              <a:rPr lang="nb-NO" sz="2000" b="1" dirty="0" smtClean="0">
                <a:latin typeface="Trebuchet MS" pitchFamily="34" charset="0"/>
              </a:rPr>
              <a:t>6) Nye punkter i neste anbud på næringsmidler </a:t>
            </a: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827240"/>
          </a:xfrm>
        </p:spPr>
        <p:txBody>
          <a:bodyPr/>
          <a:lstStyle/>
          <a:p>
            <a:pPr marL="0" indent="0">
              <a:buNone/>
            </a:pPr>
            <a:endParaRPr lang="nb-NO" sz="2000" dirty="0" smtClean="0"/>
          </a:p>
          <a:p>
            <a:pPr marL="0" indent="0">
              <a:buNone/>
            </a:pPr>
            <a:endParaRPr lang="nb-NO" sz="2000" dirty="0"/>
          </a:p>
        </p:txBody>
      </p:sp>
      <p:pic>
        <p:nvPicPr>
          <p:cNvPr id="3" name="Bild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528" y="1268760"/>
            <a:ext cx="8424936" cy="4680520"/>
          </a:xfrm>
          <a:prstGeom prst="rect">
            <a:avLst/>
          </a:prstGeom>
        </p:spPr>
      </p:pic>
    </p:spTree>
    <p:extLst>
      <p:ext uri="{BB962C8B-B14F-4D97-AF65-F5344CB8AC3E}">
        <p14:creationId xmlns:p14="http://schemas.microsoft.com/office/powerpoint/2010/main" val="4229461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609600"/>
            <a:ext cx="7772400" cy="731168"/>
          </a:xfrm>
        </p:spPr>
        <p:txBody>
          <a:bodyPr/>
          <a:lstStyle/>
          <a:p>
            <a:r>
              <a:rPr lang="nb-NO" sz="2000" b="1" dirty="0" smtClean="0">
                <a:latin typeface="Trebuchet MS" pitchFamily="34" charset="0"/>
              </a:rPr>
              <a:t>6) Nye punkter i neste anbud på næringsmidler </a:t>
            </a: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827240"/>
          </a:xfrm>
        </p:spPr>
        <p:txBody>
          <a:bodyPr/>
          <a:lstStyle/>
          <a:p>
            <a:pPr marL="0" indent="0">
              <a:buNone/>
            </a:pPr>
            <a:endParaRPr lang="nb-NO" sz="2000" dirty="0" smtClean="0"/>
          </a:p>
          <a:p>
            <a:pPr>
              <a:lnSpc>
                <a:spcPct val="150000"/>
              </a:lnSpc>
              <a:buFont typeface="Arial" panose="020B0604020202020204" pitchFamily="34" charset="0"/>
              <a:buChar char="•"/>
            </a:pPr>
            <a:r>
              <a:rPr lang="nb-NO" sz="2000" dirty="0" smtClean="0"/>
              <a:t>Benytte suksessfaktorer i fra forrige anbud</a:t>
            </a:r>
          </a:p>
          <a:p>
            <a:pPr>
              <a:lnSpc>
                <a:spcPct val="150000"/>
              </a:lnSpc>
              <a:buFont typeface="Arial" panose="020B0604020202020204" pitchFamily="34" charset="0"/>
              <a:buChar char="•"/>
            </a:pPr>
            <a:r>
              <a:rPr lang="nb-NO" sz="2000" dirty="0"/>
              <a:t>Stille krav til reduksjon av matsvinn hos tilbyderne og deres produsenter. Samt, kan </a:t>
            </a:r>
            <a:r>
              <a:rPr lang="nb-NO" sz="2000" dirty="0" smtClean="0"/>
              <a:t>oppdragsgiver </a:t>
            </a:r>
            <a:r>
              <a:rPr lang="nb-NO" sz="2000" dirty="0"/>
              <a:t>av og til godta 2.sorteringsvarer</a:t>
            </a:r>
            <a:r>
              <a:rPr lang="nb-NO" sz="2000" dirty="0" smtClean="0"/>
              <a:t>? Og kan tilbyder tilby dette?</a:t>
            </a:r>
            <a:endParaRPr lang="nb-NO" sz="2000" dirty="0"/>
          </a:p>
          <a:p>
            <a:pPr>
              <a:lnSpc>
                <a:spcPct val="150000"/>
              </a:lnSpc>
              <a:buFont typeface="Arial" panose="020B0604020202020204" pitchFamily="34" charset="0"/>
              <a:buChar char="•"/>
            </a:pPr>
            <a:r>
              <a:rPr lang="nb-NO" sz="2000" dirty="0" smtClean="0"/>
              <a:t>Vurdere eget anbud på nisjeprodukter som produseres innenfor de ulike geografiske leveringssonene.</a:t>
            </a:r>
          </a:p>
          <a:p>
            <a:pPr>
              <a:lnSpc>
                <a:spcPct val="150000"/>
              </a:lnSpc>
              <a:buFont typeface="Arial" panose="020B0604020202020204" pitchFamily="34" charset="0"/>
              <a:buChar char="•"/>
            </a:pPr>
            <a:r>
              <a:rPr lang="nb-NO" sz="2000" dirty="0" smtClean="0"/>
              <a:t>Skrive inn opsjon i anbudet til at tilbyder må være villig til å ta inn et visst antall lokalproduserte produkter etter oppdragsgivers ønsker  i kontraktstiden. </a:t>
            </a:r>
          </a:p>
          <a:p>
            <a:pPr>
              <a:buFont typeface="Arial" panose="020B0604020202020204" pitchFamily="34" charset="0"/>
              <a:buChar char="•"/>
            </a:pPr>
            <a:endParaRPr lang="nb-NO" sz="2000" dirty="0" smtClean="0"/>
          </a:p>
          <a:p>
            <a:pPr>
              <a:buFontTx/>
              <a:buChar char="-"/>
            </a:pPr>
            <a:endParaRPr lang="nb-NO" sz="2000" dirty="0" smtClean="0"/>
          </a:p>
          <a:p>
            <a:pPr>
              <a:buFontTx/>
              <a:buChar char="-"/>
            </a:pPr>
            <a:endParaRPr lang="nb-NO" sz="2000" dirty="0" smtClean="0"/>
          </a:p>
          <a:p>
            <a:pPr>
              <a:buFontTx/>
              <a:buChar char="-"/>
            </a:pPr>
            <a:endParaRPr lang="nb-NO" sz="2000" dirty="0" smtClean="0"/>
          </a:p>
          <a:p>
            <a:pPr>
              <a:buFontTx/>
              <a:buChar char="-"/>
            </a:pPr>
            <a:endParaRPr lang="nb-NO" sz="2000" dirty="0" smtClean="0"/>
          </a:p>
          <a:p>
            <a:pPr>
              <a:buFontTx/>
              <a:buChar char="-"/>
            </a:pPr>
            <a:endParaRPr lang="nb-NO" sz="2000" dirty="0"/>
          </a:p>
        </p:txBody>
      </p:sp>
    </p:spTree>
    <p:extLst>
      <p:ext uri="{BB962C8B-B14F-4D97-AF65-F5344CB8AC3E}">
        <p14:creationId xmlns:p14="http://schemas.microsoft.com/office/powerpoint/2010/main" val="32771826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332656"/>
            <a:ext cx="7772400" cy="864096"/>
          </a:xfrm>
        </p:spPr>
        <p:txBody>
          <a:bodyPr/>
          <a:lstStyle/>
          <a:p>
            <a:r>
              <a:rPr lang="nb-NO" sz="2000" b="1" dirty="0" smtClean="0">
                <a:latin typeface="Trebuchet MS" pitchFamily="34" charset="0"/>
              </a:rPr>
              <a:t>Oppsummering – Agdermodellen - viktige punkter </a:t>
            </a:r>
            <a:br>
              <a:rPr lang="nb-NO" sz="2000" b="1" dirty="0" smtClean="0">
                <a:latin typeface="Trebuchet MS" pitchFamily="34" charset="0"/>
              </a:rPr>
            </a:br>
            <a:endParaRPr lang="nb-NO" sz="1800" b="1" dirty="0">
              <a:solidFill>
                <a:srgbClr val="FF0000"/>
              </a:solidFill>
              <a:latin typeface="Trebuchet MS" pitchFamily="34" charset="0"/>
            </a:endParaRPr>
          </a:p>
        </p:txBody>
      </p:sp>
      <p:sp>
        <p:nvSpPr>
          <p:cNvPr id="6" name="Plassholder for innhold 5"/>
          <p:cNvSpPr>
            <a:spLocks noGrp="1"/>
          </p:cNvSpPr>
          <p:nvPr>
            <p:ph idx="1"/>
          </p:nvPr>
        </p:nvSpPr>
        <p:spPr>
          <a:xfrm>
            <a:off x="685800" y="1340768"/>
            <a:ext cx="8350696" cy="4536504"/>
          </a:xfrm>
        </p:spPr>
        <p:txBody>
          <a:bodyPr/>
          <a:lstStyle/>
          <a:p>
            <a:pPr>
              <a:buFont typeface="Wingdings" panose="05000000000000000000" pitchFamily="2" charset="2"/>
              <a:buChar char="Ø"/>
            </a:pPr>
            <a:r>
              <a:rPr lang="nb-NO" sz="2000" dirty="0" smtClean="0"/>
              <a:t>Produksjonskjøkken, kantiner etc. er profesjonelle produksjonsbedrifter.</a:t>
            </a:r>
          </a:p>
          <a:p>
            <a:pPr>
              <a:buFont typeface="Wingdings" panose="05000000000000000000" pitchFamily="2" charset="2"/>
              <a:buChar char="Ø"/>
            </a:pPr>
            <a:endParaRPr lang="nb-NO" sz="2000" dirty="0"/>
          </a:p>
          <a:p>
            <a:pPr>
              <a:buFont typeface="Wingdings" panose="05000000000000000000" pitchFamily="2" charset="2"/>
              <a:buChar char="Ø"/>
            </a:pPr>
            <a:r>
              <a:rPr lang="nb-NO" sz="2000" dirty="0" smtClean="0"/>
              <a:t>Fokus på levering på rett måte og til rett tid, slik at varene er der når de skal brukes.</a:t>
            </a:r>
          </a:p>
          <a:p>
            <a:pPr marL="0" indent="0">
              <a:buNone/>
            </a:pPr>
            <a:endParaRPr lang="nb-NO" sz="2000" dirty="0" smtClean="0"/>
          </a:p>
          <a:p>
            <a:pPr>
              <a:buFont typeface="Wingdings" panose="05000000000000000000" pitchFamily="2" charset="2"/>
              <a:buChar char="Ø"/>
            </a:pPr>
            <a:r>
              <a:rPr lang="nb-NO" sz="2000" dirty="0" smtClean="0"/>
              <a:t>Brukerutvalg med god kompetanse og erfaring innen fagfeltet. </a:t>
            </a:r>
          </a:p>
          <a:p>
            <a:pPr marL="0" indent="0">
              <a:buNone/>
            </a:pPr>
            <a:r>
              <a:rPr lang="nb-NO" sz="2000" dirty="0"/>
              <a:t> </a:t>
            </a:r>
            <a:r>
              <a:rPr lang="nb-NO" sz="2000" dirty="0" smtClean="0"/>
              <a:t>    - Bevissthet rundt kvalitetskrav og ønsker til råvarer</a:t>
            </a:r>
          </a:p>
          <a:p>
            <a:pPr marL="0" indent="0">
              <a:buNone/>
            </a:pPr>
            <a:r>
              <a:rPr lang="nb-NO" sz="2000" dirty="0"/>
              <a:t> </a:t>
            </a:r>
            <a:r>
              <a:rPr lang="nb-NO" sz="2000" dirty="0" smtClean="0"/>
              <a:t>    - Bevissthet og ønsker om kvalitetskrav og ønsker til produkter         </a:t>
            </a:r>
          </a:p>
          <a:p>
            <a:pPr marL="0" indent="0">
              <a:buNone/>
            </a:pPr>
            <a:r>
              <a:rPr lang="nb-NO" sz="2000" dirty="0"/>
              <a:t> </a:t>
            </a:r>
            <a:r>
              <a:rPr lang="nb-NO" sz="2000" dirty="0" smtClean="0"/>
              <a:t>    - Inneha </a:t>
            </a:r>
            <a:r>
              <a:rPr lang="nb-NO" sz="2000" dirty="0" err="1" smtClean="0"/>
              <a:t>bestillerkompetanse</a:t>
            </a:r>
            <a:r>
              <a:rPr lang="nb-NO" sz="2000" dirty="0" smtClean="0"/>
              <a:t>. </a:t>
            </a:r>
          </a:p>
          <a:p>
            <a:pPr>
              <a:buFont typeface="Wingdings" panose="05000000000000000000" pitchFamily="2" charset="2"/>
              <a:buChar char="Ø"/>
            </a:pPr>
            <a:endParaRPr lang="nb-NO" sz="2000" dirty="0" smtClean="0"/>
          </a:p>
          <a:p>
            <a:pPr>
              <a:buFont typeface="Wingdings" panose="05000000000000000000" pitchFamily="2" charset="2"/>
              <a:buChar char="Ø"/>
            </a:pPr>
            <a:endParaRPr lang="nb-NO" sz="2000" dirty="0" smtClean="0"/>
          </a:p>
          <a:p>
            <a:pPr marL="0" indent="0">
              <a:buNone/>
            </a:pPr>
            <a:endParaRPr lang="nb-NO" sz="2000" dirty="0"/>
          </a:p>
          <a:p>
            <a:pPr marL="0" indent="0">
              <a:buNone/>
            </a:pPr>
            <a:endParaRPr lang="nb-NO" sz="2000" dirty="0"/>
          </a:p>
        </p:txBody>
      </p:sp>
    </p:spTree>
    <p:extLst>
      <p:ext uri="{BB962C8B-B14F-4D97-AF65-F5344CB8AC3E}">
        <p14:creationId xmlns:p14="http://schemas.microsoft.com/office/powerpoint/2010/main" val="1885731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332656"/>
            <a:ext cx="7772400" cy="864096"/>
          </a:xfrm>
        </p:spPr>
        <p:txBody>
          <a:bodyPr/>
          <a:lstStyle/>
          <a:p>
            <a:r>
              <a:rPr lang="nb-NO" sz="2000" b="1" dirty="0" smtClean="0">
                <a:latin typeface="Trebuchet MS" pitchFamily="34" charset="0"/>
              </a:rPr>
              <a:t>Oppsummering – Agdermodellen </a:t>
            </a:r>
            <a:r>
              <a:rPr lang="nb-NO" sz="2000" b="1" dirty="0">
                <a:latin typeface="Trebuchet MS" pitchFamily="34" charset="0"/>
              </a:rPr>
              <a:t>- viktige punkter </a:t>
            </a:r>
            <a:r>
              <a:rPr lang="nb-NO" sz="2000" b="1" dirty="0" smtClean="0">
                <a:latin typeface="Trebuchet MS" pitchFamily="34" charset="0"/>
              </a:rPr>
              <a:t> </a:t>
            </a:r>
            <a:endParaRPr lang="nb-NO" sz="1800" b="1" dirty="0">
              <a:solidFill>
                <a:srgbClr val="FF0000"/>
              </a:solidFill>
              <a:latin typeface="Trebuchet MS" pitchFamily="34" charset="0"/>
            </a:endParaRPr>
          </a:p>
        </p:txBody>
      </p:sp>
      <p:sp>
        <p:nvSpPr>
          <p:cNvPr id="6" name="Plassholder for innhold 5"/>
          <p:cNvSpPr>
            <a:spLocks noGrp="1"/>
          </p:cNvSpPr>
          <p:nvPr>
            <p:ph idx="1"/>
          </p:nvPr>
        </p:nvSpPr>
        <p:spPr>
          <a:xfrm>
            <a:off x="685800" y="1196752"/>
            <a:ext cx="8350696" cy="4680520"/>
          </a:xfrm>
        </p:spPr>
        <p:txBody>
          <a:bodyPr/>
          <a:lstStyle/>
          <a:p>
            <a:pPr>
              <a:buFont typeface="Wingdings" panose="05000000000000000000" pitchFamily="2" charset="2"/>
              <a:buChar char="Ø"/>
            </a:pPr>
            <a:r>
              <a:rPr lang="nb-NO" sz="2000" dirty="0"/>
              <a:t>Soneinndeling av området en skal få varer levert til gir mulighet også for små leverandører lokalt. Inkluder krav om at større leverandører som vil levere der det er mye folk også må levere til grisgrendte deler av området. Agdermodellen sikrer en pris i samtlige soner.</a:t>
            </a:r>
          </a:p>
          <a:p>
            <a:pPr lvl="0">
              <a:lnSpc>
                <a:spcPct val="150000"/>
              </a:lnSpc>
              <a:buFont typeface="Wingdings" panose="05000000000000000000" pitchFamily="2" charset="2"/>
              <a:buChar char="Ø"/>
            </a:pPr>
            <a:endParaRPr lang="nb-NO" sz="2000" dirty="0" smtClean="0">
              <a:solidFill>
                <a:schemeClr val="tx2"/>
              </a:solidFill>
              <a:latin typeface="Trebuchet MS" pitchFamily="34" charset="0"/>
              <a:ea typeface="+mj-ea"/>
              <a:cs typeface="+mj-cs"/>
            </a:endParaRPr>
          </a:p>
          <a:p>
            <a:pPr lvl="0">
              <a:buFont typeface="Wingdings" panose="05000000000000000000" pitchFamily="2" charset="2"/>
              <a:buChar char="Ø"/>
            </a:pPr>
            <a:r>
              <a:rPr lang="nb-NO" sz="2000" dirty="0" smtClean="0">
                <a:solidFill>
                  <a:schemeClr val="tx2"/>
                </a:solidFill>
                <a:latin typeface="Trebuchet MS" pitchFamily="34" charset="0"/>
                <a:ea typeface="+mj-ea"/>
                <a:cs typeface="+mj-cs"/>
              </a:rPr>
              <a:t>Inndel </a:t>
            </a:r>
            <a:r>
              <a:rPr lang="nb-NO" sz="2000" dirty="0">
                <a:solidFill>
                  <a:schemeClr val="tx2"/>
                </a:solidFill>
                <a:latin typeface="Trebuchet MS" pitchFamily="34" charset="0"/>
                <a:ea typeface="+mj-ea"/>
                <a:cs typeface="+mj-cs"/>
              </a:rPr>
              <a:t>anbudet i tydelige </a:t>
            </a:r>
            <a:r>
              <a:rPr lang="nb-NO" sz="2000" dirty="0" smtClean="0">
                <a:solidFill>
                  <a:schemeClr val="tx2"/>
                </a:solidFill>
                <a:latin typeface="Trebuchet MS" pitchFamily="34" charset="0"/>
                <a:ea typeface="+mj-ea"/>
                <a:cs typeface="+mj-cs"/>
              </a:rPr>
              <a:t>produktområder/varekategorier </a:t>
            </a:r>
            <a:r>
              <a:rPr lang="nb-NO" sz="2000" dirty="0">
                <a:solidFill>
                  <a:schemeClr val="tx2"/>
                </a:solidFill>
                <a:latin typeface="Trebuchet MS" pitchFamily="34" charset="0"/>
                <a:ea typeface="+mj-ea"/>
                <a:cs typeface="+mj-cs"/>
              </a:rPr>
              <a:t>og med </a:t>
            </a:r>
            <a:r>
              <a:rPr lang="nb-NO" sz="2000" dirty="0" smtClean="0">
                <a:solidFill>
                  <a:schemeClr val="tx2"/>
                </a:solidFill>
                <a:latin typeface="Trebuchet MS" pitchFamily="34" charset="0"/>
                <a:ea typeface="+mj-ea"/>
                <a:cs typeface="+mj-cs"/>
              </a:rPr>
              <a:t>undergrupper </a:t>
            </a:r>
            <a:r>
              <a:rPr lang="nb-NO" sz="2000" dirty="0">
                <a:solidFill>
                  <a:schemeClr val="tx2"/>
                </a:solidFill>
                <a:latin typeface="Trebuchet MS" pitchFamily="34" charset="0"/>
                <a:ea typeface="+mj-ea"/>
                <a:cs typeface="+mj-cs"/>
              </a:rPr>
              <a:t>slik at det er enkelt å vise til hva en ønsker å </a:t>
            </a:r>
            <a:r>
              <a:rPr lang="nb-NO" sz="2000" dirty="0" smtClean="0">
                <a:solidFill>
                  <a:schemeClr val="tx2"/>
                </a:solidFill>
                <a:latin typeface="Trebuchet MS" pitchFamily="34" charset="0"/>
                <a:ea typeface="+mj-ea"/>
                <a:cs typeface="+mj-cs"/>
              </a:rPr>
              <a:t>få tilbud på. </a:t>
            </a:r>
          </a:p>
          <a:p>
            <a:pPr lvl="0">
              <a:buFont typeface="Arial" panose="020B0604020202020204" pitchFamily="34" charset="0"/>
              <a:buChar char="•"/>
            </a:pPr>
            <a:r>
              <a:rPr lang="nb-NO" sz="2000" u="sng" dirty="0" smtClean="0">
                <a:solidFill>
                  <a:schemeClr val="tx2"/>
                </a:solidFill>
                <a:latin typeface="Trebuchet MS" pitchFamily="34" charset="0"/>
                <a:ea typeface="+mj-ea"/>
                <a:cs typeface="+mj-cs"/>
              </a:rPr>
              <a:t> Eks. Agder</a:t>
            </a:r>
            <a:r>
              <a:rPr lang="nb-NO" sz="2000" dirty="0">
                <a:solidFill>
                  <a:schemeClr val="tx2"/>
                </a:solidFill>
                <a:latin typeface="Trebuchet MS" pitchFamily="34" charset="0"/>
                <a:ea typeface="+mj-ea"/>
                <a:cs typeface="+mj-cs"/>
              </a:rPr>
              <a:t>: </a:t>
            </a:r>
            <a:r>
              <a:rPr lang="nb-NO" sz="2000" dirty="0" smtClean="0">
                <a:solidFill>
                  <a:schemeClr val="tx2"/>
                </a:solidFill>
                <a:latin typeface="Trebuchet MS" pitchFamily="34" charset="0"/>
                <a:ea typeface="+mj-ea"/>
                <a:cs typeface="+mj-cs"/>
              </a:rPr>
              <a:t>Delt opp i 8 anbud (Fersk fisk, frukt og grønt, ferskt kjøtt, dagligvarer, meieriprodukter, kaffe..). Dagligvareanbudet består f.eks. av 4 produktområder med undergrupper innenfor hvert område.</a:t>
            </a:r>
          </a:p>
          <a:p>
            <a:pPr>
              <a:buFont typeface="Arial" panose="020B0604020202020204" pitchFamily="34" charset="0"/>
              <a:buChar char="•"/>
            </a:pPr>
            <a:endParaRPr lang="nb-NO" sz="2000" dirty="0">
              <a:solidFill>
                <a:schemeClr val="tx2"/>
              </a:solidFill>
              <a:latin typeface="Trebuchet MS" pitchFamily="34" charset="0"/>
              <a:ea typeface="+mj-ea"/>
              <a:cs typeface="+mj-cs"/>
            </a:endParaRPr>
          </a:p>
          <a:p>
            <a:pPr marL="0" indent="0">
              <a:buNone/>
            </a:pPr>
            <a:endParaRPr lang="nb-NO" sz="2000" dirty="0" smtClean="0"/>
          </a:p>
          <a:p>
            <a:pPr marL="0" indent="0">
              <a:buNone/>
            </a:pPr>
            <a:endParaRPr lang="nb-NO" sz="2000" dirty="0"/>
          </a:p>
          <a:p>
            <a:pPr marL="0" indent="0">
              <a:buNone/>
            </a:pPr>
            <a:endParaRPr lang="nb-NO" sz="2000" dirty="0"/>
          </a:p>
        </p:txBody>
      </p:sp>
    </p:spTree>
    <p:extLst>
      <p:ext uri="{BB962C8B-B14F-4D97-AF65-F5344CB8AC3E}">
        <p14:creationId xmlns:p14="http://schemas.microsoft.com/office/powerpoint/2010/main" val="7724007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332656"/>
            <a:ext cx="7772400" cy="864096"/>
          </a:xfrm>
        </p:spPr>
        <p:txBody>
          <a:bodyPr/>
          <a:lstStyle/>
          <a:p>
            <a:r>
              <a:rPr lang="nb-NO" sz="2000" b="1" dirty="0" smtClean="0">
                <a:latin typeface="Trebuchet MS" pitchFamily="34" charset="0"/>
              </a:rPr>
              <a:t>Oppsummering – Agdermodellen </a:t>
            </a:r>
            <a:r>
              <a:rPr lang="nb-NO" sz="2000" b="1" dirty="0">
                <a:latin typeface="Trebuchet MS" pitchFamily="34" charset="0"/>
              </a:rPr>
              <a:t>- viktige punkter </a:t>
            </a:r>
            <a:r>
              <a:rPr lang="nb-NO" sz="2000" b="1" dirty="0" smtClean="0">
                <a:latin typeface="Trebuchet MS" pitchFamily="34" charset="0"/>
              </a:rPr>
              <a:t> </a:t>
            </a:r>
            <a:br>
              <a:rPr lang="nb-NO" sz="2000" b="1" dirty="0" smtClean="0">
                <a:latin typeface="Trebuchet MS" pitchFamily="34" charset="0"/>
              </a:rPr>
            </a:br>
            <a:endParaRPr lang="nb-NO" sz="1800" b="1" dirty="0">
              <a:solidFill>
                <a:srgbClr val="FF0000"/>
              </a:solidFill>
              <a:latin typeface="Trebuchet MS" pitchFamily="34" charset="0"/>
            </a:endParaRPr>
          </a:p>
        </p:txBody>
      </p:sp>
      <p:sp>
        <p:nvSpPr>
          <p:cNvPr id="6" name="Plassholder for innhold 5"/>
          <p:cNvSpPr>
            <a:spLocks noGrp="1"/>
          </p:cNvSpPr>
          <p:nvPr>
            <p:ph idx="1"/>
          </p:nvPr>
        </p:nvSpPr>
        <p:spPr>
          <a:xfrm>
            <a:off x="685800" y="1052736"/>
            <a:ext cx="8350696" cy="4752528"/>
          </a:xfrm>
        </p:spPr>
        <p:txBody>
          <a:bodyPr/>
          <a:lstStyle/>
          <a:p>
            <a:pPr>
              <a:buFont typeface="Wingdings" panose="05000000000000000000" pitchFamily="2" charset="2"/>
              <a:buChar char="Ø"/>
            </a:pPr>
            <a:r>
              <a:rPr lang="nb-NO" sz="2000" dirty="0">
                <a:solidFill>
                  <a:schemeClr val="tx2"/>
                </a:solidFill>
                <a:latin typeface="Trebuchet MS" pitchFamily="34" charset="0"/>
              </a:rPr>
              <a:t>Vær tydelig på den frihet den enkelte kommune har til å ønske unntak fra enkelte standard opplegg. Eksempelvis vil det i Agder være mulig for kommuner å ha inntil 20% av innkjøpene fra andre steder enn det </a:t>
            </a:r>
            <a:r>
              <a:rPr lang="nb-NO" sz="2000" dirty="0" smtClean="0">
                <a:solidFill>
                  <a:schemeClr val="tx2"/>
                </a:solidFill>
                <a:latin typeface="Trebuchet MS" pitchFamily="34" charset="0"/>
              </a:rPr>
              <a:t>fellesavtalene på næringsmidler </a:t>
            </a:r>
            <a:r>
              <a:rPr lang="nb-NO" sz="2000" dirty="0">
                <a:solidFill>
                  <a:schemeClr val="tx2"/>
                </a:solidFill>
                <a:latin typeface="Trebuchet MS" pitchFamily="34" charset="0"/>
              </a:rPr>
              <a:t>for 24 </a:t>
            </a:r>
            <a:r>
              <a:rPr lang="nb-NO" sz="2000" dirty="0" smtClean="0">
                <a:solidFill>
                  <a:schemeClr val="tx2"/>
                </a:solidFill>
                <a:latin typeface="Trebuchet MS" pitchFamily="34" charset="0"/>
              </a:rPr>
              <a:t>kommuner og 2 fylkeskommuner </a:t>
            </a:r>
            <a:r>
              <a:rPr lang="nb-NO" sz="2000" dirty="0">
                <a:solidFill>
                  <a:schemeClr val="tx2"/>
                </a:solidFill>
                <a:latin typeface="Trebuchet MS" pitchFamily="34" charset="0"/>
              </a:rPr>
              <a:t>i Agder har </a:t>
            </a:r>
            <a:r>
              <a:rPr lang="nb-NO" sz="2000" dirty="0" smtClean="0">
                <a:solidFill>
                  <a:schemeClr val="tx2"/>
                </a:solidFill>
                <a:latin typeface="Trebuchet MS" pitchFamily="34" charset="0"/>
              </a:rPr>
              <a:t>inngått. </a:t>
            </a:r>
            <a:r>
              <a:rPr lang="nb-NO" sz="2000" dirty="0">
                <a:solidFill>
                  <a:schemeClr val="tx2"/>
                </a:solidFill>
                <a:latin typeface="Trebuchet MS" pitchFamily="34" charset="0"/>
              </a:rPr>
              <a:t>Dette må kommunen </a:t>
            </a:r>
            <a:r>
              <a:rPr lang="nb-NO" sz="2000" dirty="0" smtClean="0">
                <a:solidFill>
                  <a:schemeClr val="tx2"/>
                </a:solidFill>
                <a:latin typeface="Trebuchet MS" pitchFamily="34" charset="0"/>
              </a:rPr>
              <a:t>som helhet, selv </a:t>
            </a:r>
            <a:r>
              <a:rPr lang="nb-NO" sz="2000" dirty="0">
                <a:solidFill>
                  <a:schemeClr val="tx2"/>
                </a:solidFill>
                <a:latin typeface="Trebuchet MS" pitchFamily="34" charset="0"/>
              </a:rPr>
              <a:t>ha dekning for og muliggjør lokale innkjøp av produkter som f.eks. jordbær og makrell</a:t>
            </a:r>
            <a:r>
              <a:rPr lang="nb-NO" sz="2000" dirty="0" smtClean="0">
                <a:solidFill>
                  <a:schemeClr val="tx2"/>
                </a:solidFill>
                <a:latin typeface="Trebuchet MS" pitchFamily="34" charset="0"/>
              </a:rPr>
              <a:t>.</a:t>
            </a:r>
          </a:p>
          <a:p>
            <a:pPr marL="0" indent="0">
              <a:buNone/>
            </a:pPr>
            <a:endParaRPr lang="nb-NO" sz="2000" dirty="0">
              <a:solidFill>
                <a:schemeClr val="tx2"/>
              </a:solidFill>
              <a:latin typeface="Trebuchet MS" pitchFamily="34" charset="0"/>
            </a:endParaRPr>
          </a:p>
          <a:p>
            <a:pPr>
              <a:buFont typeface="Wingdings" panose="05000000000000000000" pitchFamily="2" charset="2"/>
              <a:buChar char="Ø"/>
            </a:pPr>
            <a:r>
              <a:rPr lang="nb-NO" sz="2000" dirty="0" smtClean="0">
                <a:solidFill>
                  <a:schemeClr val="tx2"/>
                </a:solidFill>
                <a:latin typeface="Trebuchet MS" pitchFamily="34" charset="0"/>
              </a:rPr>
              <a:t>Ta </a:t>
            </a:r>
            <a:r>
              <a:rPr lang="nb-NO" sz="2000" dirty="0">
                <a:solidFill>
                  <a:schemeClr val="tx2"/>
                </a:solidFill>
                <a:latin typeface="Trebuchet MS" pitchFamily="34" charset="0"/>
              </a:rPr>
              <a:t>regionalt ansvar – de 4 foregående punkter er med å oppfylle </a:t>
            </a:r>
            <a:r>
              <a:rPr lang="nb-NO" sz="2000" dirty="0" err="1">
                <a:solidFill>
                  <a:schemeClr val="tx2"/>
                </a:solidFill>
                <a:latin typeface="Trebuchet MS" pitchFamily="34" charset="0"/>
              </a:rPr>
              <a:t>OFA’s</a:t>
            </a:r>
            <a:r>
              <a:rPr lang="nb-NO" sz="2000" dirty="0">
                <a:solidFill>
                  <a:schemeClr val="tx2"/>
                </a:solidFill>
                <a:latin typeface="Trebuchet MS" pitchFamily="34" charset="0"/>
              </a:rPr>
              <a:t> rolle som regional </a:t>
            </a:r>
            <a:r>
              <a:rPr lang="nb-NO" sz="2000" dirty="0" smtClean="0">
                <a:solidFill>
                  <a:schemeClr val="tx2"/>
                </a:solidFill>
                <a:latin typeface="Trebuchet MS" pitchFamily="34" charset="0"/>
              </a:rPr>
              <a:t>utviklingsaktør</a:t>
            </a:r>
          </a:p>
          <a:p>
            <a:pPr marL="0" indent="0">
              <a:buNone/>
            </a:pPr>
            <a:endParaRPr lang="nb-NO" sz="2000" dirty="0">
              <a:solidFill>
                <a:schemeClr val="tx2"/>
              </a:solidFill>
              <a:latin typeface="Trebuchet MS" pitchFamily="34" charset="0"/>
            </a:endParaRPr>
          </a:p>
          <a:p>
            <a:pPr>
              <a:buFont typeface="Wingdings" panose="05000000000000000000" pitchFamily="2" charset="2"/>
              <a:buChar char="Ø"/>
            </a:pPr>
            <a:r>
              <a:rPr lang="nb-NO" sz="2000" dirty="0" smtClean="0">
                <a:solidFill>
                  <a:schemeClr val="tx2"/>
                </a:solidFill>
                <a:latin typeface="Trebuchet MS" pitchFamily="34" charset="0"/>
                <a:ea typeface="+mj-ea"/>
                <a:cs typeface="+mj-cs"/>
              </a:rPr>
              <a:t>Erfaringsutveksling </a:t>
            </a:r>
            <a:r>
              <a:rPr lang="nb-NO" sz="2000" dirty="0">
                <a:solidFill>
                  <a:schemeClr val="tx2"/>
                </a:solidFill>
                <a:latin typeface="Trebuchet MS" pitchFamily="34" charset="0"/>
                <a:ea typeface="+mj-ea"/>
                <a:cs typeface="+mj-cs"/>
              </a:rPr>
              <a:t>mellom brukerutvalget, anbudsansvarlig og leverandører gir mulighet for bedret bestilling og varer som sikrer å være i henhold til brukergruppens ønsker og behov.</a:t>
            </a:r>
          </a:p>
          <a:p>
            <a:pPr>
              <a:lnSpc>
                <a:spcPct val="150000"/>
              </a:lnSpc>
              <a:buFont typeface="Arial" panose="020B0604020202020204" pitchFamily="34" charset="0"/>
              <a:buChar char="•"/>
            </a:pPr>
            <a:endParaRPr lang="nb-NO" sz="2000" dirty="0">
              <a:solidFill>
                <a:schemeClr val="tx2"/>
              </a:solidFill>
              <a:latin typeface="Trebuchet MS" pitchFamily="34" charset="0"/>
              <a:ea typeface="+mj-ea"/>
              <a:cs typeface="+mj-cs"/>
            </a:endParaRPr>
          </a:p>
          <a:p>
            <a:pPr marL="0" indent="0">
              <a:lnSpc>
                <a:spcPct val="150000"/>
              </a:lnSpc>
              <a:buNone/>
            </a:pPr>
            <a:endParaRPr lang="nb-NO" sz="2000" u="sng" dirty="0" smtClean="0"/>
          </a:p>
          <a:p>
            <a:pPr marL="0" indent="0">
              <a:buNone/>
            </a:pPr>
            <a:endParaRPr lang="nb-NO" sz="2000" dirty="0"/>
          </a:p>
          <a:p>
            <a:pPr marL="0" indent="0">
              <a:buNone/>
            </a:pPr>
            <a:endParaRPr lang="nb-NO" sz="2000" dirty="0"/>
          </a:p>
        </p:txBody>
      </p:sp>
    </p:spTree>
    <p:extLst>
      <p:ext uri="{BB962C8B-B14F-4D97-AF65-F5344CB8AC3E}">
        <p14:creationId xmlns:p14="http://schemas.microsoft.com/office/powerpoint/2010/main" val="32216396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609600"/>
            <a:ext cx="7772400" cy="587152"/>
          </a:xfrm>
        </p:spPr>
        <p:txBody>
          <a:bodyPr/>
          <a:lstStyle/>
          <a:p>
            <a:r>
              <a:rPr lang="nb-NO" sz="2000" b="1" dirty="0" smtClean="0">
                <a:latin typeface="Trebuchet MS" pitchFamily="34" charset="0"/>
              </a:rPr>
              <a:t>Spørsmål og avslutning</a:t>
            </a:r>
            <a:br>
              <a:rPr lang="nb-NO" sz="2000" b="1" dirty="0" smtClean="0">
                <a:latin typeface="Trebuchet MS"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827240"/>
          </a:xfrm>
        </p:spPr>
        <p:txBody>
          <a:bodyPr/>
          <a:lstStyle/>
          <a:p>
            <a:pPr marL="457200" indent="-457200">
              <a:buFont typeface="+mj-lt"/>
              <a:buAutoNum type="arabicPeriod"/>
            </a:pPr>
            <a:endParaRPr lang="nb-NO" sz="2000" dirty="0" smtClean="0"/>
          </a:p>
          <a:p>
            <a:pPr marL="0" indent="0">
              <a:buNone/>
            </a:pPr>
            <a:r>
              <a:rPr lang="nb-NO" sz="2000" dirty="0" smtClean="0"/>
              <a:t>Da er det fritt fram for å stille spørsmål eller komme med tilbakemeldinger.</a:t>
            </a:r>
          </a:p>
          <a:p>
            <a:pPr marL="0" indent="0">
              <a:buNone/>
            </a:pPr>
            <a:endParaRPr lang="nb-NO" sz="2000" dirty="0" smtClean="0"/>
          </a:p>
          <a:p>
            <a:pPr marL="0" indent="0">
              <a:buNone/>
            </a:pPr>
            <a:endParaRPr lang="nb-NO" sz="2000" dirty="0" smtClean="0"/>
          </a:p>
          <a:p>
            <a:pPr marL="0" indent="0">
              <a:buNone/>
            </a:pPr>
            <a:r>
              <a:rPr lang="nb-NO" sz="2000" dirty="0" smtClean="0"/>
              <a:t>Takk for oppmerksomheten, og takk for meg!</a:t>
            </a:r>
          </a:p>
          <a:p>
            <a:pPr marL="0" indent="0">
              <a:buNone/>
            </a:pPr>
            <a:endParaRPr lang="nb-NO" sz="2000" dirty="0" smtClean="0"/>
          </a:p>
          <a:p>
            <a:pPr marL="0" indent="0">
              <a:buNone/>
            </a:pPr>
            <a:endParaRPr lang="nb-NO" sz="2000" dirty="0" smtClean="0"/>
          </a:p>
          <a:p>
            <a:pPr marL="0" indent="0">
              <a:buNone/>
            </a:pPr>
            <a:r>
              <a:rPr lang="nb-NO" sz="2000" dirty="0" smtClean="0"/>
              <a:t>Jan Audun Juveng</a:t>
            </a:r>
          </a:p>
          <a:p>
            <a:pPr marL="0" indent="0">
              <a:buNone/>
            </a:pPr>
            <a:r>
              <a:rPr lang="nb-NO" sz="2000" dirty="0" smtClean="0"/>
              <a:t>Innkjøpsrådgiver</a:t>
            </a:r>
          </a:p>
          <a:p>
            <a:pPr marL="0" indent="0">
              <a:buNone/>
            </a:pPr>
            <a:r>
              <a:rPr lang="nb-NO" sz="2000" dirty="0" smtClean="0"/>
              <a:t>Aust-Agder fylkeskommune</a:t>
            </a:r>
          </a:p>
          <a:p>
            <a:pPr marL="0" indent="0">
              <a:buNone/>
            </a:pPr>
            <a:r>
              <a:rPr lang="nb-NO" sz="2000" dirty="0" smtClean="0"/>
              <a:t>E-post: jan.audun.juveng@austagderfk.no</a:t>
            </a:r>
          </a:p>
          <a:p>
            <a:pPr marL="0" indent="0">
              <a:buNone/>
            </a:pPr>
            <a:endParaRPr lang="nb-NO" sz="2000" dirty="0"/>
          </a:p>
          <a:p>
            <a:pPr marL="0" indent="0">
              <a:buNone/>
            </a:pPr>
            <a:endParaRPr lang="nb-NO" sz="2000" dirty="0"/>
          </a:p>
        </p:txBody>
      </p:sp>
    </p:spTree>
    <p:extLst>
      <p:ext uri="{BB962C8B-B14F-4D97-AF65-F5344CB8AC3E}">
        <p14:creationId xmlns:p14="http://schemas.microsoft.com/office/powerpoint/2010/main" val="40755271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3568" y="332656"/>
            <a:ext cx="7774632" cy="1419944"/>
          </a:xfrm>
        </p:spPr>
        <p:txBody>
          <a:bodyPr/>
          <a:lstStyle/>
          <a:p>
            <a:r>
              <a:rPr lang="nb-NO" sz="2000" b="1" dirty="0">
                <a:latin typeface="Trebuchet MS" pitchFamily="34" charset="0"/>
              </a:rPr>
              <a:t>1</a:t>
            </a:r>
            <a:r>
              <a:rPr lang="nb-NO" sz="2000" b="1" dirty="0" smtClean="0">
                <a:latin typeface="Trebuchet MS" pitchFamily="34" charset="0"/>
              </a:rPr>
              <a:t>) Kort introduksjon – OFA</a:t>
            </a:r>
            <a:br>
              <a:rPr lang="nb-NO" sz="2000" b="1" dirty="0" smtClean="0">
                <a:latin typeface="Trebuchet MS" pitchFamily="34" charset="0"/>
              </a:rPr>
            </a:br>
            <a:r>
              <a:rPr lang="nb-NO" sz="2000" b="1" u="sng" dirty="0" err="1" smtClean="0"/>
              <a:t>OFA</a:t>
            </a:r>
            <a:r>
              <a:rPr lang="nb-NO" sz="2000" b="1" u="sng" dirty="0" smtClean="0"/>
              <a:t> </a:t>
            </a:r>
            <a:r>
              <a:rPr lang="nb-NO" sz="2000" b="1" u="sng" dirty="0"/>
              <a:t>– </a:t>
            </a:r>
            <a:r>
              <a:rPr lang="nb-NO" sz="2000" b="1" u="sng" dirty="0" smtClean="0"/>
              <a:t>Offentlige </a:t>
            </a:r>
            <a:r>
              <a:rPr lang="nb-NO" sz="2000" b="1" u="sng" dirty="0"/>
              <a:t>Fellesinnkjøp på Agder  ( www.ofanett.no )</a:t>
            </a:r>
            <a:br>
              <a:rPr lang="nb-NO" sz="2000" b="1" u="sng" dirty="0"/>
            </a:br>
            <a:r>
              <a:rPr lang="nb-NO" sz="2000" dirty="0"/>
              <a:t/>
            </a:r>
            <a:br>
              <a:rPr lang="nb-NO" sz="2000" dirty="0"/>
            </a:br>
            <a:endParaRPr lang="nb-NO" sz="2000" b="1" dirty="0">
              <a:latin typeface="Trebuchet MS" pitchFamily="34" charset="0"/>
            </a:endParaRPr>
          </a:p>
        </p:txBody>
      </p:sp>
      <p:sp>
        <p:nvSpPr>
          <p:cNvPr id="3075" name="Rectangle 3"/>
          <p:cNvSpPr>
            <a:spLocks noGrp="1" noChangeArrowheads="1"/>
          </p:cNvSpPr>
          <p:nvPr>
            <p:ph type="body" idx="1"/>
          </p:nvPr>
        </p:nvSpPr>
        <p:spPr>
          <a:xfrm>
            <a:off x="683568" y="1340768"/>
            <a:ext cx="7774632" cy="4536504"/>
          </a:xfrm>
        </p:spPr>
        <p:txBody>
          <a:bodyPr/>
          <a:lstStyle/>
          <a:p>
            <a:r>
              <a:rPr lang="nb-NO" sz="2000" dirty="0" smtClean="0"/>
              <a:t>Innkjøpssentralen Offentlige </a:t>
            </a:r>
            <a:r>
              <a:rPr lang="nb-NO" sz="2000" dirty="0"/>
              <a:t>Fellesinnkjøp på Agder (OFA) er et organ for felles innkjøpstjenester, felles inngåelse av rammekontrakter for </a:t>
            </a:r>
            <a:r>
              <a:rPr lang="nb-NO" sz="2000" dirty="0" smtClean="0"/>
              <a:t>varer </a:t>
            </a:r>
            <a:r>
              <a:rPr lang="nb-NO" sz="2000" dirty="0"/>
              <a:t>og tjenester, og organ for veiledning og rådgivning hos de deltakende parter og for leverandørutvikling</a:t>
            </a:r>
            <a:r>
              <a:rPr lang="nb-NO" sz="2000" dirty="0" smtClean="0"/>
              <a:t>.</a:t>
            </a:r>
          </a:p>
          <a:p>
            <a:endParaRPr lang="nb-NO" sz="2000" dirty="0" smtClean="0"/>
          </a:p>
          <a:p>
            <a:r>
              <a:rPr lang="nb-NO" sz="2000" dirty="0" smtClean="0"/>
              <a:t>Aust- </a:t>
            </a:r>
            <a:r>
              <a:rPr lang="nb-NO" sz="2000" dirty="0"/>
              <a:t>og Vest-Agder </a:t>
            </a:r>
            <a:r>
              <a:rPr lang="nb-NO" sz="2000" dirty="0" smtClean="0"/>
              <a:t>fylkeskommuner, 24 </a:t>
            </a:r>
            <a:r>
              <a:rPr lang="nb-NO" sz="2000" dirty="0"/>
              <a:t>kommuner samt </a:t>
            </a:r>
            <a:r>
              <a:rPr lang="nb-NO" sz="2000" dirty="0" smtClean="0"/>
              <a:t>9 </a:t>
            </a:r>
            <a:r>
              <a:rPr lang="nb-NO" sz="2000" dirty="0"/>
              <a:t>andre kommunale og statlige virksomheter deltar i OFA samarbeidet</a:t>
            </a:r>
            <a:r>
              <a:rPr lang="nb-NO" sz="2000" dirty="0" smtClean="0"/>
              <a:t>.</a:t>
            </a:r>
          </a:p>
          <a:p>
            <a:endParaRPr lang="nb-NO" sz="2000" dirty="0" smtClean="0"/>
          </a:p>
          <a:p>
            <a:r>
              <a:rPr lang="nb-NO" sz="2000" dirty="0" smtClean="0"/>
              <a:t>Totalomsetning over totalavtaleportefølje (ex kollektivtrafikk):</a:t>
            </a:r>
          </a:p>
          <a:p>
            <a:pPr marL="0" indent="0">
              <a:buNone/>
            </a:pPr>
            <a:r>
              <a:rPr lang="nb-NO" sz="2000" dirty="0" smtClean="0"/>
              <a:t>      -  pr år: </a:t>
            </a:r>
            <a:r>
              <a:rPr lang="nb-NO" sz="2000" dirty="0" err="1" smtClean="0"/>
              <a:t>ca</a:t>
            </a:r>
            <a:r>
              <a:rPr lang="nb-NO" sz="2000" dirty="0" smtClean="0"/>
              <a:t> NOK 570 millioner</a:t>
            </a:r>
          </a:p>
          <a:p>
            <a:pPr marL="0" indent="0">
              <a:buNone/>
            </a:pPr>
            <a:r>
              <a:rPr lang="nb-NO" sz="2000" dirty="0" smtClean="0"/>
              <a:t>      -  pr totale kontraktsverdier: </a:t>
            </a:r>
            <a:r>
              <a:rPr lang="nb-NO" sz="2000" dirty="0" err="1" smtClean="0"/>
              <a:t>ca</a:t>
            </a:r>
            <a:r>
              <a:rPr lang="nb-NO" sz="2000" dirty="0" smtClean="0"/>
              <a:t> NOK 2.500 millioner</a:t>
            </a:r>
          </a:p>
          <a:p>
            <a:pPr marL="0" indent="0">
              <a:buNone/>
            </a:pPr>
            <a:r>
              <a:rPr lang="nb-NO" sz="2000" dirty="0"/>
              <a:t> </a:t>
            </a:r>
            <a:r>
              <a:rPr lang="nb-NO" sz="2000" dirty="0" smtClean="0"/>
              <a:t>        </a:t>
            </a:r>
          </a:p>
          <a:p>
            <a:endParaRPr lang="nb-NO" sz="2000" dirty="0"/>
          </a:p>
          <a:p>
            <a:pPr marL="0" indent="0">
              <a:buNone/>
            </a:pPr>
            <a:endParaRPr lang="nb-NO" sz="2000" dirty="0" smtClean="0"/>
          </a:p>
          <a:p>
            <a:endParaRPr lang="nb-NO" sz="2000" dirty="0"/>
          </a:p>
        </p:txBody>
      </p:sp>
    </p:spTree>
    <p:extLst>
      <p:ext uri="{BB962C8B-B14F-4D97-AF65-F5344CB8AC3E}">
        <p14:creationId xmlns:p14="http://schemas.microsoft.com/office/powerpoint/2010/main" val="2346004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548680"/>
            <a:ext cx="7772400" cy="936104"/>
          </a:xfrm>
        </p:spPr>
        <p:txBody>
          <a:bodyPr/>
          <a:lstStyle/>
          <a:p>
            <a:r>
              <a:rPr lang="nb-NO" sz="2000" b="1" dirty="0" smtClean="0">
                <a:latin typeface="Trebuchet MS" pitchFamily="34" charset="0"/>
              </a:rPr>
              <a:t>2) Avtaleområder – næringsmidler og tilhørende rekvisita</a:t>
            </a:r>
            <a:br>
              <a:rPr lang="nb-NO" sz="2000" b="1" dirty="0" smtClean="0">
                <a:latin typeface="Trebuchet MS" pitchFamily="34" charset="0"/>
              </a:rPr>
            </a:br>
            <a:r>
              <a:rPr lang="nb-NO" sz="2000" b="1" dirty="0" smtClean="0">
                <a:latin typeface="Trebuchet MS" pitchFamily="34" charset="0"/>
              </a:rPr>
              <a:t/>
            </a:r>
            <a:br>
              <a:rPr lang="nb-NO" sz="2000" b="1" dirty="0" smtClean="0">
                <a:latin typeface="Trebuchet MS"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196752"/>
            <a:ext cx="8350696" cy="4899248"/>
          </a:xfrm>
        </p:spPr>
        <p:txBody>
          <a:bodyPr/>
          <a:lstStyle/>
          <a:p>
            <a:pPr>
              <a:lnSpc>
                <a:spcPct val="150000"/>
              </a:lnSpc>
            </a:pPr>
            <a:r>
              <a:rPr lang="nb-NO" sz="2000" dirty="0" smtClean="0">
                <a:ln w="0"/>
                <a:effectLst>
                  <a:outerShdw blurRad="38100" dist="19050" dir="2700000" algn="tl" rotWithShape="0">
                    <a:schemeClr val="dk1">
                      <a:alpha val="40000"/>
                    </a:schemeClr>
                  </a:outerShdw>
                </a:effectLst>
              </a:rPr>
              <a:t>Dagligvarer, egg og eggprodukter, iskrem og mineralvann</a:t>
            </a:r>
            <a:endParaRPr lang="nb-NO" sz="2000" dirty="0">
              <a:ln w="0"/>
              <a:effectLst>
                <a:outerShdw blurRad="38100" dist="19050" dir="2700000" algn="tl" rotWithShape="0">
                  <a:schemeClr val="dk1">
                    <a:alpha val="40000"/>
                  </a:schemeClr>
                </a:outerShdw>
              </a:effectLst>
            </a:endParaRPr>
          </a:p>
          <a:p>
            <a:pPr>
              <a:lnSpc>
                <a:spcPct val="150000"/>
              </a:lnSpc>
            </a:pPr>
            <a:r>
              <a:rPr lang="nb-NO" sz="2000" dirty="0" smtClean="0">
                <a:ln w="0"/>
                <a:effectLst>
                  <a:outerShdw blurRad="38100" dist="19050" dir="2700000" algn="tl" rotWithShape="0">
                    <a:schemeClr val="dk1">
                      <a:alpha val="40000"/>
                    </a:schemeClr>
                  </a:outerShdw>
                </a:effectLst>
              </a:rPr>
              <a:t>Kaffe</a:t>
            </a:r>
          </a:p>
          <a:p>
            <a:pPr>
              <a:lnSpc>
                <a:spcPct val="150000"/>
              </a:lnSpc>
            </a:pPr>
            <a:r>
              <a:rPr lang="nb-NO" sz="2000" dirty="0" smtClean="0">
                <a:ln w="0"/>
                <a:effectLst>
                  <a:outerShdw blurRad="38100" dist="19050" dir="2700000" algn="tl" rotWithShape="0">
                    <a:schemeClr val="dk1">
                      <a:alpha val="40000"/>
                    </a:schemeClr>
                  </a:outerShdw>
                </a:effectLst>
              </a:rPr>
              <a:t>Meieriprodukter, juice (fersk) kjølevare og is-te</a:t>
            </a:r>
          </a:p>
          <a:p>
            <a:pPr>
              <a:lnSpc>
                <a:spcPct val="150000"/>
              </a:lnSpc>
            </a:pPr>
            <a:r>
              <a:rPr lang="nb-NO" sz="2000" dirty="0" smtClean="0">
                <a:ln w="0"/>
                <a:effectLst>
                  <a:outerShdw blurRad="38100" dist="19050" dir="2700000" algn="tl" rotWithShape="0">
                    <a:schemeClr val="dk1">
                      <a:alpha val="40000"/>
                    </a:schemeClr>
                  </a:outerShdw>
                </a:effectLst>
              </a:rPr>
              <a:t>Frukt, bær og grønt, ferskvare (delt i to , sone 1+2 og 3+4+5)</a:t>
            </a:r>
          </a:p>
          <a:p>
            <a:pPr>
              <a:lnSpc>
                <a:spcPct val="150000"/>
              </a:lnSpc>
            </a:pPr>
            <a:r>
              <a:rPr lang="nb-NO" sz="2000" dirty="0" smtClean="0">
                <a:ln w="0"/>
                <a:effectLst>
                  <a:outerShdw blurRad="38100" dist="19050" dir="2700000" algn="tl" rotWithShape="0">
                    <a:schemeClr val="dk1">
                      <a:alpha val="40000"/>
                    </a:schemeClr>
                  </a:outerShdw>
                </a:effectLst>
              </a:rPr>
              <a:t>Kjøtt og ferske kjøttprodukter ferskvare, samt helt slakt ferskvare</a:t>
            </a:r>
          </a:p>
          <a:p>
            <a:pPr>
              <a:lnSpc>
                <a:spcPct val="150000"/>
              </a:lnSpc>
            </a:pPr>
            <a:r>
              <a:rPr lang="nb-NO" sz="2000" dirty="0" smtClean="0">
                <a:ln w="0"/>
                <a:effectLst>
                  <a:outerShdw blurRad="38100" dist="19050" dir="2700000" algn="tl" rotWithShape="0">
                    <a:schemeClr val="dk1">
                      <a:alpha val="40000"/>
                    </a:schemeClr>
                  </a:outerShdw>
                </a:effectLst>
              </a:rPr>
              <a:t>Fisk og fiskeprodukter ferskvare, ditto fryst.</a:t>
            </a:r>
          </a:p>
          <a:p>
            <a:pPr>
              <a:lnSpc>
                <a:spcPct val="150000"/>
              </a:lnSpc>
            </a:pPr>
            <a:r>
              <a:rPr lang="nb-NO" sz="2000" dirty="0" smtClean="0">
                <a:ln w="0"/>
                <a:effectLst>
                  <a:outerShdw blurRad="38100" dist="19050" dir="2700000" algn="tl" rotWithShape="0">
                    <a:schemeClr val="dk1">
                      <a:alpha val="40000"/>
                    </a:schemeClr>
                  </a:outerShdw>
                </a:effectLst>
              </a:rPr>
              <a:t>Fiskefarseprodukter ferskvare</a:t>
            </a:r>
          </a:p>
          <a:p>
            <a:pPr>
              <a:lnSpc>
                <a:spcPct val="150000"/>
              </a:lnSpc>
            </a:pPr>
            <a:r>
              <a:rPr lang="nb-NO" sz="2000" dirty="0" smtClean="0">
                <a:ln w="0"/>
                <a:effectLst>
                  <a:outerShdw blurRad="38100" dist="19050" dir="2700000" algn="tl" rotWithShape="0">
                    <a:schemeClr val="dk1">
                      <a:alpha val="40000"/>
                    </a:schemeClr>
                  </a:outerShdw>
                </a:effectLst>
              </a:rPr>
              <a:t>Matemballasje, inkludert service av matpakkemaskiner</a:t>
            </a:r>
          </a:p>
          <a:p>
            <a:pPr>
              <a:lnSpc>
                <a:spcPct val="150000"/>
              </a:lnSpc>
            </a:pPr>
            <a:r>
              <a:rPr lang="nb-NO" sz="2000" dirty="0" smtClean="0">
                <a:ln w="0"/>
                <a:effectLst>
                  <a:outerShdw blurRad="38100" dist="19050" dir="2700000" algn="tl" rotWithShape="0">
                    <a:schemeClr val="dk1">
                      <a:alpha val="40000"/>
                    </a:schemeClr>
                  </a:outerShdw>
                </a:effectLst>
              </a:rPr>
              <a:t>Non-</a:t>
            </a:r>
            <a:r>
              <a:rPr lang="nb-NO" sz="2000" dirty="0" err="1" smtClean="0">
                <a:ln w="0"/>
                <a:effectLst>
                  <a:outerShdw blurRad="38100" dist="19050" dir="2700000" algn="tl" rotWithShape="0">
                    <a:schemeClr val="dk1">
                      <a:alpha val="40000"/>
                    </a:schemeClr>
                  </a:outerShdw>
                </a:effectLst>
              </a:rPr>
              <a:t>food</a:t>
            </a:r>
            <a:r>
              <a:rPr lang="nb-NO" sz="2000" dirty="0" smtClean="0">
                <a:ln w="0"/>
                <a:effectLst>
                  <a:outerShdw blurRad="38100" dist="19050" dir="2700000" algn="tl" rotWithShape="0">
                    <a:schemeClr val="dk1">
                      <a:alpha val="40000"/>
                    </a:schemeClr>
                  </a:outerShdw>
                </a:effectLst>
              </a:rPr>
              <a:t> og catering (annen rekvisita for matproduksjon og servering</a:t>
            </a:r>
          </a:p>
          <a:p>
            <a:endParaRPr lang="nb-NO" sz="2000" dirty="0"/>
          </a:p>
        </p:txBody>
      </p:sp>
    </p:spTree>
    <p:extLst>
      <p:ext uri="{BB962C8B-B14F-4D97-AF65-F5344CB8AC3E}">
        <p14:creationId xmlns:p14="http://schemas.microsoft.com/office/powerpoint/2010/main" val="2118046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400" b="1" dirty="0" smtClean="0">
                <a:latin typeface="Trebuchet MS" pitchFamily="34" charset="0"/>
              </a:rPr>
              <a:t>3) OFA - anskaffelsesprosess</a:t>
            </a:r>
            <a:endParaRPr lang="nb-NO" sz="2400" b="1" dirty="0">
              <a:latin typeface="Trebuchet MS" pitchFamily="34" charset="0"/>
            </a:endParaRPr>
          </a:p>
        </p:txBody>
      </p:sp>
      <p:sp>
        <p:nvSpPr>
          <p:cNvPr id="3" name="Plassholder for innhold 2"/>
          <p:cNvSpPr>
            <a:spLocks noGrp="1"/>
          </p:cNvSpPr>
          <p:nvPr>
            <p:ph idx="1"/>
          </p:nvPr>
        </p:nvSpPr>
        <p:spPr>
          <a:xfrm>
            <a:off x="685800" y="1752600"/>
            <a:ext cx="7772400" cy="4343400"/>
          </a:xfrm>
        </p:spPr>
        <p:txBody>
          <a:bodyPr/>
          <a:lstStyle/>
          <a:p>
            <a:pPr>
              <a:buFont typeface="Arial" pitchFamily="34" charset="0"/>
              <a:buChar char="•"/>
            </a:pPr>
            <a:r>
              <a:rPr lang="nb-NO" sz="2000" b="1" dirty="0" smtClean="0">
                <a:solidFill>
                  <a:schemeClr val="tx2"/>
                </a:solidFill>
                <a:latin typeface="Trebuchet MS" pitchFamily="34" charset="0"/>
                <a:ea typeface="+mj-ea"/>
                <a:cs typeface="+mj-cs"/>
              </a:rPr>
              <a:t>Sender ut forespørsel til OFA kommunene med svarfrist</a:t>
            </a:r>
          </a:p>
          <a:p>
            <a:pPr>
              <a:buFont typeface="Arial" pitchFamily="34" charset="0"/>
              <a:buChar char="•"/>
            </a:pPr>
            <a:r>
              <a:rPr lang="nb-NO" sz="2000" b="1" dirty="0" smtClean="0">
                <a:solidFill>
                  <a:schemeClr val="tx2"/>
                </a:solidFill>
                <a:latin typeface="Trebuchet MS" pitchFamily="34" charset="0"/>
                <a:ea typeface="+mj-ea"/>
                <a:cs typeface="+mj-cs"/>
              </a:rPr>
              <a:t>Meldingen inneholder spørsmål om deltakelse, mulighet til å stille med en bruker innen området i brukerutvalg, reservasjoner, andre kommentarer.</a:t>
            </a:r>
          </a:p>
          <a:p>
            <a:pPr>
              <a:buFont typeface="Arial" pitchFamily="34" charset="0"/>
              <a:buChar char="•"/>
            </a:pPr>
            <a:r>
              <a:rPr lang="nb-NO" sz="2000" b="1" dirty="0" smtClean="0">
                <a:solidFill>
                  <a:schemeClr val="tx2"/>
                </a:solidFill>
                <a:latin typeface="Trebuchet MS" pitchFamily="34" charset="0"/>
                <a:ea typeface="+mj-ea"/>
                <a:cs typeface="+mj-cs"/>
              </a:rPr>
              <a:t>Etablering av brukerutvalg</a:t>
            </a:r>
          </a:p>
          <a:p>
            <a:pPr>
              <a:buFont typeface="Arial" pitchFamily="34" charset="0"/>
              <a:buChar char="•"/>
            </a:pPr>
            <a:r>
              <a:rPr lang="nb-NO" sz="2000" b="1" dirty="0" smtClean="0">
                <a:solidFill>
                  <a:schemeClr val="tx2"/>
                </a:solidFill>
                <a:latin typeface="Trebuchet MS" pitchFamily="34" charset="0"/>
                <a:ea typeface="+mj-ea"/>
                <a:cs typeface="+mj-cs"/>
              </a:rPr>
              <a:t>Markedskontakt/markedsundersøkelse</a:t>
            </a:r>
          </a:p>
          <a:p>
            <a:pPr>
              <a:buFont typeface="Arial" pitchFamily="34" charset="0"/>
              <a:buChar char="•"/>
            </a:pPr>
            <a:r>
              <a:rPr lang="nb-NO" sz="2000" b="1" dirty="0" smtClean="0">
                <a:solidFill>
                  <a:schemeClr val="tx2"/>
                </a:solidFill>
                <a:latin typeface="Trebuchet MS" pitchFamily="34" charset="0"/>
                <a:ea typeface="+mj-ea"/>
                <a:cs typeface="+mj-cs"/>
              </a:rPr>
              <a:t>Utarbeidelse av anbudsdokumenter/kravspesifikasjon</a:t>
            </a:r>
          </a:p>
          <a:p>
            <a:pPr>
              <a:buFont typeface="Arial" pitchFamily="34" charset="0"/>
              <a:buChar char="•"/>
            </a:pPr>
            <a:r>
              <a:rPr lang="nb-NO" sz="2000" b="1" dirty="0" smtClean="0">
                <a:solidFill>
                  <a:schemeClr val="tx2"/>
                </a:solidFill>
                <a:latin typeface="Trebuchet MS" pitchFamily="34" charset="0"/>
                <a:ea typeface="+mj-ea"/>
                <a:cs typeface="+mj-cs"/>
              </a:rPr>
              <a:t>Utlysing av anbudskonkurranse på DOFFIN/TED</a:t>
            </a:r>
          </a:p>
          <a:p>
            <a:pPr>
              <a:buFont typeface="Arial" pitchFamily="34" charset="0"/>
              <a:buChar char="•"/>
            </a:pPr>
            <a:r>
              <a:rPr lang="nb-NO" sz="2000" b="1" dirty="0" smtClean="0">
                <a:solidFill>
                  <a:schemeClr val="tx2"/>
                </a:solidFill>
                <a:latin typeface="Trebuchet MS" pitchFamily="34" charset="0"/>
                <a:ea typeface="+mj-ea"/>
                <a:cs typeface="+mj-cs"/>
              </a:rPr>
              <a:t>Tilbudsevaluering</a:t>
            </a:r>
          </a:p>
          <a:p>
            <a:pPr>
              <a:buFont typeface="Arial" pitchFamily="34" charset="0"/>
              <a:buChar char="•"/>
            </a:pPr>
            <a:r>
              <a:rPr lang="nb-NO" sz="2000" b="1" dirty="0" smtClean="0">
                <a:solidFill>
                  <a:schemeClr val="tx2"/>
                </a:solidFill>
                <a:latin typeface="Trebuchet MS" pitchFamily="34" charset="0"/>
                <a:ea typeface="+mj-ea"/>
                <a:cs typeface="+mj-cs"/>
              </a:rPr>
              <a:t>Kontraktsinngåelse /implementering av kontrakt</a:t>
            </a:r>
          </a:p>
          <a:p>
            <a:pPr>
              <a:buFont typeface="Arial" pitchFamily="34" charset="0"/>
              <a:buChar char="•"/>
            </a:pPr>
            <a:r>
              <a:rPr lang="nb-NO" sz="2000" b="1" dirty="0" smtClean="0">
                <a:solidFill>
                  <a:schemeClr val="tx2"/>
                </a:solidFill>
                <a:latin typeface="Trebuchet MS" pitchFamily="34" charset="0"/>
                <a:ea typeface="+mj-ea"/>
                <a:cs typeface="+mj-cs"/>
              </a:rPr>
              <a:t>Kontraktsoppfølging</a:t>
            </a:r>
          </a:p>
          <a:p>
            <a:pPr>
              <a:buFont typeface="Arial" pitchFamily="34" charset="0"/>
              <a:buChar char="•"/>
            </a:pPr>
            <a:r>
              <a:rPr lang="nb-NO" sz="2000" b="1" dirty="0" err="1" smtClean="0">
                <a:solidFill>
                  <a:schemeClr val="tx2"/>
                </a:solidFill>
                <a:latin typeface="Trebuchet MS" pitchFamily="34" charset="0"/>
                <a:ea typeface="+mj-ea"/>
                <a:cs typeface="+mj-cs"/>
              </a:rPr>
              <a:t>Kontraktsevaluering</a:t>
            </a:r>
            <a:r>
              <a:rPr lang="nb-NO" sz="2000" b="1" dirty="0" smtClean="0">
                <a:solidFill>
                  <a:schemeClr val="tx2"/>
                </a:solidFill>
                <a:latin typeface="Trebuchet MS" pitchFamily="34" charset="0"/>
                <a:ea typeface="+mj-ea"/>
                <a:cs typeface="+mj-cs"/>
              </a:rPr>
              <a:t> før utfasing og start ny anbudsprosess</a:t>
            </a:r>
            <a:endParaRPr lang="nb-NO" sz="2000" b="1" dirty="0">
              <a:solidFill>
                <a:schemeClr val="tx2"/>
              </a:solidFill>
              <a:latin typeface="Trebuchet MS" pitchFamily="34" charset="0"/>
              <a:ea typeface="+mj-ea"/>
              <a:cs typeface="+mj-cs"/>
            </a:endParaRPr>
          </a:p>
        </p:txBody>
      </p:sp>
    </p:spTree>
    <p:extLst>
      <p:ext uri="{BB962C8B-B14F-4D97-AF65-F5344CB8AC3E}">
        <p14:creationId xmlns:p14="http://schemas.microsoft.com/office/powerpoint/2010/main" val="4323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000" b="1" dirty="0" smtClean="0">
                <a:latin typeface="Trebuchet MS" pitchFamily="34" charset="0"/>
              </a:rPr>
              <a:t>4) Hvordan har vi gjort det /hvordan gjør vi det</a:t>
            </a:r>
            <a:br>
              <a:rPr lang="nb-NO" sz="2000" b="1" dirty="0" smtClean="0">
                <a:latin typeface="Trebuchet MS" pitchFamily="34" charset="0"/>
              </a:rPr>
            </a:br>
            <a:r>
              <a:rPr lang="nb-NO" sz="2000" b="1" dirty="0" smtClean="0">
                <a:latin typeface="Trebuchet MS" pitchFamily="34" charset="0"/>
              </a:rPr>
              <a:t/>
            </a:r>
            <a:br>
              <a:rPr lang="nb-NO" sz="2000" b="1" dirty="0" smtClean="0">
                <a:latin typeface="Trebuchet MS"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827240"/>
          </a:xfrm>
        </p:spPr>
        <p:txBody>
          <a:bodyPr/>
          <a:lstStyle/>
          <a:p>
            <a:pPr marL="457200" indent="-457200">
              <a:lnSpc>
                <a:spcPct val="150000"/>
              </a:lnSpc>
              <a:buFont typeface="+mj-lt"/>
              <a:buAutoNum type="arabicPeriod"/>
            </a:pPr>
            <a:r>
              <a:rPr lang="nb-NO" sz="2000" dirty="0" smtClean="0">
                <a:latin typeface="Trebuchet MS" panose="020B0603020202020204" pitchFamily="34" charset="0"/>
              </a:rPr>
              <a:t>Regional utviklingsaktør  </a:t>
            </a:r>
          </a:p>
          <a:p>
            <a:pPr marL="457200" indent="-457200">
              <a:lnSpc>
                <a:spcPct val="150000"/>
              </a:lnSpc>
              <a:buFont typeface="+mj-lt"/>
              <a:buAutoNum type="arabicPeriod"/>
            </a:pPr>
            <a:r>
              <a:rPr lang="nb-NO" sz="2000" dirty="0" err="1" smtClean="0">
                <a:latin typeface="Trebuchet MS" panose="020B0603020202020204" pitchFamily="34" charset="0"/>
              </a:rPr>
              <a:t>OFA’s</a:t>
            </a:r>
            <a:r>
              <a:rPr lang="nb-NO" sz="2000" dirty="0" smtClean="0">
                <a:latin typeface="Trebuchet MS" panose="020B0603020202020204" pitchFamily="34" charset="0"/>
              </a:rPr>
              <a:t> retningslinjer</a:t>
            </a:r>
          </a:p>
          <a:p>
            <a:pPr marL="457200" indent="-457200">
              <a:lnSpc>
                <a:spcPct val="150000"/>
              </a:lnSpc>
              <a:buFont typeface="+mj-lt"/>
              <a:buAutoNum type="arabicPeriod"/>
            </a:pPr>
            <a:r>
              <a:rPr lang="nb-NO" sz="2000" dirty="0" smtClean="0">
                <a:latin typeface="Trebuchet MS" panose="020B0603020202020204" pitchFamily="34" charset="0"/>
              </a:rPr>
              <a:t>Invitasjon/påmelding</a:t>
            </a:r>
          </a:p>
          <a:p>
            <a:pPr marL="457200" indent="-457200">
              <a:lnSpc>
                <a:spcPct val="150000"/>
              </a:lnSpc>
              <a:buFont typeface="+mj-lt"/>
              <a:buAutoNum type="arabicPeriod"/>
            </a:pPr>
            <a:r>
              <a:rPr lang="nb-NO" sz="2000" dirty="0" smtClean="0">
                <a:latin typeface="Trebuchet MS" panose="020B0603020202020204" pitchFamily="34" charset="0"/>
              </a:rPr>
              <a:t>Brukerutvalg/brukergruppe</a:t>
            </a:r>
          </a:p>
          <a:p>
            <a:pPr marL="457200" indent="-457200">
              <a:lnSpc>
                <a:spcPct val="150000"/>
              </a:lnSpc>
              <a:buFont typeface="+mj-lt"/>
              <a:buAutoNum type="arabicPeriod"/>
            </a:pPr>
            <a:r>
              <a:rPr lang="nb-NO" sz="2000" dirty="0" smtClean="0">
                <a:latin typeface="Trebuchet MS" panose="020B0603020202020204" pitchFamily="34" charset="0"/>
              </a:rPr>
              <a:t>Kravspesifikasjon, inkludert krav om sunnhetsmerkede produkter</a:t>
            </a:r>
          </a:p>
          <a:p>
            <a:pPr marL="457200" indent="-457200">
              <a:lnSpc>
                <a:spcPct val="150000"/>
              </a:lnSpc>
              <a:buFont typeface="+mj-lt"/>
              <a:buAutoNum type="arabicPeriod"/>
            </a:pPr>
            <a:r>
              <a:rPr lang="nb-NO" sz="2000" i="1" u="sng" dirty="0">
                <a:latin typeface="Trebuchet MS" panose="020B0603020202020204" pitchFamily="34" charset="0"/>
              </a:rPr>
              <a:t>Tilrettelegging - stimulere tilbud og kjøp fra lokale  leverandører</a:t>
            </a:r>
            <a:r>
              <a:rPr lang="nb-NO" sz="2000" dirty="0">
                <a:latin typeface="Trebuchet MS" panose="020B0603020202020204" pitchFamily="34" charset="0"/>
              </a:rPr>
              <a:t>:</a:t>
            </a:r>
          </a:p>
          <a:p>
            <a:pPr marL="457200" indent="-457200">
              <a:lnSpc>
                <a:spcPct val="150000"/>
              </a:lnSpc>
              <a:buFont typeface="+mj-lt"/>
              <a:buAutoNum type="arabicPeriod"/>
            </a:pPr>
            <a:r>
              <a:rPr lang="nb-NO" sz="2000" dirty="0" smtClean="0">
                <a:latin typeface="Trebuchet MS" panose="020B0603020202020204" pitchFamily="34" charset="0"/>
              </a:rPr>
              <a:t>Oppdeling av anbud i geografiske soner og pris</a:t>
            </a:r>
          </a:p>
          <a:p>
            <a:pPr marL="457200" indent="-457200">
              <a:lnSpc>
                <a:spcPct val="150000"/>
              </a:lnSpc>
              <a:buFont typeface="+mj-lt"/>
              <a:buAutoNum type="arabicPeriod"/>
            </a:pPr>
            <a:r>
              <a:rPr lang="nb-NO" sz="2000" dirty="0" smtClean="0">
                <a:latin typeface="Trebuchet MS" panose="020B0603020202020204" pitchFamily="34" charset="0"/>
              </a:rPr>
              <a:t>Oppdeling av anbud i ulike produktområder eller varekategorier</a:t>
            </a:r>
          </a:p>
          <a:p>
            <a:pPr marL="457200" indent="-457200">
              <a:lnSpc>
                <a:spcPct val="150000"/>
              </a:lnSpc>
              <a:buFont typeface="+mj-lt"/>
              <a:buAutoNum type="arabicPeriod"/>
            </a:pPr>
            <a:r>
              <a:rPr lang="nb-NO" sz="2000" dirty="0" smtClean="0">
                <a:latin typeface="Trebuchet MS" panose="020B0603020202020204" pitchFamily="34" charset="0"/>
              </a:rPr>
              <a:t>Oppdeling av anbud for tilrettelegging for lokale kjøp</a:t>
            </a:r>
          </a:p>
          <a:p>
            <a:pPr marL="457200" indent="-457200">
              <a:buFont typeface="+mj-lt"/>
              <a:buAutoNum type="arabicPeriod"/>
            </a:pPr>
            <a:endParaRPr lang="nb-NO" sz="2000" dirty="0" smtClean="0"/>
          </a:p>
          <a:p>
            <a:pPr marL="0" indent="0">
              <a:buNone/>
            </a:pPr>
            <a:endParaRPr lang="nb-NO" sz="2000" dirty="0"/>
          </a:p>
        </p:txBody>
      </p:sp>
    </p:spTree>
    <p:extLst>
      <p:ext uri="{BB962C8B-B14F-4D97-AF65-F5344CB8AC3E}">
        <p14:creationId xmlns:p14="http://schemas.microsoft.com/office/powerpoint/2010/main" val="12721297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000" b="1" dirty="0" smtClean="0">
                <a:latin typeface="Trebuchet MS" pitchFamily="34" charset="0"/>
              </a:rPr>
              <a:t>4.4) </a:t>
            </a:r>
            <a:r>
              <a:rPr lang="nb-NO" sz="2000" dirty="0">
                <a:latin typeface="Trebuchet MS" panose="020B0603020202020204" pitchFamily="34" charset="0"/>
              </a:rPr>
              <a:t>Brukerutvalg/brukergruppe</a:t>
            </a:r>
            <a:br>
              <a:rPr lang="nb-NO" sz="2000" dirty="0">
                <a:latin typeface="Trebuchet MS" panose="020B0603020202020204" pitchFamily="34" charset="0"/>
              </a:rPr>
            </a:br>
            <a:r>
              <a:rPr lang="nb-NO" sz="2000" b="1" dirty="0" smtClean="0">
                <a:latin typeface="Trebuchet MS" pitchFamily="34" charset="0"/>
              </a:rPr>
              <a:t/>
            </a:r>
            <a:br>
              <a:rPr lang="nb-NO" sz="2000" b="1" dirty="0" smtClean="0">
                <a:latin typeface="Trebuchet MS" pitchFamily="34" charset="0"/>
              </a:rPr>
            </a:br>
            <a:r>
              <a:rPr lang="nb-NO" sz="2000" b="1" dirty="0" smtClean="0">
                <a:latin typeface="Trebuchet MS" pitchFamily="34" charset="0"/>
              </a:rPr>
              <a:t/>
            </a:r>
            <a:br>
              <a:rPr lang="nb-NO" sz="2000" b="1" dirty="0" smtClean="0">
                <a:latin typeface="Trebuchet MS"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268760"/>
            <a:ext cx="8350696" cy="4608512"/>
          </a:xfrm>
        </p:spPr>
        <p:txBody>
          <a:bodyPr/>
          <a:lstStyle/>
          <a:p>
            <a:pPr>
              <a:lnSpc>
                <a:spcPct val="150000"/>
              </a:lnSpc>
              <a:buFont typeface="Arial" panose="020B0604020202020204" pitchFamily="34" charset="0"/>
              <a:buChar char="•"/>
            </a:pPr>
            <a:r>
              <a:rPr lang="nb-NO" sz="2000" dirty="0" smtClean="0"/>
              <a:t>Etabler et brukerutvalg av passelig størrelse i forhold til anskaffelsene</a:t>
            </a:r>
          </a:p>
          <a:p>
            <a:pPr>
              <a:lnSpc>
                <a:spcPct val="150000"/>
              </a:lnSpc>
              <a:buFont typeface="Arial" panose="020B0604020202020204" pitchFamily="34" charset="0"/>
              <a:buChar char="•"/>
            </a:pPr>
            <a:r>
              <a:rPr lang="nb-NO" sz="2000" dirty="0" smtClean="0"/>
              <a:t>Påse at fagpersonene dekker de fagområdene som er påkrevd dekket.</a:t>
            </a:r>
          </a:p>
          <a:p>
            <a:pPr>
              <a:lnSpc>
                <a:spcPct val="150000"/>
              </a:lnSpc>
              <a:buFont typeface="Arial" panose="020B0604020202020204" pitchFamily="34" charset="0"/>
              <a:buChar char="•"/>
            </a:pPr>
            <a:r>
              <a:rPr lang="nb-NO" sz="2000" dirty="0" smtClean="0"/>
              <a:t>Personene bør også ha </a:t>
            </a:r>
            <a:r>
              <a:rPr lang="nb-NO" sz="2000" dirty="0" err="1" smtClean="0"/>
              <a:t>bestillerkompetanse</a:t>
            </a:r>
            <a:r>
              <a:rPr lang="nb-NO" sz="2000" dirty="0" smtClean="0"/>
              <a:t>.</a:t>
            </a:r>
          </a:p>
          <a:p>
            <a:pPr>
              <a:lnSpc>
                <a:spcPct val="150000"/>
              </a:lnSpc>
              <a:buFont typeface="Arial" panose="020B0604020202020204" pitchFamily="34" charset="0"/>
              <a:buChar char="•"/>
            </a:pPr>
            <a:r>
              <a:rPr lang="nb-NO" sz="2000" dirty="0" smtClean="0"/>
              <a:t>Er det et større geografisk område som skal dekkes, prøv å få med personer i fra ulike områder/kommuner – forankring.</a:t>
            </a:r>
          </a:p>
          <a:p>
            <a:pPr>
              <a:lnSpc>
                <a:spcPct val="150000"/>
              </a:lnSpc>
              <a:buFont typeface="Arial" panose="020B0604020202020204" pitchFamily="34" charset="0"/>
              <a:buChar char="•"/>
            </a:pPr>
            <a:r>
              <a:rPr lang="nb-NO" sz="2000" dirty="0" smtClean="0"/>
              <a:t>Ha med brukerutvalget i hele anskaffelsens/anskaffelsenes levetid i fra anbudstart til utfasing av kontrakt.</a:t>
            </a:r>
          </a:p>
          <a:p>
            <a:pPr>
              <a:lnSpc>
                <a:spcPct val="150000"/>
              </a:lnSpc>
              <a:buFont typeface="Arial" panose="020B0604020202020204" pitchFamily="34" charset="0"/>
              <a:buChar char="•"/>
            </a:pPr>
            <a:r>
              <a:rPr lang="nb-NO" sz="2000" dirty="0" smtClean="0"/>
              <a:t>Anskaffelser er gøy</a:t>
            </a:r>
          </a:p>
          <a:p>
            <a:pPr>
              <a:buFontTx/>
              <a:buChar char="-"/>
            </a:pPr>
            <a:endParaRPr lang="nb-NO" sz="2000" dirty="0"/>
          </a:p>
        </p:txBody>
      </p:sp>
    </p:spTree>
    <p:extLst>
      <p:ext uri="{BB962C8B-B14F-4D97-AF65-F5344CB8AC3E}">
        <p14:creationId xmlns:p14="http://schemas.microsoft.com/office/powerpoint/2010/main" val="10376363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539553" y="116632"/>
            <a:ext cx="7918647" cy="1512168"/>
          </a:xfrm>
        </p:spPr>
        <p:txBody>
          <a:bodyPr>
            <a:normAutofit/>
          </a:bodyPr>
          <a:lstStyle/>
          <a:p>
            <a:r>
              <a:rPr lang="nb-NO" sz="2000" dirty="0" smtClean="0"/>
              <a:t>Å kommunisere et behov er ikke alltid like enkelt.</a:t>
            </a:r>
            <a:endParaRPr lang="nb-NO" sz="2800" dirty="0"/>
          </a:p>
        </p:txBody>
      </p:sp>
      <p:sp>
        <p:nvSpPr>
          <p:cNvPr id="3" name="Plassholder for innhold 2"/>
          <p:cNvSpPr>
            <a:spLocks noGrp="1"/>
          </p:cNvSpPr>
          <p:nvPr>
            <p:ph idx="1"/>
          </p:nvPr>
        </p:nvSpPr>
        <p:spPr>
          <a:xfrm>
            <a:off x="685800" y="1484784"/>
            <a:ext cx="7772400" cy="4611216"/>
          </a:xfrm>
        </p:spPr>
        <p:txBody>
          <a:bodyPr>
            <a:normAutofit/>
          </a:bodyPr>
          <a:lstStyle/>
          <a:p>
            <a:endParaRPr lang="nb-NO" sz="2400" u="sng" dirty="0" smtClean="0"/>
          </a:p>
          <a:p>
            <a:endParaRPr lang="nb-NO" dirty="0" smtClean="0"/>
          </a:p>
          <a:p>
            <a:endParaRPr lang="nb-NO"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3" y="1124744"/>
            <a:ext cx="8208912" cy="54726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6347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2000" b="1" dirty="0" smtClean="0">
                <a:latin typeface="Trebuchet MS" pitchFamily="34" charset="0"/>
              </a:rPr>
              <a:t>4.5) </a:t>
            </a:r>
            <a:r>
              <a:rPr lang="nb-NO" sz="2000" dirty="0">
                <a:latin typeface="Trebuchet MS" panose="020B0603020202020204" pitchFamily="34" charset="0"/>
              </a:rPr>
              <a:t>Kravspesifikasjon, inkludert krav om sunnhetsmerkede produkter</a:t>
            </a:r>
            <a:br>
              <a:rPr lang="nb-NO" sz="2000" dirty="0">
                <a:latin typeface="Trebuchet MS" panose="020B0603020202020204" pitchFamily="34" charset="0"/>
              </a:rPr>
            </a:br>
            <a:endParaRPr lang="nb-NO" sz="2000" b="1" dirty="0">
              <a:latin typeface="Trebuchet MS" pitchFamily="34" charset="0"/>
            </a:endParaRPr>
          </a:p>
        </p:txBody>
      </p:sp>
      <p:sp>
        <p:nvSpPr>
          <p:cNvPr id="6" name="Plassholder for innhold 5"/>
          <p:cNvSpPr>
            <a:spLocks noGrp="1"/>
          </p:cNvSpPr>
          <p:nvPr>
            <p:ph idx="1"/>
          </p:nvPr>
        </p:nvSpPr>
        <p:spPr>
          <a:xfrm>
            <a:off x="685800" y="1484784"/>
            <a:ext cx="8350696" cy="4392488"/>
          </a:xfrm>
        </p:spPr>
        <p:txBody>
          <a:bodyPr/>
          <a:lstStyle/>
          <a:p>
            <a:pPr>
              <a:lnSpc>
                <a:spcPct val="150000"/>
              </a:lnSpc>
              <a:buFont typeface="Arial" panose="020B0604020202020204" pitchFamily="34" charset="0"/>
              <a:buChar char="•"/>
            </a:pPr>
            <a:r>
              <a:rPr lang="nb-NO" sz="2000" dirty="0" smtClean="0"/>
              <a:t>Del opp brukerutvalget i små arbeidsgrupper som får ansvaret for hvert sitt anbuds-/avtaleområde.</a:t>
            </a:r>
          </a:p>
          <a:p>
            <a:pPr>
              <a:lnSpc>
                <a:spcPct val="150000"/>
              </a:lnSpc>
              <a:buFont typeface="Arial" panose="020B0604020202020204" pitchFamily="34" charset="0"/>
              <a:buChar char="•"/>
            </a:pPr>
            <a:r>
              <a:rPr lang="nb-NO" sz="2000" dirty="0" smtClean="0"/>
              <a:t>Anbudsleder deltar inn i hver gruppe for standardisering og oversikt</a:t>
            </a:r>
            <a:endParaRPr lang="nb-NO" sz="2000" dirty="0"/>
          </a:p>
          <a:p>
            <a:pPr>
              <a:lnSpc>
                <a:spcPct val="150000"/>
              </a:lnSpc>
              <a:buFont typeface="Arial" panose="020B0604020202020204" pitchFamily="34" charset="0"/>
              <a:buChar char="•"/>
            </a:pPr>
            <a:r>
              <a:rPr lang="nb-NO" sz="2000" dirty="0" smtClean="0"/>
              <a:t>Vær spesifikk i beskrivelsen av de produktene du skal anskaffe, da vil du få høy treffprosent på de produktene du ønsker deg el tilsv. produkt </a:t>
            </a:r>
          </a:p>
          <a:p>
            <a:pPr>
              <a:lnSpc>
                <a:spcPct val="150000"/>
              </a:lnSpc>
              <a:buFont typeface="Arial" panose="020B0604020202020204" pitchFamily="34" charset="0"/>
              <a:buChar char="•"/>
            </a:pPr>
            <a:r>
              <a:rPr lang="nb-NO" sz="2000" dirty="0" smtClean="0"/>
              <a:t>Ikke vær for generell, da får du tilbudt de produktene du ikke vil ha.</a:t>
            </a:r>
          </a:p>
          <a:p>
            <a:pPr>
              <a:lnSpc>
                <a:spcPct val="150000"/>
              </a:lnSpc>
              <a:buFont typeface="Arial" panose="020B0604020202020204" pitchFamily="34" charset="0"/>
              <a:buChar char="•"/>
            </a:pPr>
            <a:r>
              <a:rPr lang="nb-NO" sz="2000" dirty="0" smtClean="0"/>
              <a:t>Sunnhetsmerkede produkter = nøkkelhullmerkede produkter, eller egenerklæring for oppfyllelse av </a:t>
            </a:r>
            <a:r>
              <a:rPr lang="nb-NO" sz="2000" dirty="0" err="1" smtClean="0"/>
              <a:t>forskriften</a:t>
            </a:r>
            <a:r>
              <a:rPr lang="nb-NO" sz="2000" dirty="0" smtClean="0"/>
              <a:t>.</a:t>
            </a:r>
          </a:p>
          <a:p>
            <a:pPr marL="0" indent="0">
              <a:buNone/>
            </a:pPr>
            <a:endParaRPr lang="nb-NO" sz="2000" dirty="0"/>
          </a:p>
        </p:txBody>
      </p:sp>
    </p:spTree>
    <p:extLst>
      <p:ext uri="{BB962C8B-B14F-4D97-AF65-F5344CB8AC3E}">
        <p14:creationId xmlns:p14="http://schemas.microsoft.com/office/powerpoint/2010/main" val="328836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685800" y="188640"/>
            <a:ext cx="7772400" cy="936104"/>
          </a:xfrm>
        </p:spPr>
        <p:txBody>
          <a:bodyPr/>
          <a:lstStyle/>
          <a:p>
            <a:r>
              <a:rPr lang="nb-NO" sz="2000" b="1" dirty="0" smtClean="0">
                <a:latin typeface="Trebuchet MS" pitchFamily="34" charset="0"/>
              </a:rPr>
              <a:t>4.7 Oppdeling i geografiske leveringssoner og litt om pris</a:t>
            </a:r>
            <a:endParaRPr lang="nb-NO" sz="2000" b="1" dirty="0">
              <a:latin typeface="Trebuchet MS" pitchFamily="34" charset="0"/>
            </a:endParaRPr>
          </a:p>
        </p:txBody>
      </p:sp>
      <p:sp>
        <p:nvSpPr>
          <p:cNvPr id="3" name="Plassholder for innhold 2"/>
          <p:cNvSpPr>
            <a:spLocks noGrp="1"/>
          </p:cNvSpPr>
          <p:nvPr>
            <p:ph idx="1"/>
          </p:nvPr>
        </p:nvSpPr>
        <p:spPr>
          <a:xfrm>
            <a:off x="685800" y="1124744"/>
            <a:ext cx="7772400" cy="4971256"/>
          </a:xfrm>
        </p:spPr>
        <p:txBody>
          <a:bodyPr/>
          <a:lstStyle/>
          <a:p>
            <a:pPr marL="0" lvl="0" indent="0">
              <a:lnSpc>
                <a:spcPct val="150000"/>
              </a:lnSpc>
              <a:buNone/>
            </a:pPr>
            <a:r>
              <a:rPr lang="nb-NO" sz="2000" b="1" dirty="0" smtClean="0">
                <a:latin typeface="Trebuchet MS" panose="020B0603020202020204" pitchFamily="34" charset="0"/>
              </a:rPr>
              <a:t>Sone 1</a:t>
            </a:r>
            <a:r>
              <a:rPr lang="nb-NO" sz="2000" dirty="0" smtClean="0">
                <a:latin typeface="Trebuchet MS" panose="020B0603020202020204" pitchFamily="34" charset="0"/>
              </a:rPr>
              <a:t>: Lister-regionen</a:t>
            </a:r>
          </a:p>
          <a:p>
            <a:pPr marL="0" lvl="0" indent="0">
              <a:lnSpc>
                <a:spcPct val="150000"/>
              </a:lnSpc>
              <a:buNone/>
            </a:pPr>
            <a:r>
              <a:rPr lang="nb-NO" sz="2000" b="1" dirty="0" smtClean="0">
                <a:latin typeface="Trebuchet MS" panose="020B0603020202020204" pitchFamily="34" charset="0"/>
              </a:rPr>
              <a:t>Sone 2</a:t>
            </a:r>
            <a:r>
              <a:rPr lang="nb-NO" sz="2000" dirty="0" smtClean="0">
                <a:latin typeface="Trebuchet MS" panose="020B0603020202020204" pitchFamily="34" charset="0"/>
              </a:rPr>
              <a:t>: Lindesnes-regionen, inkludert fylkeskommunale </a:t>
            </a:r>
            <a:r>
              <a:rPr lang="nb-NO" sz="2000" dirty="0">
                <a:latin typeface="Trebuchet MS" panose="020B0603020202020204" pitchFamily="34" charset="0"/>
              </a:rPr>
              <a:t>enheter i </a:t>
            </a:r>
            <a:r>
              <a:rPr lang="nb-NO" sz="2000" dirty="0" smtClean="0">
                <a:latin typeface="Trebuchet MS" panose="020B0603020202020204" pitchFamily="34" charset="0"/>
              </a:rPr>
              <a:t> Vennesla</a:t>
            </a:r>
            <a:r>
              <a:rPr lang="nb-NO" sz="2000" dirty="0">
                <a:latin typeface="Trebuchet MS" panose="020B0603020202020204" pitchFamily="34" charset="0"/>
              </a:rPr>
              <a:t>, Søgne, </a:t>
            </a:r>
            <a:r>
              <a:rPr lang="nb-NO" sz="2000" dirty="0" smtClean="0">
                <a:latin typeface="Trebuchet MS" panose="020B0603020202020204" pitchFamily="34" charset="0"/>
              </a:rPr>
              <a:t>Songdalen og </a:t>
            </a:r>
            <a:r>
              <a:rPr lang="nb-NO" sz="2000" dirty="0">
                <a:latin typeface="Trebuchet MS" panose="020B0603020202020204" pitchFamily="34" charset="0"/>
              </a:rPr>
              <a:t>Kristiansand</a:t>
            </a:r>
          </a:p>
          <a:p>
            <a:pPr marL="0" lvl="0" indent="0">
              <a:lnSpc>
                <a:spcPct val="150000"/>
              </a:lnSpc>
              <a:buNone/>
            </a:pPr>
            <a:r>
              <a:rPr lang="nb-NO" sz="2000" b="1" dirty="0" smtClean="0">
                <a:latin typeface="Trebuchet MS" panose="020B0603020202020204" pitchFamily="34" charset="0"/>
              </a:rPr>
              <a:t>Sone 3</a:t>
            </a:r>
            <a:r>
              <a:rPr lang="nb-NO" sz="2000" dirty="0" smtClean="0">
                <a:latin typeface="Trebuchet MS" panose="020B0603020202020204" pitchFamily="34" charset="0"/>
              </a:rPr>
              <a:t>: </a:t>
            </a:r>
            <a:r>
              <a:rPr lang="nb-NO" sz="2000" dirty="0" err="1" smtClean="0">
                <a:latin typeface="Trebuchet MS" panose="020B0603020202020204" pitchFamily="34" charset="0"/>
              </a:rPr>
              <a:t>Setesdalen</a:t>
            </a:r>
            <a:endParaRPr lang="nb-NO" sz="2000" dirty="0" smtClean="0">
              <a:latin typeface="Trebuchet MS" panose="020B0603020202020204" pitchFamily="34" charset="0"/>
            </a:endParaRPr>
          </a:p>
          <a:p>
            <a:pPr marL="0" indent="0">
              <a:lnSpc>
                <a:spcPct val="150000"/>
              </a:lnSpc>
              <a:buNone/>
            </a:pPr>
            <a:r>
              <a:rPr lang="nb-NO" sz="2000" b="1" dirty="0" smtClean="0">
                <a:latin typeface="Trebuchet MS" panose="020B0603020202020204" pitchFamily="34" charset="0"/>
              </a:rPr>
              <a:t>Sone 4</a:t>
            </a:r>
            <a:r>
              <a:rPr lang="nb-NO" sz="2000" dirty="0" smtClean="0">
                <a:latin typeface="Trebuchet MS" panose="020B0603020202020204" pitchFamily="34" charset="0"/>
              </a:rPr>
              <a:t>: Arendal</a:t>
            </a:r>
            <a:r>
              <a:rPr lang="nb-NO" sz="2000" dirty="0">
                <a:latin typeface="Trebuchet MS" panose="020B0603020202020204" pitchFamily="34" charset="0"/>
              </a:rPr>
              <a:t>, Grimstad, </a:t>
            </a:r>
            <a:r>
              <a:rPr lang="nb-NO" sz="2000" dirty="0" smtClean="0">
                <a:latin typeface="Trebuchet MS" panose="020B0603020202020204" pitchFamily="34" charset="0"/>
              </a:rPr>
              <a:t>Froland, inkludert fylkeskommunale    enheter </a:t>
            </a:r>
            <a:r>
              <a:rPr lang="nb-NO" sz="2000" dirty="0">
                <a:latin typeface="Trebuchet MS" panose="020B0603020202020204" pitchFamily="34" charset="0"/>
              </a:rPr>
              <a:t>i Birkenes og Lillesand</a:t>
            </a:r>
          </a:p>
          <a:p>
            <a:pPr marL="0" lvl="0" indent="0">
              <a:buNone/>
            </a:pPr>
            <a:r>
              <a:rPr lang="nb-NO" sz="2000" b="1" dirty="0" smtClean="0">
                <a:latin typeface="Trebuchet MS" panose="020B0603020202020204" pitchFamily="34" charset="0"/>
              </a:rPr>
              <a:t>Sone 5</a:t>
            </a:r>
            <a:r>
              <a:rPr lang="nb-NO" sz="2000" dirty="0" smtClean="0">
                <a:latin typeface="Trebuchet MS" panose="020B0603020202020204" pitchFamily="34" charset="0"/>
              </a:rPr>
              <a:t>: Øst-regionen</a:t>
            </a:r>
          </a:p>
          <a:p>
            <a:pPr marL="0" lvl="0" indent="0">
              <a:buNone/>
            </a:pPr>
            <a:r>
              <a:rPr lang="nb-NO" sz="2000" dirty="0">
                <a:latin typeface="Trebuchet MS" panose="020B0603020202020204" pitchFamily="34" charset="0"/>
              </a:rPr>
              <a:t/>
            </a:r>
            <a:br>
              <a:rPr lang="nb-NO" sz="2000" dirty="0">
                <a:latin typeface="Trebuchet MS" panose="020B0603020202020204" pitchFamily="34" charset="0"/>
              </a:rPr>
            </a:br>
            <a:r>
              <a:rPr lang="nb-NO" sz="2000" b="1" u="sng" dirty="0" smtClean="0">
                <a:latin typeface="Trebuchet MS" panose="020B0603020202020204" pitchFamily="34" charset="0"/>
              </a:rPr>
              <a:t>Merk</a:t>
            </a:r>
            <a:r>
              <a:rPr lang="nb-NO" sz="2000" dirty="0">
                <a:latin typeface="Trebuchet MS" panose="020B0603020202020204" pitchFamily="34" charset="0"/>
              </a:rPr>
              <a:t>: Fylkeskommunale enheter tilhørende Aust-Agder og Vest-Agder fylkeskommuner som ikke er eksplisitt definert ovenfor, følger de geografiske områder som spesifisert ovenfor</a:t>
            </a:r>
          </a:p>
          <a:p>
            <a:pPr marL="0" indent="0">
              <a:buNone/>
            </a:pPr>
            <a:endParaRPr lang="nb-NO" sz="2000" b="1" dirty="0">
              <a:solidFill>
                <a:schemeClr val="tx2"/>
              </a:solidFill>
              <a:latin typeface="Trebuchet MS" pitchFamily="34" charset="0"/>
              <a:ea typeface="+mj-ea"/>
              <a:cs typeface="+mj-cs"/>
            </a:endParaRPr>
          </a:p>
        </p:txBody>
      </p:sp>
    </p:spTree>
    <p:extLst>
      <p:ext uri="{BB962C8B-B14F-4D97-AF65-F5344CB8AC3E}">
        <p14:creationId xmlns:p14="http://schemas.microsoft.com/office/powerpoint/2010/main" val="36659324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App">
  <a:themeElements>
    <a:clrScheme name="OFAp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Ap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n-NO"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n-NO"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OFAp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Ap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Ap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Ap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Ap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Ap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App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Ap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Ap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Ap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Ap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Ap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Wenke:Applications (Mac OS 9):Microsoft Office 2001:Templates:My Templates:OFApp</Template>
  <TotalTime>0</TotalTime>
  <Words>5004</Words>
  <Application>Microsoft Office PowerPoint</Application>
  <PresentationFormat>Skjermfremvisning (4:3)</PresentationFormat>
  <Paragraphs>302</Paragraphs>
  <Slides>18</Slides>
  <Notes>18</Notes>
  <HiddenSlides>0</HiddenSlides>
  <MMClips>0</MMClips>
  <ScaleCrop>false</ScaleCrop>
  <HeadingPairs>
    <vt:vector size="6" baseType="variant">
      <vt:variant>
        <vt:lpstr>Brukte skrifter</vt:lpstr>
      </vt:variant>
      <vt:variant>
        <vt:i4>5</vt:i4>
      </vt:variant>
      <vt:variant>
        <vt:lpstr>Tema</vt:lpstr>
      </vt:variant>
      <vt:variant>
        <vt:i4>1</vt:i4>
      </vt:variant>
      <vt:variant>
        <vt:lpstr>Lysbildetitler</vt:lpstr>
      </vt:variant>
      <vt:variant>
        <vt:i4>18</vt:i4>
      </vt:variant>
    </vt:vector>
  </HeadingPairs>
  <TitlesOfParts>
    <vt:vector size="24" baseType="lpstr">
      <vt:lpstr>Arial</vt:lpstr>
      <vt:lpstr>Calibri</vt:lpstr>
      <vt:lpstr>Times</vt:lpstr>
      <vt:lpstr>Trebuchet MS</vt:lpstr>
      <vt:lpstr>Wingdings</vt:lpstr>
      <vt:lpstr>OFApp</vt:lpstr>
      <vt:lpstr>Offentlig innkjøp av mat  v/ Jan Audun Juveng, innkjøpsrådgiver, Aust-Agder fylkeskommune. (jan.audun.juveng@austagderfk.no) LMD’s-inspirasjonsdag om matglede. Grimstad 26.11.2018</vt:lpstr>
      <vt:lpstr>1) Kort introduksjon – OFA OFA – Offentlige Fellesinnkjøp på Agder  ( www.ofanett.no )  </vt:lpstr>
      <vt:lpstr>2) Avtaleområder – næringsmidler og tilhørende rekvisita  </vt:lpstr>
      <vt:lpstr>3) OFA - anskaffelsesprosess</vt:lpstr>
      <vt:lpstr>4) Hvordan har vi gjort det /hvordan gjør vi det  </vt:lpstr>
      <vt:lpstr>4.4) Brukerutvalg/brukergruppe   </vt:lpstr>
      <vt:lpstr>Å kommunisere et behov er ikke alltid like enkelt.</vt:lpstr>
      <vt:lpstr>4.5) Kravspesifikasjon, inkludert krav om sunnhetsmerkede produkter </vt:lpstr>
      <vt:lpstr>4.7 Oppdeling i geografiske leveringssoner og litt om pris</vt:lpstr>
      <vt:lpstr>4.8. Oppdeling av en anskaffelse i ulike produktområder</vt:lpstr>
      <vt:lpstr>4.9 Oppdeling av anbud for tilrettelegging for lokale kjøp </vt:lpstr>
      <vt:lpstr>   5) Hvordan har markedet respondert?     Hva har vi oppnådd? </vt:lpstr>
      <vt:lpstr>6) Nye punkter i neste anbud på næringsmidler </vt:lpstr>
      <vt:lpstr>6) Nye punkter i neste anbud på næringsmidler </vt:lpstr>
      <vt:lpstr>Oppsummering – Agdermodellen - viktige punkter  </vt:lpstr>
      <vt:lpstr>Oppsummering – Agdermodellen - viktige punkter  </vt:lpstr>
      <vt:lpstr>Oppsummering – Agdermodellen - viktige punkter   </vt:lpstr>
      <vt:lpstr>Spørsmål og avslutning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2015-08-07T10:07:55Z</dcterms:created>
  <dcterms:modified xsi:type="dcterms:W3CDTF">2018-11-23T07:40:56Z</dcterms:modified>
  <cp:contentStatus/>
</cp:coreProperties>
</file>