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64" r:id="rId4"/>
    <p:sldId id="258" r:id="rId5"/>
    <p:sldId id="265" r:id="rId6"/>
    <p:sldId id="266" r:id="rId7"/>
    <p:sldId id="270" r:id="rId8"/>
    <p:sldId id="260" r:id="rId9"/>
    <p:sldId id="274" r:id="rId10"/>
    <p:sldId id="262" r:id="rId11"/>
    <p:sldId id="263" r:id="rId12"/>
    <p:sldId id="259" r:id="rId13"/>
    <p:sldId id="267" r:id="rId14"/>
    <p:sldId id="268" r:id="rId15"/>
    <p:sldId id="269" r:id="rId16"/>
    <p:sldId id="271" r:id="rId17"/>
    <p:sldId id="275" r:id="rId18"/>
    <p:sldId id="277" r:id="rId19"/>
    <p:sldId id="276" r:id="rId20"/>
    <p:sldId id="273" r:id="rId21"/>
    <p:sldId id="278" r:id="rId22"/>
    <p:sldId id="272"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8" d="100"/>
          <a:sy n="68" d="100"/>
        </p:scale>
        <p:origin x="616"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6118480-7321-461F-BA2C-AD1037315EF1}" type="doc">
      <dgm:prSet loTypeId="urn:microsoft.com/office/officeart/2005/8/layout/process1" loCatId="process" qsTypeId="urn:microsoft.com/office/officeart/2005/8/quickstyle/simple2" qsCatId="simple" csTypeId="urn:microsoft.com/office/officeart/2005/8/colors/colorful2" csCatId="colorful"/>
      <dgm:spPr/>
      <dgm:t>
        <a:bodyPr/>
        <a:lstStyle/>
        <a:p>
          <a:endParaRPr lang="en-US"/>
        </a:p>
      </dgm:t>
    </dgm:pt>
    <dgm:pt modelId="{A4C35397-DB88-4390-A7AC-DBFB99C9990C}">
      <dgm:prSet/>
      <dgm:spPr/>
      <dgm:t>
        <a:bodyPr/>
        <a:lstStyle/>
        <a:p>
          <a:r>
            <a:rPr lang="nb-NO" dirty="0"/>
            <a:t>Smaken kan påvirkes av flere faktorer, og det vil derfor være vanskelig å si konkret om hva som er eventuelt er årsaken til forandringen i smaksopplevelsen hos eldre. </a:t>
          </a:r>
          <a:endParaRPr lang="en-US" dirty="0"/>
        </a:p>
      </dgm:t>
    </dgm:pt>
    <dgm:pt modelId="{E55FE110-2B43-45E9-8E53-EAA9B906FD74}" type="parTrans" cxnId="{34FB5145-8EFC-4081-A8F3-814421642134}">
      <dgm:prSet/>
      <dgm:spPr/>
      <dgm:t>
        <a:bodyPr/>
        <a:lstStyle/>
        <a:p>
          <a:endParaRPr lang="en-US"/>
        </a:p>
      </dgm:t>
    </dgm:pt>
    <dgm:pt modelId="{FB0F7D22-5F97-4178-8158-0A9595817F49}" type="sibTrans" cxnId="{34FB5145-8EFC-4081-A8F3-814421642134}">
      <dgm:prSet/>
      <dgm:spPr/>
      <dgm:t>
        <a:bodyPr/>
        <a:lstStyle/>
        <a:p>
          <a:endParaRPr lang="en-US"/>
        </a:p>
      </dgm:t>
    </dgm:pt>
    <dgm:pt modelId="{F6BC10B0-B469-4599-AA0B-55195635BEAF}">
      <dgm:prSet/>
      <dgm:spPr/>
      <dgm:t>
        <a:bodyPr/>
        <a:lstStyle/>
        <a:p>
          <a:r>
            <a:rPr lang="nb-NO"/>
            <a:t>Både tabletter, munnhelse og sykdom kan være med på å påvirke smak (Nordin, 2009). </a:t>
          </a:r>
          <a:endParaRPr lang="en-US"/>
        </a:p>
      </dgm:t>
    </dgm:pt>
    <dgm:pt modelId="{2E990628-8710-4AD0-86B5-D2F97435B83F}" type="parTrans" cxnId="{FF35E584-73B7-4F59-B101-4701E6BFC266}">
      <dgm:prSet/>
      <dgm:spPr/>
      <dgm:t>
        <a:bodyPr/>
        <a:lstStyle/>
        <a:p>
          <a:endParaRPr lang="en-US"/>
        </a:p>
      </dgm:t>
    </dgm:pt>
    <dgm:pt modelId="{0F80DCFB-2B51-4544-A860-CC3556DE0095}" type="sibTrans" cxnId="{FF35E584-73B7-4F59-B101-4701E6BFC266}">
      <dgm:prSet/>
      <dgm:spPr/>
      <dgm:t>
        <a:bodyPr/>
        <a:lstStyle/>
        <a:p>
          <a:endParaRPr lang="en-US"/>
        </a:p>
      </dgm:t>
    </dgm:pt>
    <dgm:pt modelId="{5EC7E240-7E2B-4C26-99EB-20D59D778F9C}">
      <dgm:prSet/>
      <dgm:spPr/>
      <dgm:t>
        <a:bodyPr/>
        <a:lstStyle/>
        <a:p>
          <a:r>
            <a:rPr lang="nb-NO"/>
            <a:t>Selv om den eldre selv ikke synes at de har mistet noen av smaksløkene, kan det synes som om det ofte må en sterkere konsentrasjon til for at de skal kjenne at maten smaker som tidligere (Murphy, 1985). </a:t>
          </a:r>
          <a:endParaRPr lang="en-US"/>
        </a:p>
      </dgm:t>
    </dgm:pt>
    <dgm:pt modelId="{E4C758A9-95CD-46D4-AF73-C43355470E14}" type="parTrans" cxnId="{576AAC20-F9E1-45D2-B18B-CE9EC05E9275}">
      <dgm:prSet/>
      <dgm:spPr/>
      <dgm:t>
        <a:bodyPr/>
        <a:lstStyle/>
        <a:p>
          <a:endParaRPr lang="en-US"/>
        </a:p>
      </dgm:t>
    </dgm:pt>
    <dgm:pt modelId="{76891767-B796-49C6-9CB8-1E394247CC36}" type="sibTrans" cxnId="{576AAC20-F9E1-45D2-B18B-CE9EC05E9275}">
      <dgm:prSet/>
      <dgm:spPr/>
      <dgm:t>
        <a:bodyPr/>
        <a:lstStyle/>
        <a:p>
          <a:endParaRPr lang="en-US"/>
        </a:p>
      </dgm:t>
    </dgm:pt>
    <dgm:pt modelId="{CBC60055-7F52-4BE3-9878-1D5E2BD48443}">
      <dgm:prSet/>
      <dgm:spPr/>
      <dgm:t>
        <a:bodyPr/>
        <a:lstStyle/>
        <a:p>
          <a:r>
            <a:rPr lang="nb-NO"/>
            <a:t>Smaken har forandret seg hos noen, men hos de fleste synes smaken er som den har vært tidligere. </a:t>
          </a:r>
          <a:endParaRPr lang="en-US"/>
        </a:p>
      </dgm:t>
    </dgm:pt>
    <dgm:pt modelId="{2C0FC95E-E482-4257-8F1B-B50BEC6D427D}" type="parTrans" cxnId="{3F53EDE2-78B2-4040-8D8A-346DD5F3EC5E}">
      <dgm:prSet/>
      <dgm:spPr/>
      <dgm:t>
        <a:bodyPr/>
        <a:lstStyle/>
        <a:p>
          <a:endParaRPr lang="en-US"/>
        </a:p>
      </dgm:t>
    </dgm:pt>
    <dgm:pt modelId="{773E3F7B-4329-4AA9-BADA-83CCC7F5D9A9}" type="sibTrans" cxnId="{3F53EDE2-78B2-4040-8D8A-346DD5F3EC5E}">
      <dgm:prSet/>
      <dgm:spPr/>
      <dgm:t>
        <a:bodyPr/>
        <a:lstStyle/>
        <a:p>
          <a:endParaRPr lang="en-US"/>
        </a:p>
      </dgm:t>
    </dgm:pt>
    <dgm:pt modelId="{2E40C611-C36C-49CF-A06C-97B3502732EE}" type="pres">
      <dgm:prSet presAssocID="{76118480-7321-461F-BA2C-AD1037315EF1}" presName="Name0" presStyleCnt="0">
        <dgm:presLayoutVars>
          <dgm:dir/>
          <dgm:resizeHandles val="exact"/>
        </dgm:presLayoutVars>
      </dgm:prSet>
      <dgm:spPr/>
    </dgm:pt>
    <dgm:pt modelId="{C404B454-AA22-4B37-8114-C412570B03EF}" type="pres">
      <dgm:prSet presAssocID="{A4C35397-DB88-4390-A7AC-DBFB99C9990C}" presName="node" presStyleLbl="node1" presStyleIdx="0" presStyleCnt="4">
        <dgm:presLayoutVars>
          <dgm:bulletEnabled val="1"/>
        </dgm:presLayoutVars>
      </dgm:prSet>
      <dgm:spPr/>
    </dgm:pt>
    <dgm:pt modelId="{D2D0B4C1-69C1-41A6-80FA-62BA8F253DB0}" type="pres">
      <dgm:prSet presAssocID="{FB0F7D22-5F97-4178-8158-0A9595817F49}" presName="sibTrans" presStyleLbl="sibTrans2D1" presStyleIdx="0" presStyleCnt="3"/>
      <dgm:spPr/>
    </dgm:pt>
    <dgm:pt modelId="{C76AC602-0765-40DE-ACE4-E55BE3DBC055}" type="pres">
      <dgm:prSet presAssocID="{FB0F7D22-5F97-4178-8158-0A9595817F49}" presName="connectorText" presStyleLbl="sibTrans2D1" presStyleIdx="0" presStyleCnt="3"/>
      <dgm:spPr/>
    </dgm:pt>
    <dgm:pt modelId="{0BE2E502-BE8A-4645-8B5F-6CF9CA36F716}" type="pres">
      <dgm:prSet presAssocID="{F6BC10B0-B469-4599-AA0B-55195635BEAF}" presName="node" presStyleLbl="node1" presStyleIdx="1" presStyleCnt="4">
        <dgm:presLayoutVars>
          <dgm:bulletEnabled val="1"/>
        </dgm:presLayoutVars>
      </dgm:prSet>
      <dgm:spPr/>
    </dgm:pt>
    <dgm:pt modelId="{EAA8D397-870A-42EE-BAAE-3FBF283FCE31}" type="pres">
      <dgm:prSet presAssocID="{0F80DCFB-2B51-4544-A860-CC3556DE0095}" presName="sibTrans" presStyleLbl="sibTrans2D1" presStyleIdx="1" presStyleCnt="3"/>
      <dgm:spPr/>
    </dgm:pt>
    <dgm:pt modelId="{77B14177-0FBE-4FA1-B8AB-B8599FB9EE87}" type="pres">
      <dgm:prSet presAssocID="{0F80DCFB-2B51-4544-A860-CC3556DE0095}" presName="connectorText" presStyleLbl="sibTrans2D1" presStyleIdx="1" presStyleCnt="3"/>
      <dgm:spPr/>
    </dgm:pt>
    <dgm:pt modelId="{7937CE89-D72F-470A-8DFB-9A54802A14B1}" type="pres">
      <dgm:prSet presAssocID="{5EC7E240-7E2B-4C26-99EB-20D59D778F9C}" presName="node" presStyleLbl="node1" presStyleIdx="2" presStyleCnt="4">
        <dgm:presLayoutVars>
          <dgm:bulletEnabled val="1"/>
        </dgm:presLayoutVars>
      </dgm:prSet>
      <dgm:spPr/>
    </dgm:pt>
    <dgm:pt modelId="{0323FBB1-4B0D-43A4-8527-A6BEFC6C1440}" type="pres">
      <dgm:prSet presAssocID="{76891767-B796-49C6-9CB8-1E394247CC36}" presName="sibTrans" presStyleLbl="sibTrans2D1" presStyleIdx="2" presStyleCnt="3"/>
      <dgm:spPr/>
    </dgm:pt>
    <dgm:pt modelId="{A57B14AC-BCC9-4DAB-916B-42C16C2A6BA0}" type="pres">
      <dgm:prSet presAssocID="{76891767-B796-49C6-9CB8-1E394247CC36}" presName="connectorText" presStyleLbl="sibTrans2D1" presStyleIdx="2" presStyleCnt="3"/>
      <dgm:spPr/>
    </dgm:pt>
    <dgm:pt modelId="{63D2DE31-44EF-4FBB-BB8E-EBB66198E846}" type="pres">
      <dgm:prSet presAssocID="{CBC60055-7F52-4BE3-9878-1D5E2BD48443}" presName="node" presStyleLbl="node1" presStyleIdx="3" presStyleCnt="4">
        <dgm:presLayoutVars>
          <dgm:bulletEnabled val="1"/>
        </dgm:presLayoutVars>
      </dgm:prSet>
      <dgm:spPr/>
    </dgm:pt>
  </dgm:ptLst>
  <dgm:cxnLst>
    <dgm:cxn modelId="{7B43D707-FFDA-4E1D-9C7A-97E95050153E}" type="presOf" srcId="{5EC7E240-7E2B-4C26-99EB-20D59D778F9C}" destId="{7937CE89-D72F-470A-8DFB-9A54802A14B1}" srcOrd="0" destOrd="0" presId="urn:microsoft.com/office/officeart/2005/8/layout/process1"/>
    <dgm:cxn modelId="{576AAC20-F9E1-45D2-B18B-CE9EC05E9275}" srcId="{76118480-7321-461F-BA2C-AD1037315EF1}" destId="{5EC7E240-7E2B-4C26-99EB-20D59D778F9C}" srcOrd="2" destOrd="0" parTransId="{E4C758A9-95CD-46D4-AF73-C43355470E14}" sibTransId="{76891767-B796-49C6-9CB8-1E394247CC36}"/>
    <dgm:cxn modelId="{7D33492C-EDED-4A99-9CC7-DD35062AC05C}" type="presOf" srcId="{CBC60055-7F52-4BE3-9878-1D5E2BD48443}" destId="{63D2DE31-44EF-4FBB-BB8E-EBB66198E846}" srcOrd="0" destOrd="0" presId="urn:microsoft.com/office/officeart/2005/8/layout/process1"/>
    <dgm:cxn modelId="{381AE232-7E24-473E-A2EB-004619611FE9}" type="presOf" srcId="{76891767-B796-49C6-9CB8-1E394247CC36}" destId="{0323FBB1-4B0D-43A4-8527-A6BEFC6C1440}" srcOrd="0" destOrd="0" presId="urn:microsoft.com/office/officeart/2005/8/layout/process1"/>
    <dgm:cxn modelId="{E8E0D65C-E6D2-4378-ADB3-1C79123A896B}" type="presOf" srcId="{FB0F7D22-5F97-4178-8158-0A9595817F49}" destId="{C76AC602-0765-40DE-ACE4-E55BE3DBC055}" srcOrd="1" destOrd="0" presId="urn:microsoft.com/office/officeart/2005/8/layout/process1"/>
    <dgm:cxn modelId="{34FB5145-8EFC-4081-A8F3-814421642134}" srcId="{76118480-7321-461F-BA2C-AD1037315EF1}" destId="{A4C35397-DB88-4390-A7AC-DBFB99C9990C}" srcOrd="0" destOrd="0" parTransId="{E55FE110-2B43-45E9-8E53-EAA9B906FD74}" sibTransId="{FB0F7D22-5F97-4178-8158-0A9595817F49}"/>
    <dgm:cxn modelId="{7C4BC470-F9FF-495F-8E89-9BE5D1E70E12}" type="presOf" srcId="{FB0F7D22-5F97-4178-8158-0A9595817F49}" destId="{D2D0B4C1-69C1-41A6-80FA-62BA8F253DB0}" srcOrd="0" destOrd="0" presId="urn:microsoft.com/office/officeart/2005/8/layout/process1"/>
    <dgm:cxn modelId="{8D694C7A-E8CC-49FF-8EED-3657DBB18E4A}" type="presOf" srcId="{0F80DCFB-2B51-4544-A860-CC3556DE0095}" destId="{77B14177-0FBE-4FA1-B8AB-B8599FB9EE87}" srcOrd="1" destOrd="0" presId="urn:microsoft.com/office/officeart/2005/8/layout/process1"/>
    <dgm:cxn modelId="{1DCB7682-8798-40FD-8469-85FAD8B6AB2C}" type="presOf" srcId="{F6BC10B0-B469-4599-AA0B-55195635BEAF}" destId="{0BE2E502-BE8A-4645-8B5F-6CF9CA36F716}" srcOrd="0" destOrd="0" presId="urn:microsoft.com/office/officeart/2005/8/layout/process1"/>
    <dgm:cxn modelId="{FF35E584-73B7-4F59-B101-4701E6BFC266}" srcId="{76118480-7321-461F-BA2C-AD1037315EF1}" destId="{F6BC10B0-B469-4599-AA0B-55195635BEAF}" srcOrd="1" destOrd="0" parTransId="{2E990628-8710-4AD0-86B5-D2F97435B83F}" sibTransId="{0F80DCFB-2B51-4544-A860-CC3556DE0095}"/>
    <dgm:cxn modelId="{AF6229A7-9599-455A-ACE9-6F39F80E4713}" type="presOf" srcId="{0F80DCFB-2B51-4544-A860-CC3556DE0095}" destId="{EAA8D397-870A-42EE-BAAE-3FBF283FCE31}" srcOrd="0" destOrd="0" presId="urn:microsoft.com/office/officeart/2005/8/layout/process1"/>
    <dgm:cxn modelId="{CB22D8B4-EBD4-49BE-A918-47E9EC6D8856}" type="presOf" srcId="{76118480-7321-461F-BA2C-AD1037315EF1}" destId="{2E40C611-C36C-49CF-A06C-97B3502732EE}" srcOrd="0" destOrd="0" presId="urn:microsoft.com/office/officeart/2005/8/layout/process1"/>
    <dgm:cxn modelId="{3F53EDE2-78B2-4040-8D8A-346DD5F3EC5E}" srcId="{76118480-7321-461F-BA2C-AD1037315EF1}" destId="{CBC60055-7F52-4BE3-9878-1D5E2BD48443}" srcOrd="3" destOrd="0" parTransId="{2C0FC95E-E482-4257-8F1B-B50BEC6D427D}" sibTransId="{773E3F7B-4329-4AA9-BADA-83CCC7F5D9A9}"/>
    <dgm:cxn modelId="{6EF4B2F1-BD82-44E2-B766-B7DD423354B1}" type="presOf" srcId="{A4C35397-DB88-4390-A7AC-DBFB99C9990C}" destId="{C404B454-AA22-4B37-8114-C412570B03EF}" srcOrd="0" destOrd="0" presId="urn:microsoft.com/office/officeart/2005/8/layout/process1"/>
    <dgm:cxn modelId="{6F84F3F6-AAAC-417A-B40E-3C2D89F22395}" type="presOf" srcId="{76891767-B796-49C6-9CB8-1E394247CC36}" destId="{A57B14AC-BCC9-4DAB-916B-42C16C2A6BA0}" srcOrd="1" destOrd="0" presId="urn:microsoft.com/office/officeart/2005/8/layout/process1"/>
    <dgm:cxn modelId="{CAF8706C-0AC6-4D20-9749-7C3C73FFA7A8}" type="presParOf" srcId="{2E40C611-C36C-49CF-A06C-97B3502732EE}" destId="{C404B454-AA22-4B37-8114-C412570B03EF}" srcOrd="0" destOrd="0" presId="urn:microsoft.com/office/officeart/2005/8/layout/process1"/>
    <dgm:cxn modelId="{48BA9A60-282D-4B17-886B-28F84CDB041E}" type="presParOf" srcId="{2E40C611-C36C-49CF-A06C-97B3502732EE}" destId="{D2D0B4C1-69C1-41A6-80FA-62BA8F253DB0}" srcOrd="1" destOrd="0" presId="urn:microsoft.com/office/officeart/2005/8/layout/process1"/>
    <dgm:cxn modelId="{DFD509FD-E694-44AD-AA32-CA5C2FDA029B}" type="presParOf" srcId="{D2D0B4C1-69C1-41A6-80FA-62BA8F253DB0}" destId="{C76AC602-0765-40DE-ACE4-E55BE3DBC055}" srcOrd="0" destOrd="0" presId="urn:microsoft.com/office/officeart/2005/8/layout/process1"/>
    <dgm:cxn modelId="{6295BC5F-ED39-4774-BDB7-E867BC140494}" type="presParOf" srcId="{2E40C611-C36C-49CF-A06C-97B3502732EE}" destId="{0BE2E502-BE8A-4645-8B5F-6CF9CA36F716}" srcOrd="2" destOrd="0" presId="urn:microsoft.com/office/officeart/2005/8/layout/process1"/>
    <dgm:cxn modelId="{6FB8F19B-1CF9-42F2-94D3-0EBA57496F60}" type="presParOf" srcId="{2E40C611-C36C-49CF-A06C-97B3502732EE}" destId="{EAA8D397-870A-42EE-BAAE-3FBF283FCE31}" srcOrd="3" destOrd="0" presId="urn:microsoft.com/office/officeart/2005/8/layout/process1"/>
    <dgm:cxn modelId="{6100DA21-FD3B-4C76-8E65-B5ADF0263686}" type="presParOf" srcId="{EAA8D397-870A-42EE-BAAE-3FBF283FCE31}" destId="{77B14177-0FBE-4FA1-B8AB-B8599FB9EE87}" srcOrd="0" destOrd="0" presId="urn:microsoft.com/office/officeart/2005/8/layout/process1"/>
    <dgm:cxn modelId="{696ABA1A-6E23-4013-8E6F-D637B4CCFBD3}" type="presParOf" srcId="{2E40C611-C36C-49CF-A06C-97B3502732EE}" destId="{7937CE89-D72F-470A-8DFB-9A54802A14B1}" srcOrd="4" destOrd="0" presId="urn:microsoft.com/office/officeart/2005/8/layout/process1"/>
    <dgm:cxn modelId="{4052F8DE-1A58-4CD9-988F-D17C3F971F36}" type="presParOf" srcId="{2E40C611-C36C-49CF-A06C-97B3502732EE}" destId="{0323FBB1-4B0D-43A4-8527-A6BEFC6C1440}" srcOrd="5" destOrd="0" presId="urn:microsoft.com/office/officeart/2005/8/layout/process1"/>
    <dgm:cxn modelId="{BEDAE59B-7C7A-48F7-B279-BB701AED5066}" type="presParOf" srcId="{0323FBB1-4B0D-43A4-8527-A6BEFC6C1440}" destId="{A57B14AC-BCC9-4DAB-916B-42C16C2A6BA0}" srcOrd="0" destOrd="0" presId="urn:microsoft.com/office/officeart/2005/8/layout/process1"/>
    <dgm:cxn modelId="{CB0B15C9-0E13-4724-953B-2C13D0F95B8F}" type="presParOf" srcId="{2E40C611-C36C-49CF-A06C-97B3502732EE}" destId="{63D2DE31-44EF-4FBB-BB8E-EBB66198E846}"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04B454-AA22-4B37-8114-C412570B03EF}">
      <dsp:nvSpPr>
        <dsp:cNvPr id="0" name=""/>
        <dsp:cNvSpPr/>
      </dsp:nvSpPr>
      <dsp:spPr>
        <a:xfrm>
          <a:off x="4337" y="871931"/>
          <a:ext cx="1896549" cy="2818153"/>
        </a:xfrm>
        <a:prstGeom prst="roundRect">
          <a:avLst>
            <a:gd name="adj" fmla="val 10000"/>
          </a:avLst>
        </a:prstGeom>
        <a:solidFill>
          <a:schemeClr val="accent2">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nb-NO" sz="1500" kern="1200" dirty="0"/>
            <a:t>Smaken kan påvirkes av flere faktorer, og det vil derfor være vanskelig å si konkret om hva som er eventuelt er årsaken til forandringen i smaksopplevelsen hos eldre. </a:t>
          </a:r>
          <a:endParaRPr lang="en-US" sz="1500" kern="1200" dirty="0"/>
        </a:p>
      </dsp:txBody>
      <dsp:txXfrm>
        <a:off x="59885" y="927479"/>
        <a:ext cx="1785453" cy="2707057"/>
      </dsp:txXfrm>
    </dsp:sp>
    <dsp:sp modelId="{D2D0B4C1-69C1-41A6-80FA-62BA8F253DB0}">
      <dsp:nvSpPr>
        <dsp:cNvPr id="0" name=""/>
        <dsp:cNvSpPr/>
      </dsp:nvSpPr>
      <dsp:spPr>
        <a:xfrm>
          <a:off x="2090541" y="2045836"/>
          <a:ext cx="402068" cy="470344"/>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a:off x="2090541" y="2139905"/>
        <a:ext cx="281448" cy="282206"/>
      </dsp:txXfrm>
    </dsp:sp>
    <dsp:sp modelId="{0BE2E502-BE8A-4645-8B5F-6CF9CA36F716}">
      <dsp:nvSpPr>
        <dsp:cNvPr id="0" name=""/>
        <dsp:cNvSpPr/>
      </dsp:nvSpPr>
      <dsp:spPr>
        <a:xfrm>
          <a:off x="2659506" y="871931"/>
          <a:ext cx="1896549" cy="2818153"/>
        </a:xfrm>
        <a:prstGeom prst="roundRect">
          <a:avLst>
            <a:gd name="adj" fmla="val 10000"/>
          </a:avLst>
        </a:prstGeom>
        <a:solidFill>
          <a:schemeClr val="accent2">
            <a:hueOff val="-988095"/>
            <a:satOff val="4733"/>
            <a:lumOff val="4379"/>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nb-NO" sz="1500" kern="1200"/>
            <a:t>Både tabletter, munnhelse og sykdom kan være med på å påvirke smak (Nordin, 2009). </a:t>
          </a:r>
          <a:endParaRPr lang="en-US" sz="1500" kern="1200"/>
        </a:p>
      </dsp:txBody>
      <dsp:txXfrm>
        <a:off x="2715054" y="927479"/>
        <a:ext cx="1785453" cy="2707057"/>
      </dsp:txXfrm>
    </dsp:sp>
    <dsp:sp modelId="{EAA8D397-870A-42EE-BAAE-3FBF283FCE31}">
      <dsp:nvSpPr>
        <dsp:cNvPr id="0" name=""/>
        <dsp:cNvSpPr/>
      </dsp:nvSpPr>
      <dsp:spPr>
        <a:xfrm>
          <a:off x="4745710" y="2045836"/>
          <a:ext cx="402068" cy="470344"/>
        </a:xfrm>
        <a:prstGeom prst="rightArrow">
          <a:avLst>
            <a:gd name="adj1" fmla="val 60000"/>
            <a:gd name="adj2" fmla="val 50000"/>
          </a:avLst>
        </a:prstGeom>
        <a:solidFill>
          <a:schemeClr val="accent2">
            <a:hueOff val="-1482143"/>
            <a:satOff val="7100"/>
            <a:lumOff val="6569"/>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a:off x="4745710" y="2139905"/>
        <a:ext cx="281448" cy="282206"/>
      </dsp:txXfrm>
    </dsp:sp>
    <dsp:sp modelId="{7937CE89-D72F-470A-8DFB-9A54802A14B1}">
      <dsp:nvSpPr>
        <dsp:cNvPr id="0" name=""/>
        <dsp:cNvSpPr/>
      </dsp:nvSpPr>
      <dsp:spPr>
        <a:xfrm>
          <a:off x="5314675" y="871931"/>
          <a:ext cx="1896549" cy="2818153"/>
        </a:xfrm>
        <a:prstGeom prst="roundRect">
          <a:avLst>
            <a:gd name="adj" fmla="val 10000"/>
          </a:avLst>
        </a:prstGeom>
        <a:solidFill>
          <a:schemeClr val="accent2">
            <a:hueOff val="-1976191"/>
            <a:satOff val="9467"/>
            <a:lumOff val="8758"/>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nb-NO" sz="1500" kern="1200"/>
            <a:t>Selv om den eldre selv ikke synes at de har mistet noen av smaksløkene, kan det synes som om det ofte må en sterkere konsentrasjon til for at de skal kjenne at maten smaker som tidligere (Murphy, 1985). </a:t>
          </a:r>
          <a:endParaRPr lang="en-US" sz="1500" kern="1200"/>
        </a:p>
      </dsp:txBody>
      <dsp:txXfrm>
        <a:off x="5370223" y="927479"/>
        <a:ext cx="1785453" cy="2707057"/>
      </dsp:txXfrm>
    </dsp:sp>
    <dsp:sp modelId="{0323FBB1-4B0D-43A4-8527-A6BEFC6C1440}">
      <dsp:nvSpPr>
        <dsp:cNvPr id="0" name=""/>
        <dsp:cNvSpPr/>
      </dsp:nvSpPr>
      <dsp:spPr>
        <a:xfrm>
          <a:off x="7400879" y="2045836"/>
          <a:ext cx="402068" cy="470344"/>
        </a:xfrm>
        <a:prstGeom prst="rightArrow">
          <a:avLst>
            <a:gd name="adj1" fmla="val 60000"/>
            <a:gd name="adj2" fmla="val 50000"/>
          </a:avLst>
        </a:prstGeom>
        <a:solidFill>
          <a:schemeClr val="accent2">
            <a:hueOff val="-2964286"/>
            <a:satOff val="14200"/>
            <a:lumOff val="13137"/>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a:off x="7400879" y="2139905"/>
        <a:ext cx="281448" cy="282206"/>
      </dsp:txXfrm>
    </dsp:sp>
    <dsp:sp modelId="{63D2DE31-44EF-4FBB-BB8E-EBB66198E846}">
      <dsp:nvSpPr>
        <dsp:cNvPr id="0" name=""/>
        <dsp:cNvSpPr/>
      </dsp:nvSpPr>
      <dsp:spPr>
        <a:xfrm>
          <a:off x="7969844" y="871931"/>
          <a:ext cx="1896549" cy="2818153"/>
        </a:xfrm>
        <a:prstGeom prst="roundRect">
          <a:avLst>
            <a:gd name="adj" fmla="val 10000"/>
          </a:avLst>
        </a:prstGeom>
        <a:solidFill>
          <a:schemeClr val="accent2">
            <a:hueOff val="-2964286"/>
            <a:satOff val="14200"/>
            <a:lumOff val="13137"/>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nb-NO" sz="1500" kern="1200"/>
            <a:t>Smaken har forandret seg hos noen, men hos de fleste synes smaken er som den har vært tidligere. </a:t>
          </a:r>
          <a:endParaRPr lang="en-US" sz="1500" kern="1200"/>
        </a:p>
      </dsp:txBody>
      <dsp:txXfrm>
        <a:off x="8025392" y="927479"/>
        <a:ext cx="1785453" cy="2707057"/>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tellysbil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b-NO"/>
              <a:t>Klikk for å redigere tittelstil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endParaRPr lang="en-US" dirty="0"/>
          </a:p>
        </p:txBody>
      </p:sp>
      <p:sp>
        <p:nvSpPr>
          <p:cNvPr id="4" name="Date Placeholder 3"/>
          <p:cNvSpPr>
            <a:spLocks noGrp="1"/>
          </p:cNvSpPr>
          <p:nvPr>
            <p:ph type="dt" sz="half" idx="10"/>
          </p:nvPr>
        </p:nvSpPr>
        <p:spPr/>
        <p:txBody>
          <a:bodyPr/>
          <a:lstStyle/>
          <a:p>
            <a:fld id="{3C29ED13-51D5-44ED-B08C-C539207D7B91}" type="datetimeFigureOut">
              <a:rPr lang="nb-NO" smtClean="0"/>
              <a:t>19.11.2018</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74EBA6D7-C9D3-4C80-BD19-6E26469FB334}" type="slidenum">
              <a:rPr lang="nb-NO" smtClean="0"/>
              <a:t>‹#›</a:t>
            </a:fld>
            <a:endParaRPr lang="nb-NO"/>
          </a:p>
        </p:txBody>
      </p:sp>
    </p:spTree>
    <p:extLst>
      <p:ext uri="{BB962C8B-B14F-4D97-AF65-F5344CB8AC3E}">
        <p14:creationId xmlns:p14="http://schemas.microsoft.com/office/powerpoint/2010/main" val="3711714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tel og teks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b-NO"/>
              <a:t>Klikk for å redigere tittelstil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Rediger tekststiler i malen</a:t>
            </a:r>
          </a:p>
        </p:txBody>
      </p:sp>
      <p:sp>
        <p:nvSpPr>
          <p:cNvPr id="4" name="Date Placeholder 3"/>
          <p:cNvSpPr>
            <a:spLocks noGrp="1"/>
          </p:cNvSpPr>
          <p:nvPr>
            <p:ph type="dt" sz="half" idx="10"/>
          </p:nvPr>
        </p:nvSpPr>
        <p:spPr/>
        <p:txBody>
          <a:bodyPr/>
          <a:lstStyle/>
          <a:p>
            <a:fld id="{3C29ED13-51D5-44ED-B08C-C539207D7B91}" type="datetimeFigureOut">
              <a:rPr lang="nb-NO" smtClean="0"/>
              <a:t>19.11.2018</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74EBA6D7-C9D3-4C80-BD19-6E26469FB334}" type="slidenum">
              <a:rPr lang="nb-NO" smtClean="0"/>
              <a:t>‹#›</a:t>
            </a:fld>
            <a:endParaRPr lang="nb-NO"/>
          </a:p>
        </p:txBody>
      </p:sp>
    </p:spTree>
    <p:extLst>
      <p:ext uri="{BB962C8B-B14F-4D97-AF65-F5344CB8AC3E}">
        <p14:creationId xmlns:p14="http://schemas.microsoft.com/office/powerpoint/2010/main" val="3027053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Sitat med teks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b-NO"/>
              <a:t>Klikk for å redigere tittelstil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b-NO"/>
              <a:t>Rediger tekststiler i malen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Rediger tekststiler i malen</a:t>
            </a:r>
          </a:p>
        </p:txBody>
      </p:sp>
      <p:sp>
        <p:nvSpPr>
          <p:cNvPr id="4" name="Date Placeholder 3"/>
          <p:cNvSpPr>
            <a:spLocks noGrp="1"/>
          </p:cNvSpPr>
          <p:nvPr>
            <p:ph type="dt" sz="half" idx="10"/>
          </p:nvPr>
        </p:nvSpPr>
        <p:spPr/>
        <p:txBody>
          <a:bodyPr/>
          <a:lstStyle/>
          <a:p>
            <a:fld id="{3C29ED13-51D5-44ED-B08C-C539207D7B91}" type="datetimeFigureOut">
              <a:rPr lang="nb-NO" smtClean="0"/>
              <a:t>19.11.2018</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74EBA6D7-C9D3-4C80-BD19-6E26469FB334}" type="slidenum">
              <a:rPr lang="nb-NO" smtClean="0"/>
              <a:t>‹#›</a:t>
            </a:fld>
            <a:endParaRPr lang="nb-NO"/>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082387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vnekort">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b-NO"/>
              <a:t>Klikk for å redigere tittelstil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Rediger tekststiler i malen</a:t>
            </a:r>
          </a:p>
        </p:txBody>
      </p:sp>
      <p:sp>
        <p:nvSpPr>
          <p:cNvPr id="4" name="Date Placeholder 3"/>
          <p:cNvSpPr>
            <a:spLocks noGrp="1"/>
          </p:cNvSpPr>
          <p:nvPr>
            <p:ph type="dt" sz="half" idx="10"/>
          </p:nvPr>
        </p:nvSpPr>
        <p:spPr/>
        <p:txBody>
          <a:bodyPr/>
          <a:lstStyle/>
          <a:p>
            <a:fld id="{3C29ED13-51D5-44ED-B08C-C539207D7B91}" type="datetimeFigureOut">
              <a:rPr lang="nb-NO" smtClean="0"/>
              <a:t>19.11.2018</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74EBA6D7-C9D3-4C80-BD19-6E26469FB334}" type="slidenum">
              <a:rPr lang="nb-NO" smtClean="0"/>
              <a:t>‹#›</a:t>
            </a:fld>
            <a:endParaRPr lang="nb-NO"/>
          </a:p>
        </p:txBody>
      </p:sp>
    </p:spTree>
    <p:extLst>
      <p:ext uri="{BB962C8B-B14F-4D97-AF65-F5344CB8AC3E}">
        <p14:creationId xmlns:p14="http://schemas.microsoft.com/office/powerpoint/2010/main" val="17545054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vnekort med sita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b-NO"/>
              <a:t>Klikk for å redigere tittelstil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b-NO"/>
              <a:t>Rediger tekststiler i malen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Rediger tekststiler i malen</a:t>
            </a:r>
          </a:p>
        </p:txBody>
      </p:sp>
      <p:sp>
        <p:nvSpPr>
          <p:cNvPr id="4" name="Date Placeholder 3"/>
          <p:cNvSpPr>
            <a:spLocks noGrp="1"/>
          </p:cNvSpPr>
          <p:nvPr>
            <p:ph type="dt" sz="half" idx="10"/>
          </p:nvPr>
        </p:nvSpPr>
        <p:spPr/>
        <p:txBody>
          <a:bodyPr/>
          <a:lstStyle/>
          <a:p>
            <a:fld id="{3C29ED13-51D5-44ED-B08C-C539207D7B91}" type="datetimeFigureOut">
              <a:rPr lang="nb-NO" smtClean="0"/>
              <a:t>19.11.2018</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74EBA6D7-C9D3-4C80-BD19-6E26469FB334}" type="slidenum">
              <a:rPr lang="nb-NO" smtClean="0"/>
              <a:t>‹#›</a:t>
            </a:fld>
            <a:endParaRPr lang="nb-NO"/>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181360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ann eller Usann">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b-NO"/>
              <a:t>Klikk for å redigere tittelstil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b-NO"/>
              <a:t>Rediger tekststiler i malen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Rediger tekststiler i malen</a:t>
            </a:r>
          </a:p>
        </p:txBody>
      </p:sp>
      <p:sp>
        <p:nvSpPr>
          <p:cNvPr id="4" name="Date Placeholder 3"/>
          <p:cNvSpPr>
            <a:spLocks noGrp="1"/>
          </p:cNvSpPr>
          <p:nvPr>
            <p:ph type="dt" sz="half" idx="10"/>
          </p:nvPr>
        </p:nvSpPr>
        <p:spPr/>
        <p:txBody>
          <a:bodyPr/>
          <a:lstStyle/>
          <a:p>
            <a:fld id="{3C29ED13-51D5-44ED-B08C-C539207D7B91}" type="datetimeFigureOut">
              <a:rPr lang="nb-NO" smtClean="0"/>
              <a:t>19.11.2018</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74EBA6D7-C9D3-4C80-BD19-6E26469FB334}" type="slidenum">
              <a:rPr lang="nb-NO" smtClean="0"/>
              <a:t>‹#›</a:t>
            </a:fld>
            <a:endParaRPr lang="nb-NO"/>
          </a:p>
        </p:txBody>
      </p:sp>
    </p:spTree>
    <p:extLst>
      <p:ext uri="{BB962C8B-B14F-4D97-AF65-F5344CB8AC3E}">
        <p14:creationId xmlns:p14="http://schemas.microsoft.com/office/powerpoint/2010/main" val="22654686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Vertical Text Placeholder 2"/>
          <p:cNvSpPr>
            <a:spLocks noGrp="1"/>
          </p:cNvSpPr>
          <p:nvPr>
            <p:ph type="body" orient="vert" idx="1"/>
          </p:nvPr>
        </p:nvSpPr>
        <p:spPr/>
        <p:txBody>
          <a:bodyPr vert="eaVert"/>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3C29ED13-51D5-44ED-B08C-C539207D7B91}" type="datetimeFigureOut">
              <a:rPr lang="nb-NO" smtClean="0"/>
              <a:t>19.11.2018</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74EBA6D7-C9D3-4C80-BD19-6E26469FB334}" type="slidenum">
              <a:rPr lang="nb-NO" smtClean="0"/>
              <a:t>‹#›</a:t>
            </a:fld>
            <a:endParaRPr lang="nb-NO"/>
          </a:p>
        </p:txBody>
      </p:sp>
    </p:spTree>
    <p:extLst>
      <p:ext uri="{BB962C8B-B14F-4D97-AF65-F5344CB8AC3E}">
        <p14:creationId xmlns:p14="http://schemas.microsoft.com/office/powerpoint/2010/main" val="5358015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b-NO"/>
              <a:t>Klikk for å redigere tittelstil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3C29ED13-51D5-44ED-B08C-C539207D7B91}" type="datetimeFigureOut">
              <a:rPr lang="nb-NO" smtClean="0"/>
              <a:t>19.11.2018</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74EBA6D7-C9D3-4C80-BD19-6E26469FB334}" type="slidenum">
              <a:rPr lang="nb-NO" smtClean="0"/>
              <a:t>‹#›</a:t>
            </a:fld>
            <a:endParaRPr lang="nb-NO"/>
          </a:p>
        </p:txBody>
      </p:sp>
    </p:spTree>
    <p:extLst>
      <p:ext uri="{BB962C8B-B14F-4D97-AF65-F5344CB8AC3E}">
        <p14:creationId xmlns:p14="http://schemas.microsoft.com/office/powerpoint/2010/main" val="5632130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b-NO"/>
              <a:t>Klikk for å redigere tittelstil</a:t>
            </a:r>
            <a:endParaRPr lang="en-US" dirty="0"/>
          </a:p>
        </p:txBody>
      </p:sp>
      <p:sp>
        <p:nvSpPr>
          <p:cNvPr id="3" name="Content Placeholder 2"/>
          <p:cNvSpPr>
            <a:spLocks noGrp="1"/>
          </p:cNvSpPr>
          <p:nvPr>
            <p:ph idx="1"/>
          </p:nvPr>
        </p:nvSpPr>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3C29ED13-51D5-44ED-B08C-C539207D7B91}" type="datetimeFigureOut">
              <a:rPr lang="nb-NO" smtClean="0"/>
              <a:t>19.11.2018</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74EBA6D7-C9D3-4C80-BD19-6E26469FB334}" type="slidenum">
              <a:rPr lang="nb-NO" smtClean="0"/>
              <a:t>‹#›</a:t>
            </a:fld>
            <a:endParaRPr lang="nb-NO"/>
          </a:p>
        </p:txBody>
      </p:sp>
    </p:spTree>
    <p:extLst>
      <p:ext uri="{BB962C8B-B14F-4D97-AF65-F5344CB8AC3E}">
        <p14:creationId xmlns:p14="http://schemas.microsoft.com/office/powerpoint/2010/main" val="2843427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b-NO"/>
              <a:t>Klikk for å redigere tittelstil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Rediger tekststiler i malen</a:t>
            </a:r>
          </a:p>
        </p:txBody>
      </p:sp>
      <p:sp>
        <p:nvSpPr>
          <p:cNvPr id="4" name="Date Placeholder 3"/>
          <p:cNvSpPr>
            <a:spLocks noGrp="1"/>
          </p:cNvSpPr>
          <p:nvPr>
            <p:ph type="dt" sz="half" idx="10"/>
          </p:nvPr>
        </p:nvSpPr>
        <p:spPr/>
        <p:txBody>
          <a:bodyPr/>
          <a:lstStyle/>
          <a:p>
            <a:fld id="{3C29ED13-51D5-44ED-B08C-C539207D7B91}" type="datetimeFigureOut">
              <a:rPr lang="nb-NO" smtClean="0"/>
              <a:t>19.11.2018</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74EBA6D7-C9D3-4C80-BD19-6E26469FB334}" type="slidenum">
              <a:rPr lang="nb-NO" smtClean="0"/>
              <a:t>‹#›</a:t>
            </a:fld>
            <a:endParaRPr lang="nb-NO"/>
          </a:p>
        </p:txBody>
      </p:sp>
    </p:spTree>
    <p:extLst>
      <p:ext uri="{BB962C8B-B14F-4D97-AF65-F5344CB8AC3E}">
        <p14:creationId xmlns:p14="http://schemas.microsoft.com/office/powerpoint/2010/main" val="2127085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Date Placeholder 4"/>
          <p:cNvSpPr>
            <a:spLocks noGrp="1"/>
          </p:cNvSpPr>
          <p:nvPr>
            <p:ph type="dt" sz="half" idx="10"/>
          </p:nvPr>
        </p:nvSpPr>
        <p:spPr/>
        <p:txBody>
          <a:bodyPr/>
          <a:lstStyle/>
          <a:p>
            <a:fld id="{3C29ED13-51D5-44ED-B08C-C539207D7B91}" type="datetimeFigureOut">
              <a:rPr lang="nb-NO" smtClean="0"/>
              <a:t>19.11.2018</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74EBA6D7-C9D3-4C80-BD19-6E26469FB334}" type="slidenum">
              <a:rPr lang="nb-NO" smtClean="0"/>
              <a:t>‹#›</a:t>
            </a:fld>
            <a:endParaRPr lang="nb-NO"/>
          </a:p>
        </p:txBody>
      </p:sp>
    </p:spTree>
    <p:extLst>
      <p:ext uri="{BB962C8B-B14F-4D97-AF65-F5344CB8AC3E}">
        <p14:creationId xmlns:p14="http://schemas.microsoft.com/office/powerpoint/2010/main" val="3395256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b-NO"/>
              <a:t>Klikk for å redigere tittelstil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Rediger tekststiler i malen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Rediger tekststiler i malen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7" name="Date Placeholder 6"/>
          <p:cNvSpPr>
            <a:spLocks noGrp="1"/>
          </p:cNvSpPr>
          <p:nvPr>
            <p:ph type="dt" sz="half" idx="10"/>
          </p:nvPr>
        </p:nvSpPr>
        <p:spPr/>
        <p:txBody>
          <a:bodyPr/>
          <a:lstStyle/>
          <a:p>
            <a:fld id="{3C29ED13-51D5-44ED-B08C-C539207D7B91}" type="datetimeFigureOut">
              <a:rPr lang="nb-NO" smtClean="0"/>
              <a:t>19.11.2018</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74EBA6D7-C9D3-4C80-BD19-6E26469FB334}" type="slidenum">
              <a:rPr lang="nb-NO" smtClean="0"/>
              <a:t>‹#›</a:t>
            </a:fld>
            <a:endParaRPr lang="nb-NO"/>
          </a:p>
        </p:txBody>
      </p:sp>
    </p:spTree>
    <p:extLst>
      <p:ext uri="{BB962C8B-B14F-4D97-AF65-F5344CB8AC3E}">
        <p14:creationId xmlns:p14="http://schemas.microsoft.com/office/powerpoint/2010/main" val="2439884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b-NO"/>
              <a:t>Klikk for å redigere tittelstil</a:t>
            </a:r>
            <a:endParaRPr lang="en-US" dirty="0"/>
          </a:p>
        </p:txBody>
      </p:sp>
      <p:sp>
        <p:nvSpPr>
          <p:cNvPr id="3" name="Date Placeholder 2"/>
          <p:cNvSpPr>
            <a:spLocks noGrp="1"/>
          </p:cNvSpPr>
          <p:nvPr>
            <p:ph type="dt" sz="half" idx="10"/>
          </p:nvPr>
        </p:nvSpPr>
        <p:spPr/>
        <p:txBody>
          <a:bodyPr/>
          <a:lstStyle/>
          <a:p>
            <a:fld id="{3C29ED13-51D5-44ED-B08C-C539207D7B91}" type="datetimeFigureOut">
              <a:rPr lang="nb-NO" smtClean="0"/>
              <a:t>19.11.2018</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74EBA6D7-C9D3-4C80-BD19-6E26469FB334}" type="slidenum">
              <a:rPr lang="nb-NO" smtClean="0"/>
              <a:t>‹#›</a:t>
            </a:fld>
            <a:endParaRPr lang="nb-NO"/>
          </a:p>
        </p:txBody>
      </p:sp>
    </p:spTree>
    <p:extLst>
      <p:ext uri="{BB962C8B-B14F-4D97-AF65-F5344CB8AC3E}">
        <p14:creationId xmlns:p14="http://schemas.microsoft.com/office/powerpoint/2010/main" val="384720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29ED13-51D5-44ED-B08C-C539207D7B91}" type="datetimeFigureOut">
              <a:rPr lang="nb-NO" smtClean="0"/>
              <a:t>19.11.2018</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74EBA6D7-C9D3-4C80-BD19-6E26469FB334}" type="slidenum">
              <a:rPr lang="nb-NO" smtClean="0"/>
              <a:t>‹#›</a:t>
            </a:fld>
            <a:endParaRPr lang="nb-NO"/>
          </a:p>
        </p:txBody>
      </p:sp>
    </p:spTree>
    <p:extLst>
      <p:ext uri="{BB962C8B-B14F-4D97-AF65-F5344CB8AC3E}">
        <p14:creationId xmlns:p14="http://schemas.microsoft.com/office/powerpoint/2010/main" val="3200743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b-NO"/>
              <a:t>Klikk for å redigere tittelstil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b-NO"/>
              <a:t>Rediger tekststiler i malen</a:t>
            </a:r>
          </a:p>
        </p:txBody>
      </p:sp>
      <p:sp>
        <p:nvSpPr>
          <p:cNvPr id="5" name="Date Placeholder 4"/>
          <p:cNvSpPr>
            <a:spLocks noGrp="1"/>
          </p:cNvSpPr>
          <p:nvPr>
            <p:ph type="dt" sz="half" idx="10"/>
          </p:nvPr>
        </p:nvSpPr>
        <p:spPr/>
        <p:txBody>
          <a:bodyPr/>
          <a:lstStyle/>
          <a:p>
            <a:fld id="{3C29ED13-51D5-44ED-B08C-C539207D7B91}" type="datetimeFigureOut">
              <a:rPr lang="nb-NO" smtClean="0"/>
              <a:t>19.11.2018</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74EBA6D7-C9D3-4C80-BD19-6E26469FB334}" type="slidenum">
              <a:rPr lang="nb-NO" smtClean="0"/>
              <a:t>‹#›</a:t>
            </a:fld>
            <a:endParaRPr lang="nb-NO"/>
          </a:p>
        </p:txBody>
      </p:sp>
    </p:spTree>
    <p:extLst>
      <p:ext uri="{BB962C8B-B14F-4D97-AF65-F5344CB8AC3E}">
        <p14:creationId xmlns:p14="http://schemas.microsoft.com/office/powerpoint/2010/main" val="3643177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b-NO"/>
              <a:t>Klikk for å redigere tittelstil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b-NO"/>
              <a:t>Klikk på ikonet for å legge til et bilde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Rediger tekststiler i malen</a:t>
            </a:r>
          </a:p>
        </p:txBody>
      </p:sp>
      <p:sp>
        <p:nvSpPr>
          <p:cNvPr id="5" name="Date Placeholder 4"/>
          <p:cNvSpPr>
            <a:spLocks noGrp="1"/>
          </p:cNvSpPr>
          <p:nvPr>
            <p:ph type="dt" sz="half" idx="10"/>
          </p:nvPr>
        </p:nvSpPr>
        <p:spPr/>
        <p:txBody>
          <a:bodyPr/>
          <a:lstStyle/>
          <a:p>
            <a:fld id="{3C29ED13-51D5-44ED-B08C-C539207D7B91}" type="datetimeFigureOut">
              <a:rPr lang="nb-NO" smtClean="0"/>
              <a:t>19.11.2018</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74EBA6D7-C9D3-4C80-BD19-6E26469FB334}" type="slidenum">
              <a:rPr lang="nb-NO" smtClean="0"/>
              <a:t>‹#›</a:t>
            </a:fld>
            <a:endParaRPr lang="nb-NO"/>
          </a:p>
        </p:txBody>
      </p:sp>
    </p:spTree>
    <p:extLst>
      <p:ext uri="{BB962C8B-B14F-4D97-AF65-F5344CB8AC3E}">
        <p14:creationId xmlns:p14="http://schemas.microsoft.com/office/powerpoint/2010/main" val="3396964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b-NO"/>
              <a:t>Klikk for å redigere tittelstil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C29ED13-51D5-44ED-B08C-C539207D7B91}" type="datetimeFigureOut">
              <a:rPr lang="nb-NO" smtClean="0"/>
              <a:t>19.11.2018</a:t>
            </a:fld>
            <a:endParaRPr lang="nb-NO"/>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nb-NO"/>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4EBA6D7-C9D3-4C80-BD19-6E26469FB334}" type="slidenum">
              <a:rPr lang="nb-NO" smtClean="0"/>
              <a:t>‹#›</a:t>
            </a:fld>
            <a:endParaRPr lang="nb-NO"/>
          </a:p>
        </p:txBody>
      </p:sp>
    </p:spTree>
    <p:extLst>
      <p:ext uri="{BB962C8B-B14F-4D97-AF65-F5344CB8AC3E}">
        <p14:creationId xmlns:p14="http://schemas.microsoft.com/office/powerpoint/2010/main" val="1313059550"/>
      </p:ext>
    </p:extLst>
  </p:cSld>
  <p:clrMap bg1="dk1" tx1="lt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helsedirektoratet.no/folkehelse/kosthold-og-ernering/kostrad-fra-helsedirektoratet" TargetMode="External"/><Relationship Id="rId2" Type="http://schemas.openxmlformats.org/officeDocument/2006/relationships/hyperlink" Target="https://energiogklima.no/kommentar/kosthold-og-baerekraft/"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orthit2bme.com/post-traumatic-stress-the-brain/" TargetMode="External"/><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hyperlink" Target="https://creativecommons.org/licenses/by-nc-nd/3.0/"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en.wikipedia.org/wiki/Sous-vide" TargetMode="External"/><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hyperlink" Target="https://creativecommons.org/licenses/by-sa/3.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4C9488B-8690-46C9-BD45-1E2E9500A302}"/>
              </a:ext>
            </a:extLst>
          </p:cNvPr>
          <p:cNvSpPr>
            <a:spLocks noGrp="1"/>
          </p:cNvSpPr>
          <p:nvPr>
            <p:ph type="ctrTitle"/>
          </p:nvPr>
        </p:nvSpPr>
        <p:spPr/>
        <p:txBody>
          <a:bodyPr>
            <a:normAutofit fontScale="90000"/>
          </a:bodyPr>
          <a:lstStyle/>
          <a:p>
            <a:r>
              <a:rPr lang="nb-NO" dirty="0"/>
              <a:t>«La maten være din medisin, og din medisin være din mat»</a:t>
            </a:r>
          </a:p>
        </p:txBody>
      </p:sp>
      <p:sp>
        <p:nvSpPr>
          <p:cNvPr id="3" name="Undertittel 2">
            <a:extLst>
              <a:ext uri="{FF2B5EF4-FFF2-40B4-BE49-F238E27FC236}">
                <a16:creationId xmlns:a16="http://schemas.microsoft.com/office/drawing/2014/main" id="{0B8CF267-76C7-4C2F-A866-A561564A58DC}"/>
              </a:ext>
            </a:extLst>
          </p:cNvPr>
          <p:cNvSpPr>
            <a:spLocks noGrp="1"/>
          </p:cNvSpPr>
          <p:nvPr>
            <p:ph type="subTitle" idx="1"/>
          </p:nvPr>
        </p:nvSpPr>
        <p:spPr/>
        <p:txBody>
          <a:bodyPr/>
          <a:lstStyle/>
          <a:p>
            <a:r>
              <a:rPr lang="nb-NO" dirty="0"/>
              <a:t>Hippokrates</a:t>
            </a:r>
          </a:p>
        </p:txBody>
      </p:sp>
    </p:spTree>
    <p:extLst>
      <p:ext uri="{BB962C8B-B14F-4D97-AF65-F5344CB8AC3E}">
        <p14:creationId xmlns:p14="http://schemas.microsoft.com/office/powerpoint/2010/main" val="1302862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62E287D9-3C17-45DC-BFF5-30753C85B3D6}"/>
              </a:ext>
            </a:extLst>
          </p:cNvPr>
          <p:cNvSpPr/>
          <p:nvPr/>
        </p:nvSpPr>
        <p:spPr>
          <a:xfrm>
            <a:off x="1385739" y="2551837"/>
            <a:ext cx="9436231" cy="2677656"/>
          </a:xfrm>
          <a:prstGeom prst="rect">
            <a:avLst/>
          </a:prstGeom>
        </p:spPr>
        <p:txBody>
          <a:bodyPr wrap="square">
            <a:spAutoFit/>
          </a:bodyPr>
          <a:lstStyle/>
          <a:p>
            <a:r>
              <a:rPr lang="nb-NO" sz="2800" dirty="0">
                <a:latin typeface="Times New Roman" panose="02020603050405020304" pitchFamily="18" charset="0"/>
              </a:rPr>
              <a:t>Ferdigmat er en sentral diskurs i de </a:t>
            </a:r>
            <a:r>
              <a:rPr lang="nb-NO" sz="2800" dirty="0" err="1">
                <a:latin typeface="Times New Roman" panose="02020603050405020304" pitchFamily="18" charset="0"/>
              </a:rPr>
              <a:t>eldres</a:t>
            </a:r>
            <a:r>
              <a:rPr lang="nb-NO" sz="2800" dirty="0">
                <a:latin typeface="Times New Roman" panose="02020603050405020304" pitchFamily="18" charset="0"/>
              </a:rPr>
              <a:t> matvaner der ferdigmat settes opp mot det å lage maten sin selv. </a:t>
            </a:r>
            <a:br>
              <a:rPr lang="nb-NO" sz="2800" dirty="0">
                <a:latin typeface="Times New Roman" panose="02020603050405020304" pitchFamily="18" charset="0"/>
              </a:rPr>
            </a:br>
            <a:r>
              <a:rPr lang="nb-NO" sz="2800" dirty="0">
                <a:latin typeface="Times New Roman" panose="02020603050405020304" pitchFamily="18" charset="0"/>
              </a:rPr>
              <a:t>Ordet ferdigmat klinger dårlig hos de eldre og ferdigretter, posesupper og pizza er lettvint mat som ikke er så bra som den hjemmelagde og smaker heller ikke så godt (Bugge &amp; Døving, 2000). </a:t>
            </a:r>
            <a:endParaRPr lang="nb-NO" sz="2800" dirty="0"/>
          </a:p>
        </p:txBody>
      </p:sp>
    </p:spTree>
    <p:extLst>
      <p:ext uri="{BB962C8B-B14F-4D97-AF65-F5344CB8AC3E}">
        <p14:creationId xmlns:p14="http://schemas.microsoft.com/office/powerpoint/2010/main" val="1967525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4561EB2-89A5-40B7-BDCC-94DD589B2D49}"/>
              </a:ext>
            </a:extLst>
          </p:cNvPr>
          <p:cNvSpPr>
            <a:spLocks noGrp="1"/>
          </p:cNvSpPr>
          <p:nvPr>
            <p:ph type="title"/>
          </p:nvPr>
        </p:nvSpPr>
        <p:spPr/>
        <p:txBody>
          <a:bodyPr/>
          <a:lstStyle/>
          <a:p>
            <a:r>
              <a:rPr lang="nb-NO" dirty="0"/>
              <a:t>Kveldsmat</a:t>
            </a:r>
          </a:p>
        </p:txBody>
      </p:sp>
      <p:sp>
        <p:nvSpPr>
          <p:cNvPr id="3" name="Plassholder for innhold 2">
            <a:extLst>
              <a:ext uri="{FF2B5EF4-FFF2-40B4-BE49-F238E27FC236}">
                <a16:creationId xmlns:a16="http://schemas.microsoft.com/office/drawing/2014/main" id="{CF1C11F3-ECF9-4E98-9ABF-2ED0631DC27C}"/>
              </a:ext>
            </a:extLst>
          </p:cNvPr>
          <p:cNvSpPr>
            <a:spLocks noGrp="1"/>
          </p:cNvSpPr>
          <p:nvPr>
            <p:ph idx="1"/>
          </p:nvPr>
        </p:nvSpPr>
        <p:spPr/>
        <p:txBody>
          <a:bodyPr>
            <a:normAutofit/>
          </a:bodyPr>
          <a:lstStyle/>
          <a:p>
            <a:r>
              <a:rPr lang="nb-NO" dirty="0"/>
              <a:t>«</a:t>
            </a:r>
            <a:r>
              <a:rPr lang="nb-NO" i="1" dirty="0"/>
              <a:t>Noen ganger kan jeg ha litt havresuppe. Det syns jeg er godt noen ganger om kvelden. Det syns jeg er godt av og til, sånne supper og... eller bare ta et glass melk. Og noen ganger blander jeg med kavring og sånt. Det kommer helt an på hvor sulten jeg er»</a:t>
            </a:r>
            <a:r>
              <a:rPr lang="nb-NO" dirty="0"/>
              <a:t>. Birgitta (67)</a:t>
            </a:r>
          </a:p>
          <a:p>
            <a:r>
              <a:rPr lang="nb-NO" i="1" dirty="0"/>
              <a:t>Det pleier vi... det pleier å begrense seg til en kjeks med ost på eller noe sånt»</a:t>
            </a:r>
            <a:r>
              <a:rPr lang="nb-NO" dirty="0"/>
              <a:t>. Christian (87)</a:t>
            </a:r>
          </a:p>
          <a:p>
            <a:r>
              <a:rPr lang="nb-NO" dirty="0"/>
              <a:t>«</a:t>
            </a:r>
            <a:r>
              <a:rPr lang="nb-NO" i="1" dirty="0"/>
              <a:t>Det er knekkebrød og litt frukt og sånt. Da bruker jeg en del hvitost da og </a:t>
            </a:r>
            <a:r>
              <a:rPr lang="nb-NO" i="1" dirty="0" err="1"/>
              <a:t>rødost</a:t>
            </a:r>
            <a:r>
              <a:rPr lang="nb-NO" i="1" dirty="0"/>
              <a:t> er jeg jo veldig glad i» </a:t>
            </a:r>
            <a:r>
              <a:rPr lang="nb-NO" dirty="0"/>
              <a:t>Hanna (71)</a:t>
            </a:r>
          </a:p>
          <a:p>
            <a:r>
              <a:rPr lang="nb-NO" i="1" dirty="0"/>
              <a:t>Jeg bruker å spise havregryn og melk på, kefir, og rosiner oppi og kanskje litt sukker, liksom en tallerken. Det bruker jeg å spise i åtte-tiden... </a:t>
            </a:r>
            <a:r>
              <a:rPr lang="nb-NO" dirty="0"/>
              <a:t>Olaf (84)</a:t>
            </a:r>
          </a:p>
          <a:p>
            <a:endParaRPr lang="nb-NO" dirty="0"/>
          </a:p>
        </p:txBody>
      </p:sp>
    </p:spTree>
    <p:extLst>
      <p:ext uri="{BB962C8B-B14F-4D97-AF65-F5344CB8AC3E}">
        <p14:creationId xmlns:p14="http://schemas.microsoft.com/office/powerpoint/2010/main" val="1779027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arn(inVertical)">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barn(inVertical)">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barn(inVertical)">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barn(inVertical)">
                                      <p:cBhvr>
                                        <p:cTn id="2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D179713-C37A-4B6B-8A6C-0984EABB6CF9}"/>
              </a:ext>
            </a:extLst>
          </p:cNvPr>
          <p:cNvSpPr>
            <a:spLocks noGrp="1"/>
          </p:cNvSpPr>
          <p:nvPr>
            <p:ph type="title"/>
          </p:nvPr>
        </p:nvSpPr>
        <p:spPr/>
        <p:txBody>
          <a:bodyPr/>
          <a:lstStyle/>
          <a:p>
            <a:r>
              <a:rPr lang="nb-NO" dirty="0"/>
              <a:t>Mat for eldre har dårlig rykte</a:t>
            </a:r>
          </a:p>
        </p:txBody>
      </p:sp>
      <p:sp>
        <p:nvSpPr>
          <p:cNvPr id="3" name="Plassholder for innhold 2">
            <a:extLst>
              <a:ext uri="{FF2B5EF4-FFF2-40B4-BE49-F238E27FC236}">
                <a16:creationId xmlns:a16="http://schemas.microsoft.com/office/drawing/2014/main" id="{D931EC62-500E-469B-A9E0-4E5FA432D400}"/>
              </a:ext>
            </a:extLst>
          </p:cNvPr>
          <p:cNvSpPr>
            <a:spLocks noGrp="1"/>
          </p:cNvSpPr>
          <p:nvPr>
            <p:ph idx="1"/>
          </p:nvPr>
        </p:nvSpPr>
        <p:spPr/>
        <p:txBody>
          <a:bodyPr/>
          <a:lstStyle/>
          <a:p>
            <a:r>
              <a:rPr lang="nb-NO" dirty="0"/>
              <a:t>Halvparten av nordmenn har et dårlig inntrykk av maten eldre får på </a:t>
            </a:r>
            <a:r>
              <a:rPr lang="nb-NO" dirty="0" err="1"/>
              <a:t>instutisjon</a:t>
            </a:r>
            <a:endParaRPr lang="nb-NO" dirty="0"/>
          </a:p>
          <a:p>
            <a:r>
              <a:rPr lang="nb-NO" dirty="0"/>
              <a:t>49% av de spurte pårørende har dårlig eller svært dårlig inntrykk</a:t>
            </a:r>
          </a:p>
          <a:p>
            <a:r>
              <a:rPr lang="nb-NO" dirty="0"/>
              <a:t>En tredel av de pårørende som er spurt i undersøkelsen mener kunnskapsnivået rundt mat og ernæring er for dårlig blant ansatte</a:t>
            </a:r>
            <a:br>
              <a:rPr lang="nb-NO" dirty="0"/>
            </a:br>
            <a:br>
              <a:rPr lang="nb-NO" dirty="0"/>
            </a:br>
            <a:endParaRPr lang="nb-NO" dirty="0"/>
          </a:p>
          <a:p>
            <a:r>
              <a:rPr lang="nb-NO" dirty="0"/>
              <a:t>Kilde: </a:t>
            </a:r>
          </a:p>
          <a:p>
            <a:r>
              <a:rPr lang="nb-NO" dirty="0"/>
              <a:t> Ida Synnøve </a:t>
            </a:r>
            <a:r>
              <a:rPr lang="nb-NO" dirty="0" err="1"/>
              <a:t>Bårvåg</a:t>
            </a:r>
            <a:r>
              <a:rPr lang="nb-NO" dirty="0"/>
              <a:t> Grini , Masteroppgave 2012, Mat, ernæring og helse</a:t>
            </a:r>
          </a:p>
        </p:txBody>
      </p:sp>
    </p:spTree>
    <p:extLst>
      <p:ext uri="{BB962C8B-B14F-4D97-AF65-F5344CB8AC3E}">
        <p14:creationId xmlns:p14="http://schemas.microsoft.com/office/powerpoint/2010/main" val="1352621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393BD47-6A9E-4472-965C-25091BA3D130}"/>
              </a:ext>
            </a:extLst>
          </p:cNvPr>
          <p:cNvSpPr>
            <a:spLocks noGrp="1"/>
          </p:cNvSpPr>
          <p:nvPr>
            <p:ph type="title"/>
          </p:nvPr>
        </p:nvSpPr>
        <p:spPr/>
        <p:txBody>
          <a:bodyPr/>
          <a:lstStyle/>
          <a:p>
            <a:r>
              <a:rPr lang="nb-NO" dirty="0"/>
              <a:t>«KOSE SEG»</a:t>
            </a:r>
          </a:p>
        </p:txBody>
      </p:sp>
      <p:sp>
        <p:nvSpPr>
          <p:cNvPr id="3" name="Plassholder for innhold 2">
            <a:extLst>
              <a:ext uri="{FF2B5EF4-FFF2-40B4-BE49-F238E27FC236}">
                <a16:creationId xmlns:a16="http://schemas.microsoft.com/office/drawing/2014/main" id="{C1EED89B-FA96-46C8-A30E-448D1054B252}"/>
              </a:ext>
            </a:extLst>
          </p:cNvPr>
          <p:cNvSpPr>
            <a:spLocks noGrp="1"/>
          </p:cNvSpPr>
          <p:nvPr>
            <p:ph idx="1"/>
          </p:nvPr>
        </p:nvSpPr>
        <p:spPr/>
        <p:txBody>
          <a:bodyPr/>
          <a:lstStyle/>
          <a:p>
            <a:r>
              <a:rPr lang="nb-NO" dirty="0"/>
              <a:t>«Kose seg» er en viktig del av deres matvaner, det gjelder både i hverdagen og i helgene. </a:t>
            </a:r>
          </a:p>
          <a:p>
            <a:r>
              <a:rPr lang="nb-NO" dirty="0"/>
              <a:t>De vil gjerne ha noe søtt og også et glass vin til maten. Selv om de vet veldig at fett sukker og salt er noe de ikke bør spise for mye av spiser de dette allikevel. Men de unnskylder seg alltid ved at maten må jo smake godt, en må ikke være fanatisk og en må unne seg noe. </a:t>
            </a:r>
          </a:p>
          <a:p>
            <a:r>
              <a:rPr lang="nb-NO" dirty="0"/>
              <a:t>Smak har stor betydning, maten må smake godt!</a:t>
            </a:r>
          </a:p>
          <a:p>
            <a:pPr marL="0" indent="0">
              <a:buNone/>
            </a:pPr>
            <a:endParaRPr lang="nb-NO" dirty="0"/>
          </a:p>
        </p:txBody>
      </p:sp>
    </p:spTree>
    <p:extLst>
      <p:ext uri="{BB962C8B-B14F-4D97-AF65-F5344CB8AC3E}">
        <p14:creationId xmlns:p14="http://schemas.microsoft.com/office/powerpoint/2010/main" val="2340477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8CFCEB0-BB59-4E84-A456-B4FB8D49A6F7}"/>
              </a:ext>
            </a:extLst>
          </p:cNvPr>
          <p:cNvSpPr>
            <a:spLocks noGrp="1"/>
          </p:cNvSpPr>
          <p:nvPr>
            <p:ph type="title"/>
          </p:nvPr>
        </p:nvSpPr>
        <p:spPr/>
        <p:txBody>
          <a:bodyPr/>
          <a:lstStyle/>
          <a:p>
            <a:r>
              <a:rPr lang="nb-NO" dirty="0"/>
              <a:t>Plutselig alene….</a:t>
            </a:r>
          </a:p>
        </p:txBody>
      </p:sp>
      <p:sp>
        <p:nvSpPr>
          <p:cNvPr id="3" name="Plassholder for innhold 2">
            <a:extLst>
              <a:ext uri="{FF2B5EF4-FFF2-40B4-BE49-F238E27FC236}">
                <a16:creationId xmlns:a16="http://schemas.microsoft.com/office/drawing/2014/main" id="{FAC331EA-F277-4B52-B2CD-902A514A2504}"/>
              </a:ext>
            </a:extLst>
          </p:cNvPr>
          <p:cNvSpPr>
            <a:spLocks noGrp="1"/>
          </p:cNvSpPr>
          <p:nvPr>
            <p:ph idx="1"/>
          </p:nvPr>
        </p:nvSpPr>
        <p:spPr/>
        <p:txBody>
          <a:bodyPr/>
          <a:lstStyle/>
          <a:p>
            <a:r>
              <a:rPr lang="nb-NO" dirty="0"/>
              <a:t>Det å bli alene er en utfordring for matinntaket hos den eldre, og tiltak som har fokus på matlaging bør videreutvikles med hensyn på matlysten til både kvinner og menn. </a:t>
            </a:r>
          </a:p>
          <a:p>
            <a:r>
              <a:rPr lang="nb-NO" dirty="0"/>
              <a:t>Smak og kontekst er viktig for at de skal opprettholde appetitten og dermed en god helse. </a:t>
            </a:r>
          </a:p>
          <a:p>
            <a:r>
              <a:rPr lang="nb-NO" dirty="0"/>
              <a:t>Inkludere mat og måltider i tiltak for å fremme sosialt fellesskap og forebygge ensomhet 	</a:t>
            </a:r>
          </a:p>
          <a:p>
            <a:endParaRPr lang="nb-NO" dirty="0"/>
          </a:p>
        </p:txBody>
      </p:sp>
    </p:spTree>
    <p:extLst>
      <p:ext uri="{BB962C8B-B14F-4D97-AF65-F5344CB8AC3E}">
        <p14:creationId xmlns:p14="http://schemas.microsoft.com/office/powerpoint/2010/main" val="3444582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fade">
                                      <p:cBhvr>
                                        <p:cTn id="25" dur="1000"/>
                                        <p:tgtEl>
                                          <p:spTgt spid="2"/>
                                        </p:tgtEl>
                                      </p:cBhvr>
                                    </p:animEffect>
                                    <p:anim calcmode="lin" valueType="num">
                                      <p:cBhvr>
                                        <p:cTn id="26" dur="1000" fill="hold"/>
                                        <p:tgtEl>
                                          <p:spTgt spid="2"/>
                                        </p:tgtEl>
                                        <p:attrNameLst>
                                          <p:attrName>ppt_x</p:attrName>
                                        </p:attrNameLst>
                                      </p:cBhvr>
                                      <p:tavLst>
                                        <p:tav tm="0">
                                          <p:val>
                                            <p:strVal val="#ppt_x"/>
                                          </p:val>
                                        </p:tav>
                                        <p:tav tm="100000">
                                          <p:val>
                                            <p:strVal val="#ppt_x"/>
                                          </p:val>
                                        </p:tav>
                                      </p:tavLst>
                                    </p:anim>
                                    <p:anim calcmode="lin" valueType="num">
                                      <p:cBhvr>
                                        <p:cTn id="27"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3813916E-29F4-4524-A643-2F0F0926542A}"/>
              </a:ext>
            </a:extLst>
          </p:cNvPr>
          <p:cNvSpPr/>
          <p:nvPr/>
        </p:nvSpPr>
        <p:spPr>
          <a:xfrm>
            <a:off x="925398" y="2090642"/>
            <a:ext cx="10341204" cy="2308324"/>
          </a:xfrm>
          <a:prstGeom prst="rect">
            <a:avLst/>
          </a:prstGeom>
        </p:spPr>
        <p:txBody>
          <a:bodyPr wrap="square">
            <a:spAutoFit/>
          </a:bodyPr>
          <a:lstStyle/>
          <a:p>
            <a:r>
              <a:rPr lang="nb-NO" sz="3600" dirty="0">
                <a:latin typeface="Times New Roman" panose="02020603050405020304" pitchFamily="18" charset="0"/>
              </a:rPr>
              <a:t>Helsefokuset hos morgendagens eldre vil sannsynligvis ikke bli mindre med henblikk på de </a:t>
            </a:r>
            <a:r>
              <a:rPr lang="nb-NO" sz="3600" dirty="0" err="1">
                <a:latin typeface="Times New Roman" panose="02020603050405020304" pitchFamily="18" charset="0"/>
              </a:rPr>
              <a:t>kostholdsdebattene</a:t>
            </a:r>
            <a:r>
              <a:rPr lang="nb-NO" sz="3600" dirty="0">
                <a:latin typeface="Times New Roman" panose="02020603050405020304" pitchFamily="18" charset="0"/>
              </a:rPr>
              <a:t> som er i dagens samfunn blant annet på brød (Bugge &amp; Døving, 2000). </a:t>
            </a:r>
            <a:endParaRPr lang="nb-NO" sz="3600" dirty="0"/>
          </a:p>
        </p:txBody>
      </p:sp>
    </p:spTree>
    <p:extLst>
      <p:ext uri="{BB962C8B-B14F-4D97-AF65-F5344CB8AC3E}">
        <p14:creationId xmlns:p14="http://schemas.microsoft.com/office/powerpoint/2010/main" val="7705787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D5FD13B3-3F58-4777-997E-5447AA079DE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2" name="Straight Connector 11">
              <a:extLst>
                <a:ext uri="{FF2B5EF4-FFF2-40B4-BE49-F238E27FC236}">
                  <a16:creationId xmlns:a16="http://schemas.microsoft.com/office/drawing/2014/main" id="{EFE7BD20-6D81-4370-9DB7-04C9B4E9FC3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E08F0ECF-D673-4442-A82C-CDA64905A96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2AF8E598-80EA-41AD-A0F3-9543D601A0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5">
              <a:extLst>
                <a:ext uri="{FF2B5EF4-FFF2-40B4-BE49-F238E27FC236}">
                  <a16:creationId xmlns:a16="http://schemas.microsoft.com/office/drawing/2014/main" id="{AC7D6F9C-7670-4ACC-ACE1-A6BD24F5CF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FF420142-D3AA-46D3-A3A5-250686CD7A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7">
              <a:extLst>
                <a:ext uri="{FF2B5EF4-FFF2-40B4-BE49-F238E27FC236}">
                  <a16:creationId xmlns:a16="http://schemas.microsoft.com/office/drawing/2014/main" id="{051037D6-83DE-41D6-9103-84ABD0FEEB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8">
              <a:extLst>
                <a:ext uri="{FF2B5EF4-FFF2-40B4-BE49-F238E27FC236}">
                  <a16:creationId xmlns:a16="http://schemas.microsoft.com/office/drawing/2014/main" id="{FCAED6F3-E1FA-489A-A2B1-E97972EB47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9">
              <a:extLst>
                <a:ext uri="{FF2B5EF4-FFF2-40B4-BE49-F238E27FC236}">
                  <a16:creationId xmlns:a16="http://schemas.microsoft.com/office/drawing/2014/main" id="{AA247423-55F2-4D5D-806A-BE33BE6B19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B2FE1F39-B712-4260-8DA6-3B6A941028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Isosceles Triangle 20">
              <a:extLst>
                <a:ext uri="{FF2B5EF4-FFF2-40B4-BE49-F238E27FC236}">
                  <a16:creationId xmlns:a16="http://schemas.microsoft.com/office/drawing/2014/main" id="{0259AF7F-DAB9-4EE7-BBEF-7B961E5CF3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tel 1">
            <a:extLst>
              <a:ext uri="{FF2B5EF4-FFF2-40B4-BE49-F238E27FC236}">
                <a16:creationId xmlns:a16="http://schemas.microsoft.com/office/drawing/2014/main" id="{599CBE98-2AA4-419A-9B8E-86AFC6EF8610}"/>
              </a:ext>
            </a:extLst>
          </p:cNvPr>
          <p:cNvSpPr>
            <a:spLocks noGrp="1"/>
          </p:cNvSpPr>
          <p:nvPr>
            <p:ph type="title"/>
          </p:nvPr>
        </p:nvSpPr>
        <p:spPr>
          <a:xfrm>
            <a:off x="5536734" y="609600"/>
            <a:ext cx="3737268" cy="1320800"/>
          </a:xfrm>
        </p:spPr>
        <p:txBody>
          <a:bodyPr vert="horz" lIns="91440" tIns="45720" rIns="91440" bIns="45720" rtlCol="0" anchor="t">
            <a:normAutofit/>
          </a:bodyPr>
          <a:lstStyle/>
          <a:p>
            <a:r>
              <a:rPr lang="en-US" sz="3600" dirty="0" err="1"/>
              <a:t>Måltidsvenn</a:t>
            </a:r>
            <a:endParaRPr lang="en-US" sz="3600" dirty="0"/>
          </a:p>
        </p:txBody>
      </p:sp>
      <p:sp>
        <p:nvSpPr>
          <p:cNvPr id="4" name="Plassholder for tekst 3">
            <a:extLst>
              <a:ext uri="{FF2B5EF4-FFF2-40B4-BE49-F238E27FC236}">
                <a16:creationId xmlns:a16="http://schemas.microsoft.com/office/drawing/2014/main" id="{43F3395A-908C-473D-8D7B-49CDD511D7C8}"/>
              </a:ext>
            </a:extLst>
          </p:cNvPr>
          <p:cNvSpPr>
            <a:spLocks noGrp="1"/>
          </p:cNvSpPr>
          <p:nvPr>
            <p:ph type="body" sz="half" idx="2"/>
          </p:nvPr>
        </p:nvSpPr>
        <p:spPr>
          <a:xfrm>
            <a:off x="5209563" y="2160589"/>
            <a:ext cx="4064439" cy="3880773"/>
          </a:xfrm>
        </p:spPr>
        <p:txBody>
          <a:bodyPr vert="horz" lIns="91440" tIns="45720" rIns="91440" bIns="45720" rtlCol="0">
            <a:normAutofit/>
          </a:bodyPr>
          <a:lstStyle/>
          <a:p>
            <a:pPr>
              <a:buFont typeface="Wingdings 3" charset="2"/>
              <a:buChar char=""/>
            </a:pPr>
            <a:r>
              <a:rPr lang="en-US" sz="4000" dirty="0" err="1"/>
              <a:t>Kurs</a:t>
            </a:r>
            <a:r>
              <a:rPr lang="en-US" sz="4000" dirty="0"/>
              <a:t> </a:t>
            </a:r>
            <a:r>
              <a:rPr lang="en-US" sz="4000" dirty="0" err="1"/>
              <a:t>Greveskogen</a:t>
            </a:r>
            <a:r>
              <a:rPr lang="en-US" sz="4000" dirty="0"/>
              <a:t> </a:t>
            </a:r>
            <a:r>
              <a:rPr lang="en-US" sz="4000" dirty="0" err="1"/>
              <a:t>Vgs</a:t>
            </a:r>
            <a:r>
              <a:rPr lang="en-US" sz="4000" dirty="0"/>
              <a:t> 2017</a:t>
            </a:r>
          </a:p>
        </p:txBody>
      </p:sp>
      <p:pic>
        <p:nvPicPr>
          <p:cNvPr id="6" name="Plassholder for bilde 5" descr="Et bilde som inneholder innendørs, person, bord, vegg&#10;&#10;Beskrivelse som er generert med svært høy visshet">
            <a:extLst>
              <a:ext uri="{FF2B5EF4-FFF2-40B4-BE49-F238E27FC236}">
                <a16:creationId xmlns:a16="http://schemas.microsoft.com/office/drawing/2014/main" id="{19032FDF-9587-4B6A-87BC-DFE17FBF4C9E}"/>
              </a:ext>
            </a:extLst>
          </p:cNvPr>
          <p:cNvPicPr>
            <a:picLocks noGrp="1" noChangeAspect="1"/>
          </p:cNvPicPr>
          <p:nvPr>
            <p:ph type="pic" idx="1"/>
          </p:nvPr>
        </p:nvPicPr>
        <p:blipFill rotWithShape="1">
          <a:blip r:embed="rId2">
            <a:extLst>
              <a:ext uri="{28A0092B-C50C-407E-A947-70E740481C1C}">
                <a14:useLocalDpi xmlns:a14="http://schemas.microsoft.com/office/drawing/2010/main" val="0"/>
              </a:ext>
            </a:extLst>
          </a:blip>
          <a:srcRect t="2741" r="1" b="2556"/>
          <a:stretch/>
        </p:blipFill>
        <p:spPr>
          <a:xfrm>
            <a:off x="20" y="-1"/>
            <a:ext cx="5394940" cy="6858001"/>
          </a:xfrm>
          <a:custGeom>
            <a:avLst/>
            <a:gdLst>
              <a:gd name="connsiteX0" fmla="*/ 842596 w 5394960"/>
              <a:gd name="connsiteY0" fmla="*/ 0 h 6858000"/>
              <a:gd name="connsiteX1" fmla="*/ 5394960 w 5394960"/>
              <a:gd name="connsiteY1" fmla="*/ 0 h 6858000"/>
              <a:gd name="connsiteX2" fmla="*/ 5394960 w 5394960"/>
              <a:gd name="connsiteY2" fmla="*/ 21851 h 6858000"/>
              <a:gd name="connsiteX3" fmla="*/ 4365943 w 5394960"/>
              <a:gd name="connsiteY3" fmla="*/ 6858000 h 6858000"/>
              <a:gd name="connsiteX4" fmla="*/ 0 w 5394960"/>
              <a:gd name="connsiteY4" fmla="*/ 6858000 h 6858000"/>
              <a:gd name="connsiteX5" fmla="*/ 0 w 5394960"/>
              <a:gd name="connsiteY5" fmla="*/ 566615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94960" h="6858000">
                <a:moveTo>
                  <a:pt x="842596" y="0"/>
                </a:moveTo>
                <a:lnTo>
                  <a:pt x="5394960" y="0"/>
                </a:lnTo>
                <a:lnTo>
                  <a:pt x="5394960" y="21851"/>
                </a:lnTo>
                <a:lnTo>
                  <a:pt x="4365943" y="6858000"/>
                </a:lnTo>
                <a:lnTo>
                  <a:pt x="0" y="6858000"/>
                </a:lnTo>
                <a:lnTo>
                  <a:pt x="0" y="5666154"/>
                </a:lnTo>
                <a:close/>
              </a:path>
            </a:pathLst>
          </a:custGeom>
        </p:spPr>
      </p:pic>
      <p:sp>
        <p:nvSpPr>
          <p:cNvPr id="23" name="Isosceles Triangle 22">
            <a:extLst>
              <a:ext uri="{FF2B5EF4-FFF2-40B4-BE49-F238E27FC236}">
                <a16:creationId xmlns:a16="http://schemas.microsoft.com/office/drawing/2014/main" id="{3BCB5F6A-9EB0-40B0-9D13-3023E9A20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2911831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B48F5DF-0AF5-4AFB-9399-2F1CB05AD479}"/>
              </a:ext>
            </a:extLst>
          </p:cNvPr>
          <p:cNvSpPr>
            <a:spLocks noGrp="1"/>
          </p:cNvSpPr>
          <p:nvPr>
            <p:ph type="ctrTitle"/>
          </p:nvPr>
        </p:nvSpPr>
        <p:spPr>
          <a:xfrm>
            <a:off x="1507067" y="2404534"/>
            <a:ext cx="8400504" cy="1646302"/>
          </a:xfrm>
        </p:spPr>
        <p:txBody>
          <a:bodyPr/>
          <a:lstStyle/>
          <a:p>
            <a:r>
              <a:rPr lang="nb-NO" sz="3600" dirty="0"/>
              <a:t>Mat- og måltidsglede har stor betydning for mennesker i alle livsfaser, for friske mennesker og for mennesker med sykdom eller helseplager. </a:t>
            </a:r>
          </a:p>
        </p:txBody>
      </p:sp>
      <p:sp>
        <p:nvSpPr>
          <p:cNvPr id="3" name="Undertittel 2">
            <a:extLst>
              <a:ext uri="{FF2B5EF4-FFF2-40B4-BE49-F238E27FC236}">
                <a16:creationId xmlns:a16="http://schemas.microsoft.com/office/drawing/2014/main" id="{2A032C40-97BE-4E30-BEF8-DD0EAC92505F}"/>
              </a:ext>
            </a:extLst>
          </p:cNvPr>
          <p:cNvSpPr>
            <a:spLocks noGrp="1"/>
          </p:cNvSpPr>
          <p:nvPr>
            <p:ph type="subTitle" idx="1"/>
          </p:nvPr>
        </p:nvSpPr>
        <p:spPr/>
        <p:txBody>
          <a:bodyPr/>
          <a:lstStyle/>
          <a:p>
            <a:endParaRPr lang="nb-NO" dirty="0"/>
          </a:p>
        </p:txBody>
      </p:sp>
    </p:spTree>
    <p:extLst>
      <p:ext uri="{BB962C8B-B14F-4D97-AF65-F5344CB8AC3E}">
        <p14:creationId xmlns:p14="http://schemas.microsoft.com/office/powerpoint/2010/main" val="38991216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C732CF8-B034-499F-BB05-3EF02DE3D50A}"/>
              </a:ext>
            </a:extLst>
          </p:cNvPr>
          <p:cNvSpPr>
            <a:spLocks noGrp="1"/>
          </p:cNvSpPr>
          <p:nvPr>
            <p:ph type="title"/>
          </p:nvPr>
        </p:nvSpPr>
        <p:spPr/>
        <p:txBody>
          <a:bodyPr/>
          <a:lstStyle/>
          <a:p>
            <a:r>
              <a:rPr lang="nb-NO" dirty="0"/>
              <a:t>Bærekraftig kosthold</a:t>
            </a:r>
          </a:p>
        </p:txBody>
      </p:sp>
      <p:sp>
        <p:nvSpPr>
          <p:cNvPr id="3" name="Plassholder for innhold 2">
            <a:extLst>
              <a:ext uri="{FF2B5EF4-FFF2-40B4-BE49-F238E27FC236}">
                <a16:creationId xmlns:a16="http://schemas.microsoft.com/office/drawing/2014/main" id="{115BFECE-8298-4EC8-8972-A48B7E2423D4}"/>
              </a:ext>
            </a:extLst>
          </p:cNvPr>
          <p:cNvSpPr>
            <a:spLocks noGrp="1"/>
          </p:cNvSpPr>
          <p:nvPr>
            <p:ph idx="1"/>
          </p:nvPr>
        </p:nvSpPr>
        <p:spPr/>
        <p:txBody>
          <a:bodyPr/>
          <a:lstStyle/>
          <a:p>
            <a:r>
              <a:rPr lang="nb-NO" dirty="0"/>
              <a:t>Kostholds-valg har betydning for bærekraftig mat-produksjon. </a:t>
            </a:r>
          </a:p>
          <a:p>
            <a:r>
              <a:rPr lang="nb-NO" dirty="0"/>
              <a:t>Poteter – lokalt eller import? 3-4 generasjons poteter…</a:t>
            </a:r>
          </a:p>
          <a:p>
            <a:r>
              <a:rPr lang="nb-NO" dirty="0"/>
              <a:t>Samsvar mellom sunn mat og bærekraft</a:t>
            </a:r>
          </a:p>
          <a:p>
            <a:r>
              <a:rPr lang="nb-NO" dirty="0"/>
              <a:t>Høyt inntak av frukt, grønnsaker, bær, grove kornprodukter og fisk</a:t>
            </a:r>
          </a:p>
          <a:p>
            <a:r>
              <a:rPr lang="nb-NO" dirty="0"/>
              <a:t>Lavt inntak av rødt kjøtt og bearbeidet kjøtt</a:t>
            </a:r>
          </a:p>
          <a:p>
            <a:endParaRPr lang="nb-NO" dirty="0"/>
          </a:p>
          <a:p>
            <a:endParaRPr lang="nb-NO" dirty="0"/>
          </a:p>
        </p:txBody>
      </p:sp>
    </p:spTree>
    <p:extLst>
      <p:ext uri="{BB962C8B-B14F-4D97-AF65-F5344CB8AC3E}">
        <p14:creationId xmlns:p14="http://schemas.microsoft.com/office/powerpoint/2010/main" val="3298723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21375EB-2D1A-47B1-A18C-DA04368E954D}"/>
              </a:ext>
            </a:extLst>
          </p:cNvPr>
          <p:cNvSpPr>
            <a:spLocks noGrp="1"/>
          </p:cNvSpPr>
          <p:nvPr>
            <p:ph type="title"/>
          </p:nvPr>
        </p:nvSpPr>
        <p:spPr/>
        <p:txBody>
          <a:bodyPr/>
          <a:lstStyle/>
          <a:p>
            <a:r>
              <a:rPr lang="nb-NO" dirty="0"/>
              <a:t>MAT som medisin</a:t>
            </a:r>
          </a:p>
        </p:txBody>
      </p:sp>
      <p:sp>
        <p:nvSpPr>
          <p:cNvPr id="3" name="Plassholder for innhold 2">
            <a:extLst>
              <a:ext uri="{FF2B5EF4-FFF2-40B4-BE49-F238E27FC236}">
                <a16:creationId xmlns:a16="http://schemas.microsoft.com/office/drawing/2014/main" id="{62FD1A11-1CD0-4568-BF50-B477BCC28740}"/>
              </a:ext>
            </a:extLst>
          </p:cNvPr>
          <p:cNvSpPr>
            <a:spLocks noGrp="1"/>
          </p:cNvSpPr>
          <p:nvPr>
            <p:ph idx="1"/>
          </p:nvPr>
        </p:nvSpPr>
        <p:spPr/>
        <p:txBody>
          <a:bodyPr>
            <a:normAutofit/>
          </a:bodyPr>
          <a:lstStyle/>
          <a:p>
            <a:r>
              <a:rPr lang="nb-NO" sz="4000" dirty="0">
                <a:latin typeface="Calibri" panose="020F0502020204030204" pitchFamily="34" charset="0"/>
                <a:cs typeface="Calibri" panose="020F0502020204030204" pitchFamily="34" charset="0"/>
              </a:rPr>
              <a:t>For eldre og syke mennesker kan god stemning, delikat og fargerik anretning og smakfull mat med egnet konsistens være av stor betydning for trivsel, ernæringsstatus og helse. </a:t>
            </a:r>
          </a:p>
          <a:p>
            <a:r>
              <a:rPr lang="nb-NO" sz="4000" dirty="0">
                <a:latin typeface="Calibri" panose="020F0502020204030204" pitchFamily="34" charset="0"/>
                <a:cs typeface="Calibri" panose="020F0502020204030204" pitchFamily="34" charset="0"/>
              </a:rPr>
              <a:t>Ikke glem LUKTEN av nylaget mat!</a:t>
            </a:r>
          </a:p>
        </p:txBody>
      </p:sp>
    </p:spTree>
    <p:extLst>
      <p:ext uri="{BB962C8B-B14F-4D97-AF65-F5344CB8AC3E}">
        <p14:creationId xmlns:p14="http://schemas.microsoft.com/office/powerpoint/2010/main" val="534867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D443209C-703E-45CD-BC8B-4673B23350A2}"/>
              </a:ext>
            </a:extLst>
          </p:cNvPr>
          <p:cNvSpPr/>
          <p:nvPr/>
        </p:nvSpPr>
        <p:spPr>
          <a:xfrm>
            <a:off x="1621410" y="3093940"/>
            <a:ext cx="7522590" cy="1646605"/>
          </a:xfrm>
          <a:prstGeom prst="rect">
            <a:avLst/>
          </a:prstGeom>
        </p:spPr>
        <p:txBody>
          <a:bodyPr wrap="square">
            <a:spAutoFit/>
          </a:bodyPr>
          <a:lstStyle/>
          <a:p>
            <a:pPr marL="342900" lvl="0" indent="-342900">
              <a:lnSpc>
                <a:spcPct val="107000"/>
              </a:lnSpc>
              <a:spcAft>
                <a:spcPts val="800"/>
              </a:spcAft>
              <a:buSzPts val="1000"/>
              <a:buFont typeface="Symbol" panose="05050102010706020507" pitchFamily="18" charset="2"/>
              <a:buChar char=""/>
              <a:tabLst>
                <a:tab pos="457200" algn="l"/>
              </a:tabLst>
            </a:pPr>
            <a:r>
              <a:rPr lang="nb-NO" sz="3200" dirty="0">
                <a:latin typeface="Arial" panose="020B0604020202020204" pitchFamily="34" charset="0"/>
                <a:ea typeface="Times New Roman" panose="02020603050405020304" pitchFamily="18" charset="0"/>
                <a:cs typeface="Times New Roman" panose="02020603050405020304" pitchFamily="18" charset="0"/>
              </a:rPr>
              <a:t>Psykologiske og fysiske forhold, tankemønstre og vaner i forhold til ernæring og helse</a:t>
            </a:r>
            <a:endParaRPr lang="nb-NO"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158957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7921EE0-1327-47CD-B594-30970EE7C3A3}"/>
              </a:ext>
            </a:extLst>
          </p:cNvPr>
          <p:cNvSpPr>
            <a:spLocks noGrp="1"/>
          </p:cNvSpPr>
          <p:nvPr>
            <p:ph type="title"/>
          </p:nvPr>
        </p:nvSpPr>
        <p:spPr/>
        <p:txBody>
          <a:bodyPr/>
          <a:lstStyle/>
          <a:p>
            <a:r>
              <a:rPr lang="nb-NO" dirty="0"/>
              <a:t>Husk at det er kanskje siste gangen «Bjørg» får smake kokt laks med rømme og agurksalat. Da må vi ikke spare på noe.</a:t>
            </a:r>
          </a:p>
        </p:txBody>
      </p:sp>
      <p:sp>
        <p:nvSpPr>
          <p:cNvPr id="3" name="Plassholder for tekst 2">
            <a:extLst>
              <a:ext uri="{FF2B5EF4-FFF2-40B4-BE49-F238E27FC236}">
                <a16:creationId xmlns:a16="http://schemas.microsoft.com/office/drawing/2014/main" id="{34C78A5F-372F-43E1-B81B-747C4EBC7739}"/>
              </a:ext>
            </a:extLst>
          </p:cNvPr>
          <p:cNvSpPr>
            <a:spLocks noGrp="1"/>
          </p:cNvSpPr>
          <p:nvPr>
            <p:ph type="body" idx="1"/>
          </p:nvPr>
        </p:nvSpPr>
        <p:spPr/>
        <p:txBody>
          <a:bodyPr/>
          <a:lstStyle/>
          <a:p>
            <a:r>
              <a:rPr lang="nb-NO" dirty="0"/>
              <a:t>Kjøkkensjef på ett sykehjem til en av sine lærlinger….</a:t>
            </a:r>
          </a:p>
        </p:txBody>
      </p:sp>
    </p:spTree>
    <p:extLst>
      <p:ext uri="{BB962C8B-B14F-4D97-AF65-F5344CB8AC3E}">
        <p14:creationId xmlns:p14="http://schemas.microsoft.com/office/powerpoint/2010/main" val="2086955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B32CCEA-D27B-4B9A-A227-0485211C5771}"/>
              </a:ext>
            </a:extLst>
          </p:cNvPr>
          <p:cNvSpPr>
            <a:spLocks noGrp="1"/>
          </p:cNvSpPr>
          <p:nvPr>
            <p:ph type="title"/>
          </p:nvPr>
        </p:nvSpPr>
        <p:spPr/>
        <p:txBody>
          <a:bodyPr/>
          <a:lstStyle/>
          <a:p>
            <a:r>
              <a:rPr lang="nb-NO" dirty="0"/>
              <a:t>Måltidet</a:t>
            </a:r>
            <a:br>
              <a:rPr lang="nb-NO" dirty="0"/>
            </a:br>
            <a:endParaRPr lang="nb-NO" dirty="0"/>
          </a:p>
        </p:txBody>
      </p:sp>
      <p:sp>
        <p:nvSpPr>
          <p:cNvPr id="3" name="Plassholder for innhold 2">
            <a:extLst>
              <a:ext uri="{FF2B5EF4-FFF2-40B4-BE49-F238E27FC236}">
                <a16:creationId xmlns:a16="http://schemas.microsoft.com/office/drawing/2014/main" id="{9BE3FD5F-205D-4C1A-AFAD-57DCF77BE403}"/>
              </a:ext>
            </a:extLst>
          </p:cNvPr>
          <p:cNvSpPr>
            <a:spLocks noGrp="1"/>
          </p:cNvSpPr>
          <p:nvPr>
            <p:ph idx="1"/>
          </p:nvPr>
        </p:nvSpPr>
        <p:spPr/>
        <p:txBody>
          <a:bodyPr/>
          <a:lstStyle/>
          <a:p>
            <a:r>
              <a:rPr lang="nb-NO" dirty="0"/>
              <a:t>Variert kosthold</a:t>
            </a:r>
          </a:p>
          <a:p>
            <a:r>
              <a:rPr lang="nb-NO" dirty="0"/>
              <a:t>Foretrekk lokale råvarer</a:t>
            </a:r>
          </a:p>
          <a:p>
            <a:r>
              <a:rPr lang="nb-NO" dirty="0"/>
              <a:t>Sesongvarer</a:t>
            </a:r>
          </a:p>
          <a:p>
            <a:r>
              <a:rPr lang="nb-NO" dirty="0"/>
              <a:t>Steke/koketid (lav temperatur, lang tid – tyggevennlig)</a:t>
            </a:r>
          </a:p>
          <a:p>
            <a:r>
              <a:rPr lang="nb-NO" dirty="0"/>
              <a:t>Dessert – overraskelseseffekt – minner – hygge</a:t>
            </a:r>
          </a:p>
          <a:p>
            <a:r>
              <a:rPr lang="nb-NO" dirty="0"/>
              <a:t>LUKTEN av nylaget mat!</a:t>
            </a:r>
          </a:p>
        </p:txBody>
      </p:sp>
    </p:spTree>
    <p:extLst>
      <p:ext uri="{BB962C8B-B14F-4D97-AF65-F5344CB8AC3E}">
        <p14:creationId xmlns:p14="http://schemas.microsoft.com/office/powerpoint/2010/main" val="307597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870A4BD-B344-48E4-8CA5-8399103A47CB}"/>
              </a:ext>
            </a:extLst>
          </p:cNvPr>
          <p:cNvSpPr>
            <a:spLocks noGrp="1"/>
          </p:cNvSpPr>
          <p:nvPr>
            <p:ph type="title"/>
          </p:nvPr>
        </p:nvSpPr>
        <p:spPr/>
        <p:txBody>
          <a:bodyPr>
            <a:normAutofit fontScale="90000"/>
          </a:bodyPr>
          <a:lstStyle/>
          <a:p>
            <a:r>
              <a:rPr lang="nb-NO" dirty="0"/>
              <a:t>Kilder</a:t>
            </a:r>
            <a:br>
              <a:rPr lang="nb-NO" dirty="0"/>
            </a:br>
            <a:br>
              <a:rPr lang="nb-NO" dirty="0"/>
            </a:br>
            <a:endParaRPr lang="nb-NO" dirty="0"/>
          </a:p>
        </p:txBody>
      </p:sp>
      <p:sp>
        <p:nvSpPr>
          <p:cNvPr id="3" name="Rektangel 2">
            <a:extLst>
              <a:ext uri="{FF2B5EF4-FFF2-40B4-BE49-F238E27FC236}">
                <a16:creationId xmlns:a16="http://schemas.microsoft.com/office/drawing/2014/main" id="{FEDF6217-7C49-4B3D-AB7A-31085155BCB1}"/>
              </a:ext>
            </a:extLst>
          </p:cNvPr>
          <p:cNvSpPr/>
          <p:nvPr/>
        </p:nvSpPr>
        <p:spPr>
          <a:xfrm>
            <a:off x="377072" y="1270000"/>
            <a:ext cx="9379670" cy="8125301"/>
          </a:xfrm>
          <a:prstGeom prst="rect">
            <a:avLst/>
          </a:prstGeom>
        </p:spPr>
        <p:txBody>
          <a:bodyPr wrap="square">
            <a:spAutoFit/>
          </a:bodyPr>
          <a:lstStyle/>
          <a:p>
            <a:r>
              <a:rPr lang="nb-NO" sz="1600" dirty="0">
                <a:latin typeface="Calibri" panose="020F0502020204030204" pitchFamily="34" charset="0"/>
                <a:cs typeface="Calibri" panose="020F0502020204030204" pitchFamily="34" charset="0"/>
              </a:rPr>
              <a:t>Bugge, A., &amp; Døving, R. (2000). </a:t>
            </a:r>
            <a:r>
              <a:rPr lang="nb-NO" sz="1600" i="1" dirty="0">
                <a:latin typeface="Calibri" panose="020F0502020204030204" pitchFamily="34" charset="0"/>
                <a:cs typeface="Calibri" panose="020F0502020204030204" pitchFamily="34" charset="0"/>
              </a:rPr>
              <a:t>Det norske måltidsmønsteret - Ideal og praksis</a:t>
            </a:r>
            <a:r>
              <a:rPr lang="nb-NO" sz="1600" dirty="0">
                <a:latin typeface="Calibri" panose="020F0502020204030204" pitchFamily="34" charset="0"/>
                <a:cs typeface="Calibri" panose="020F0502020204030204" pitchFamily="34" charset="0"/>
              </a:rPr>
              <a:t>. Oslo: Statens institutt for forbruksforskning (SIFO). </a:t>
            </a:r>
            <a:br>
              <a:rPr lang="nb-NO" sz="1600" dirty="0">
                <a:latin typeface="Calibri" panose="020F0502020204030204" pitchFamily="34" charset="0"/>
                <a:cs typeface="Calibri" panose="020F0502020204030204" pitchFamily="34" charset="0"/>
              </a:rPr>
            </a:br>
            <a:endParaRPr lang="nb-NO" sz="1600" dirty="0">
              <a:latin typeface="Calibri" panose="020F0502020204030204" pitchFamily="34" charset="0"/>
              <a:cs typeface="Calibri" panose="020F0502020204030204" pitchFamily="34" charset="0"/>
            </a:endParaRPr>
          </a:p>
          <a:p>
            <a:r>
              <a:rPr lang="nb-NO" sz="1600" dirty="0">
                <a:latin typeface="Calibri" panose="020F0502020204030204" pitchFamily="34" charset="0"/>
                <a:cs typeface="Calibri" panose="020F0502020204030204" pitchFamily="34" charset="0"/>
                <a:hlinkClick r:id="rId2"/>
              </a:rPr>
              <a:t>https://energiogklima.no/kommentar/kosthold-og-baerekraft/</a:t>
            </a:r>
            <a:r>
              <a:rPr lang="nb-NO" sz="1600" dirty="0">
                <a:latin typeface="Calibri" panose="020F0502020204030204" pitchFamily="34" charset="0"/>
                <a:cs typeface="Calibri" panose="020F0502020204030204" pitchFamily="34" charset="0"/>
              </a:rPr>
              <a:t> , 01.mars 2018</a:t>
            </a:r>
          </a:p>
          <a:p>
            <a:br>
              <a:rPr lang="nb-NO" sz="1600" dirty="0">
                <a:latin typeface="Calibri" panose="020F0502020204030204" pitchFamily="34" charset="0"/>
                <a:cs typeface="Calibri" panose="020F0502020204030204" pitchFamily="34" charset="0"/>
              </a:rPr>
            </a:br>
            <a:r>
              <a:rPr lang="nb-NO" sz="1600" dirty="0">
                <a:latin typeface="Calibri" panose="020F0502020204030204" pitchFamily="34" charset="0"/>
                <a:cs typeface="Calibri" panose="020F0502020204030204" pitchFamily="34" charset="0"/>
              </a:rPr>
              <a:t>Grini, Ida Synnøve, Masteroppgave </a:t>
            </a:r>
            <a:r>
              <a:rPr lang="nb-NO" sz="1600" i="1" dirty="0">
                <a:latin typeface="Calibri" panose="020F0502020204030204" pitchFamily="34" charset="0"/>
                <a:cs typeface="Calibri" panose="020F0502020204030204" pitchFamily="34" charset="0"/>
              </a:rPr>
              <a:t>Matvaner hos aktive eldre</a:t>
            </a:r>
            <a:r>
              <a:rPr lang="nb-NO" sz="1600" dirty="0">
                <a:latin typeface="Calibri" panose="020F0502020204030204" pitchFamily="34" charset="0"/>
                <a:cs typeface="Calibri" panose="020F0502020204030204" pitchFamily="34" charset="0"/>
              </a:rPr>
              <a:t> mat, 2012</a:t>
            </a:r>
            <a:br>
              <a:rPr lang="nb-NO" sz="1600" dirty="0">
                <a:latin typeface="Calibri" panose="020F0502020204030204" pitchFamily="34" charset="0"/>
                <a:cs typeface="Calibri" panose="020F0502020204030204" pitchFamily="34" charset="0"/>
              </a:rPr>
            </a:br>
            <a:br>
              <a:rPr lang="nb-NO" sz="1600" dirty="0">
                <a:latin typeface="Calibri" panose="020F0502020204030204" pitchFamily="34" charset="0"/>
                <a:cs typeface="Calibri" panose="020F0502020204030204" pitchFamily="34" charset="0"/>
              </a:rPr>
            </a:br>
            <a:r>
              <a:rPr lang="en-US" sz="1600" dirty="0">
                <a:latin typeface="Calibri" panose="020F0502020204030204" pitchFamily="34" charset="0"/>
                <a:cs typeface="Calibri" panose="020F0502020204030204" pitchFamily="34" charset="0"/>
              </a:rPr>
              <a:t>Hunter, W., &amp; </a:t>
            </a:r>
            <a:r>
              <a:rPr lang="en-US" sz="1600" dirty="0" err="1">
                <a:latin typeface="Calibri" panose="020F0502020204030204" pitchFamily="34" charset="0"/>
                <a:cs typeface="Calibri" panose="020F0502020204030204" pitchFamily="34" charset="0"/>
              </a:rPr>
              <a:t>Raats</a:t>
            </a:r>
            <a:r>
              <a:rPr lang="en-US" sz="1600" dirty="0">
                <a:latin typeface="Calibri" panose="020F0502020204030204" pitchFamily="34" charset="0"/>
                <a:cs typeface="Calibri" panose="020F0502020204030204" pitchFamily="34" charset="0"/>
              </a:rPr>
              <a:t>, M., Lumbers, Margaret. (2007). Older adults. In M. Lawrence, </a:t>
            </a:r>
            <a:r>
              <a:rPr lang="en-US" sz="1600" dirty="0" err="1">
                <a:latin typeface="Calibri" panose="020F0502020204030204" pitchFamily="34" charset="0"/>
                <a:cs typeface="Calibri" panose="020F0502020204030204" pitchFamily="34" charset="0"/>
              </a:rPr>
              <a:t>Worsley</a:t>
            </a:r>
            <a:r>
              <a:rPr lang="en-US" sz="1600" dirty="0">
                <a:latin typeface="Calibri" panose="020F0502020204030204" pitchFamily="34" charset="0"/>
                <a:cs typeface="Calibri" panose="020F0502020204030204" pitchFamily="34" charset="0"/>
              </a:rPr>
              <a:t>, Tony (Ed.), </a:t>
            </a:r>
            <a:r>
              <a:rPr lang="en-US" sz="1600" i="1" dirty="0">
                <a:latin typeface="Calibri" panose="020F0502020204030204" pitchFamily="34" charset="0"/>
                <a:cs typeface="Calibri" panose="020F0502020204030204" pitchFamily="34" charset="0"/>
              </a:rPr>
              <a:t>Public Health Nutrition From principles to practice</a:t>
            </a:r>
            <a:r>
              <a:rPr lang="en-US" sz="1600" dirty="0">
                <a:latin typeface="Calibri" panose="020F0502020204030204" pitchFamily="34" charset="0"/>
                <a:cs typeface="Calibri" panose="020F0502020204030204" pitchFamily="34" charset="0"/>
              </a:rPr>
              <a:t>. Baskerville: Open university Press. </a:t>
            </a:r>
          </a:p>
          <a:p>
            <a:r>
              <a:rPr lang="fi-FI" sz="1600" dirty="0">
                <a:latin typeface="Calibri" panose="020F0502020204030204" pitchFamily="34" charset="0"/>
                <a:cs typeface="Calibri" panose="020F0502020204030204" pitchFamily="34" charset="0"/>
              </a:rPr>
              <a:t>Johannessen, A., &amp; Tufte, P. A., </a:t>
            </a:r>
            <a:br>
              <a:rPr lang="fi-FI" sz="1600" dirty="0">
                <a:latin typeface="Calibri" panose="020F0502020204030204" pitchFamily="34" charset="0"/>
                <a:cs typeface="Calibri" panose="020F0502020204030204" pitchFamily="34" charset="0"/>
              </a:rPr>
            </a:br>
            <a:br>
              <a:rPr lang="fi-FI" sz="1600" dirty="0">
                <a:latin typeface="Calibri" panose="020F0502020204030204" pitchFamily="34" charset="0"/>
                <a:cs typeface="Calibri" panose="020F0502020204030204" pitchFamily="34" charset="0"/>
              </a:rPr>
            </a:br>
            <a:r>
              <a:rPr lang="en-US" sz="1600" dirty="0">
                <a:latin typeface="Calibri" panose="020F0502020204030204" pitchFamily="34" charset="0"/>
                <a:cs typeface="Calibri" panose="020F0502020204030204" pitchFamily="34" charset="0"/>
              </a:rPr>
              <a:t>Murphy, C. (1985). Cognitive and Chemosensory Influences on Age-Related Changes in the Ability to Identify Blended Foods. </a:t>
            </a:r>
            <a:r>
              <a:rPr lang="en-US" sz="1600" i="1" dirty="0">
                <a:latin typeface="Calibri" panose="020F0502020204030204" pitchFamily="34" charset="0"/>
                <a:cs typeface="Calibri" panose="020F0502020204030204" pitchFamily="34" charset="0"/>
              </a:rPr>
              <a:t>The Journals of Gerontology, 40</a:t>
            </a:r>
            <a:r>
              <a:rPr lang="en-US" sz="1600" dirty="0">
                <a:latin typeface="Calibri" panose="020F0502020204030204" pitchFamily="34" charset="0"/>
                <a:cs typeface="Calibri" panose="020F0502020204030204" pitchFamily="34" charset="0"/>
              </a:rPr>
              <a:t>(1), 47-52. </a:t>
            </a:r>
            <a:r>
              <a:rPr lang="en-US" sz="1600" dirty="0" err="1">
                <a:latin typeface="Calibri" panose="020F0502020204030204" pitchFamily="34" charset="0"/>
                <a:cs typeface="Calibri" panose="020F0502020204030204" pitchFamily="34" charset="0"/>
              </a:rPr>
              <a:t>doi</a:t>
            </a:r>
            <a:r>
              <a:rPr lang="en-US" sz="1600" dirty="0">
                <a:latin typeface="Calibri" panose="020F0502020204030204" pitchFamily="34" charset="0"/>
                <a:cs typeface="Calibri" panose="020F0502020204030204" pitchFamily="34" charset="0"/>
              </a:rPr>
              <a:t>: 10.1093/</a:t>
            </a:r>
            <a:r>
              <a:rPr lang="en-US" sz="1600" dirty="0" err="1">
                <a:latin typeface="Calibri" panose="020F0502020204030204" pitchFamily="34" charset="0"/>
                <a:cs typeface="Calibri" panose="020F0502020204030204" pitchFamily="34" charset="0"/>
              </a:rPr>
              <a:t>geronj</a:t>
            </a:r>
            <a:r>
              <a:rPr lang="en-US" sz="1600" dirty="0">
                <a:latin typeface="Calibri" panose="020F0502020204030204" pitchFamily="34" charset="0"/>
                <a:cs typeface="Calibri" panose="020F0502020204030204" pitchFamily="34" charset="0"/>
              </a:rPr>
              <a:t>/40.1.47 </a:t>
            </a:r>
            <a:endParaRPr lang="nb-NO" sz="1600" dirty="0">
              <a:latin typeface="Calibri" panose="020F0502020204030204" pitchFamily="34" charset="0"/>
              <a:cs typeface="Calibri" panose="020F0502020204030204" pitchFamily="34" charset="0"/>
            </a:endParaRPr>
          </a:p>
          <a:p>
            <a:endParaRPr lang="nb-NO" dirty="0">
              <a:latin typeface="Calibri" panose="020F0502020204030204" pitchFamily="34" charset="0"/>
              <a:cs typeface="Calibri" panose="020F0502020204030204" pitchFamily="34" charset="0"/>
            </a:endParaRPr>
          </a:p>
          <a:p>
            <a:r>
              <a:rPr lang="nb-NO" sz="1600" dirty="0">
                <a:latin typeface="Calibri" panose="020F0502020204030204" pitchFamily="34" charset="0"/>
                <a:cs typeface="Calibri" panose="020F0502020204030204" pitchFamily="34" charset="0"/>
              </a:rPr>
              <a:t>Nasjonal handlingsplan for bedre kosthold (2017–2021), Departementene</a:t>
            </a:r>
            <a:br>
              <a:rPr lang="fi-FI" sz="1600" dirty="0">
                <a:latin typeface="Calibri" panose="020F0502020204030204" pitchFamily="34" charset="0"/>
                <a:cs typeface="Calibri" panose="020F0502020204030204" pitchFamily="34" charset="0"/>
              </a:rPr>
            </a:br>
            <a:br>
              <a:rPr lang="fi-FI" sz="1600" dirty="0">
                <a:latin typeface="Calibri" panose="020F0502020204030204" pitchFamily="34" charset="0"/>
                <a:cs typeface="Calibri" panose="020F0502020204030204" pitchFamily="34" charset="0"/>
              </a:rPr>
            </a:br>
            <a:r>
              <a:rPr lang="fi-FI" sz="1600" dirty="0">
                <a:latin typeface="Calibri" panose="020F0502020204030204" pitchFamily="34" charset="0"/>
                <a:cs typeface="Calibri" panose="020F0502020204030204" pitchFamily="34" charset="0"/>
              </a:rPr>
              <a:t>Nordengen, Kaia, Hjernen er stjernen, Kagge 2016</a:t>
            </a:r>
          </a:p>
          <a:p>
            <a:r>
              <a:rPr lang="en-US" sz="1600" dirty="0" err="1">
                <a:latin typeface="Calibri" panose="020F0502020204030204" pitchFamily="34" charset="0"/>
                <a:cs typeface="Calibri" panose="020F0502020204030204" pitchFamily="34" charset="0"/>
              </a:rPr>
              <a:t>Nordin</a:t>
            </a:r>
            <a:r>
              <a:rPr lang="en-US" sz="1600" dirty="0">
                <a:latin typeface="Calibri" panose="020F0502020204030204" pitchFamily="34" charset="0"/>
                <a:cs typeface="Calibri" panose="020F0502020204030204" pitchFamily="34" charset="0"/>
              </a:rPr>
              <a:t>, S. (2009). Sensory perception of food and ageing. In M. </a:t>
            </a:r>
            <a:r>
              <a:rPr lang="en-US" sz="1600" dirty="0" err="1">
                <a:latin typeface="Calibri" panose="020F0502020204030204" pitchFamily="34" charset="0"/>
                <a:cs typeface="Calibri" panose="020F0502020204030204" pitchFamily="34" charset="0"/>
              </a:rPr>
              <a:t>Raats</a:t>
            </a:r>
            <a:r>
              <a:rPr lang="en-US" sz="1600" dirty="0">
                <a:latin typeface="Calibri" panose="020F0502020204030204" pitchFamily="34" charset="0"/>
                <a:cs typeface="Calibri" panose="020F0502020204030204" pitchFamily="34" charset="0"/>
              </a:rPr>
              <a:t>, L. de Groot &amp; W. van </a:t>
            </a:r>
            <a:r>
              <a:rPr lang="en-US" sz="1600" dirty="0" err="1">
                <a:latin typeface="Calibri" panose="020F0502020204030204" pitchFamily="34" charset="0"/>
                <a:cs typeface="Calibri" panose="020F0502020204030204" pitchFamily="34" charset="0"/>
              </a:rPr>
              <a:t>Staveren</a:t>
            </a:r>
            <a:r>
              <a:rPr lang="en-US" sz="1600" dirty="0">
                <a:latin typeface="Calibri" panose="020F0502020204030204" pitchFamily="34" charset="0"/>
                <a:cs typeface="Calibri" panose="020F0502020204030204" pitchFamily="34" charset="0"/>
              </a:rPr>
              <a:t> (Eds.), </a:t>
            </a:r>
            <a:r>
              <a:rPr lang="en-US" sz="1600" i="1" dirty="0">
                <a:latin typeface="Calibri" panose="020F0502020204030204" pitchFamily="34" charset="0"/>
                <a:cs typeface="Calibri" panose="020F0502020204030204" pitchFamily="34" charset="0"/>
              </a:rPr>
              <a:t>Food for the ageing population </a:t>
            </a:r>
            <a:r>
              <a:rPr lang="en-US" sz="1600" dirty="0">
                <a:latin typeface="Calibri" panose="020F0502020204030204" pitchFamily="34" charset="0"/>
                <a:cs typeface="Calibri" panose="020F0502020204030204" pitchFamily="34" charset="0"/>
              </a:rPr>
              <a:t>(pp. 73-94). Cambridge: Woodhead Publishing Limited. </a:t>
            </a:r>
          </a:p>
          <a:p>
            <a:endParaRPr lang="nb-NO" dirty="0">
              <a:latin typeface="Calibri" panose="020F0502020204030204" pitchFamily="34" charset="0"/>
              <a:cs typeface="Calibri" panose="020F0502020204030204" pitchFamily="34" charset="0"/>
            </a:endParaRPr>
          </a:p>
          <a:p>
            <a:r>
              <a:rPr lang="nb-NO" dirty="0">
                <a:latin typeface="Calibri" panose="020F0502020204030204" pitchFamily="34" charset="0"/>
                <a:cs typeface="Calibri" panose="020F0502020204030204" pitchFamily="34" charset="0"/>
                <a:hlinkClick r:id="rId3"/>
              </a:rPr>
              <a:t>https://helsedirektoratet.no/folkehelse/kosthold-og-ernering/kostrad-fra-helsedirektoratet</a:t>
            </a:r>
            <a:endParaRPr lang="nb-NO" dirty="0">
              <a:latin typeface="Calibri" panose="020F0502020204030204" pitchFamily="34" charset="0"/>
              <a:cs typeface="Calibri" panose="020F0502020204030204" pitchFamily="34" charset="0"/>
            </a:endParaRPr>
          </a:p>
          <a:p>
            <a:endParaRPr lang="nb-NO" dirty="0">
              <a:latin typeface="Times New Roman" panose="02020603050405020304" pitchFamily="18" charset="0"/>
            </a:endParaRPr>
          </a:p>
          <a:p>
            <a:endParaRPr lang="nb-NO" dirty="0">
              <a:latin typeface="Times New Roman" panose="02020603050405020304" pitchFamily="18" charset="0"/>
            </a:endParaRPr>
          </a:p>
          <a:p>
            <a:endParaRPr lang="nb-NO" dirty="0">
              <a:latin typeface="Times New Roman" panose="02020603050405020304" pitchFamily="18" charset="0"/>
            </a:endParaRPr>
          </a:p>
          <a:p>
            <a:endParaRPr lang="nb-NO" dirty="0">
              <a:latin typeface="Times New Roman" panose="02020603050405020304" pitchFamily="18" charset="0"/>
            </a:endParaRPr>
          </a:p>
          <a:p>
            <a:endParaRPr lang="nb-NO" dirty="0">
              <a:latin typeface="Times New Roman" panose="02020603050405020304" pitchFamily="18" charset="0"/>
            </a:endParaRPr>
          </a:p>
          <a:p>
            <a:endParaRPr lang="nb-NO" dirty="0">
              <a:latin typeface="Times New Roman" panose="02020603050405020304" pitchFamily="18" charset="0"/>
            </a:endParaRPr>
          </a:p>
          <a:p>
            <a:endParaRPr lang="nb-NO" dirty="0">
              <a:latin typeface="Times New Roman" panose="02020603050405020304" pitchFamily="18" charset="0"/>
            </a:endParaRPr>
          </a:p>
          <a:p>
            <a:endParaRPr lang="nb-NO" dirty="0">
              <a:latin typeface="Times New Roman" panose="02020603050405020304" pitchFamily="18" charset="0"/>
            </a:endParaRPr>
          </a:p>
          <a:p>
            <a:endParaRPr lang="nb-NO" dirty="0">
              <a:latin typeface="Times New Roman" panose="02020603050405020304" pitchFamily="18" charset="0"/>
            </a:endParaRPr>
          </a:p>
          <a:p>
            <a:endParaRPr lang="nb-NO" dirty="0"/>
          </a:p>
        </p:txBody>
      </p:sp>
    </p:spTree>
    <p:extLst>
      <p:ext uri="{BB962C8B-B14F-4D97-AF65-F5344CB8AC3E}">
        <p14:creationId xmlns:p14="http://schemas.microsoft.com/office/powerpoint/2010/main" val="2631523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6DB1913-47F3-4D56-9326-12DE5A38638F}"/>
              </a:ext>
            </a:extLst>
          </p:cNvPr>
          <p:cNvSpPr>
            <a:spLocks noGrp="1"/>
          </p:cNvSpPr>
          <p:nvPr>
            <p:ph type="title"/>
          </p:nvPr>
        </p:nvSpPr>
        <p:spPr/>
        <p:txBody>
          <a:bodyPr>
            <a:normAutofit/>
          </a:bodyPr>
          <a:lstStyle/>
          <a:p>
            <a:r>
              <a:rPr lang="nb-NO" sz="4400" dirty="0"/>
              <a:t>Matlyst og matinntak</a:t>
            </a:r>
          </a:p>
        </p:txBody>
      </p:sp>
      <p:sp>
        <p:nvSpPr>
          <p:cNvPr id="3" name="Plassholder for innhold 2">
            <a:extLst>
              <a:ext uri="{FF2B5EF4-FFF2-40B4-BE49-F238E27FC236}">
                <a16:creationId xmlns:a16="http://schemas.microsoft.com/office/drawing/2014/main" id="{0D337873-D5FE-4498-BE06-7099A6550152}"/>
              </a:ext>
            </a:extLst>
          </p:cNvPr>
          <p:cNvSpPr>
            <a:spLocks noGrp="1"/>
          </p:cNvSpPr>
          <p:nvPr>
            <p:ph idx="1"/>
          </p:nvPr>
        </p:nvSpPr>
        <p:spPr>
          <a:xfrm>
            <a:off x="677334" y="2160589"/>
            <a:ext cx="9663870" cy="3880773"/>
          </a:xfrm>
        </p:spPr>
        <p:txBody>
          <a:bodyPr>
            <a:normAutofit/>
          </a:bodyPr>
          <a:lstStyle/>
          <a:p>
            <a:r>
              <a:rPr lang="nb-NO" sz="4000" dirty="0"/>
              <a:t>Hvordan måltidet er tilberedt, hvordan det ser ut og hva det inneholder påvirker også matlysten hos de eldre (Hunter &amp; </a:t>
            </a:r>
            <a:r>
              <a:rPr lang="nb-NO" sz="4000" dirty="0" err="1"/>
              <a:t>Raats</a:t>
            </a:r>
            <a:r>
              <a:rPr lang="nb-NO" sz="4000" dirty="0"/>
              <a:t>, 2007) </a:t>
            </a:r>
          </a:p>
        </p:txBody>
      </p:sp>
    </p:spTree>
    <p:extLst>
      <p:ext uri="{BB962C8B-B14F-4D97-AF65-F5344CB8AC3E}">
        <p14:creationId xmlns:p14="http://schemas.microsoft.com/office/powerpoint/2010/main" val="1942882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C00B663-D1E1-4FB0-A7C4-DAF4F649FC58}"/>
              </a:ext>
            </a:extLst>
          </p:cNvPr>
          <p:cNvSpPr>
            <a:spLocks noGrp="1"/>
          </p:cNvSpPr>
          <p:nvPr>
            <p:ph type="title"/>
          </p:nvPr>
        </p:nvSpPr>
        <p:spPr>
          <a:xfrm>
            <a:off x="831850" y="1709738"/>
            <a:ext cx="10367193" cy="1391681"/>
          </a:xfrm>
        </p:spPr>
        <p:txBody>
          <a:bodyPr>
            <a:normAutofit fontScale="90000"/>
          </a:bodyPr>
          <a:lstStyle/>
          <a:p>
            <a:r>
              <a:rPr lang="nb-NO" sz="2700" b="1" dirty="0"/>
              <a:t>Kroppen i forandring</a:t>
            </a:r>
            <a:br>
              <a:rPr lang="nb-NO" sz="2700" b="1" dirty="0"/>
            </a:br>
            <a:r>
              <a:rPr lang="nb-NO" sz="2700" dirty="0"/>
              <a:t>Når man blir eldre skjer det en rekke naturlige endringer med kroppen som har betydning for ernæringstilstanden. </a:t>
            </a:r>
            <a:br>
              <a:rPr lang="nb-NO" sz="2700" dirty="0"/>
            </a:br>
            <a:br>
              <a:rPr lang="nb-NO" sz="2700" dirty="0"/>
            </a:br>
            <a:br>
              <a:rPr lang="nb-NO" dirty="0"/>
            </a:br>
            <a:endParaRPr lang="nb-NO" dirty="0"/>
          </a:p>
        </p:txBody>
      </p:sp>
      <p:sp>
        <p:nvSpPr>
          <p:cNvPr id="3" name="Plassholder for tekst 2">
            <a:extLst>
              <a:ext uri="{FF2B5EF4-FFF2-40B4-BE49-F238E27FC236}">
                <a16:creationId xmlns:a16="http://schemas.microsoft.com/office/drawing/2014/main" id="{C4A6DE5E-D4EE-42B6-A237-5651C53FC858}"/>
              </a:ext>
            </a:extLst>
          </p:cNvPr>
          <p:cNvSpPr>
            <a:spLocks noGrp="1"/>
          </p:cNvSpPr>
          <p:nvPr>
            <p:ph type="body" idx="1"/>
          </p:nvPr>
        </p:nvSpPr>
        <p:spPr>
          <a:xfrm>
            <a:off x="831850" y="2234153"/>
            <a:ext cx="10515600" cy="3855497"/>
          </a:xfrm>
        </p:spPr>
        <p:txBody>
          <a:bodyPr>
            <a:normAutofit/>
          </a:bodyPr>
          <a:lstStyle/>
          <a:p>
            <a:pPr marL="342900" indent="-342900">
              <a:buFont typeface="Arial" panose="020B0604020202020204" pitchFamily="34" charset="0"/>
              <a:buChar char="•"/>
            </a:pPr>
            <a:r>
              <a:rPr lang="nb-NO" dirty="0"/>
              <a:t>Smaken endrer seg</a:t>
            </a:r>
          </a:p>
          <a:p>
            <a:pPr marL="342900" indent="-342900">
              <a:buFont typeface="Arial" panose="020B0604020202020204" pitchFamily="34" charset="0"/>
              <a:buChar char="•"/>
            </a:pPr>
            <a:r>
              <a:rPr lang="nb-NO" dirty="0"/>
              <a:t>aktivitetsnivået går ned og appetitten synker</a:t>
            </a:r>
          </a:p>
          <a:p>
            <a:pPr marL="342900" indent="-342900">
              <a:buFont typeface="Arial" panose="020B0604020202020204" pitchFamily="34" charset="0"/>
              <a:buChar char="•"/>
            </a:pPr>
            <a:r>
              <a:rPr lang="nb-NO" dirty="0"/>
              <a:t>endret livssituasjon, som tap av livsledsager, gjøre at enkelte synes at måltidene får mindre betydning</a:t>
            </a:r>
          </a:p>
          <a:p>
            <a:pPr marL="342900" indent="-342900">
              <a:buFont typeface="Arial" panose="020B0604020202020204" pitchFamily="34" charset="0"/>
              <a:buChar char="•"/>
            </a:pPr>
            <a:endParaRPr lang="nb-NO" dirty="0"/>
          </a:p>
        </p:txBody>
      </p:sp>
    </p:spTree>
    <p:extLst>
      <p:ext uri="{BB962C8B-B14F-4D97-AF65-F5344CB8AC3E}">
        <p14:creationId xmlns:p14="http://schemas.microsoft.com/office/powerpoint/2010/main" val="2991703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arn(inVertic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arn(inVertical)">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barn(inVertical)">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68EB4D9-A78C-41B2-9437-267D24E96A4F}"/>
              </a:ext>
            </a:extLst>
          </p:cNvPr>
          <p:cNvSpPr>
            <a:spLocks noGrp="1"/>
          </p:cNvSpPr>
          <p:nvPr>
            <p:ph type="title"/>
          </p:nvPr>
        </p:nvSpPr>
        <p:spPr>
          <a:xfrm>
            <a:off x="677334" y="609600"/>
            <a:ext cx="8596668" cy="1320800"/>
          </a:xfrm>
        </p:spPr>
        <p:txBody>
          <a:bodyPr>
            <a:normAutofit/>
          </a:bodyPr>
          <a:lstStyle/>
          <a:p>
            <a:r>
              <a:rPr lang="nb-NO" dirty="0"/>
              <a:t>Smaksløkene</a:t>
            </a:r>
          </a:p>
        </p:txBody>
      </p:sp>
      <p:graphicFrame>
        <p:nvGraphicFramePr>
          <p:cNvPr id="25" name="Plassholder for innhold 2">
            <a:extLst>
              <a:ext uri="{FF2B5EF4-FFF2-40B4-BE49-F238E27FC236}">
                <a16:creationId xmlns:a16="http://schemas.microsoft.com/office/drawing/2014/main" id="{CEDAA8F3-4755-4E33-970A-0B76FAA0F25C}"/>
              </a:ext>
            </a:extLst>
          </p:cNvPr>
          <p:cNvGraphicFramePr>
            <a:graphicFrameLocks noGrp="1"/>
          </p:cNvGraphicFramePr>
          <p:nvPr>
            <p:ph idx="1"/>
            <p:extLst>
              <p:ext uri="{D42A27DB-BD31-4B8C-83A1-F6EECF244321}">
                <p14:modId xmlns:p14="http://schemas.microsoft.com/office/powerpoint/2010/main" val="1407352176"/>
              </p:ext>
            </p:extLst>
          </p:nvPr>
        </p:nvGraphicFramePr>
        <p:xfrm>
          <a:off x="677862" y="1480008"/>
          <a:ext cx="9870731" cy="45620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944881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A7BE1CF-8664-4088-8174-D4B291C5AF99}"/>
              </a:ext>
            </a:extLst>
          </p:cNvPr>
          <p:cNvSpPr>
            <a:spLocks noGrp="1"/>
          </p:cNvSpPr>
          <p:nvPr>
            <p:ph type="title"/>
          </p:nvPr>
        </p:nvSpPr>
        <p:spPr/>
        <p:txBody>
          <a:bodyPr/>
          <a:lstStyle/>
          <a:p>
            <a:r>
              <a:rPr lang="nb-NO" dirty="0"/>
              <a:t>Salt i maten</a:t>
            </a:r>
          </a:p>
        </p:txBody>
      </p:sp>
      <p:sp>
        <p:nvSpPr>
          <p:cNvPr id="3" name="Plassholder for innhold 2">
            <a:extLst>
              <a:ext uri="{FF2B5EF4-FFF2-40B4-BE49-F238E27FC236}">
                <a16:creationId xmlns:a16="http://schemas.microsoft.com/office/drawing/2014/main" id="{77A8AC6B-6BBF-4C97-88DA-23E35BC03062}"/>
              </a:ext>
            </a:extLst>
          </p:cNvPr>
          <p:cNvSpPr>
            <a:spLocks noGrp="1"/>
          </p:cNvSpPr>
          <p:nvPr>
            <p:ph idx="1"/>
          </p:nvPr>
        </p:nvSpPr>
        <p:spPr/>
        <p:txBody>
          <a:bodyPr/>
          <a:lstStyle/>
          <a:p>
            <a:r>
              <a:rPr lang="nb-NO" dirty="0"/>
              <a:t>«</a:t>
            </a:r>
            <a:r>
              <a:rPr lang="nb-NO" i="1" dirty="0"/>
              <a:t>Men det er vel kanskje noe av maten som en syns har forandra seg i smaken, og det er kanskje smaksløkene mine som er blitt svakere». </a:t>
            </a:r>
            <a:r>
              <a:rPr lang="nb-NO" dirty="0"/>
              <a:t>«</a:t>
            </a:r>
            <a:r>
              <a:rPr lang="nb-NO" i="1" dirty="0"/>
              <a:t>Det er noe mat som er mindre salt enn det var før, syns jeg» </a:t>
            </a:r>
            <a:r>
              <a:rPr lang="nb-NO" dirty="0"/>
              <a:t>Oscar (81)</a:t>
            </a:r>
            <a:endParaRPr lang="nb-NO" i="1" dirty="0"/>
          </a:p>
          <a:p>
            <a:r>
              <a:rPr lang="nb-NO" dirty="0"/>
              <a:t>«</a:t>
            </a:r>
            <a:r>
              <a:rPr lang="nb-NO" i="1" dirty="0"/>
              <a:t>Jeg vet ikke om det har noe med salt å gjøre, men jeg føler at jeg må salte mere nå for å ha den samme smaken, jeg er ikke helt sikker på det, men jeg har en følelse av det». </a:t>
            </a:r>
            <a:r>
              <a:rPr lang="nb-NO" dirty="0"/>
              <a:t>Helga (79)</a:t>
            </a:r>
          </a:p>
        </p:txBody>
      </p:sp>
    </p:spTree>
    <p:extLst>
      <p:ext uri="{BB962C8B-B14F-4D97-AF65-F5344CB8AC3E}">
        <p14:creationId xmlns:p14="http://schemas.microsoft.com/office/powerpoint/2010/main" val="630325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FC53DCD-97C6-4CA5-8A3D-D88C81454E74}"/>
              </a:ext>
            </a:extLst>
          </p:cNvPr>
          <p:cNvSpPr>
            <a:spLocks noGrp="1"/>
          </p:cNvSpPr>
          <p:nvPr>
            <p:ph type="title"/>
          </p:nvPr>
        </p:nvSpPr>
        <p:spPr>
          <a:xfrm>
            <a:off x="5536734" y="609600"/>
            <a:ext cx="3737268" cy="1320800"/>
          </a:xfrm>
        </p:spPr>
        <p:txBody>
          <a:bodyPr>
            <a:normAutofit/>
          </a:bodyPr>
          <a:lstStyle/>
          <a:p>
            <a:r>
              <a:rPr lang="nb-NO"/>
              <a:t>Lukt og minner….</a:t>
            </a:r>
          </a:p>
        </p:txBody>
      </p:sp>
      <p:sp>
        <p:nvSpPr>
          <p:cNvPr id="18" name="Content Placeholder 17">
            <a:extLst>
              <a:ext uri="{FF2B5EF4-FFF2-40B4-BE49-F238E27FC236}">
                <a16:creationId xmlns:a16="http://schemas.microsoft.com/office/drawing/2014/main" id="{5CEFE9CA-9E35-4843-AC0D-20DF9828BF44}"/>
              </a:ext>
            </a:extLst>
          </p:cNvPr>
          <p:cNvSpPr>
            <a:spLocks noGrp="1"/>
          </p:cNvSpPr>
          <p:nvPr>
            <p:ph idx="1"/>
          </p:nvPr>
        </p:nvSpPr>
        <p:spPr>
          <a:xfrm>
            <a:off x="5209563" y="2160589"/>
            <a:ext cx="4064439" cy="3880773"/>
          </a:xfrm>
        </p:spPr>
        <p:txBody>
          <a:bodyPr>
            <a:normAutofit/>
          </a:bodyPr>
          <a:lstStyle/>
          <a:p>
            <a:r>
              <a:rPr lang="en-US" dirty="0"/>
              <a:t>Den </a:t>
            </a:r>
            <a:r>
              <a:rPr lang="en-US" dirty="0" err="1"/>
              <a:t>delen</a:t>
            </a:r>
            <a:r>
              <a:rPr lang="en-US" dirty="0"/>
              <a:t> </a:t>
            </a:r>
            <a:r>
              <a:rPr lang="en-US" dirty="0" err="1"/>
              <a:t>av</a:t>
            </a:r>
            <a:r>
              <a:rPr lang="en-US" dirty="0"/>
              <a:t> </a:t>
            </a:r>
            <a:r>
              <a:rPr lang="en-US" dirty="0" err="1"/>
              <a:t>hjernen</a:t>
            </a:r>
            <a:r>
              <a:rPr lang="en-US" dirty="0"/>
              <a:t> </a:t>
            </a:r>
            <a:r>
              <a:rPr lang="en-US" dirty="0" err="1"/>
              <a:t>som</a:t>
            </a:r>
            <a:r>
              <a:rPr lang="en-US" dirty="0"/>
              <a:t> </a:t>
            </a:r>
            <a:r>
              <a:rPr lang="en-US" dirty="0" err="1"/>
              <a:t>er</a:t>
            </a:r>
            <a:r>
              <a:rPr lang="en-US" dirty="0"/>
              <a:t> </a:t>
            </a:r>
            <a:r>
              <a:rPr lang="en-US" dirty="0" err="1"/>
              <a:t>knyttet</a:t>
            </a:r>
            <a:r>
              <a:rPr lang="en-US" dirty="0"/>
              <a:t> </a:t>
            </a:r>
            <a:r>
              <a:rPr lang="en-US" dirty="0" err="1"/>
              <a:t>til</a:t>
            </a:r>
            <a:r>
              <a:rPr lang="en-US" dirty="0"/>
              <a:t> </a:t>
            </a:r>
            <a:r>
              <a:rPr lang="en-US" dirty="0" err="1"/>
              <a:t>hukommelse</a:t>
            </a:r>
            <a:r>
              <a:rPr lang="en-US" dirty="0"/>
              <a:t> og den </a:t>
            </a:r>
            <a:r>
              <a:rPr lang="en-US" dirty="0" err="1"/>
              <a:t>delen</a:t>
            </a:r>
            <a:r>
              <a:rPr lang="en-US" dirty="0"/>
              <a:t> </a:t>
            </a:r>
            <a:r>
              <a:rPr lang="en-US" dirty="0" err="1"/>
              <a:t>som</a:t>
            </a:r>
            <a:r>
              <a:rPr lang="en-US" dirty="0"/>
              <a:t> </a:t>
            </a:r>
            <a:r>
              <a:rPr lang="en-US" dirty="0" err="1"/>
              <a:t>er</a:t>
            </a:r>
            <a:r>
              <a:rPr lang="en-US" dirty="0"/>
              <a:t> </a:t>
            </a:r>
            <a:r>
              <a:rPr lang="en-US" dirty="0" err="1"/>
              <a:t>knyttet</a:t>
            </a:r>
            <a:r>
              <a:rPr lang="en-US" dirty="0"/>
              <a:t> </a:t>
            </a:r>
            <a:r>
              <a:rPr lang="en-US" dirty="0" err="1"/>
              <a:t>til</a:t>
            </a:r>
            <a:r>
              <a:rPr lang="en-US" dirty="0"/>
              <a:t> </a:t>
            </a:r>
            <a:r>
              <a:rPr lang="en-US" dirty="0" err="1"/>
              <a:t>lukt</a:t>
            </a:r>
            <a:r>
              <a:rPr lang="en-US" dirty="0"/>
              <a:t> ligger </a:t>
            </a:r>
            <a:r>
              <a:rPr lang="en-US" dirty="0" err="1"/>
              <a:t>ved</a:t>
            </a:r>
            <a:r>
              <a:rPr lang="en-US" dirty="0"/>
              <a:t> </a:t>
            </a:r>
            <a:r>
              <a:rPr lang="en-US" dirty="0" err="1"/>
              <a:t>siden</a:t>
            </a:r>
            <a:r>
              <a:rPr lang="en-US" dirty="0"/>
              <a:t> </a:t>
            </a:r>
            <a:r>
              <a:rPr lang="en-US" dirty="0" err="1"/>
              <a:t>av</a:t>
            </a:r>
            <a:r>
              <a:rPr lang="en-US" dirty="0"/>
              <a:t> </a:t>
            </a:r>
            <a:r>
              <a:rPr lang="en-US" dirty="0" err="1"/>
              <a:t>hverandre</a:t>
            </a:r>
            <a:r>
              <a:rPr lang="en-US" dirty="0"/>
              <a:t>…</a:t>
            </a:r>
          </a:p>
          <a:p>
            <a:r>
              <a:rPr lang="en-US" dirty="0" err="1"/>
              <a:t>Lukt</a:t>
            </a:r>
            <a:r>
              <a:rPr lang="en-US" dirty="0"/>
              <a:t> bringer </a:t>
            </a:r>
            <a:r>
              <a:rPr lang="en-US" dirty="0" err="1"/>
              <a:t>frem</a:t>
            </a:r>
            <a:r>
              <a:rPr lang="en-US" dirty="0"/>
              <a:t> </a:t>
            </a:r>
            <a:r>
              <a:rPr lang="en-US" dirty="0" err="1"/>
              <a:t>gamle</a:t>
            </a:r>
            <a:r>
              <a:rPr lang="en-US" dirty="0"/>
              <a:t> </a:t>
            </a:r>
            <a:r>
              <a:rPr lang="en-US" dirty="0" err="1"/>
              <a:t>minner</a:t>
            </a:r>
            <a:r>
              <a:rPr lang="en-US" dirty="0"/>
              <a:t>… og </a:t>
            </a:r>
            <a:r>
              <a:rPr lang="en-US" dirty="0" err="1"/>
              <a:t>følelser</a:t>
            </a:r>
            <a:r>
              <a:rPr lang="en-US" dirty="0"/>
              <a:t> (amygdala)</a:t>
            </a:r>
          </a:p>
          <a:p>
            <a:r>
              <a:rPr lang="en-US" dirty="0" err="1"/>
              <a:t>Lukthukommelsen</a:t>
            </a:r>
            <a:r>
              <a:rPr lang="en-US" dirty="0"/>
              <a:t> </a:t>
            </a:r>
            <a:r>
              <a:rPr lang="en-US" dirty="0" err="1"/>
              <a:t>er</a:t>
            </a:r>
            <a:r>
              <a:rPr lang="en-US" dirty="0"/>
              <a:t> </a:t>
            </a:r>
            <a:r>
              <a:rPr lang="en-US" dirty="0" err="1"/>
              <a:t>overraskende</a:t>
            </a:r>
            <a:r>
              <a:rPr lang="en-US" dirty="0"/>
              <a:t> </a:t>
            </a:r>
            <a:r>
              <a:rPr lang="en-US" dirty="0" err="1"/>
              <a:t>stabil</a:t>
            </a:r>
            <a:r>
              <a:rPr lang="en-US" dirty="0"/>
              <a:t>.</a:t>
            </a:r>
          </a:p>
          <a:p>
            <a:endParaRPr lang="en-US" dirty="0"/>
          </a:p>
          <a:p>
            <a:r>
              <a:rPr lang="en-US" dirty="0" err="1"/>
              <a:t>Kilde</a:t>
            </a:r>
            <a:r>
              <a:rPr lang="en-US" dirty="0"/>
              <a:t>: Kaia </a:t>
            </a:r>
            <a:r>
              <a:rPr lang="en-US" dirty="0" err="1"/>
              <a:t>Nordengen</a:t>
            </a:r>
            <a:r>
              <a:rPr lang="en-US" dirty="0"/>
              <a:t>, </a:t>
            </a:r>
            <a:r>
              <a:rPr lang="en-US" dirty="0" err="1"/>
              <a:t>hjernen</a:t>
            </a:r>
            <a:r>
              <a:rPr lang="en-US" dirty="0"/>
              <a:t> </a:t>
            </a:r>
            <a:r>
              <a:rPr lang="en-US" dirty="0" err="1"/>
              <a:t>er</a:t>
            </a:r>
            <a:r>
              <a:rPr lang="en-US" dirty="0"/>
              <a:t> </a:t>
            </a:r>
            <a:r>
              <a:rPr lang="en-US" dirty="0" err="1"/>
              <a:t>stjernen</a:t>
            </a:r>
            <a:r>
              <a:rPr lang="en-US" dirty="0"/>
              <a:t> (2017)</a:t>
            </a:r>
          </a:p>
        </p:txBody>
      </p:sp>
      <p:pic>
        <p:nvPicPr>
          <p:cNvPr id="16" name="Plassholder for innhold 11" descr="Et bilde som inneholder dyr&#10;&#10;Beskrivelse som er generert med svært høy visshet">
            <a:extLst>
              <a:ext uri="{FF2B5EF4-FFF2-40B4-BE49-F238E27FC236}">
                <a16:creationId xmlns:a16="http://schemas.microsoft.com/office/drawing/2014/main" id="{92640C7F-B5A7-463C-B52A-4FC53E6A0D7D}"/>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26154" r="22320" b="2"/>
          <a:stretch/>
        </p:blipFill>
        <p:spPr>
          <a:xfrm>
            <a:off x="20" y="-1"/>
            <a:ext cx="5394940" cy="6858001"/>
          </a:xfrm>
          <a:custGeom>
            <a:avLst/>
            <a:gdLst>
              <a:gd name="connsiteX0" fmla="*/ 842596 w 5394960"/>
              <a:gd name="connsiteY0" fmla="*/ 0 h 6858000"/>
              <a:gd name="connsiteX1" fmla="*/ 5394960 w 5394960"/>
              <a:gd name="connsiteY1" fmla="*/ 0 h 6858000"/>
              <a:gd name="connsiteX2" fmla="*/ 5394960 w 5394960"/>
              <a:gd name="connsiteY2" fmla="*/ 21851 h 6858000"/>
              <a:gd name="connsiteX3" fmla="*/ 4365943 w 5394960"/>
              <a:gd name="connsiteY3" fmla="*/ 6858000 h 6858000"/>
              <a:gd name="connsiteX4" fmla="*/ 0 w 5394960"/>
              <a:gd name="connsiteY4" fmla="*/ 6858000 h 6858000"/>
              <a:gd name="connsiteX5" fmla="*/ 0 w 5394960"/>
              <a:gd name="connsiteY5" fmla="*/ 566615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94960" h="6858000">
                <a:moveTo>
                  <a:pt x="842596" y="0"/>
                </a:moveTo>
                <a:lnTo>
                  <a:pt x="5394960" y="0"/>
                </a:lnTo>
                <a:lnTo>
                  <a:pt x="5394960" y="21851"/>
                </a:lnTo>
                <a:lnTo>
                  <a:pt x="4365943" y="6858000"/>
                </a:lnTo>
                <a:lnTo>
                  <a:pt x="0" y="6858000"/>
                </a:lnTo>
                <a:lnTo>
                  <a:pt x="0" y="5666154"/>
                </a:lnTo>
                <a:close/>
              </a:path>
            </a:pathLst>
          </a:custGeom>
        </p:spPr>
      </p:pic>
      <p:sp>
        <p:nvSpPr>
          <p:cNvPr id="32" name="Isosceles Triangle 31">
            <a:extLst>
              <a:ext uri="{FF2B5EF4-FFF2-40B4-BE49-F238E27FC236}">
                <a16:creationId xmlns:a16="http://schemas.microsoft.com/office/drawing/2014/main" id="{3BCB5F6A-9EB0-40B0-9D13-3023E9A20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3" name="TekstSylinder 12">
            <a:extLst>
              <a:ext uri="{FF2B5EF4-FFF2-40B4-BE49-F238E27FC236}">
                <a16:creationId xmlns:a16="http://schemas.microsoft.com/office/drawing/2014/main" id="{CB32D3F3-C174-45C1-A940-508335D08333}"/>
              </a:ext>
            </a:extLst>
          </p:cNvPr>
          <p:cNvSpPr txBox="1"/>
          <p:nvPr/>
        </p:nvSpPr>
        <p:spPr>
          <a:xfrm>
            <a:off x="9397645" y="6657945"/>
            <a:ext cx="2794355" cy="200055"/>
          </a:xfrm>
          <a:prstGeom prst="rect">
            <a:avLst/>
          </a:prstGeom>
          <a:solidFill>
            <a:srgbClr val="000000"/>
          </a:solidFill>
        </p:spPr>
        <p:txBody>
          <a:bodyPr wrap="none" rtlCol="0">
            <a:spAutoFit/>
          </a:bodyPr>
          <a:lstStyle/>
          <a:p>
            <a:pPr algn="r">
              <a:spcAft>
                <a:spcPts val="600"/>
              </a:spcAft>
            </a:pPr>
            <a:r>
              <a:rPr lang="nb-NO" sz="700">
                <a:solidFill>
                  <a:srgbClr val="FFFFFF"/>
                </a:solidFill>
                <a:hlinkClick r:id="rId3" tooltip="http://worthit2bme.com/post-traumatic-stress-the-brain/">
                  <a:extLst>
                    <a:ext uri="{A12FA001-AC4F-418D-AE19-62706E023703}">
                      <ahyp:hlinkClr xmlns="" xmlns:ahyp="http://schemas.microsoft.com/office/drawing/2018/hyperlinkcolor" val="tx"/>
                    </a:ext>
                  </a:extLst>
                </a:hlinkClick>
              </a:rPr>
              <a:t>Dette bildet</a:t>
            </a:r>
            <a:r>
              <a:rPr lang="nb-NO" sz="700">
                <a:solidFill>
                  <a:srgbClr val="FFFFFF"/>
                </a:solidFill>
              </a:rPr>
              <a:t> av Ukjent forfatter er lisensiert under </a:t>
            </a:r>
            <a:r>
              <a:rPr lang="nb-NO" sz="700">
                <a:solidFill>
                  <a:srgbClr val="FFFFFF"/>
                </a:solidFill>
                <a:hlinkClick r:id="rId4" tooltip="https://creativecommons.org/licenses/by-nc-nd/3.0/">
                  <a:extLst>
                    <a:ext uri="{A12FA001-AC4F-418D-AE19-62706E023703}">
                      <ahyp:hlinkClr xmlns="" xmlns:ahyp="http://schemas.microsoft.com/office/drawing/2018/hyperlinkcolor" val="tx"/>
                    </a:ext>
                  </a:extLst>
                </a:hlinkClick>
              </a:rPr>
              <a:t>CC BY-NC-ND</a:t>
            </a:r>
            <a:endParaRPr lang="nb-NO" sz="700">
              <a:solidFill>
                <a:srgbClr val="FFFFFF"/>
              </a:solidFill>
            </a:endParaRPr>
          </a:p>
        </p:txBody>
      </p:sp>
    </p:spTree>
    <p:extLst>
      <p:ext uri="{BB962C8B-B14F-4D97-AF65-F5344CB8AC3E}">
        <p14:creationId xmlns:p14="http://schemas.microsoft.com/office/powerpoint/2010/main" val="407991459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 calcmode="lin" valueType="num">
                                      <p:cBhvr additive="base">
                                        <p:cTn id="7"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
                                            <p:txEl>
                                              <p:pRg st="1" end="1"/>
                                            </p:txEl>
                                          </p:spTgt>
                                        </p:tgtEl>
                                        <p:attrNameLst>
                                          <p:attrName>style.visibility</p:attrName>
                                        </p:attrNameLst>
                                      </p:cBhvr>
                                      <p:to>
                                        <p:strVal val="visible"/>
                                      </p:to>
                                    </p:set>
                                    <p:anim calcmode="lin" valueType="num">
                                      <p:cBhvr additive="base">
                                        <p:cTn id="13" dur="500" fill="hold"/>
                                        <p:tgtEl>
                                          <p:spTgt spid="1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8">
                                            <p:txEl>
                                              <p:pRg st="2" end="2"/>
                                            </p:txEl>
                                          </p:spTgt>
                                        </p:tgtEl>
                                        <p:attrNameLst>
                                          <p:attrName>style.visibility</p:attrName>
                                        </p:attrNameLst>
                                      </p:cBhvr>
                                      <p:to>
                                        <p:strVal val="visible"/>
                                      </p:to>
                                    </p:set>
                                    <p:anim calcmode="lin" valueType="num">
                                      <p:cBhvr additive="base">
                                        <p:cTn id="19" dur="500" fill="hold"/>
                                        <p:tgtEl>
                                          <p:spTgt spid="1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8">
                                            <p:txEl>
                                              <p:pRg st="4" end="4"/>
                                            </p:txEl>
                                          </p:spTgt>
                                        </p:tgtEl>
                                        <p:attrNameLst>
                                          <p:attrName>style.visibility</p:attrName>
                                        </p:attrNameLst>
                                      </p:cBhvr>
                                      <p:to>
                                        <p:strVal val="visible"/>
                                      </p:to>
                                    </p:set>
                                    <p:anim calcmode="lin" valueType="num">
                                      <p:cBhvr additive="base">
                                        <p:cTn id="25" dur="500" fill="hold"/>
                                        <p:tgtEl>
                                          <p:spTgt spid="18">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8">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A2E95C31-220F-4DEA-8891-076A572A04C0}"/>
              </a:ext>
            </a:extLst>
          </p:cNvPr>
          <p:cNvSpPr/>
          <p:nvPr/>
        </p:nvSpPr>
        <p:spPr>
          <a:xfrm>
            <a:off x="461913" y="1649691"/>
            <a:ext cx="10925665" cy="4031873"/>
          </a:xfrm>
          <a:prstGeom prst="rect">
            <a:avLst/>
          </a:prstGeom>
        </p:spPr>
        <p:txBody>
          <a:bodyPr wrap="square">
            <a:spAutoFit/>
          </a:bodyPr>
          <a:lstStyle/>
          <a:p>
            <a:r>
              <a:rPr lang="nb-NO" sz="3200" i="1" dirty="0">
                <a:solidFill>
                  <a:srgbClr val="FFFF00"/>
                </a:solidFill>
              </a:rPr>
              <a:t>MIDDAG</a:t>
            </a:r>
          </a:p>
          <a:p>
            <a:endParaRPr lang="nb-NO" sz="3200" i="1" dirty="0"/>
          </a:p>
          <a:p>
            <a:r>
              <a:rPr lang="nb-NO" sz="3200" i="1" dirty="0"/>
              <a:t>«Jeg lager jo mat på den gammeldagse måten, jeg. Butikkene er jo fulle av pakker og greier som du kan kjøpe og få både det ene og det andre. Men jeg bruker veldig lite av det pakkesystemet de har. Nei, sånn ferdiglaga mat det har jeg ikke så lyst på» </a:t>
            </a:r>
            <a:br>
              <a:rPr lang="nb-NO" sz="3200" i="1" dirty="0"/>
            </a:br>
            <a:r>
              <a:rPr lang="nb-NO" sz="3200" i="1" dirty="0"/>
              <a:t>Sigrid (70)</a:t>
            </a:r>
          </a:p>
        </p:txBody>
      </p:sp>
    </p:spTree>
    <p:extLst>
      <p:ext uri="{BB962C8B-B14F-4D97-AF65-F5344CB8AC3E}">
        <p14:creationId xmlns:p14="http://schemas.microsoft.com/office/powerpoint/2010/main" val="54152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FF73345-3799-457A-9635-90AE4879D39C}"/>
              </a:ext>
            </a:extLst>
          </p:cNvPr>
          <p:cNvSpPr>
            <a:spLocks noGrp="1"/>
          </p:cNvSpPr>
          <p:nvPr>
            <p:ph type="title"/>
          </p:nvPr>
        </p:nvSpPr>
        <p:spPr>
          <a:xfrm>
            <a:off x="5536734" y="609600"/>
            <a:ext cx="3737268" cy="1320800"/>
          </a:xfrm>
        </p:spPr>
        <p:txBody>
          <a:bodyPr>
            <a:normAutofit/>
          </a:bodyPr>
          <a:lstStyle/>
          <a:p>
            <a:r>
              <a:rPr lang="nb-NO"/>
              <a:t>Sous – vide?</a:t>
            </a:r>
            <a:endParaRPr lang="nb-NO" dirty="0"/>
          </a:p>
        </p:txBody>
      </p:sp>
      <p:sp>
        <p:nvSpPr>
          <p:cNvPr id="14" name="Content Placeholder 13">
            <a:extLst>
              <a:ext uri="{FF2B5EF4-FFF2-40B4-BE49-F238E27FC236}">
                <a16:creationId xmlns:a16="http://schemas.microsoft.com/office/drawing/2014/main" id="{DD5C0D6B-65C3-41AD-BFD7-23BCB0FDA6DE}"/>
              </a:ext>
            </a:extLst>
          </p:cNvPr>
          <p:cNvSpPr>
            <a:spLocks noGrp="1"/>
          </p:cNvSpPr>
          <p:nvPr>
            <p:ph idx="1"/>
          </p:nvPr>
        </p:nvSpPr>
        <p:spPr>
          <a:xfrm>
            <a:off x="5209563" y="2160589"/>
            <a:ext cx="5112788" cy="3880773"/>
          </a:xfrm>
        </p:spPr>
        <p:txBody>
          <a:bodyPr>
            <a:normAutofit/>
          </a:bodyPr>
          <a:lstStyle/>
          <a:p>
            <a:r>
              <a:rPr lang="en-US" dirty="0" err="1"/>
              <a:t>Bevarer</a:t>
            </a:r>
            <a:r>
              <a:rPr lang="en-US" dirty="0"/>
              <a:t> </a:t>
            </a:r>
            <a:r>
              <a:rPr lang="en-US" dirty="0" err="1"/>
              <a:t>smak</a:t>
            </a:r>
            <a:r>
              <a:rPr lang="en-US" dirty="0"/>
              <a:t> og </a:t>
            </a:r>
            <a:r>
              <a:rPr lang="en-US" dirty="0" err="1"/>
              <a:t>næringsstoffer</a:t>
            </a:r>
            <a:r>
              <a:rPr lang="en-US" dirty="0"/>
              <a:t> ja…</a:t>
            </a:r>
          </a:p>
          <a:p>
            <a:r>
              <a:rPr lang="en-US" dirty="0" err="1"/>
              <a:t>Økonomisk</a:t>
            </a:r>
            <a:r>
              <a:rPr lang="en-US" dirty="0"/>
              <a:t> ja…</a:t>
            </a:r>
          </a:p>
          <a:p>
            <a:endParaRPr lang="en-US" dirty="0"/>
          </a:p>
          <a:p>
            <a:pPr marL="0" indent="0">
              <a:buNone/>
            </a:pPr>
            <a:endParaRPr lang="en-US" dirty="0"/>
          </a:p>
          <a:p>
            <a:r>
              <a:rPr lang="en-US" dirty="0"/>
              <a:t>Men Ingen MATLUKT!</a:t>
            </a:r>
          </a:p>
          <a:p>
            <a:r>
              <a:rPr lang="en-US" dirty="0"/>
              <a:t>Og Ingen APETITTVEKKER!</a:t>
            </a:r>
          </a:p>
          <a:p>
            <a:endParaRPr lang="en-US" dirty="0"/>
          </a:p>
        </p:txBody>
      </p:sp>
      <p:pic>
        <p:nvPicPr>
          <p:cNvPr id="12" name="Plassholder for innhold 7">
            <a:extLst>
              <a:ext uri="{FF2B5EF4-FFF2-40B4-BE49-F238E27FC236}">
                <a16:creationId xmlns:a16="http://schemas.microsoft.com/office/drawing/2014/main" id="{E56EC0BF-C8E3-4852-8089-674CCF346ADC}"/>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22218" r="18782"/>
          <a:stretch/>
        </p:blipFill>
        <p:spPr>
          <a:xfrm>
            <a:off x="20" y="-1"/>
            <a:ext cx="5394940" cy="6858001"/>
          </a:xfrm>
          <a:custGeom>
            <a:avLst/>
            <a:gdLst>
              <a:gd name="connsiteX0" fmla="*/ 842596 w 5394960"/>
              <a:gd name="connsiteY0" fmla="*/ 0 h 6858000"/>
              <a:gd name="connsiteX1" fmla="*/ 5394960 w 5394960"/>
              <a:gd name="connsiteY1" fmla="*/ 0 h 6858000"/>
              <a:gd name="connsiteX2" fmla="*/ 5394960 w 5394960"/>
              <a:gd name="connsiteY2" fmla="*/ 21851 h 6858000"/>
              <a:gd name="connsiteX3" fmla="*/ 4365943 w 5394960"/>
              <a:gd name="connsiteY3" fmla="*/ 6858000 h 6858000"/>
              <a:gd name="connsiteX4" fmla="*/ 0 w 5394960"/>
              <a:gd name="connsiteY4" fmla="*/ 6858000 h 6858000"/>
              <a:gd name="connsiteX5" fmla="*/ 0 w 5394960"/>
              <a:gd name="connsiteY5" fmla="*/ 566615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94960" h="6858000">
                <a:moveTo>
                  <a:pt x="842596" y="0"/>
                </a:moveTo>
                <a:lnTo>
                  <a:pt x="5394960" y="0"/>
                </a:lnTo>
                <a:lnTo>
                  <a:pt x="5394960" y="21851"/>
                </a:lnTo>
                <a:lnTo>
                  <a:pt x="4365943" y="6858000"/>
                </a:lnTo>
                <a:lnTo>
                  <a:pt x="0" y="6858000"/>
                </a:lnTo>
                <a:lnTo>
                  <a:pt x="0" y="5666154"/>
                </a:lnTo>
                <a:close/>
              </a:path>
            </a:pathLst>
          </a:custGeom>
        </p:spPr>
      </p:pic>
      <p:sp>
        <p:nvSpPr>
          <p:cNvPr id="38" name="Isosceles Triangle 37">
            <a:extLst>
              <a:ext uri="{FF2B5EF4-FFF2-40B4-BE49-F238E27FC236}">
                <a16:creationId xmlns:a16="http://schemas.microsoft.com/office/drawing/2014/main" id="{3BCB5F6A-9EB0-40B0-9D13-3023E9A20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ekstSylinder 8">
            <a:extLst>
              <a:ext uri="{FF2B5EF4-FFF2-40B4-BE49-F238E27FC236}">
                <a16:creationId xmlns:a16="http://schemas.microsoft.com/office/drawing/2014/main" id="{45CD4600-2910-4283-B0B3-2BD91D53DA0E}"/>
              </a:ext>
            </a:extLst>
          </p:cNvPr>
          <p:cNvSpPr txBox="1"/>
          <p:nvPr/>
        </p:nvSpPr>
        <p:spPr>
          <a:xfrm>
            <a:off x="9557946" y="6657945"/>
            <a:ext cx="2634054" cy="200055"/>
          </a:xfrm>
          <a:prstGeom prst="rect">
            <a:avLst/>
          </a:prstGeom>
          <a:solidFill>
            <a:srgbClr val="000000"/>
          </a:solidFill>
        </p:spPr>
        <p:txBody>
          <a:bodyPr wrap="none" rtlCol="0">
            <a:spAutoFit/>
          </a:bodyPr>
          <a:lstStyle/>
          <a:p>
            <a:pPr algn="r">
              <a:spcAft>
                <a:spcPts val="600"/>
              </a:spcAft>
            </a:pPr>
            <a:r>
              <a:rPr lang="nb-NO" sz="700">
                <a:solidFill>
                  <a:srgbClr val="FFFFFF"/>
                </a:solidFill>
                <a:hlinkClick r:id="rId3" tooltip="https://en.wikipedia.org/wiki/Sous-vide">
                  <a:extLst>
                    <a:ext uri="{A12FA001-AC4F-418D-AE19-62706E023703}">
                      <ahyp:hlinkClr xmlns="" xmlns:ahyp="http://schemas.microsoft.com/office/drawing/2018/hyperlinkcolor" val="tx"/>
                    </a:ext>
                  </a:extLst>
                </a:hlinkClick>
              </a:rPr>
              <a:t>Dette bildet</a:t>
            </a:r>
            <a:r>
              <a:rPr lang="nb-NO" sz="700">
                <a:solidFill>
                  <a:srgbClr val="FFFFFF"/>
                </a:solidFill>
              </a:rPr>
              <a:t> av Ukjent forfatter er lisensiert under </a:t>
            </a:r>
            <a:r>
              <a:rPr lang="nb-NO" sz="700">
                <a:solidFill>
                  <a:srgbClr val="FFFFFF"/>
                </a:solidFill>
                <a:hlinkClick r:id="rId4" tooltip="https://creativecommons.org/licenses/by-sa/3.0/">
                  <a:extLst>
                    <a:ext uri="{A12FA001-AC4F-418D-AE19-62706E023703}">
                      <ahyp:hlinkClr xmlns="" xmlns:ahyp="http://schemas.microsoft.com/office/drawing/2018/hyperlinkcolor" val="tx"/>
                    </a:ext>
                  </a:extLst>
                </a:hlinkClick>
              </a:rPr>
              <a:t>CC BY-SA</a:t>
            </a:r>
            <a:endParaRPr lang="nb-NO" sz="700">
              <a:solidFill>
                <a:srgbClr val="FFFFFF"/>
              </a:solidFill>
            </a:endParaRPr>
          </a:p>
        </p:txBody>
      </p:sp>
    </p:spTree>
    <p:extLst>
      <p:ext uri="{BB962C8B-B14F-4D97-AF65-F5344CB8AC3E}">
        <p14:creationId xmlns:p14="http://schemas.microsoft.com/office/powerpoint/2010/main" val="411459060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1000"/>
                                        <p:tgtEl>
                                          <p:spTgt spid="14">
                                            <p:txEl>
                                              <p:pRg st="0" end="0"/>
                                            </p:txEl>
                                          </p:spTgt>
                                        </p:tgtEl>
                                      </p:cBhvr>
                                    </p:animEffect>
                                    <p:anim calcmode="lin" valueType="num">
                                      <p:cBhvr>
                                        <p:cTn id="8" dur="1000" fill="hold"/>
                                        <p:tgtEl>
                                          <p:spTgt spid="1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4">
                                            <p:txEl>
                                              <p:pRg st="1" end="1"/>
                                            </p:txEl>
                                          </p:spTgt>
                                        </p:tgtEl>
                                        <p:attrNameLst>
                                          <p:attrName>style.visibility</p:attrName>
                                        </p:attrNameLst>
                                      </p:cBhvr>
                                      <p:to>
                                        <p:strVal val="visible"/>
                                      </p:to>
                                    </p:set>
                                    <p:anim calcmode="lin" valueType="num">
                                      <p:cBhvr additive="base">
                                        <p:cTn id="14" dur="500" fill="hold"/>
                                        <p:tgtEl>
                                          <p:spTgt spid="14">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1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14">
                                            <p:txEl>
                                              <p:pRg st="4" end="4"/>
                                            </p:txEl>
                                          </p:spTgt>
                                        </p:tgtEl>
                                        <p:attrNameLst>
                                          <p:attrName>style.visibility</p:attrName>
                                        </p:attrNameLst>
                                      </p:cBhvr>
                                      <p:to>
                                        <p:strVal val="visible"/>
                                      </p:to>
                                    </p:set>
                                    <p:anim calcmode="lin" valueType="num">
                                      <p:cBhvr additive="base">
                                        <p:cTn id="20" dur="500" fill="hold"/>
                                        <p:tgtEl>
                                          <p:spTgt spid="14">
                                            <p:txEl>
                                              <p:pRg st="4" end="4"/>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1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14">
                                            <p:txEl>
                                              <p:pRg st="5" end="5"/>
                                            </p:txEl>
                                          </p:spTgt>
                                        </p:tgtEl>
                                        <p:attrNameLst>
                                          <p:attrName>style.visibility</p:attrName>
                                        </p:attrNameLst>
                                      </p:cBhvr>
                                      <p:to>
                                        <p:strVal val="visible"/>
                                      </p:to>
                                    </p:set>
                                    <p:anim calcmode="lin" valueType="num">
                                      <p:cBhvr additive="base">
                                        <p:cTn id="26" dur="500" fill="hold"/>
                                        <p:tgtEl>
                                          <p:spTgt spid="14">
                                            <p:txEl>
                                              <p:pRg st="5" end="5"/>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1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Lst>
  </p:timing>
</p:sld>
</file>

<file path=ppt/theme/theme1.xml><?xml version="1.0" encoding="utf-8"?>
<a:theme xmlns:a="http://schemas.openxmlformats.org/drawingml/2006/main" name="Fasett">
  <a:themeElements>
    <a:clrScheme name="Faset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set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217</TotalTime>
  <Words>1084</Words>
  <Application>Microsoft Office PowerPoint</Application>
  <PresentationFormat>Widescreen</PresentationFormat>
  <Paragraphs>95</Paragraphs>
  <Slides>22</Slides>
  <Notes>0</Notes>
  <HiddenSlides>0</HiddenSlides>
  <MMClips>0</MMClips>
  <ScaleCrop>false</ScaleCrop>
  <HeadingPairs>
    <vt:vector size="6" baseType="variant">
      <vt:variant>
        <vt:lpstr>Brukte skrifter</vt:lpstr>
      </vt:variant>
      <vt:variant>
        <vt:i4>6</vt:i4>
      </vt:variant>
      <vt:variant>
        <vt:lpstr>Tema</vt:lpstr>
      </vt:variant>
      <vt:variant>
        <vt:i4>1</vt:i4>
      </vt:variant>
      <vt:variant>
        <vt:lpstr>Lysbildetitler</vt:lpstr>
      </vt:variant>
      <vt:variant>
        <vt:i4>22</vt:i4>
      </vt:variant>
    </vt:vector>
  </HeadingPairs>
  <TitlesOfParts>
    <vt:vector size="29" baseType="lpstr">
      <vt:lpstr>Arial</vt:lpstr>
      <vt:lpstr>Calibri</vt:lpstr>
      <vt:lpstr>Symbol</vt:lpstr>
      <vt:lpstr>Times New Roman</vt:lpstr>
      <vt:lpstr>Trebuchet MS</vt:lpstr>
      <vt:lpstr>Wingdings 3</vt:lpstr>
      <vt:lpstr>Fasett</vt:lpstr>
      <vt:lpstr>«La maten være din medisin, og din medisin være din mat»</vt:lpstr>
      <vt:lpstr>PowerPoint-presentasjon</vt:lpstr>
      <vt:lpstr>Matlyst og matinntak</vt:lpstr>
      <vt:lpstr>Kroppen i forandring Når man blir eldre skjer det en rekke naturlige endringer med kroppen som har betydning for ernæringstilstanden.    </vt:lpstr>
      <vt:lpstr>Smaksløkene</vt:lpstr>
      <vt:lpstr>Salt i maten</vt:lpstr>
      <vt:lpstr>Lukt og minner….</vt:lpstr>
      <vt:lpstr>PowerPoint-presentasjon</vt:lpstr>
      <vt:lpstr>Sous – vide?</vt:lpstr>
      <vt:lpstr>PowerPoint-presentasjon</vt:lpstr>
      <vt:lpstr>Kveldsmat</vt:lpstr>
      <vt:lpstr>Mat for eldre har dårlig rykte</vt:lpstr>
      <vt:lpstr>«KOSE SEG»</vt:lpstr>
      <vt:lpstr>Plutselig alene….</vt:lpstr>
      <vt:lpstr>PowerPoint-presentasjon</vt:lpstr>
      <vt:lpstr>Måltidsvenn</vt:lpstr>
      <vt:lpstr>Mat- og måltidsglede har stor betydning for mennesker i alle livsfaser, for friske mennesker og for mennesker med sykdom eller helseplager. </vt:lpstr>
      <vt:lpstr>Bærekraftig kosthold</vt:lpstr>
      <vt:lpstr>MAT som medisin</vt:lpstr>
      <vt:lpstr>Husk at det er kanskje siste gangen «Bjørg» får smake kokt laks med rømme og agurksalat. Da må vi ikke spare på noe.</vt:lpstr>
      <vt:lpstr>Måltidet </vt:lpstr>
      <vt:lpstr>Kilder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Trond Andresen</dc:creator>
  <cp:lastModifiedBy>Trond Andresen</cp:lastModifiedBy>
  <cp:revision>23</cp:revision>
  <dcterms:created xsi:type="dcterms:W3CDTF">2018-11-13T13:16:34Z</dcterms:created>
  <dcterms:modified xsi:type="dcterms:W3CDTF">2018-11-19T23:11:09Z</dcterms:modified>
</cp:coreProperties>
</file>