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2" r:id="rId3"/>
    <p:sldId id="263" r:id="rId4"/>
    <p:sldId id="271" r:id="rId5"/>
    <p:sldId id="260" r:id="rId6"/>
    <p:sldId id="264" r:id="rId7"/>
    <p:sldId id="272" r:id="rId8"/>
    <p:sldId id="273" r:id="rId9"/>
    <p:sldId id="285" r:id="rId10"/>
    <p:sldId id="265" r:id="rId11"/>
    <p:sldId id="294" r:id="rId12"/>
    <p:sldId id="289" r:id="rId13"/>
    <p:sldId id="286" r:id="rId14"/>
    <p:sldId id="290" r:id="rId15"/>
    <p:sldId id="292" r:id="rId16"/>
    <p:sldId id="266" r:id="rId17"/>
    <p:sldId id="293" r:id="rId18"/>
    <p:sldId id="267" r:id="rId19"/>
    <p:sldId id="268" r:id="rId20"/>
    <p:sldId id="269" r:id="rId21"/>
    <p:sldId id="274" r:id="rId22"/>
    <p:sldId id="295" r:id="rId23"/>
    <p:sldId id="296" r:id="rId24"/>
    <p:sldId id="297" r:id="rId25"/>
    <p:sldId id="298" r:id="rId26"/>
    <p:sldId id="299" r:id="rId27"/>
    <p:sldId id="300" r:id="rId28"/>
    <p:sldId id="304" r:id="rId29"/>
    <p:sldId id="279" r:id="rId30"/>
    <p:sldId id="282" r:id="rId31"/>
    <p:sldId id="278" r:id="rId32"/>
    <p:sldId id="280" r:id="rId33"/>
    <p:sldId id="301" r:id="rId34"/>
    <p:sldId id="302" r:id="rId35"/>
    <p:sldId id="287" r:id="rId36"/>
    <p:sldId id="284" r:id="rId37"/>
    <p:sldId id="303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E9202"/>
    <a:srgbClr val="FF2549"/>
    <a:srgbClr val="1D3A00"/>
    <a:srgbClr val="007033"/>
    <a:srgbClr val="5EEC3C"/>
    <a:srgbClr val="CC0099"/>
    <a:srgbClr val="6C1A00"/>
    <a:srgbClr val="00AACC"/>
    <a:srgbClr val="003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51"/>
  </p:normalViewPr>
  <p:slideViewPr>
    <p:cSldViewPr>
      <p:cViewPr varScale="1">
        <p:scale>
          <a:sx n="102" d="100"/>
          <a:sy n="102" d="100"/>
        </p:scale>
        <p:origin x="108" y="6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2900302\Documents\2019\Prosjekt\Kj&#248;leskap\analyse\kj&#248;leskapprosjekt%20analyse%203-%203101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2900302\Documents\2019\Prosjekt\Kj&#248;leskap\analyse\kj&#248;leskapprosjekt%20analyse%203-%203101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2900302\Documents\2019\Prosjekt\Kj&#248;leskap\analyse\kj&#248;leskapprosjekt%20analyse%203-%203101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2900302\Documents\2019\Prosjekt\Kj&#248;leskap\analyse\kj&#248;leskapprosjekt%20analyse%203-%203101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8.0469816272965886E-2"/>
          <c:y val="0.19486111111111112"/>
          <c:w val="0.88541207349081363"/>
          <c:h val="0.72088764946048411"/>
        </c:manualLayout>
      </c:layout>
      <c:areaChart>
        <c:grouping val="stacked"/>
        <c:varyColors val="0"/>
        <c:ser>
          <c:idx val="0"/>
          <c:order val="0"/>
          <c:tx>
            <c:strRef>
              <c:f>Ferdigmat!$C$47</c:f>
              <c:strCache>
                <c:ptCount val="1"/>
                <c:pt idx="0">
                  <c:v>Number of items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Ferdigmat!$D$46:$AM$46</c:f>
              <c:strCache>
                <c:ptCount val="36"/>
                <c:pt idx="0">
                  <c:v>W1</c:v>
                </c:pt>
                <c:pt idx="1">
                  <c:v>W2</c:v>
                </c:pt>
                <c:pt idx="2">
                  <c:v>W3</c:v>
                </c:pt>
                <c:pt idx="3">
                  <c:v>W4</c:v>
                </c:pt>
                <c:pt idx="4">
                  <c:v>W1</c:v>
                </c:pt>
                <c:pt idx="5">
                  <c:v>W2</c:v>
                </c:pt>
                <c:pt idx="6">
                  <c:v>W3</c:v>
                </c:pt>
                <c:pt idx="7">
                  <c:v>W4</c:v>
                </c:pt>
                <c:pt idx="8">
                  <c:v>W1</c:v>
                </c:pt>
                <c:pt idx="9">
                  <c:v>W2</c:v>
                </c:pt>
                <c:pt idx="10">
                  <c:v>W3</c:v>
                </c:pt>
                <c:pt idx="11">
                  <c:v>W4</c:v>
                </c:pt>
                <c:pt idx="12">
                  <c:v>W1</c:v>
                </c:pt>
                <c:pt idx="13">
                  <c:v>W2</c:v>
                </c:pt>
                <c:pt idx="14">
                  <c:v>W3</c:v>
                </c:pt>
                <c:pt idx="15">
                  <c:v>W4</c:v>
                </c:pt>
                <c:pt idx="16">
                  <c:v>W1</c:v>
                </c:pt>
                <c:pt idx="17">
                  <c:v>W2</c:v>
                </c:pt>
                <c:pt idx="18">
                  <c:v>W3</c:v>
                </c:pt>
                <c:pt idx="19">
                  <c:v>W4</c:v>
                </c:pt>
                <c:pt idx="20">
                  <c:v>W1</c:v>
                </c:pt>
                <c:pt idx="21">
                  <c:v>W2</c:v>
                </c:pt>
                <c:pt idx="22">
                  <c:v>W3</c:v>
                </c:pt>
                <c:pt idx="23">
                  <c:v>W4</c:v>
                </c:pt>
                <c:pt idx="24">
                  <c:v>W1</c:v>
                </c:pt>
                <c:pt idx="25">
                  <c:v>W2</c:v>
                </c:pt>
                <c:pt idx="26">
                  <c:v>W3</c:v>
                </c:pt>
                <c:pt idx="27">
                  <c:v>W4</c:v>
                </c:pt>
                <c:pt idx="28">
                  <c:v>W1</c:v>
                </c:pt>
                <c:pt idx="29">
                  <c:v>W2</c:v>
                </c:pt>
                <c:pt idx="30">
                  <c:v>W3</c:v>
                </c:pt>
                <c:pt idx="31">
                  <c:v>W4</c:v>
                </c:pt>
                <c:pt idx="32">
                  <c:v>W1</c:v>
                </c:pt>
                <c:pt idx="33">
                  <c:v>W2</c:v>
                </c:pt>
                <c:pt idx="34">
                  <c:v>W3</c:v>
                </c:pt>
                <c:pt idx="35">
                  <c:v>W4</c:v>
                </c:pt>
              </c:strCache>
            </c:strRef>
          </c:cat>
          <c:val>
            <c:numRef>
              <c:f>Ferdigmat!$D$47:$AM$47</c:f>
              <c:numCache>
                <c:formatCode>General</c:formatCode>
                <c:ptCount val="36"/>
                <c:pt idx="0">
                  <c:v>25</c:v>
                </c:pt>
                <c:pt idx="1">
                  <c:v>30</c:v>
                </c:pt>
                <c:pt idx="2">
                  <c:v>36</c:v>
                </c:pt>
                <c:pt idx="3">
                  <c:v>30</c:v>
                </c:pt>
                <c:pt idx="4">
                  <c:v>10</c:v>
                </c:pt>
                <c:pt idx="5">
                  <c:v>14</c:v>
                </c:pt>
                <c:pt idx="6">
                  <c:v>13</c:v>
                </c:pt>
                <c:pt idx="7">
                  <c:v>14</c:v>
                </c:pt>
                <c:pt idx="8">
                  <c:v>26</c:v>
                </c:pt>
                <c:pt idx="9">
                  <c:v>46</c:v>
                </c:pt>
                <c:pt idx="10">
                  <c:v>51</c:v>
                </c:pt>
                <c:pt idx="11">
                  <c:v>41</c:v>
                </c:pt>
                <c:pt idx="12">
                  <c:v>12</c:v>
                </c:pt>
                <c:pt idx="13">
                  <c:v>18</c:v>
                </c:pt>
                <c:pt idx="14">
                  <c:v>19</c:v>
                </c:pt>
                <c:pt idx="15">
                  <c:v>17</c:v>
                </c:pt>
                <c:pt idx="16">
                  <c:v>14</c:v>
                </c:pt>
                <c:pt idx="17">
                  <c:v>31</c:v>
                </c:pt>
                <c:pt idx="18">
                  <c:v>26</c:v>
                </c:pt>
                <c:pt idx="19">
                  <c:v>35</c:v>
                </c:pt>
                <c:pt idx="20">
                  <c:v>13</c:v>
                </c:pt>
                <c:pt idx="21">
                  <c:v>13</c:v>
                </c:pt>
                <c:pt idx="22">
                  <c:v>12</c:v>
                </c:pt>
                <c:pt idx="23">
                  <c:v>19</c:v>
                </c:pt>
                <c:pt idx="24">
                  <c:v>18</c:v>
                </c:pt>
                <c:pt idx="25">
                  <c:v>19</c:v>
                </c:pt>
                <c:pt idx="26">
                  <c:v>16</c:v>
                </c:pt>
                <c:pt idx="27">
                  <c:v>19</c:v>
                </c:pt>
                <c:pt idx="28">
                  <c:v>32</c:v>
                </c:pt>
                <c:pt idx="29">
                  <c:v>31</c:v>
                </c:pt>
                <c:pt idx="30">
                  <c:v>31</c:v>
                </c:pt>
                <c:pt idx="31">
                  <c:v>31</c:v>
                </c:pt>
                <c:pt idx="32">
                  <c:v>14</c:v>
                </c:pt>
                <c:pt idx="33">
                  <c:v>10</c:v>
                </c:pt>
                <c:pt idx="34">
                  <c:v>9</c:v>
                </c:pt>
                <c:pt idx="3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82-ED48-8C9A-D76B3E95A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916319"/>
        <c:axId val="646129807"/>
      </c:areaChart>
      <c:catAx>
        <c:axId val="566916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6129807"/>
        <c:crosses val="autoZero"/>
        <c:auto val="1"/>
        <c:lblAlgn val="ctr"/>
        <c:lblOffset val="100"/>
        <c:noMultiLvlLbl val="0"/>
      </c:catAx>
      <c:valAx>
        <c:axId val="64612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69163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Ferdigmat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Ferdigmat!$C$11</c:f>
              <c:strCache>
                <c:ptCount val="1"/>
                <c:pt idx="0">
                  <c:v>Ferdig mat fra SW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Ferdigmat!$D$10:$AM$10</c:f>
              <c:numCache>
                <c:formatCode>General</c:formatCode>
                <c:ptCount val="36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</c:numCache>
            </c:numRef>
          </c:cat>
          <c:val>
            <c:numRef>
              <c:f>Ferdigmat!$D$11:$AM$11</c:f>
              <c:numCache>
                <c:formatCode>General</c:formatCode>
                <c:ptCount val="36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8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3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5</c:v>
                </c:pt>
                <c:pt idx="27">
                  <c:v>4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1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5-4E49-8E59-F05F8FB9B1C9}"/>
            </c:ext>
          </c:extLst>
        </c:ser>
        <c:ser>
          <c:idx val="1"/>
          <c:order val="1"/>
          <c:tx>
            <c:strRef>
              <c:f>Ferdigmat!$C$12</c:f>
              <c:strCache>
                <c:ptCount val="1"/>
                <c:pt idx="0">
                  <c:v>Ferdig mat fra andre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Ferdigmat!$D$10:$AM$10</c:f>
              <c:numCache>
                <c:formatCode>General</c:formatCode>
                <c:ptCount val="36"/>
                <c:pt idx="0">
                  <c:v>1</c:v>
                </c:pt>
                <c:pt idx="4">
                  <c:v>2</c:v>
                </c:pt>
                <c:pt idx="8">
                  <c:v>3</c:v>
                </c:pt>
                <c:pt idx="12">
                  <c:v>4</c:v>
                </c:pt>
                <c:pt idx="16">
                  <c:v>5</c:v>
                </c:pt>
                <c:pt idx="20">
                  <c:v>6</c:v>
                </c:pt>
                <c:pt idx="24">
                  <c:v>7</c:v>
                </c:pt>
                <c:pt idx="28">
                  <c:v>8</c:v>
                </c:pt>
                <c:pt idx="32">
                  <c:v>9</c:v>
                </c:pt>
              </c:numCache>
            </c:numRef>
          </c:cat>
          <c:val>
            <c:numRef>
              <c:f>Ferdigmat!$D$12:$AM$12</c:f>
              <c:numCache>
                <c:formatCode>General</c:formatCode>
                <c:ptCount val="36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15-4E49-8E59-F05F8FB9B1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9997039"/>
        <c:axId val="119998719"/>
      </c:barChart>
      <c:catAx>
        <c:axId val="11999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998719"/>
        <c:crosses val="autoZero"/>
        <c:auto val="1"/>
        <c:lblAlgn val="ctr"/>
        <c:lblOffset val="100"/>
        <c:noMultiLvlLbl val="0"/>
      </c:catAx>
      <c:valAx>
        <c:axId val="11999871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997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Ferdigmat!$C$18</c:f>
              <c:strCache>
                <c:ptCount val="1"/>
                <c:pt idx="0">
                  <c:v>Egg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Ferdigmat!$D$18:$AM$18</c:f>
              <c:numCache>
                <c:formatCode>General</c:formatCode>
                <c:ptCount val="36"/>
                <c:pt idx="0">
                  <c:v>9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24</c:v>
                </c:pt>
                <c:pt idx="9">
                  <c:v>24</c:v>
                </c:pt>
                <c:pt idx="10">
                  <c:v>24</c:v>
                </c:pt>
                <c:pt idx="11">
                  <c:v>2</c:v>
                </c:pt>
                <c:pt idx="12">
                  <c:v>0</c:v>
                </c:pt>
                <c:pt idx="13">
                  <c:v>6</c:v>
                </c:pt>
                <c:pt idx="14">
                  <c:v>1</c:v>
                </c:pt>
                <c:pt idx="15">
                  <c:v>0</c:v>
                </c:pt>
                <c:pt idx="16">
                  <c:v>5</c:v>
                </c:pt>
                <c:pt idx="17">
                  <c:v>0</c:v>
                </c:pt>
                <c:pt idx="18">
                  <c:v>0</c:v>
                </c:pt>
                <c:pt idx="19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</c:v>
                </c:pt>
                <c:pt idx="25">
                  <c:v>4</c:v>
                </c:pt>
                <c:pt idx="26">
                  <c:v>5</c:v>
                </c:pt>
                <c:pt idx="27">
                  <c:v>9</c:v>
                </c:pt>
                <c:pt idx="28">
                  <c:v>7</c:v>
                </c:pt>
                <c:pt idx="29">
                  <c:v>12</c:v>
                </c:pt>
                <c:pt idx="30">
                  <c:v>12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2-1D4C-9DD9-BBE3B99BB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4096831"/>
        <c:axId val="1769119951"/>
      </c:barChart>
      <c:catAx>
        <c:axId val="178409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69119951"/>
        <c:crosses val="autoZero"/>
        <c:auto val="1"/>
        <c:lblAlgn val="ctr"/>
        <c:lblOffset val="100"/>
        <c:noMultiLvlLbl val="0"/>
      </c:catAx>
      <c:valAx>
        <c:axId val="176911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84096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0" i="0" u="none" strike="noStrike" baseline="0">
                <a:effectLst/>
              </a:rPr>
              <a:t>Andre berikningskilder 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5.8916666666666666E-2"/>
          <c:y val="0.12401890254582003"/>
          <c:w val="0.89269050743657041"/>
          <c:h val="0.71449948138581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Ferdigmat!$C$20</c:f>
              <c:strCache>
                <c:ptCount val="1"/>
                <c:pt idx="0">
                  <c:v>Biola (liter)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Ferdigmat!$D$20:$AM$20</c:f>
              <c:numCache>
                <c:formatCode>General</c:formatCode>
                <c:ptCount val="3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4">
                  <c:v>1</c:v>
                </c:pt>
                <c:pt idx="3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F-EC4F-B512-9035CC5A8AF1}"/>
            </c:ext>
          </c:extLst>
        </c:ser>
        <c:ser>
          <c:idx val="1"/>
          <c:order val="1"/>
          <c:tx>
            <c:strRef>
              <c:f>Ferdigmat!$C$26</c:f>
              <c:strCache>
                <c:ptCount val="1"/>
                <c:pt idx="0">
                  <c:v>Tine Styrk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Ferdigmat!$D$26:$AM$26</c:f>
              <c:numCache>
                <c:formatCode>General</c:formatCode>
                <c:ptCount val="36"/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F-EC4F-B512-9035CC5A8AF1}"/>
            </c:ext>
          </c:extLst>
        </c:ser>
        <c:ser>
          <c:idx val="2"/>
          <c:order val="2"/>
          <c:tx>
            <c:strRef>
              <c:f>Ferdigmat!$C$29</c:f>
              <c:strCache>
                <c:ptCount val="1"/>
                <c:pt idx="0">
                  <c:v>Tine butter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Ferdigmat!$D$29:$AM$29</c:f>
              <c:numCache>
                <c:formatCode>General</c:formatCode>
                <c:ptCount val="36"/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3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3F-EC4F-B512-9035CC5A8AF1}"/>
            </c:ext>
          </c:extLst>
        </c:ser>
        <c:ser>
          <c:idx val="3"/>
          <c:order val="3"/>
          <c:tx>
            <c:strRef>
              <c:f>Ferdigmat!$C$31</c:f>
              <c:strCache>
                <c:ptCount val="1"/>
                <c:pt idx="0">
                  <c:v>Double cream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Ferdigmat!$D$31:$AM$31</c:f>
              <c:numCache>
                <c:formatCode>General</c:formatCode>
                <c:ptCount val="36"/>
                <c:pt idx="29">
                  <c:v>1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3F-EC4F-B512-9035CC5A8AF1}"/>
            </c:ext>
          </c:extLst>
        </c:ser>
        <c:ser>
          <c:idx val="4"/>
          <c:order val="4"/>
          <c:tx>
            <c:strRef>
              <c:f>Ferdigmat!$C$34</c:f>
              <c:strCache>
                <c:ptCount val="1"/>
                <c:pt idx="0">
                  <c:v>Sour cream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Ferdigmat!$D$16:$AM$17</c:f>
              <c:multiLvlStrCache>
                <c:ptCount val="36"/>
                <c:lvl>
                  <c:pt idx="0">
                    <c:v>W1</c:v>
                  </c:pt>
                  <c:pt idx="1">
                    <c:v>W2</c:v>
                  </c:pt>
                  <c:pt idx="2">
                    <c:v>W3</c:v>
                  </c:pt>
                  <c:pt idx="3">
                    <c:v>W4</c:v>
                  </c:pt>
                  <c:pt idx="4">
                    <c:v>W1</c:v>
                  </c:pt>
                  <c:pt idx="5">
                    <c:v>W2</c:v>
                  </c:pt>
                  <c:pt idx="6">
                    <c:v>W3</c:v>
                  </c:pt>
                  <c:pt idx="7">
                    <c:v>W4</c:v>
                  </c:pt>
                  <c:pt idx="8">
                    <c:v>W1</c:v>
                  </c:pt>
                  <c:pt idx="9">
                    <c:v>W2</c:v>
                  </c:pt>
                  <c:pt idx="10">
                    <c:v>W3</c:v>
                  </c:pt>
                  <c:pt idx="11">
                    <c:v>W4</c:v>
                  </c:pt>
                  <c:pt idx="12">
                    <c:v>W1</c:v>
                  </c:pt>
                  <c:pt idx="13">
                    <c:v>W2</c:v>
                  </c:pt>
                  <c:pt idx="14">
                    <c:v>W3</c:v>
                  </c:pt>
                  <c:pt idx="15">
                    <c:v>W4</c:v>
                  </c:pt>
                  <c:pt idx="16">
                    <c:v>W1</c:v>
                  </c:pt>
                  <c:pt idx="17">
                    <c:v>W2</c:v>
                  </c:pt>
                  <c:pt idx="18">
                    <c:v>W3</c:v>
                  </c:pt>
                  <c:pt idx="19">
                    <c:v>W4</c:v>
                  </c:pt>
                  <c:pt idx="20">
                    <c:v>W1</c:v>
                  </c:pt>
                  <c:pt idx="21">
                    <c:v>W2</c:v>
                  </c:pt>
                  <c:pt idx="22">
                    <c:v>W3</c:v>
                  </c:pt>
                  <c:pt idx="23">
                    <c:v>W4</c:v>
                  </c:pt>
                  <c:pt idx="24">
                    <c:v>W1</c:v>
                  </c:pt>
                  <c:pt idx="25">
                    <c:v>W2</c:v>
                  </c:pt>
                  <c:pt idx="26">
                    <c:v>W3</c:v>
                  </c:pt>
                  <c:pt idx="27">
                    <c:v>W4</c:v>
                  </c:pt>
                  <c:pt idx="28">
                    <c:v>W1</c:v>
                  </c:pt>
                  <c:pt idx="29">
                    <c:v>W2</c:v>
                  </c:pt>
                  <c:pt idx="30">
                    <c:v>W3</c:v>
                  </c:pt>
                  <c:pt idx="31">
                    <c:v>W4</c:v>
                  </c:pt>
                  <c:pt idx="32">
                    <c:v>W1</c:v>
                  </c:pt>
                  <c:pt idx="33">
                    <c:v>W2</c:v>
                  </c:pt>
                  <c:pt idx="34">
                    <c:v>W3</c:v>
                  </c:pt>
                  <c:pt idx="35">
                    <c:v>W4</c:v>
                  </c:pt>
                </c:lvl>
                <c:lvl>
                  <c:pt idx="0">
                    <c:v>1</c:v>
                  </c:pt>
                  <c:pt idx="4">
                    <c:v>2</c:v>
                  </c:pt>
                  <c:pt idx="8">
                    <c:v>3</c:v>
                  </c:pt>
                  <c:pt idx="12">
                    <c:v>4</c:v>
                  </c:pt>
                  <c:pt idx="16">
                    <c:v>5</c:v>
                  </c:pt>
                  <c:pt idx="20">
                    <c:v>6</c:v>
                  </c:pt>
                  <c:pt idx="24">
                    <c:v>7</c:v>
                  </c:pt>
                  <c:pt idx="28">
                    <c:v>8</c:v>
                  </c:pt>
                  <c:pt idx="32">
                    <c:v>9</c:v>
                  </c:pt>
                </c:lvl>
              </c:multiLvlStrCache>
            </c:multiLvlStrRef>
          </c:cat>
          <c:val>
            <c:numRef>
              <c:f>Ferdigmat!$D$34:$AM$34</c:f>
              <c:numCache>
                <c:formatCode>General</c:formatCode>
                <c:ptCount val="36"/>
                <c:pt idx="1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3F-EC4F-B512-9035CC5A8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83826351"/>
        <c:axId val="1783633791"/>
      </c:barChart>
      <c:catAx>
        <c:axId val="1783826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83633791"/>
        <c:crosses val="autoZero"/>
        <c:auto val="1"/>
        <c:lblAlgn val="ctr"/>
        <c:lblOffset val="100"/>
        <c:noMultiLvlLbl val="0"/>
      </c:catAx>
      <c:valAx>
        <c:axId val="1783633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83826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01T21:57:12.842" idx="1">
    <p:pos x="10" y="10"/>
    <p:text>Finne mer bilder fra institusjoner - positive bilder som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01T22:02:30.568" idx="2">
    <p:pos x="10" y="10"/>
    <p:text>FARGET PORSELEN GJORT MED FLERE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01T22:31:26.663" idx="3">
    <p:pos x="10" y="10"/>
    <p:text>LUKT OG AT DET LUKTA TISS I GANGEN </p:text>
    <p:extLst>
      <p:ext uri="{C676402C-5697-4E1C-873F-D02D1690AC5C}">
        <p15:threadingInfo xmlns:p15="http://schemas.microsoft.com/office/powerpoint/2012/main" timeZoneBias="-120"/>
      </p:ext>
    </p:extLst>
  </p:cm>
  <p:cm authorId="2" dt="2018-10-01T22:32:08.147" idx="4">
    <p:pos x="10" y="146"/>
    <p:text>UTFORDRE INSTITUSJONSLUKLTA</p:text>
    <p:extLst>
      <p:ext uri="{C676402C-5697-4E1C-873F-D02D1690AC5C}">
        <p15:threadingInfo xmlns:p15="http://schemas.microsoft.com/office/powerpoint/2012/main" timeZoneBias="-120">
          <p15:parentCm authorId="2" idx="3"/>
        </p15:threadingInfo>
      </p:ext>
    </p:extLst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mailto:kai.v.hansen@uis.n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mailto:kai.v.hansen@uis.n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A0454-CF40-9649-A2D8-21CE7F1C50B5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21FFA60-97F0-E148-B09A-6BE872D96836}">
      <dgm:prSet phldrT="[Tekst]"/>
      <dgm:spPr/>
      <dgm:t>
        <a:bodyPr/>
        <a:lstStyle/>
        <a:p>
          <a:r>
            <a:rPr lang="nb-NO" dirty="0"/>
            <a:t>Atmosfære</a:t>
          </a:r>
        </a:p>
      </dgm:t>
    </dgm:pt>
    <dgm:pt modelId="{76F28D6F-D61D-C944-8A47-E0990ABE9940}" type="parTrans" cxnId="{A6AD8086-4234-F64A-9017-2FF98758F2D7}">
      <dgm:prSet/>
      <dgm:spPr/>
      <dgm:t>
        <a:bodyPr/>
        <a:lstStyle/>
        <a:p>
          <a:endParaRPr lang="nb-NO"/>
        </a:p>
      </dgm:t>
    </dgm:pt>
    <dgm:pt modelId="{877ADB30-D2F5-7B4F-8D59-90A74052C637}" type="sibTrans" cxnId="{A6AD8086-4234-F64A-9017-2FF98758F2D7}">
      <dgm:prSet/>
      <dgm:spPr/>
      <dgm:t>
        <a:bodyPr/>
        <a:lstStyle/>
        <a:p>
          <a:endParaRPr lang="nb-NO"/>
        </a:p>
      </dgm:t>
    </dgm:pt>
    <dgm:pt modelId="{8AFC6D7F-D91C-DC40-B58C-85748689B4F9}">
      <dgm:prSet phldrT="[Tekst]"/>
      <dgm:spPr/>
      <dgm:t>
        <a:bodyPr/>
        <a:lstStyle/>
        <a:p>
          <a:r>
            <a:rPr lang="nb-NO" dirty="0"/>
            <a:t>Mat og drikke</a:t>
          </a:r>
        </a:p>
      </dgm:t>
    </dgm:pt>
    <dgm:pt modelId="{1C5883D3-F8AE-C746-AA46-12BD4543D417}" type="sibTrans" cxnId="{55D4996D-0D9C-3745-B88F-6A3490D0683D}">
      <dgm:prSet/>
      <dgm:spPr/>
      <dgm:t>
        <a:bodyPr/>
        <a:lstStyle/>
        <a:p>
          <a:endParaRPr lang="nb-NO"/>
        </a:p>
      </dgm:t>
    </dgm:pt>
    <dgm:pt modelId="{FE4379CA-DAD5-EE43-A058-A0F6DCD15B2C}" type="parTrans" cxnId="{55D4996D-0D9C-3745-B88F-6A3490D0683D}">
      <dgm:prSet/>
      <dgm:spPr/>
      <dgm:t>
        <a:bodyPr/>
        <a:lstStyle/>
        <a:p>
          <a:endParaRPr lang="nb-NO"/>
        </a:p>
      </dgm:t>
    </dgm:pt>
    <dgm:pt modelId="{E0F71042-42FA-5549-AD95-B804912D91D9}">
      <dgm:prSet phldrT="[Tekst]"/>
      <dgm:spPr/>
      <dgm:t>
        <a:bodyPr/>
        <a:lstStyle/>
        <a:p>
          <a:r>
            <a:rPr lang="nb-NO" dirty="0"/>
            <a:t>Service</a:t>
          </a:r>
        </a:p>
      </dgm:t>
    </dgm:pt>
    <dgm:pt modelId="{EED52063-474F-D442-BD3F-119159944998}" type="sibTrans" cxnId="{3A449A33-757E-2B47-A3AE-70453F3256DC}">
      <dgm:prSet/>
      <dgm:spPr/>
      <dgm:t>
        <a:bodyPr/>
        <a:lstStyle/>
        <a:p>
          <a:endParaRPr lang="nb-NO"/>
        </a:p>
      </dgm:t>
    </dgm:pt>
    <dgm:pt modelId="{AEBBEB4A-862B-F64B-BC3F-4FB2A9426EC2}" type="parTrans" cxnId="{3A449A33-757E-2B47-A3AE-70453F3256DC}">
      <dgm:prSet/>
      <dgm:spPr/>
      <dgm:t>
        <a:bodyPr/>
        <a:lstStyle/>
        <a:p>
          <a:endParaRPr lang="nb-NO"/>
        </a:p>
      </dgm:t>
    </dgm:pt>
    <dgm:pt modelId="{B16BA8DF-18EA-804F-955E-FD4B418E9451}">
      <dgm:prSet phldrT="[Tekst]"/>
      <dgm:spPr/>
      <dgm:t>
        <a:bodyPr/>
        <a:lstStyle/>
        <a:p>
          <a:r>
            <a:rPr lang="nb-NO" dirty="0"/>
            <a:t>Selskapet</a:t>
          </a:r>
        </a:p>
      </dgm:t>
    </dgm:pt>
    <dgm:pt modelId="{ECAC9196-2763-B048-95D2-0C521E92DE1C}" type="sibTrans" cxnId="{4F50FA1A-A43C-7946-8C29-D414080A2127}">
      <dgm:prSet/>
      <dgm:spPr/>
      <dgm:t>
        <a:bodyPr/>
        <a:lstStyle/>
        <a:p>
          <a:endParaRPr lang="nb-NO"/>
        </a:p>
      </dgm:t>
    </dgm:pt>
    <dgm:pt modelId="{66AA9021-330A-4F40-AF04-09FC34CF9E30}" type="parTrans" cxnId="{4F50FA1A-A43C-7946-8C29-D414080A2127}">
      <dgm:prSet/>
      <dgm:spPr/>
      <dgm:t>
        <a:bodyPr/>
        <a:lstStyle/>
        <a:p>
          <a:endParaRPr lang="nb-NO"/>
        </a:p>
      </dgm:t>
    </dgm:pt>
    <dgm:pt modelId="{E03B24A0-2555-B841-BEDE-FC39CF75371D}">
      <dgm:prSet phldrT="[Tekst]"/>
      <dgm:spPr/>
      <dgm:t>
        <a:bodyPr/>
        <a:lstStyle/>
        <a:p>
          <a:r>
            <a:rPr lang="nb-NO" dirty="0"/>
            <a:t>Interiør</a:t>
          </a:r>
        </a:p>
      </dgm:t>
    </dgm:pt>
    <dgm:pt modelId="{04F3DFA0-A58F-474D-BB5E-0EF13675D481}" type="sibTrans" cxnId="{BE1C0CCB-9144-5541-BA0E-945711E1EB2A}">
      <dgm:prSet/>
      <dgm:spPr/>
      <dgm:t>
        <a:bodyPr/>
        <a:lstStyle/>
        <a:p>
          <a:endParaRPr lang="nb-NO"/>
        </a:p>
      </dgm:t>
    </dgm:pt>
    <dgm:pt modelId="{98B85EA0-FBA2-5547-A868-413195460BFB}" type="parTrans" cxnId="{BE1C0CCB-9144-5541-BA0E-945711E1EB2A}">
      <dgm:prSet/>
      <dgm:spPr/>
      <dgm:t>
        <a:bodyPr/>
        <a:lstStyle/>
        <a:p>
          <a:endParaRPr lang="nb-NO"/>
        </a:p>
      </dgm:t>
    </dgm:pt>
    <dgm:pt modelId="{CE66A40B-71BF-E14E-8174-2570D910D81C}" type="pres">
      <dgm:prSet presAssocID="{A46A0454-CF40-9649-A2D8-21CE7F1C50B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93350D1-4878-2844-AEE9-C87EFB0A613D}" type="pres">
      <dgm:prSet presAssocID="{421FFA60-97F0-E148-B09A-6BE872D96836}" presName="centerShape" presStyleLbl="node0" presStyleIdx="0" presStyleCnt="1"/>
      <dgm:spPr/>
    </dgm:pt>
    <dgm:pt modelId="{31A9E7B5-8DE2-3641-9BC4-6D02ED55A9F8}" type="pres">
      <dgm:prSet presAssocID="{8AFC6D7F-D91C-DC40-B58C-85748689B4F9}" presName="node" presStyleLbl="node1" presStyleIdx="0" presStyleCnt="4">
        <dgm:presLayoutVars>
          <dgm:bulletEnabled val="1"/>
        </dgm:presLayoutVars>
      </dgm:prSet>
      <dgm:spPr/>
    </dgm:pt>
    <dgm:pt modelId="{AC799864-6762-FD41-9402-C0793BA85721}" type="pres">
      <dgm:prSet presAssocID="{8AFC6D7F-D91C-DC40-B58C-85748689B4F9}" presName="dummy" presStyleCnt="0"/>
      <dgm:spPr/>
    </dgm:pt>
    <dgm:pt modelId="{70799A29-5BED-8B4C-808E-D708B37D6D6F}" type="pres">
      <dgm:prSet presAssocID="{1C5883D3-F8AE-C746-AA46-12BD4543D417}" presName="sibTrans" presStyleLbl="sibTrans2D1" presStyleIdx="0" presStyleCnt="4"/>
      <dgm:spPr/>
    </dgm:pt>
    <dgm:pt modelId="{60B703E0-E6BD-0E44-8F68-5FAB60A26E36}" type="pres">
      <dgm:prSet presAssocID="{E0F71042-42FA-5549-AD95-B804912D91D9}" presName="node" presStyleLbl="node1" presStyleIdx="1" presStyleCnt="4">
        <dgm:presLayoutVars>
          <dgm:bulletEnabled val="1"/>
        </dgm:presLayoutVars>
      </dgm:prSet>
      <dgm:spPr/>
    </dgm:pt>
    <dgm:pt modelId="{CE8BEB03-CE00-9D42-BB41-177059E02E8A}" type="pres">
      <dgm:prSet presAssocID="{E0F71042-42FA-5549-AD95-B804912D91D9}" presName="dummy" presStyleCnt="0"/>
      <dgm:spPr/>
    </dgm:pt>
    <dgm:pt modelId="{A9ED3AFB-C041-3E44-AB00-9F04932ADBCA}" type="pres">
      <dgm:prSet presAssocID="{EED52063-474F-D442-BD3F-119159944998}" presName="sibTrans" presStyleLbl="sibTrans2D1" presStyleIdx="1" presStyleCnt="4"/>
      <dgm:spPr/>
    </dgm:pt>
    <dgm:pt modelId="{19473AA5-D9DE-8F48-9B33-00B73D3B6FDF}" type="pres">
      <dgm:prSet presAssocID="{B16BA8DF-18EA-804F-955E-FD4B418E9451}" presName="node" presStyleLbl="node1" presStyleIdx="2" presStyleCnt="4">
        <dgm:presLayoutVars>
          <dgm:bulletEnabled val="1"/>
        </dgm:presLayoutVars>
      </dgm:prSet>
      <dgm:spPr/>
    </dgm:pt>
    <dgm:pt modelId="{B6768D2B-3A5F-6342-9AAF-C963D850022B}" type="pres">
      <dgm:prSet presAssocID="{B16BA8DF-18EA-804F-955E-FD4B418E9451}" presName="dummy" presStyleCnt="0"/>
      <dgm:spPr/>
    </dgm:pt>
    <dgm:pt modelId="{09CDC2F3-9BA9-5B4F-9443-ED0D569A3F7E}" type="pres">
      <dgm:prSet presAssocID="{ECAC9196-2763-B048-95D2-0C521E92DE1C}" presName="sibTrans" presStyleLbl="sibTrans2D1" presStyleIdx="2" presStyleCnt="4"/>
      <dgm:spPr/>
    </dgm:pt>
    <dgm:pt modelId="{979CAEFB-D35A-FD4A-937E-FCA9C872460C}" type="pres">
      <dgm:prSet presAssocID="{E03B24A0-2555-B841-BEDE-FC39CF75371D}" presName="node" presStyleLbl="node1" presStyleIdx="3" presStyleCnt="4">
        <dgm:presLayoutVars>
          <dgm:bulletEnabled val="1"/>
        </dgm:presLayoutVars>
      </dgm:prSet>
      <dgm:spPr/>
    </dgm:pt>
    <dgm:pt modelId="{E5CFEE58-CF7E-1C40-9C50-A0021BBC3375}" type="pres">
      <dgm:prSet presAssocID="{E03B24A0-2555-B841-BEDE-FC39CF75371D}" presName="dummy" presStyleCnt="0"/>
      <dgm:spPr/>
    </dgm:pt>
    <dgm:pt modelId="{C9E712F6-9BAB-A74F-B6E9-B32E5EBC75A3}" type="pres">
      <dgm:prSet presAssocID="{04F3DFA0-A58F-474D-BB5E-0EF13675D481}" presName="sibTrans" presStyleLbl="sibTrans2D1" presStyleIdx="3" presStyleCnt="4"/>
      <dgm:spPr/>
    </dgm:pt>
  </dgm:ptLst>
  <dgm:cxnLst>
    <dgm:cxn modelId="{C5C84219-0575-0A41-B569-C3E43CE2DE5B}" type="presOf" srcId="{EED52063-474F-D442-BD3F-119159944998}" destId="{A9ED3AFB-C041-3E44-AB00-9F04932ADBCA}" srcOrd="0" destOrd="0" presId="urn:microsoft.com/office/officeart/2005/8/layout/radial6"/>
    <dgm:cxn modelId="{4F50FA1A-A43C-7946-8C29-D414080A2127}" srcId="{421FFA60-97F0-E148-B09A-6BE872D96836}" destId="{B16BA8DF-18EA-804F-955E-FD4B418E9451}" srcOrd="2" destOrd="0" parTransId="{66AA9021-330A-4F40-AF04-09FC34CF9E30}" sibTransId="{ECAC9196-2763-B048-95D2-0C521E92DE1C}"/>
    <dgm:cxn modelId="{C2BEF325-2CF0-0D4C-B63E-6A6E18DD97E0}" type="presOf" srcId="{E03B24A0-2555-B841-BEDE-FC39CF75371D}" destId="{979CAEFB-D35A-FD4A-937E-FCA9C872460C}" srcOrd="0" destOrd="0" presId="urn:microsoft.com/office/officeart/2005/8/layout/radial6"/>
    <dgm:cxn modelId="{A3AAA02E-FF2F-134F-9A1E-9C6984D030E2}" type="presOf" srcId="{E0F71042-42FA-5549-AD95-B804912D91D9}" destId="{60B703E0-E6BD-0E44-8F68-5FAB60A26E36}" srcOrd="0" destOrd="0" presId="urn:microsoft.com/office/officeart/2005/8/layout/radial6"/>
    <dgm:cxn modelId="{3A449A33-757E-2B47-A3AE-70453F3256DC}" srcId="{421FFA60-97F0-E148-B09A-6BE872D96836}" destId="{E0F71042-42FA-5549-AD95-B804912D91D9}" srcOrd="1" destOrd="0" parTransId="{AEBBEB4A-862B-F64B-BC3F-4FB2A9426EC2}" sibTransId="{EED52063-474F-D442-BD3F-119159944998}"/>
    <dgm:cxn modelId="{2132A047-5876-CF40-BCB2-513DA4319CB4}" type="presOf" srcId="{8AFC6D7F-D91C-DC40-B58C-85748689B4F9}" destId="{31A9E7B5-8DE2-3641-9BC4-6D02ED55A9F8}" srcOrd="0" destOrd="0" presId="urn:microsoft.com/office/officeart/2005/8/layout/radial6"/>
    <dgm:cxn modelId="{6E71B24A-912C-4C49-B445-BD1C993C18C8}" type="presOf" srcId="{04F3DFA0-A58F-474D-BB5E-0EF13675D481}" destId="{C9E712F6-9BAB-A74F-B6E9-B32E5EBC75A3}" srcOrd="0" destOrd="0" presId="urn:microsoft.com/office/officeart/2005/8/layout/radial6"/>
    <dgm:cxn modelId="{55D4996D-0D9C-3745-B88F-6A3490D0683D}" srcId="{421FFA60-97F0-E148-B09A-6BE872D96836}" destId="{8AFC6D7F-D91C-DC40-B58C-85748689B4F9}" srcOrd="0" destOrd="0" parTransId="{FE4379CA-DAD5-EE43-A058-A0F6DCD15B2C}" sibTransId="{1C5883D3-F8AE-C746-AA46-12BD4543D417}"/>
    <dgm:cxn modelId="{A6AD8086-4234-F64A-9017-2FF98758F2D7}" srcId="{A46A0454-CF40-9649-A2D8-21CE7F1C50B5}" destId="{421FFA60-97F0-E148-B09A-6BE872D96836}" srcOrd="0" destOrd="0" parTransId="{76F28D6F-D61D-C944-8A47-E0990ABE9940}" sibTransId="{877ADB30-D2F5-7B4F-8D59-90A74052C637}"/>
    <dgm:cxn modelId="{ED79F9A9-ACE6-5F4B-90B5-7C9228D72323}" type="presOf" srcId="{1C5883D3-F8AE-C746-AA46-12BD4543D417}" destId="{70799A29-5BED-8B4C-808E-D708B37D6D6F}" srcOrd="0" destOrd="0" presId="urn:microsoft.com/office/officeart/2005/8/layout/radial6"/>
    <dgm:cxn modelId="{BE1C0CCB-9144-5541-BA0E-945711E1EB2A}" srcId="{421FFA60-97F0-E148-B09A-6BE872D96836}" destId="{E03B24A0-2555-B841-BEDE-FC39CF75371D}" srcOrd="3" destOrd="0" parTransId="{98B85EA0-FBA2-5547-A868-413195460BFB}" sibTransId="{04F3DFA0-A58F-474D-BB5E-0EF13675D481}"/>
    <dgm:cxn modelId="{5117D3EC-35FB-2047-848D-1193BB1C267F}" type="presOf" srcId="{B16BA8DF-18EA-804F-955E-FD4B418E9451}" destId="{19473AA5-D9DE-8F48-9B33-00B73D3B6FDF}" srcOrd="0" destOrd="0" presId="urn:microsoft.com/office/officeart/2005/8/layout/radial6"/>
    <dgm:cxn modelId="{7EC1E9F0-CEF2-FF44-BF36-A44449BB3297}" type="presOf" srcId="{421FFA60-97F0-E148-B09A-6BE872D96836}" destId="{993350D1-4878-2844-AEE9-C87EFB0A613D}" srcOrd="0" destOrd="0" presId="urn:microsoft.com/office/officeart/2005/8/layout/radial6"/>
    <dgm:cxn modelId="{47C677F4-2F4A-7F4A-9B61-8F4A5507BE15}" type="presOf" srcId="{A46A0454-CF40-9649-A2D8-21CE7F1C50B5}" destId="{CE66A40B-71BF-E14E-8174-2570D910D81C}" srcOrd="0" destOrd="0" presId="urn:microsoft.com/office/officeart/2005/8/layout/radial6"/>
    <dgm:cxn modelId="{02F4AEFC-2BF6-8548-8519-19EE0E375098}" type="presOf" srcId="{ECAC9196-2763-B048-95D2-0C521E92DE1C}" destId="{09CDC2F3-9BA9-5B4F-9443-ED0D569A3F7E}" srcOrd="0" destOrd="0" presId="urn:microsoft.com/office/officeart/2005/8/layout/radial6"/>
    <dgm:cxn modelId="{F49B5683-79D6-AF48-825C-F6D206CF8C1C}" type="presParOf" srcId="{CE66A40B-71BF-E14E-8174-2570D910D81C}" destId="{993350D1-4878-2844-AEE9-C87EFB0A613D}" srcOrd="0" destOrd="0" presId="urn:microsoft.com/office/officeart/2005/8/layout/radial6"/>
    <dgm:cxn modelId="{3A6343E3-55B6-544C-8332-327C437D629B}" type="presParOf" srcId="{CE66A40B-71BF-E14E-8174-2570D910D81C}" destId="{31A9E7B5-8DE2-3641-9BC4-6D02ED55A9F8}" srcOrd="1" destOrd="0" presId="urn:microsoft.com/office/officeart/2005/8/layout/radial6"/>
    <dgm:cxn modelId="{103DF18E-1C48-6E4B-9887-1E40A6D5F1C2}" type="presParOf" srcId="{CE66A40B-71BF-E14E-8174-2570D910D81C}" destId="{AC799864-6762-FD41-9402-C0793BA85721}" srcOrd="2" destOrd="0" presId="urn:microsoft.com/office/officeart/2005/8/layout/radial6"/>
    <dgm:cxn modelId="{DB97DF7F-6A8E-4B49-95C3-1380CA1D8F2E}" type="presParOf" srcId="{CE66A40B-71BF-E14E-8174-2570D910D81C}" destId="{70799A29-5BED-8B4C-808E-D708B37D6D6F}" srcOrd="3" destOrd="0" presId="urn:microsoft.com/office/officeart/2005/8/layout/radial6"/>
    <dgm:cxn modelId="{CAE47C1C-030C-E84F-8334-7394AA1A94D2}" type="presParOf" srcId="{CE66A40B-71BF-E14E-8174-2570D910D81C}" destId="{60B703E0-E6BD-0E44-8F68-5FAB60A26E36}" srcOrd="4" destOrd="0" presId="urn:microsoft.com/office/officeart/2005/8/layout/radial6"/>
    <dgm:cxn modelId="{D33CDD60-D040-234C-A06C-9DF9F80013C4}" type="presParOf" srcId="{CE66A40B-71BF-E14E-8174-2570D910D81C}" destId="{CE8BEB03-CE00-9D42-BB41-177059E02E8A}" srcOrd="5" destOrd="0" presId="urn:microsoft.com/office/officeart/2005/8/layout/radial6"/>
    <dgm:cxn modelId="{B66A9FAD-F62F-8446-807B-8EA4D980C142}" type="presParOf" srcId="{CE66A40B-71BF-E14E-8174-2570D910D81C}" destId="{A9ED3AFB-C041-3E44-AB00-9F04932ADBCA}" srcOrd="6" destOrd="0" presId="urn:microsoft.com/office/officeart/2005/8/layout/radial6"/>
    <dgm:cxn modelId="{2DF0F099-09D1-B945-AC6A-86A563EDD0F6}" type="presParOf" srcId="{CE66A40B-71BF-E14E-8174-2570D910D81C}" destId="{19473AA5-D9DE-8F48-9B33-00B73D3B6FDF}" srcOrd="7" destOrd="0" presId="urn:microsoft.com/office/officeart/2005/8/layout/radial6"/>
    <dgm:cxn modelId="{C1EFBAF2-D94A-A64A-ABDD-9B834B508A0C}" type="presParOf" srcId="{CE66A40B-71BF-E14E-8174-2570D910D81C}" destId="{B6768D2B-3A5F-6342-9AAF-C963D850022B}" srcOrd="8" destOrd="0" presId="urn:microsoft.com/office/officeart/2005/8/layout/radial6"/>
    <dgm:cxn modelId="{A13DBDB8-F119-3942-B5CB-6C4C2351CFCA}" type="presParOf" srcId="{CE66A40B-71BF-E14E-8174-2570D910D81C}" destId="{09CDC2F3-9BA9-5B4F-9443-ED0D569A3F7E}" srcOrd="9" destOrd="0" presId="urn:microsoft.com/office/officeart/2005/8/layout/radial6"/>
    <dgm:cxn modelId="{F9F81574-F723-1040-A913-F607E7809A3E}" type="presParOf" srcId="{CE66A40B-71BF-E14E-8174-2570D910D81C}" destId="{979CAEFB-D35A-FD4A-937E-FCA9C872460C}" srcOrd="10" destOrd="0" presId="urn:microsoft.com/office/officeart/2005/8/layout/radial6"/>
    <dgm:cxn modelId="{870FED4D-ACEF-F44F-BD73-49FC237FE2FC}" type="presParOf" srcId="{CE66A40B-71BF-E14E-8174-2570D910D81C}" destId="{E5CFEE58-CF7E-1C40-9C50-A0021BBC3375}" srcOrd="11" destOrd="0" presId="urn:microsoft.com/office/officeart/2005/8/layout/radial6"/>
    <dgm:cxn modelId="{DD7ED3C1-4C2A-574F-A1AE-ADF0A03D6A7D}" type="presParOf" srcId="{CE66A40B-71BF-E14E-8174-2570D910D81C}" destId="{C9E712F6-9BAB-A74F-B6E9-B32E5EBC75A3}" srcOrd="12" destOrd="0" presId="urn:microsoft.com/office/officeart/2005/8/layout/radial6"/>
  </dgm:cxnLst>
  <dgm:bg>
    <a:solidFill>
      <a:srgbClr val="FFC000">
        <a:alpha val="68000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B39443-7ECB-1E4A-BC25-E984CFF1BF3A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A0393FE2-663F-7A44-A61A-6B8E07A57440}">
      <dgm:prSet phldrT="[Tekst]"/>
      <dgm:spPr/>
      <dgm:t>
        <a:bodyPr/>
        <a:lstStyle/>
        <a:p>
          <a:r>
            <a:rPr lang="nb-NO" dirty="0"/>
            <a:t>Kostnad for mat levert til hjemmet</a:t>
          </a:r>
        </a:p>
      </dgm:t>
    </dgm:pt>
    <dgm:pt modelId="{F24970DE-388A-5D48-BC77-31B696C280C5}" type="parTrans" cxnId="{6878913E-9939-9C4C-8B8D-5967F1B58E62}">
      <dgm:prSet/>
      <dgm:spPr/>
      <dgm:t>
        <a:bodyPr/>
        <a:lstStyle/>
        <a:p>
          <a:endParaRPr lang="nb-NO"/>
        </a:p>
      </dgm:t>
    </dgm:pt>
    <dgm:pt modelId="{BF1BB24E-BCEE-A148-B4D7-99B3963F9CEB}" type="sibTrans" cxnId="{6878913E-9939-9C4C-8B8D-5967F1B58E62}">
      <dgm:prSet/>
      <dgm:spPr/>
      <dgm:t>
        <a:bodyPr/>
        <a:lstStyle/>
        <a:p>
          <a:endParaRPr lang="nb-NO"/>
        </a:p>
      </dgm:t>
    </dgm:pt>
    <dgm:pt modelId="{B7B9708A-B3A5-2045-A2CD-3BF0AF32B614}">
      <dgm:prSet phldrT="[Tekst]"/>
      <dgm:spPr/>
      <dgm:t>
        <a:bodyPr/>
        <a:lstStyle/>
        <a:p>
          <a:r>
            <a:rPr lang="nb-NO" dirty="0"/>
            <a:t>Kostnad ved innleggelse </a:t>
          </a:r>
          <a:r>
            <a:rPr lang="nb-NO" dirty="0" err="1"/>
            <a:t>pga</a:t>
          </a:r>
          <a:r>
            <a:rPr lang="nb-NO" dirty="0"/>
            <a:t> feilernæring</a:t>
          </a:r>
        </a:p>
      </dgm:t>
    </dgm:pt>
    <dgm:pt modelId="{84E8073A-A268-8A46-9604-03BEB915CBF8}" type="parTrans" cxnId="{90CB71E8-048A-8048-8484-98A08F6B901D}">
      <dgm:prSet/>
      <dgm:spPr/>
      <dgm:t>
        <a:bodyPr/>
        <a:lstStyle/>
        <a:p>
          <a:endParaRPr lang="nb-NO"/>
        </a:p>
      </dgm:t>
    </dgm:pt>
    <dgm:pt modelId="{9851168B-A39F-C444-BEF3-F2792EBFE76F}" type="sibTrans" cxnId="{90CB71E8-048A-8048-8484-98A08F6B901D}">
      <dgm:prSet/>
      <dgm:spPr/>
      <dgm:t>
        <a:bodyPr/>
        <a:lstStyle/>
        <a:p>
          <a:endParaRPr lang="nb-NO"/>
        </a:p>
      </dgm:t>
    </dgm:pt>
    <dgm:pt modelId="{55466CB4-463B-5540-A034-14A5572E11C3}">
      <dgm:prSet phldrT="[Tekst]"/>
      <dgm:spPr/>
      <dgm:t>
        <a:bodyPr/>
        <a:lstStyle/>
        <a:p>
          <a:r>
            <a:rPr lang="nb-NO" dirty="0"/>
            <a:t>Kostnader ved «ny» sykehjemsplass eller økte hjemmetjenester</a:t>
          </a:r>
        </a:p>
      </dgm:t>
    </dgm:pt>
    <dgm:pt modelId="{6830750E-FADC-D241-AC70-3DA15CE28FFE}" type="parTrans" cxnId="{4EA1D910-2B56-C443-A713-AD5B8A591D9F}">
      <dgm:prSet/>
      <dgm:spPr/>
      <dgm:t>
        <a:bodyPr/>
        <a:lstStyle/>
        <a:p>
          <a:endParaRPr lang="nb-NO"/>
        </a:p>
      </dgm:t>
    </dgm:pt>
    <dgm:pt modelId="{8F5C3F79-5272-4340-8F75-242DF1DB5E13}" type="sibTrans" cxnId="{4EA1D910-2B56-C443-A713-AD5B8A591D9F}">
      <dgm:prSet/>
      <dgm:spPr/>
      <dgm:t>
        <a:bodyPr/>
        <a:lstStyle/>
        <a:p>
          <a:endParaRPr lang="nb-NO"/>
        </a:p>
      </dgm:t>
    </dgm:pt>
    <dgm:pt modelId="{1B78B090-F697-6740-96E1-D4234DEE1F2C}" type="pres">
      <dgm:prSet presAssocID="{8CB39443-7ECB-1E4A-BC25-E984CFF1BF3A}" presName="arrowDiagram" presStyleCnt="0">
        <dgm:presLayoutVars>
          <dgm:chMax val="5"/>
          <dgm:dir/>
          <dgm:resizeHandles val="exact"/>
        </dgm:presLayoutVars>
      </dgm:prSet>
      <dgm:spPr/>
    </dgm:pt>
    <dgm:pt modelId="{8A8BA44A-06C0-1744-8856-47B8309C9898}" type="pres">
      <dgm:prSet presAssocID="{8CB39443-7ECB-1E4A-BC25-E984CFF1BF3A}" presName="arrow" presStyleLbl="bgShp" presStyleIdx="0" presStyleCnt="1"/>
      <dgm:spPr/>
    </dgm:pt>
    <dgm:pt modelId="{453FD84B-3BDF-4F49-882B-47148A103502}" type="pres">
      <dgm:prSet presAssocID="{8CB39443-7ECB-1E4A-BC25-E984CFF1BF3A}" presName="arrowDiagram3" presStyleCnt="0"/>
      <dgm:spPr/>
    </dgm:pt>
    <dgm:pt modelId="{29913A74-2966-2B49-A98F-06EBD3F4B1ED}" type="pres">
      <dgm:prSet presAssocID="{A0393FE2-663F-7A44-A61A-6B8E07A57440}" presName="bullet3a" presStyleLbl="node1" presStyleIdx="0" presStyleCnt="3"/>
      <dgm:spPr/>
    </dgm:pt>
    <dgm:pt modelId="{162F0394-46A1-2949-BCC9-F0E240E79059}" type="pres">
      <dgm:prSet presAssocID="{A0393FE2-663F-7A44-A61A-6B8E07A57440}" presName="textBox3a" presStyleLbl="revTx" presStyleIdx="0" presStyleCnt="3">
        <dgm:presLayoutVars>
          <dgm:bulletEnabled val="1"/>
        </dgm:presLayoutVars>
      </dgm:prSet>
      <dgm:spPr/>
    </dgm:pt>
    <dgm:pt modelId="{8B2E3AFB-09C2-1844-8B4C-AD3EF8275E26}" type="pres">
      <dgm:prSet presAssocID="{B7B9708A-B3A5-2045-A2CD-3BF0AF32B614}" presName="bullet3b" presStyleLbl="node1" presStyleIdx="1" presStyleCnt="3"/>
      <dgm:spPr/>
    </dgm:pt>
    <dgm:pt modelId="{B4E41BF7-DA1A-4247-996F-10AAA458A973}" type="pres">
      <dgm:prSet presAssocID="{B7B9708A-B3A5-2045-A2CD-3BF0AF32B614}" presName="textBox3b" presStyleLbl="revTx" presStyleIdx="1" presStyleCnt="3">
        <dgm:presLayoutVars>
          <dgm:bulletEnabled val="1"/>
        </dgm:presLayoutVars>
      </dgm:prSet>
      <dgm:spPr/>
    </dgm:pt>
    <dgm:pt modelId="{0C675B30-71A9-794C-B30E-B4BB2A767862}" type="pres">
      <dgm:prSet presAssocID="{55466CB4-463B-5540-A034-14A5572E11C3}" presName="bullet3c" presStyleLbl="node1" presStyleIdx="2" presStyleCnt="3" custLinFactNeighborX="70884" custLinFactNeighborY="-14400"/>
      <dgm:spPr/>
    </dgm:pt>
    <dgm:pt modelId="{06321191-F4AC-8044-9514-35F9300B8C8C}" type="pres">
      <dgm:prSet presAssocID="{55466CB4-463B-5540-A034-14A5572E11C3}" presName="textBox3c" presStyleLbl="revTx" presStyleIdx="2" presStyleCnt="3" custScaleX="172822" custScaleY="72559" custLinFactNeighborX="66869" custLinFactNeighborY="-9654">
        <dgm:presLayoutVars>
          <dgm:bulletEnabled val="1"/>
        </dgm:presLayoutVars>
      </dgm:prSet>
      <dgm:spPr/>
    </dgm:pt>
  </dgm:ptLst>
  <dgm:cxnLst>
    <dgm:cxn modelId="{4EA1D910-2B56-C443-A713-AD5B8A591D9F}" srcId="{8CB39443-7ECB-1E4A-BC25-E984CFF1BF3A}" destId="{55466CB4-463B-5540-A034-14A5572E11C3}" srcOrd="2" destOrd="0" parTransId="{6830750E-FADC-D241-AC70-3DA15CE28FFE}" sibTransId="{8F5C3F79-5272-4340-8F75-242DF1DB5E13}"/>
    <dgm:cxn modelId="{A6F69A20-E32A-8B44-9FAF-AE9F99AECCD5}" type="presOf" srcId="{8CB39443-7ECB-1E4A-BC25-E984CFF1BF3A}" destId="{1B78B090-F697-6740-96E1-D4234DEE1F2C}" srcOrd="0" destOrd="0" presId="urn:microsoft.com/office/officeart/2005/8/layout/arrow2"/>
    <dgm:cxn modelId="{6878913E-9939-9C4C-8B8D-5967F1B58E62}" srcId="{8CB39443-7ECB-1E4A-BC25-E984CFF1BF3A}" destId="{A0393FE2-663F-7A44-A61A-6B8E07A57440}" srcOrd="0" destOrd="0" parTransId="{F24970DE-388A-5D48-BC77-31B696C280C5}" sibTransId="{BF1BB24E-BCEE-A148-B4D7-99B3963F9CEB}"/>
    <dgm:cxn modelId="{D978774C-55F6-5543-8619-38F4A45A0E63}" type="presOf" srcId="{B7B9708A-B3A5-2045-A2CD-3BF0AF32B614}" destId="{B4E41BF7-DA1A-4247-996F-10AAA458A973}" srcOrd="0" destOrd="0" presId="urn:microsoft.com/office/officeart/2005/8/layout/arrow2"/>
    <dgm:cxn modelId="{5AE419A6-75C6-DE4F-B660-69A6CC5FEBC8}" type="presOf" srcId="{55466CB4-463B-5540-A034-14A5572E11C3}" destId="{06321191-F4AC-8044-9514-35F9300B8C8C}" srcOrd="0" destOrd="0" presId="urn:microsoft.com/office/officeart/2005/8/layout/arrow2"/>
    <dgm:cxn modelId="{E1775DC6-AAF6-EE4A-9396-3486B7FBFE0D}" type="presOf" srcId="{A0393FE2-663F-7A44-A61A-6B8E07A57440}" destId="{162F0394-46A1-2949-BCC9-F0E240E79059}" srcOrd="0" destOrd="0" presId="urn:microsoft.com/office/officeart/2005/8/layout/arrow2"/>
    <dgm:cxn modelId="{90CB71E8-048A-8048-8484-98A08F6B901D}" srcId="{8CB39443-7ECB-1E4A-BC25-E984CFF1BF3A}" destId="{B7B9708A-B3A5-2045-A2CD-3BF0AF32B614}" srcOrd="1" destOrd="0" parTransId="{84E8073A-A268-8A46-9604-03BEB915CBF8}" sibTransId="{9851168B-A39F-C444-BEF3-F2792EBFE76F}"/>
    <dgm:cxn modelId="{8EDE144A-9A15-1140-A2CE-AC5774246198}" type="presParOf" srcId="{1B78B090-F697-6740-96E1-D4234DEE1F2C}" destId="{8A8BA44A-06C0-1744-8856-47B8309C9898}" srcOrd="0" destOrd="0" presId="urn:microsoft.com/office/officeart/2005/8/layout/arrow2"/>
    <dgm:cxn modelId="{954DA50D-F2B3-F444-8DCD-98A2F2ADAF95}" type="presParOf" srcId="{1B78B090-F697-6740-96E1-D4234DEE1F2C}" destId="{453FD84B-3BDF-4F49-882B-47148A103502}" srcOrd="1" destOrd="0" presId="urn:microsoft.com/office/officeart/2005/8/layout/arrow2"/>
    <dgm:cxn modelId="{61395130-7631-0240-BCEA-A20E15C5394C}" type="presParOf" srcId="{453FD84B-3BDF-4F49-882B-47148A103502}" destId="{29913A74-2966-2B49-A98F-06EBD3F4B1ED}" srcOrd="0" destOrd="0" presId="urn:microsoft.com/office/officeart/2005/8/layout/arrow2"/>
    <dgm:cxn modelId="{E995A97A-73F2-1F42-9E0F-D13A7303AF65}" type="presParOf" srcId="{453FD84B-3BDF-4F49-882B-47148A103502}" destId="{162F0394-46A1-2949-BCC9-F0E240E79059}" srcOrd="1" destOrd="0" presId="urn:microsoft.com/office/officeart/2005/8/layout/arrow2"/>
    <dgm:cxn modelId="{27F83251-619D-E84C-86B9-8D0CF74A036D}" type="presParOf" srcId="{453FD84B-3BDF-4F49-882B-47148A103502}" destId="{8B2E3AFB-09C2-1844-8B4C-AD3EF8275E26}" srcOrd="2" destOrd="0" presId="urn:microsoft.com/office/officeart/2005/8/layout/arrow2"/>
    <dgm:cxn modelId="{FADD9A68-5005-BF45-8801-DA4A44826445}" type="presParOf" srcId="{453FD84B-3BDF-4F49-882B-47148A103502}" destId="{B4E41BF7-DA1A-4247-996F-10AAA458A973}" srcOrd="3" destOrd="0" presId="urn:microsoft.com/office/officeart/2005/8/layout/arrow2"/>
    <dgm:cxn modelId="{373C3331-3723-9242-912C-C2AC3AE107FD}" type="presParOf" srcId="{453FD84B-3BDF-4F49-882B-47148A103502}" destId="{0C675B30-71A9-794C-B30E-B4BB2A767862}" srcOrd="4" destOrd="0" presId="urn:microsoft.com/office/officeart/2005/8/layout/arrow2"/>
    <dgm:cxn modelId="{9677CD66-4739-A04D-9CD4-17E466688ED9}" type="presParOf" srcId="{453FD84B-3BDF-4F49-882B-47148A103502}" destId="{06321191-F4AC-8044-9514-35F9300B8C8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109B90-0557-4CD1-BDD7-7FB3ADFC6583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9D6469-CB48-402F-9B2F-74E69AB03B4A}">
      <dgm:prSet custT="1"/>
      <dgm:spPr/>
      <dgm:t>
        <a:bodyPr/>
        <a:lstStyle/>
        <a:p>
          <a:r>
            <a:rPr lang="nb-NO" sz="2400" noProof="0" dirty="0"/>
            <a:t>Kontakt informasjon</a:t>
          </a:r>
        </a:p>
      </dgm:t>
    </dgm:pt>
    <dgm:pt modelId="{6FEC5D28-891E-4CEF-9B2E-F29811CEA6A4}" type="parTrans" cxnId="{C094F3D2-ACE3-4DA7-8C91-F9CCD88C8537}">
      <dgm:prSet/>
      <dgm:spPr/>
      <dgm:t>
        <a:bodyPr/>
        <a:lstStyle/>
        <a:p>
          <a:endParaRPr lang="en-US"/>
        </a:p>
      </dgm:t>
    </dgm:pt>
    <dgm:pt modelId="{C22B22ED-55EA-4BFA-BAF0-91BF2DC29CBB}" type="sibTrans" cxnId="{C094F3D2-ACE3-4DA7-8C91-F9CCD88C8537}">
      <dgm:prSet/>
      <dgm:spPr/>
      <dgm:t>
        <a:bodyPr/>
        <a:lstStyle/>
        <a:p>
          <a:endParaRPr lang="en-US"/>
        </a:p>
      </dgm:t>
    </dgm:pt>
    <dgm:pt modelId="{AF08B4F5-08D6-44C1-9D68-C7A1C737D573}">
      <dgm:prSet custT="1"/>
      <dgm:spPr/>
      <dgm:t>
        <a:bodyPr/>
        <a:lstStyle/>
        <a:p>
          <a:r>
            <a:rPr lang="nb-NO" sz="2400" noProof="0" dirty="0"/>
            <a:t>Epost:</a:t>
          </a:r>
        </a:p>
        <a:p>
          <a:r>
            <a:rPr lang="nb-NO" sz="2400" noProof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kai.v.hansen@uis.no</a:t>
          </a:r>
          <a:endParaRPr lang="nb-NO" sz="2400" noProof="0" dirty="0">
            <a:solidFill>
              <a:schemeClr val="bg1"/>
            </a:solidFill>
          </a:endParaRPr>
        </a:p>
      </dgm:t>
    </dgm:pt>
    <dgm:pt modelId="{43102767-2998-4023-98C9-77C2C162C743}" type="parTrans" cxnId="{40152605-A810-42E5-8AB8-4DEA3EA0D79B}">
      <dgm:prSet/>
      <dgm:spPr/>
      <dgm:t>
        <a:bodyPr/>
        <a:lstStyle/>
        <a:p>
          <a:endParaRPr lang="en-US"/>
        </a:p>
      </dgm:t>
    </dgm:pt>
    <dgm:pt modelId="{F331AA12-F13F-489C-ABBD-6DA21C77ABA9}" type="sibTrans" cxnId="{40152605-A810-42E5-8AB8-4DEA3EA0D79B}">
      <dgm:prSet/>
      <dgm:spPr/>
      <dgm:t>
        <a:bodyPr/>
        <a:lstStyle/>
        <a:p>
          <a:endParaRPr lang="en-US"/>
        </a:p>
      </dgm:t>
    </dgm:pt>
    <dgm:pt modelId="{4138D2FF-A0DC-4350-89B4-25D03ABDF868}">
      <dgm:prSet custT="1"/>
      <dgm:spPr/>
      <dgm:t>
        <a:bodyPr/>
        <a:lstStyle/>
        <a:p>
          <a:pPr algn="ctr"/>
          <a:r>
            <a:rPr lang="nb-NO" sz="2400" noProof="0" dirty="0"/>
            <a:t>Kontor: +4751833740</a:t>
          </a:r>
        </a:p>
      </dgm:t>
    </dgm:pt>
    <dgm:pt modelId="{41299D98-BE90-4C17-BAB6-DCE4127E0F52}" type="parTrans" cxnId="{3A30A7EE-2063-4E04-9E8A-5B4940E0BC6E}">
      <dgm:prSet/>
      <dgm:spPr/>
      <dgm:t>
        <a:bodyPr/>
        <a:lstStyle/>
        <a:p>
          <a:endParaRPr lang="en-US"/>
        </a:p>
      </dgm:t>
    </dgm:pt>
    <dgm:pt modelId="{E351A73D-1F32-4D7B-BA2E-BAEFDA925237}" type="sibTrans" cxnId="{3A30A7EE-2063-4E04-9E8A-5B4940E0BC6E}">
      <dgm:prSet/>
      <dgm:spPr/>
      <dgm:t>
        <a:bodyPr/>
        <a:lstStyle/>
        <a:p>
          <a:endParaRPr lang="en-US"/>
        </a:p>
      </dgm:t>
    </dgm:pt>
    <dgm:pt modelId="{FB705179-65CB-7447-A43C-F16A7E29784F}" type="pres">
      <dgm:prSet presAssocID="{E8109B90-0557-4CD1-BDD7-7FB3ADFC65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3925864-E6F7-294F-B31B-81C90E123357}" type="pres">
      <dgm:prSet presAssocID="{229D6469-CB48-402F-9B2F-74E69AB03B4A}" presName="hierRoot1" presStyleCnt="0">
        <dgm:presLayoutVars>
          <dgm:hierBranch val="init"/>
        </dgm:presLayoutVars>
      </dgm:prSet>
      <dgm:spPr/>
    </dgm:pt>
    <dgm:pt modelId="{9BED0F72-C65C-AA4B-B9E2-5A67D0CD90B6}" type="pres">
      <dgm:prSet presAssocID="{229D6469-CB48-402F-9B2F-74E69AB03B4A}" presName="rootComposite1" presStyleCnt="0"/>
      <dgm:spPr/>
    </dgm:pt>
    <dgm:pt modelId="{BF5F5EBC-748F-5D49-9CAC-19E1D24834ED}" type="pres">
      <dgm:prSet presAssocID="{229D6469-CB48-402F-9B2F-74E69AB03B4A}" presName="rootText1" presStyleLbl="node0" presStyleIdx="0" presStyleCnt="3" custLinFactNeighborX="-53943" custLinFactNeighborY="-169">
        <dgm:presLayoutVars>
          <dgm:chPref val="3"/>
        </dgm:presLayoutVars>
      </dgm:prSet>
      <dgm:spPr/>
    </dgm:pt>
    <dgm:pt modelId="{FFAAF19F-8448-D04E-B921-D685D7130C3A}" type="pres">
      <dgm:prSet presAssocID="{229D6469-CB48-402F-9B2F-74E69AB03B4A}" presName="rootConnector1" presStyleLbl="node1" presStyleIdx="0" presStyleCnt="0"/>
      <dgm:spPr/>
    </dgm:pt>
    <dgm:pt modelId="{44E42D79-52F4-B045-80E4-73CBA616BD8D}" type="pres">
      <dgm:prSet presAssocID="{229D6469-CB48-402F-9B2F-74E69AB03B4A}" presName="hierChild2" presStyleCnt="0"/>
      <dgm:spPr/>
    </dgm:pt>
    <dgm:pt modelId="{F662930B-F035-7240-8567-025813B72258}" type="pres">
      <dgm:prSet presAssocID="{229D6469-CB48-402F-9B2F-74E69AB03B4A}" presName="hierChild3" presStyleCnt="0"/>
      <dgm:spPr/>
    </dgm:pt>
    <dgm:pt modelId="{A56DEAC5-BC99-AC41-BD12-79204759378D}" type="pres">
      <dgm:prSet presAssocID="{AF08B4F5-08D6-44C1-9D68-C7A1C737D573}" presName="hierRoot1" presStyleCnt="0">
        <dgm:presLayoutVars>
          <dgm:hierBranch val="init"/>
        </dgm:presLayoutVars>
      </dgm:prSet>
      <dgm:spPr/>
    </dgm:pt>
    <dgm:pt modelId="{4137C5A2-AFBC-B044-8DB4-9C96E29C8B80}" type="pres">
      <dgm:prSet presAssocID="{AF08B4F5-08D6-44C1-9D68-C7A1C737D573}" presName="rootComposite1" presStyleCnt="0"/>
      <dgm:spPr/>
    </dgm:pt>
    <dgm:pt modelId="{1CA74B3B-BA52-7C48-983D-7483F5B731BC}" type="pres">
      <dgm:prSet presAssocID="{AF08B4F5-08D6-44C1-9D68-C7A1C737D573}" presName="rootText1" presStyleLbl="node0" presStyleIdx="1" presStyleCnt="3" custLinFactNeighborX="-53943" custLinFactNeighborY="-11672">
        <dgm:presLayoutVars>
          <dgm:chPref val="3"/>
        </dgm:presLayoutVars>
      </dgm:prSet>
      <dgm:spPr/>
    </dgm:pt>
    <dgm:pt modelId="{6402C9F0-222D-3E49-AA52-2CD13E7A19FF}" type="pres">
      <dgm:prSet presAssocID="{AF08B4F5-08D6-44C1-9D68-C7A1C737D573}" presName="rootConnector1" presStyleLbl="node1" presStyleIdx="0" presStyleCnt="0"/>
      <dgm:spPr/>
    </dgm:pt>
    <dgm:pt modelId="{B416E737-D081-9642-B7D5-6C8A497945E6}" type="pres">
      <dgm:prSet presAssocID="{AF08B4F5-08D6-44C1-9D68-C7A1C737D573}" presName="hierChild2" presStyleCnt="0"/>
      <dgm:spPr/>
    </dgm:pt>
    <dgm:pt modelId="{682CFEDF-12C6-6C4D-A877-21846FC38D90}" type="pres">
      <dgm:prSet presAssocID="{AF08B4F5-08D6-44C1-9D68-C7A1C737D573}" presName="hierChild3" presStyleCnt="0"/>
      <dgm:spPr/>
    </dgm:pt>
    <dgm:pt modelId="{98C769DA-0D5C-AA42-80A2-6AA737DA4E98}" type="pres">
      <dgm:prSet presAssocID="{4138D2FF-A0DC-4350-89B4-25D03ABDF868}" presName="hierRoot1" presStyleCnt="0">
        <dgm:presLayoutVars>
          <dgm:hierBranch val="init"/>
        </dgm:presLayoutVars>
      </dgm:prSet>
      <dgm:spPr/>
    </dgm:pt>
    <dgm:pt modelId="{3C3B439D-24D2-354A-B994-74C981A3E125}" type="pres">
      <dgm:prSet presAssocID="{4138D2FF-A0DC-4350-89B4-25D03ABDF868}" presName="rootComposite1" presStyleCnt="0"/>
      <dgm:spPr/>
    </dgm:pt>
    <dgm:pt modelId="{76B33CA6-20BB-3B4F-9A2F-72D432E7C6AB}" type="pres">
      <dgm:prSet presAssocID="{4138D2FF-A0DC-4350-89B4-25D03ABDF868}" presName="rootText1" presStyleLbl="node0" presStyleIdx="2" presStyleCnt="3" custLinFactNeighborX="-53943" custLinFactNeighborY="511">
        <dgm:presLayoutVars>
          <dgm:chPref val="3"/>
        </dgm:presLayoutVars>
      </dgm:prSet>
      <dgm:spPr/>
    </dgm:pt>
    <dgm:pt modelId="{BBEF3019-7C0F-1A4F-B65B-D624B12766A3}" type="pres">
      <dgm:prSet presAssocID="{4138D2FF-A0DC-4350-89B4-25D03ABDF868}" presName="rootConnector1" presStyleLbl="node1" presStyleIdx="0" presStyleCnt="0"/>
      <dgm:spPr/>
    </dgm:pt>
    <dgm:pt modelId="{B7670092-CD23-2F48-B98E-667DDCBBCE1A}" type="pres">
      <dgm:prSet presAssocID="{4138D2FF-A0DC-4350-89B4-25D03ABDF868}" presName="hierChild2" presStyleCnt="0"/>
      <dgm:spPr/>
    </dgm:pt>
    <dgm:pt modelId="{56DD734D-3B79-2C4C-975E-C38239E7FDF6}" type="pres">
      <dgm:prSet presAssocID="{4138D2FF-A0DC-4350-89B4-25D03ABDF868}" presName="hierChild3" presStyleCnt="0"/>
      <dgm:spPr/>
    </dgm:pt>
  </dgm:ptLst>
  <dgm:cxnLst>
    <dgm:cxn modelId="{F9E85401-526A-2749-B594-47879ECB7A14}" type="presOf" srcId="{4138D2FF-A0DC-4350-89B4-25D03ABDF868}" destId="{BBEF3019-7C0F-1A4F-B65B-D624B12766A3}" srcOrd="1" destOrd="0" presId="urn:microsoft.com/office/officeart/2009/3/layout/HorizontalOrganizationChart"/>
    <dgm:cxn modelId="{40152605-A810-42E5-8AB8-4DEA3EA0D79B}" srcId="{E8109B90-0557-4CD1-BDD7-7FB3ADFC6583}" destId="{AF08B4F5-08D6-44C1-9D68-C7A1C737D573}" srcOrd="1" destOrd="0" parTransId="{43102767-2998-4023-98C9-77C2C162C743}" sibTransId="{F331AA12-F13F-489C-ABBD-6DA21C77ABA9}"/>
    <dgm:cxn modelId="{88B7A728-E75E-674E-BCD4-37056C462828}" type="presOf" srcId="{AF08B4F5-08D6-44C1-9D68-C7A1C737D573}" destId="{1CA74B3B-BA52-7C48-983D-7483F5B731BC}" srcOrd="0" destOrd="0" presId="urn:microsoft.com/office/officeart/2009/3/layout/HorizontalOrganizationChart"/>
    <dgm:cxn modelId="{6709F651-0AD2-6D44-B6CA-3CFB71C941B5}" type="presOf" srcId="{AF08B4F5-08D6-44C1-9D68-C7A1C737D573}" destId="{6402C9F0-222D-3E49-AA52-2CD13E7A19FF}" srcOrd="1" destOrd="0" presId="urn:microsoft.com/office/officeart/2009/3/layout/HorizontalOrganizationChart"/>
    <dgm:cxn modelId="{956EE691-CA6D-6748-9726-0F0208783FAA}" type="presOf" srcId="{E8109B90-0557-4CD1-BDD7-7FB3ADFC6583}" destId="{FB705179-65CB-7447-A43C-F16A7E29784F}" srcOrd="0" destOrd="0" presId="urn:microsoft.com/office/officeart/2009/3/layout/HorizontalOrganizationChart"/>
    <dgm:cxn modelId="{A70F209D-7FB0-624A-AF29-AF15399AC090}" type="presOf" srcId="{229D6469-CB48-402F-9B2F-74E69AB03B4A}" destId="{BF5F5EBC-748F-5D49-9CAC-19E1D24834ED}" srcOrd="0" destOrd="0" presId="urn:microsoft.com/office/officeart/2009/3/layout/HorizontalOrganizationChart"/>
    <dgm:cxn modelId="{121FE0C5-01ED-094F-B72C-BA99EFD58370}" type="presOf" srcId="{4138D2FF-A0DC-4350-89B4-25D03ABDF868}" destId="{76B33CA6-20BB-3B4F-9A2F-72D432E7C6AB}" srcOrd="0" destOrd="0" presId="urn:microsoft.com/office/officeart/2009/3/layout/HorizontalOrganizationChart"/>
    <dgm:cxn modelId="{8A1AE6D0-F54D-5340-92AA-24429E5A6752}" type="presOf" srcId="{229D6469-CB48-402F-9B2F-74E69AB03B4A}" destId="{FFAAF19F-8448-D04E-B921-D685D7130C3A}" srcOrd="1" destOrd="0" presId="urn:microsoft.com/office/officeart/2009/3/layout/HorizontalOrganizationChart"/>
    <dgm:cxn modelId="{C094F3D2-ACE3-4DA7-8C91-F9CCD88C8537}" srcId="{E8109B90-0557-4CD1-BDD7-7FB3ADFC6583}" destId="{229D6469-CB48-402F-9B2F-74E69AB03B4A}" srcOrd="0" destOrd="0" parTransId="{6FEC5D28-891E-4CEF-9B2E-F29811CEA6A4}" sibTransId="{C22B22ED-55EA-4BFA-BAF0-91BF2DC29CBB}"/>
    <dgm:cxn modelId="{3A30A7EE-2063-4E04-9E8A-5B4940E0BC6E}" srcId="{E8109B90-0557-4CD1-BDD7-7FB3ADFC6583}" destId="{4138D2FF-A0DC-4350-89B4-25D03ABDF868}" srcOrd="2" destOrd="0" parTransId="{41299D98-BE90-4C17-BAB6-DCE4127E0F52}" sibTransId="{E351A73D-1F32-4D7B-BA2E-BAEFDA925237}"/>
    <dgm:cxn modelId="{7E73F32A-A889-1144-B2D6-051240D57982}" type="presParOf" srcId="{FB705179-65CB-7447-A43C-F16A7E29784F}" destId="{A3925864-E6F7-294F-B31B-81C90E123357}" srcOrd="0" destOrd="0" presId="urn:microsoft.com/office/officeart/2009/3/layout/HorizontalOrganizationChart"/>
    <dgm:cxn modelId="{BCB2E7A0-6C5A-E846-BE6F-80AC19EF6B6D}" type="presParOf" srcId="{A3925864-E6F7-294F-B31B-81C90E123357}" destId="{9BED0F72-C65C-AA4B-B9E2-5A67D0CD90B6}" srcOrd="0" destOrd="0" presId="urn:microsoft.com/office/officeart/2009/3/layout/HorizontalOrganizationChart"/>
    <dgm:cxn modelId="{580071BC-18C7-5A49-9358-B2C75C403ABF}" type="presParOf" srcId="{9BED0F72-C65C-AA4B-B9E2-5A67D0CD90B6}" destId="{BF5F5EBC-748F-5D49-9CAC-19E1D24834ED}" srcOrd="0" destOrd="0" presId="urn:microsoft.com/office/officeart/2009/3/layout/HorizontalOrganizationChart"/>
    <dgm:cxn modelId="{D5CD10C8-73E2-694D-9119-2BA1D88A7DAE}" type="presParOf" srcId="{9BED0F72-C65C-AA4B-B9E2-5A67D0CD90B6}" destId="{FFAAF19F-8448-D04E-B921-D685D7130C3A}" srcOrd="1" destOrd="0" presId="urn:microsoft.com/office/officeart/2009/3/layout/HorizontalOrganizationChart"/>
    <dgm:cxn modelId="{D94EA18F-2BAC-2E40-AFE8-2D6E31F63029}" type="presParOf" srcId="{A3925864-E6F7-294F-B31B-81C90E123357}" destId="{44E42D79-52F4-B045-80E4-73CBA616BD8D}" srcOrd="1" destOrd="0" presId="urn:microsoft.com/office/officeart/2009/3/layout/HorizontalOrganizationChart"/>
    <dgm:cxn modelId="{A9E20E3A-081C-8040-B276-FCD1B188205A}" type="presParOf" srcId="{A3925864-E6F7-294F-B31B-81C90E123357}" destId="{F662930B-F035-7240-8567-025813B72258}" srcOrd="2" destOrd="0" presId="urn:microsoft.com/office/officeart/2009/3/layout/HorizontalOrganizationChart"/>
    <dgm:cxn modelId="{1BA70420-BC9F-2341-AD01-CD5E075D41C7}" type="presParOf" srcId="{FB705179-65CB-7447-A43C-F16A7E29784F}" destId="{A56DEAC5-BC99-AC41-BD12-79204759378D}" srcOrd="1" destOrd="0" presId="urn:microsoft.com/office/officeart/2009/3/layout/HorizontalOrganizationChart"/>
    <dgm:cxn modelId="{7D42A3E4-ED03-9145-A6E3-57BF6A010273}" type="presParOf" srcId="{A56DEAC5-BC99-AC41-BD12-79204759378D}" destId="{4137C5A2-AFBC-B044-8DB4-9C96E29C8B80}" srcOrd="0" destOrd="0" presId="urn:microsoft.com/office/officeart/2009/3/layout/HorizontalOrganizationChart"/>
    <dgm:cxn modelId="{DC55D34E-D099-7C48-B99B-D95E3C0DA791}" type="presParOf" srcId="{4137C5A2-AFBC-B044-8DB4-9C96E29C8B80}" destId="{1CA74B3B-BA52-7C48-983D-7483F5B731BC}" srcOrd="0" destOrd="0" presId="urn:microsoft.com/office/officeart/2009/3/layout/HorizontalOrganizationChart"/>
    <dgm:cxn modelId="{BF66CB84-BEC1-4F4F-B9B0-C35F53887117}" type="presParOf" srcId="{4137C5A2-AFBC-B044-8DB4-9C96E29C8B80}" destId="{6402C9F0-222D-3E49-AA52-2CD13E7A19FF}" srcOrd="1" destOrd="0" presId="urn:microsoft.com/office/officeart/2009/3/layout/HorizontalOrganizationChart"/>
    <dgm:cxn modelId="{2A763D24-9C25-6843-9FFB-B446BF3BD574}" type="presParOf" srcId="{A56DEAC5-BC99-AC41-BD12-79204759378D}" destId="{B416E737-D081-9642-B7D5-6C8A497945E6}" srcOrd="1" destOrd="0" presId="urn:microsoft.com/office/officeart/2009/3/layout/HorizontalOrganizationChart"/>
    <dgm:cxn modelId="{0437766B-6096-D54C-9CBC-642D3E655454}" type="presParOf" srcId="{A56DEAC5-BC99-AC41-BD12-79204759378D}" destId="{682CFEDF-12C6-6C4D-A877-21846FC38D90}" srcOrd="2" destOrd="0" presId="urn:microsoft.com/office/officeart/2009/3/layout/HorizontalOrganizationChart"/>
    <dgm:cxn modelId="{49CE7EDF-4B48-AC4C-B9E2-4D5B97AA244B}" type="presParOf" srcId="{FB705179-65CB-7447-A43C-F16A7E29784F}" destId="{98C769DA-0D5C-AA42-80A2-6AA737DA4E98}" srcOrd="2" destOrd="0" presId="urn:microsoft.com/office/officeart/2009/3/layout/HorizontalOrganizationChart"/>
    <dgm:cxn modelId="{D26BEA7A-020B-F145-A3A0-8ECFFB0E2A42}" type="presParOf" srcId="{98C769DA-0D5C-AA42-80A2-6AA737DA4E98}" destId="{3C3B439D-24D2-354A-B994-74C981A3E125}" srcOrd="0" destOrd="0" presId="urn:microsoft.com/office/officeart/2009/3/layout/HorizontalOrganizationChart"/>
    <dgm:cxn modelId="{0844EAAC-7691-8E47-B9A0-590549BB6BFA}" type="presParOf" srcId="{3C3B439D-24D2-354A-B994-74C981A3E125}" destId="{76B33CA6-20BB-3B4F-9A2F-72D432E7C6AB}" srcOrd="0" destOrd="0" presId="urn:microsoft.com/office/officeart/2009/3/layout/HorizontalOrganizationChart"/>
    <dgm:cxn modelId="{A2E0EF66-0863-F24E-B0B3-EE8FAC8477BB}" type="presParOf" srcId="{3C3B439D-24D2-354A-B994-74C981A3E125}" destId="{BBEF3019-7C0F-1A4F-B65B-D624B12766A3}" srcOrd="1" destOrd="0" presId="urn:microsoft.com/office/officeart/2009/3/layout/HorizontalOrganizationChart"/>
    <dgm:cxn modelId="{82378A93-B44B-7B4F-A1A5-C1A475DF15B6}" type="presParOf" srcId="{98C769DA-0D5C-AA42-80A2-6AA737DA4E98}" destId="{B7670092-CD23-2F48-B98E-667DDCBBCE1A}" srcOrd="1" destOrd="0" presId="urn:microsoft.com/office/officeart/2009/3/layout/HorizontalOrganizationChart"/>
    <dgm:cxn modelId="{F06F9244-572B-2349-8C06-4A896EEADAC9}" type="presParOf" srcId="{98C769DA-0D5C-AA42-80A2-6AA737DA4E98}" destId="{56DD734D-3B79-2C4C-975E-C38239E7FDF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712F6-9BAB-A74F-B6E9-B32E5EBC75A3}">
      <dsp:nvSpPr>
        <dsp:cNvPr id="0" name=""/>
        <dsp:cNvSpPr/>
      </dsp:nvSpPr>
      <dsp:spPr>
        <a:xfrm>
          <a:off x="2883409" y="440128"/>
          <a:ext cx="2937366" cy="2937366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DC2F3-9BA9-5B4F-9443-ED0D569A3F7E}">
      <dsp:nvSpPr>
        <dsp:cNvPr id="0" name=""/>
        <dsp:cNvSpPr/>
      </dsp:nvSpPr>
      <dsp:spPr>
        <a:xfrm>
          <a:off x="2883409" y="440128"/>
          <a:ext cx="2937366" cy="2937366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D3AFB-C041-3E44-AB00-9F04932ADBCA}">
      <dsp:nvSpPr>
        <dsp:cNvPr id="0" name=""/>
        <dsp:cNvSpPr/>
      </dsp:nvSpPr>
      <dsp:spPr>
        <a:xfrm>
          <a:off x="2883409" y="440128"/>
          <a:ext cx="2937366" cy="2937366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99A29-5BED-8B4C-808E-D708B37D6D6F}">
      <dsp:nvSpPr>
        <dsp:cNvPr id="0" name=""/>
        <dsp:cNvSpPr/>
      </dsp:nvSpPr>
      <dsp:spPr>
        <a:xfrm>
          <a:off x="2883409" y="440128"/>
          <a:ext cx="2937366" cy="2937366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350D1-4878-2844-AEE9-C87EFB0A613D}">
      <dsp:nvSpPr>
        <dsp:cNvPr id="0" name=""/>
        <dsp:cNvSpPr/>
      </dsp:nvSpPr>
      <dsp:spPr>
        <a:xfrm>
          <a:off x="3676328" y="1233047"/>
          <a:ext cx="1351528" cy="1351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Atmosfære</a:t>
          </a:r>
        </a:p>
      </dsp:txBody>
      <dsp:txXfrm>
        <a:off x="3874255" y="1430974"/>
        <a:ext cx="955674" cy="955674"/>
      </dsp:txXfrm>
    </dsp:sp>
    <dsp:sp modelId="{31A9E7B5-8DE2-3641-9BC4-6D02ED55A9F8}">
      <dsp:nvSpPr>
        <dsp:cNvPr id="0" name=""/>
        <dsp:cNvSpPr/>
      </dsp:nvSpPr>
      <dsp:spPr>
        <a:xfrm>
          <a:off x="3879057" y="1152"/>
          <a:ext cx="946070" cy="9460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Mat og drikke</a:t>
          </a:r>
        </a:p>
      </dsp:txBody>
      <dsp:txXfrm>
        <a:off x="4017606" y="139701"/>
        <a:ext cx="668972" cy="668972"/>
      </dsp:txXfrm>
    </dsp:sp>
    <dsp:sp modelId="{60B703E0-E6BD-0E44-8F68-5FAB60A26E36}">
      <dsp:nvSpPr>
        <dsp:cNvPr id="0" name=""/>
        <dsp:cNvSpPr/>
      </dsp:nvSpPr>
      <dsp:spPr>
        <a:xfrm>
          <a:off x="5313682" y="1435776"/>
          <a:ext cx="946070" cy="9460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Service</a:t>
          </a:r>
        </a:p>
      </dsp:txBody>
      <dsp:txXfrm>
        <a:off x="5452231" y="1574325"/>
        <a:ext cx="668972" cy="668972"/>
      </dsp:txXfrm>
    </dsp:sp>
    <dsp:sp modelId="{19473AA5-D9DE-8F48-9B33-00B73D3B6FDF}">
      <dsp:nvSpPr>
        <dsp:cNvPr id="0" name=""/>
        <dsp:cNvSpPr/>
      </dsp:nvSpPr>
      <dsp:spPr>
        <a:xfrm>
          <a:off x="3879057" y="2870401"/>
          <a:ext cx="946070" cy="9460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Selskapet</a:t>
          </a:r>
        </a:p>
      </dsp:txBody>
      <dsp:txXfrm>
        <a:off x="4017606" y="3008950"/>
        <a:ext cx="668972" cy="668972"/>
      </dsp:txXfrm>
    </dsp:sp>
    <dsp:sp modelId="{979CAEFB-D35A-FD4A-937E-FCA9C872460C}">
      <dsp:nvSpPr>
        <dsp:cNvPr id="0" name=""/>
        <dsp:cNvSpPr/>
      </dsp:nvSpPr>
      <dsp:spPr>
        <a:xfrm>
          <a:off x="2444432" y="1435776"/>
          <a:ext cx="946070" cy="9460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Interiør</a:t>
          </a:r>
        </a:p>
      </dsp:txBody>
      <dsp:txXfrm>
        <a:off x="2582981" y="1574325"/>
        <a:ext cx="668972" cy="668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BA44A-06C0-1744-8856-47B8309C9898}">
      <dsp:nvSpPr>
        <dsp:cNvPr id="0" name=""/>
        <dsp:cNvSpPr/>
      </dsp:nvSpPr>
      <dsp:spPr>
        <a:xfrm>
          <a:off x="1557337" y="0"/>
          <a:ext cx="5130799" cy="32067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13A74-2966-2B49-A98F-06EBD3F4B1ED}">
      <dsp:nvSpPr>
        <dsp:cNvPr id="0" name=""/>
        <dsp:cNvSpPr/>
      </dsp:nvSpPr>
      <dsp:spPr>
        <a:xfrm>
          <a:off x="2208949" y="2213298"/>
          <a:ext cx="133400" cy="133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F0394-46A1-2949-BCC9-F0E240E79059}">
      <dsp:nvSpPr>
        <dsp:cNvPr id="0" name=""/>
        <dsp:cNvSpPr/>
      </dsp:nvSpPr>
      <dsp:spPr>
        <a:xfrm>
          <a:off x="2275649" y="2279999"/>
          <a:ext cx="1195476" cy="92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8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Kostnad for mat levert til hjemmet</a:t>
          </a:r>
        </a:p>
      </dsp:txBody>
      <dsp:txXfrm>
        <a:off x="2275649" y="2279999"/>
        <a:ext cx="1195476" cy="926750"/>
      </dsp:txXfrm>
    </dsp:sp>
    <dsp:sp modelId="{8B2E3AFB-09C2-1844-8B4C-AD3EF8275E26}">
      <dsp:nvSpPr>
        <dsp:cNvPr id="0" name=""/>
        <dsp:cNvSpPr/>
      </dsp:nvSpPr>
      <dsp:spPr>
        <a:xfrm>
          <a:off x="3386467" y="1341704"/>
          <a:ext cx="241147" cy="2411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41BF7-DA1A-4247-996F-10AAA458A973}">
      <dsp:nvSpPr>
        <dsp:cNvPr id="0" name=""/>
        <dsp:cNvSpPr/>
      </dsp:nvSpPr>
      <dsp:spPr>
        <a:xfrm>
          <a:off x="3507041" y="1462277"/>
          <a:ext cx="1231392" cy="174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7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Kostnad ved innleggelse </a:t>
          </a:r>
          <a:r>
            <a:rPr lang="nb-NO" sz="1700" kern="1200" dirty="0" err="1"/>
            <a:t>pga</a:t>
          </a:r>
          <a:r>
            <a:rPr lang="nb-NO" sz="1700" kern="1200" dirty="0"/>
            <a:t> feilernæring</a:t>
          </a:r>
        </a:p>
      </dsp:txBody>
      <dsp:txXfrm>
        <a:off x="3507041" y="1462277"/>
        <a:ext cx="1231392" cy="1744472"/>
      </dsp:txXfrm>
    </dsp:sp>
    <dsp:sp modelId="{0C675B30-71A9-794C-B30E-B4BB2A767862}">
      <dsp:nvSpPr>
        <dsp:cNvPr id="0" name=""/>
        <dsp:cNvSpPr/>
      </dsp:nvSpPr>
      <dsp:spPr>
        <a:xfrm>
          <a:off x="5038968" y="763283"/>
          <a:ext cx="333502" cy="333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21191-F4AC-8044-9514-35F9300B8C8C}">
      <dsp:nvSpPr>
        <dsp:cNvPr id="0" name=""/>
        <dsp:cNvSpPr/>
      </dsp:nvSpPr>
      <dsp:spPr>
        <a:xfrm>
          <a:off x="5344376" y="1068688"/>
          <a:ext cx="2128116" cy="161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71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Kostnader ved «ny» sykehjemsplass eller økte hjemmetjenester</a:t>
          </a:r>
        </a:p>
      </dsp:txBody>
      <dsp:txXfrm>
        <a:off x="5344376" y="1068688"/>
        <a:ext cx="2128116" cy="1617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F5EBC-748F-5D49-9CAC-19E1D24834ED}">
      <dsp:nvSpPr>
        <dsp:cNvPr id="0" name=""/>
        <dsp:cNvSpPr/>
      </dsp:nvSpPr>
      <dsp:spPr>
        <a:xfrm>
          <a:off x="493" y="128"/>
          <a:ext cx="3011320" cy="9184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noProof="0" dirty="0"/>
            <a:t>Kontakt informasjon</a:t>
          </a:r>
        </a:p>
      </dsp:txBody>
      <dsp:txXfrm>
        <a:off x="493" y="128"/>
        <a:ext cx="3011320" cy="918452"/>
      </dsp:txXfrm>
    </dsp:sp>
    <dsp:sp modelId="{1CA74B3B-BA52-7C48-983D-7483F5B731BC}">
      <dsp:nvSpPr>
        <dsp:cNvPr id="0" name=""/>
        <dsp:cNvSpPr/>
      </dsp:nvSpPr>
      <dsp:spPr>
        <a:xfrm>
          <a:off x="493" y="1189346"/>
          <a:ext cx="3011320" cy="9184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noProof="0" dirty="0"/>
            <a:t>Epost: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noProof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kai.v.hansen@uis.no</a:t>
          </a:r>
          <a:endParaRPr lang="nb-NO" sz="2400" kern="1200" noProof="0" dirty="0">
            <a:solidFill>
              <a:schemeClr val="bg1"/>
            </a:solidFill>
          </a:endParaRPr>
        </a:p>
      </dsp:txBody>
      <dsp:txXfrm>
        <a:off x="493" y="1189346"/>
        <a:ext cx="3011320" cy="918452"/>
      </dsp:txXfrm>
    </dsp:sp>
    <dsp:sp modelId="{76B33CA6-20BB-3B4F-9A2F-72D432E7C6AB}">
      <dsp:nvSpPr>
        <dsp:cNvPr id="0" name=""/>
        <dsp:cNvSpPr/>
      </dsp:nvSpPr>
      <dsp:spPr>
        <a:xfrm>
          <a:off x="493" y="2593097"/>
          <a:ext cx="3011320" cy="9184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noProof="0" dirty="0"/>
            <a:t>Kontor: +4751833740</a:t>
          </a:r>
        </a:p>
      </dsp:txBody>
      <dsp:txXfrm>
        <a:off x="493" y="2593097"/>
        <a:ext cx="3011320" cy="918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483F425B-C149-6F4D-AF5A-12FBF4AEC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8DF7E27-F1FE-FD4C-B762-C3017C2C0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EDC36-C4C7-5443-9937-830A54431F1D}" type="datetimeFigureOut">
              <a:rPr lang="nb-NO" smtClean="0"/>
              <a:t>27.05.2019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D51A5C7-D2A9-0442-937D-3CD3B88312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1025CF-37D6-AA47-81BE-4FF9CEAE5A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F14BF-C8A4-0744-B461-5C3C70200A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39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4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9F245-2CAE-420C-B93E-F5CAC83FCD1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4026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9F245-2CAE-420C-B93E-F5CAC83FCD1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42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55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24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6BE29-6731-4DF3-86BD-B0766645BAE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2338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58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5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4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5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74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22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63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4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6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67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Oslo i 2012 </a:t>
            </a:r>
            <a:r>
              <a:rPr lang="nb-NO" dirty="0" err="1"/>
              <a:t>beregneet</a:t>
            </a:r>
            <a:r>
              <a:rPr lang="nb-NO" dirty="0"/>
              <a:t> til </a:t>
            </a:r>
            <a:r>
              <a:rPr lang="nb-NO" dirty="0" err="1"/>
              <a:t>ca</a:t>
            </a:r>
            <a:r>
              <a:rPr lang="nb-NO" dirty="0"/>
              <a:t> 953 670 </a:t>
            </a:r>
            <a:r>
              <a:rPr lang="nb-NO" dirty="0" err="1"/>
              <a:t>dvs</a:t>
            </a:r>
            <a:r>
              <a:rPr lang="nb-NO" dirty="0"/>
              <a:t> </a:t>
            </a:r>
            <a:r>
              <a:rPr lang="nb-NO" dirty="0" err="1"/>
              <a:t>ca</a:t>
            </a:r>
            <a:r>
              <a:rPr lang="nb-NO" dirty="0"/>
              <a:t> 80000 kr pr mnd. Selv om kostanden kanskje er lavere i Stavanger så vil prisen på middag være maks 75kr *30= 2250 som betales av beboeren -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4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0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42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5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90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4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9F245-2CAE-420C-B93E-F5CAC83FCD12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156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0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4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0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6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9F245-2CAE-420C-B93E-F5CAC83FCD1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58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266340"/>
            <a:ext cx="8246070" cy="167975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3946095"/>
            <a:ext cx="8231372" cy="763525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763526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20"/>
            <a:ext cx="8246070" cy="3206802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29" y="281175"/>
            <a:ext cx="6260905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29" y="1044700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7" y="1044700"/>
            <a:ext cx="8093365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808224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80621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808224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80621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helperbees.com/wp-content/uploads/2016/09/67cbae6a-reszied-elder-768x513.jpg" TargetMode="External"/><Relationship Id="rId13" Type="http://schemas.openxmlformats.org/officeDocument/2006/relationships/hyperlink" Target="http://bloggfiler.no/misswolf.blogg.no/images/708499-8-1441804379788.jpg" TargetMode="External"/><Relationship Id="rId3" Type="http://schemas.openxmlformats.org/officeDocument/2006/relationships/hyperlink" Target="http://www.dagsavisen.no/polopoly_fs/1.799976.1478115072!/image/image.jpg_gen/derivatives/169_1600/image.jpg" TargetMode="External"/><Relationship Id="rId7" Type="http://schemas.openxmlformats.org/officeDocument/2006/relationships/hyperlink" Target="https://www.adressa.no/pluss/nyheter/article13877557.ece/f942qh/ALTERNATES/w980-default/HOVEDBILDE-TAS161124_Juleinnsamling01.jpg" TargetMode="External"/><Relationship Id="rId12" Type="http://schemas.openxmlformats.org/officeDocument/2006/relationships/hyperlink" Target="https://images.pexels.com/photos/170366/pexels-photo-170366.jpeg?auto=compress&amp;cs=tinysrgb&amp;dpr=2&amp;h=650&amp;w=940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bstatic.no/68537384.jpg?imageId=68537384&amp;width=1024&amp;height=615" TargetMode="External"/><Relationship Id="rId11" Type="http://schemas.openxmlformats.org/officeDocument/2006/relationships/hyperlink" Target="https://cdn.treningsforum.no/cache/front/fb5692e33ec11e5a868f27bc34e55280_f628fd7f67e8fa4eabe389b6d5923c4a.jpg" TargetMode="External"/><Relationship Id="rId5" Type="http://schemas.openxmlformats.org/officeDocument/2006/relationships/hyperlink" Target="https://image.forskning.no/1334118.jpg?imageId=1334118&amp;width=1058&amp;height=604" TargetMode="External"/><Relationship Id="rId10" Type="http://schemas.openxmlformats.org/officeDocument/2006/relationships/hyperlink" Target="https://i1.wp.com/www.bydianawi.com/wp-content/uploads/2014/10/IMG_5875.CR2_.jpg?w=2000&amp;ssl=1" TargetMode="External"/><Relationship Id="rId4" Type="http://schemas.openxmlformats.org/officeDocument/2006/relationships/hyperlink" Target="https://www.forbrukerradet.no/wp-content/uploads/2015/10/02092015_eldre_mat.png" TargetMode="External"/><Relationship Id="rId9" Type="http://schemas.openxmlformats.org/officeDocument/2006/relationships/hyperlink" Target="http://www.lokalavisen.dk/migration/gvfjp2-PL201610704209719AR.jpg/alternates/LANDSCAPE_640/PL201610704209719AR.jpg" TargetMode="External"/><Relationship Id="rId14" Type="http://schemas.openxmlformats.org/officeDocument/2006/relationships/hyperlink" Target="https://hobbyhjornet.no/wp-content/uploads/2018/06/6802_flatten-300x30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rgbClr val="92D050"/>
                </a:solidFill>
              </a:rPr>
              <a:t>Måltidsglede og samhandling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/>
              <a:t>Inspirasjonsdag for eldre – Trondheim </a:t>
            </a:r>
          </a:p>
          <a:p>
            <a:r>
              <a:rPr lang="nb-NO" dirty="0"/>
              <a:t>Kai Victor Hansen, Norsk Hotellhøgskole</a:t>
            </a:r>
          </a:p>
          <a:p>
            <a:r>
              <a:rPr lang="nb-NO" dirty="0"/>
              <a:t>Universitetet i Stavanger 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58855EB-78DD-AC4C-9D16-B51C12F26386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F18C2582-0A5F-324E-8D92-73DDA8A00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705" y="1971544"/>
            <a:ext cx="4221014" cy="2374320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681BEB9F-86EF-5945-941E-F17E0FF4A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42" y="1971544"/>
            <a:ext cx="4174907" cy="23762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06F4410-A050-AF4F-80E5-542D261F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10" y="0"/>
            <a:ext cx="7648747" cy="1091960"/>
          </a:xfrm>
        </p:spPr>
        <p:txBody>
          <a:bodyPr vert="horz" lIns="68562" tIns="34281" rIns="68562" bIns="34281" rtlCol="0" anchor="b">
            <a:normAutofit fontScale="90000"/>
          </a:bodyPr>
          <a:lstStyle/>
          <a:p>
            <a:pPr algn="ctr"/>
            <a:r>
              <a:rPr lang="nb-NO" sz="35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Trivsel eller ensomhet?</a:t>
            </a:r>
            <a:br>
              <a:rPr lang="nb-NO" sz="35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nb-NO" sz="35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selskapet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8650708" y="4050067"/>
            <a:ext cx="493292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49" b="1" dirty="0">
                <a:solidFill>
                  <a:schemeClr val="bg1"/>
                </a:solidFill>
              </a:rPr>
              <a:t>11</a:t>
            </a:r>
            <a:endParaRPr lang="nb-NO" sz="1349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994112" y="4059357"/>
            <a:ext cx="458115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49" b="1" dirty="0">
                <a:solidFill>
                  <a:schemeClr val="bg1"/>
                </a:solidFill>
              </a:rPr>
              <a:t>51</a:t>
            </a:r>
            <a:endParaRPr lang="nb-NO" sz="134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B910C0B-2FB5-984A-9561-8B8BBA1CFCCD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AF8E50-CA01-CB48-AA40-9E206FA2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06" y="128470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Ensomhetsstrategier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4F059C-7C11-6647-816E-838E3B979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655520"/>
            <a:ext cx="5497379" cy="320680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Menn og kvinner har ulike strategier  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Menn </a:t>
            </a:r>
          </a:p>
          <a:p>
            <a:pPr lvl="1" algn="l"/>
            <a:r>
              <a:rPr lang="nb-NO" dirty="0">
                <a:solidFill>
                  <a:schemeClr val="bg1"/>
                </a:solidFill>
              </a:rPr>
              <a:t>Handle </a:t>
            </a:r>
          </a:p>
          <a:p>
            <a:pPr lvl="1" algn="l"/>
            <a:r>
              <a:rPr lang="nb-NO" dirty="0">
                <a:solidFill>
                  <a:schemeClr val="bg1"/>
                </a:solidFill>
              </a:rPr>
              <a:t>Lærer å lage mat 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Kvinner</a:t>
            </a:r>
          </a:p>
          <a:p>
            <a:pPr lvl="1" algn="l"/>
            <a:r>
              <a:rPr lang="nb-NO" dirty="0">
                <a:solidFill>
                  <a:schemeClr val="bg1"/>
                </a:solidFill>
              </a:rPr>
              <a:t>Spiser på kafé</a:t>
            </a:r>
          </a:p>
          <a:p>
            <a:pPr lvl="1" algn="l"/>
            <a:r>
              <a:rPr lang="nb-NO" dirty="0">
                <a:solidFill>
                  <a:schemeClr val="bg1"/>
                </a:solidFill>
              </a:rPr>
              <a:t>Yngre venninner  </a:t>
            </a:r>
          </a:p>
          <a:p>
            <a:pPr lvl="1" algn="l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8ED34E5-F4B1-A241-A77F-FB6E6369D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42" y="2266340"/>
            <a:ext cx="3505104" cy="234308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C26DF48-C749-9541-8B44-49A457421192}"/>
              </a:ext>
            </a:extLst>
          </p:cNvPr>
          <p:cNvSpPr txBox="1"/>
          <p:nvPr/>
        </p:nvSpPr>
        <p:spPr>
          <a:xfrm>
            <a:off x="8151931" y="4285943"/>
            <a:ext cx="458115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49" b="1" dirty="0">
                <a:solidFill>
                  <a:schemeClr val="bg1"/>
                </a:solidFill>
              </a:rPr>
              <a:t>57</a:t>
            </a:r>
            <a:endParaRPr lang="nb-NO" sz="134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AE81508-E742-9749-A318-02E61A6CF868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Selskapet – De som spiser sammen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Hvem spiser sammen?</a:t>
            </a:r>
          </a:p>
          <a:p>
            <a:r>
              <a:rPr lang="nb-NO" dirty="0">
                <a:solidFill>
                  <a:schemeClr val="bg1"/>
                </a:solidFill>
              </a:rPr>
              <a:t>Hva er deres bakgrunn?</a:t>
            </a:r>
          </a:p>
          <a:p>
            <a:r>
              <a:rPr lang="nb-NO" dirty="0">
                <a:solidFill>
                  <a:schemeClr val="bg1"/>
                </a:solidFill>
              </a:rPr>
              <a:t>Hva er viktig i ulike settingene?</a:t>
            </a:r>
          </a:p>
          <a:p>
            <a:r>
              <a:rPr lang="nb-NO" dirty="0">
                <a:solidFill>
                  <a:schemeClr val="bg1"/>
                </a:solidFill>
              </a:rPr>
              <a:t>Hva har gjestene behov for?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E01B4-8B57-45E5-90F1-78ADBF6A202F}" type="slidenum">
              <a:rPr lang="nb-NO" smtClean="0"/>
              <a:t>12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56B321A-4623-D041-AD94-85C956CCA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704" y="1655520"/>
            <a:ext cx="4123035" cy="244805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F30C34B-D2F9-A84B-869E-05899F51C0E3}"/>
              </a:ext>
            </a:extLst>
          </p:cNvPr>
          <p:cNvSpPr txBox="1"/>
          <p:nvPr/>
        </p:nvSpPr>
        <p:spPr>
          <a:xfrm>
            <a:off x="8457742" y="3793390"/>
            <a:ext cx="458115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49" b="1" dirty="0">
                <a:solidFill>
                  <a:schemeClr val="bg1"/>
                </a:solidFill>
              </a:rPr>
              <a:t>52</a:t>
            </a:r>
            <a:endParaRPr lang="nb-NO" sz="134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D0DC36C-1460-AA47-ABEC-66E4A40ADE65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Hva ville dere valgt?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346" y="1566240"/>
            <a:ext cx="3206870" cy="2777161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Vi bruker alle sansene våre i måltidet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70% via synet</a:t>
            </a:r>
          </a:p>
          <a:p>
            <a:pPr eaLnBrk="1" hangingPunct="1"/>
            <a:endParaRPr lang="nb-NO" altLang="nb-NO" dirty="0">
              <a:solidFill>
                <a:schemeClr val="bg1"/>
              </a:solidFill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E01B4-8B57-45E5-90F1-78ADBF6A202F}" type="slidenum">
              <a:rPr lang="nb-NO" smtClean="0"/>
              <a:t>13</a:t>
            </a:fld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2216" y="1517263"/>
            <a:ext cx="2471949" cy="279596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33" y="1533580"/>
            <a:ext cx="2444434" cy="274647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A6FD51E-FCC9-A741-93DB-583523F4DC03}"/>
              </a:ext>
            </a:extLst>
          </p:cNvPr>
          <p:cNvSpPr txBox="1"/>
          <p:nvPr/>
        </p:nvSpPr>
        <p:spPr>
          <a:xfrm>
            <a:off x="8542330" y="3910720"/>
            <a:ext cx="42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955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AB39BA6-D206-E048-918A-9283A9EFA494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Atmosfære – sansebruk </a:t>
            </a:r>
          </a:p>
        </p:txBody>
      </p:sp>
      <p:sp>
        <p:nvSpPr>
          <p:cNvPr id="15" name="Plassholder for innhold 14"/>
          <p:cNvSpPr>
            <a:spLocks noGrp="1"/>
          </p:cNvSpPr>
          <p:nvPr>
            <p:ph sz="half" idx="1"/>
          </p:nvPr>
        </p:nvSpPr>
        <p:spPr>
          <a:xfrm>
            <a:off x="1240707" y="1648553"/>
            <a:ext cx="3019183" cy="2845377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Visuelt</a:t>
            </a:r>
          </a:p>
          <a:p>
            <a:r>
              <a:rPr lang="nb-NO" dirty="0">
                <a:solidFill>
                  <a:schemeClr val="bg1"/>
                </a:solidFill>
              </a:rPr>
              <a:t>Tekstur</a:t>
            </a:r>
          </a:p>
          <a:p>
            <a:r>
              <a:rPr lang="nb-NO" dirty="0">
                <a:solidFill>
                  <a:schemeClr val="bg1"/>
                </a:solidFill>
              </a:rPr>
              <a:t>Lydbilde</a:t>
            </a:r>
          </a:p>
          <a:p>
            <a:r>
              <a:rPr lang="nb-NO" dirty="0">
                <a:solidFill>
                  <a:schemeClr val="bg1"/>
                </a:solidFill>
              </a:rPr>
              <a:t>Føle</a:t>
            </a:r>
          </a:p>
          <a:p>
            <a:r>
              <a:rPr lang="nb-NO" dirty="0">
                <a:solidFill>
                  <a:schemeClr val="bg1"/>
                </a:solidFill>
              </a:rPr>
              <a:t>Lukt </a:t>
            </a:r>
          </a:p>
        </p:txBody>
      </p:sp>
      <p:pic>
        <p:nvPicPr>
          <p:cNvPr id="12" name="Picture 4" descr="10875_3985_5449339_1130110882mdbd1beb312bfbb02dce85f2ac2688155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308" y="3492110"/>
            <a:ext cx="1670108" cy="11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309" y="1673932"/>
            <a:ext cx="1670108" cy="170803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27998" y="2332297"/>
            <a:ext cx="2990082" cy="16733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9AF824B-94CE-284A-86C1-90273D39C845}"/>
              </a:ext>
            </a:extLst>
          </p:cNvPr>
          <p:cNvSpPr/>
          <p:nvPr/>
        </p:nvSpPr>
        <p:spPr>
          <a:xfrm>
            <a:off x="6096191" y="4502431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© Kai Victor Hansen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7E70BA9-74EF-F94B-AAB6-3ACBED37B0F0}"/>
              </a:ext>
            </a:extLst>
          </p:cNvPr>
          <p:cNvSpPr/>
          <p:nvPr/>
        </p:nvSpPr>
        <p:spPr>
          <a:xfrm>
            <a:off x="7794362" y="3220386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© Kai Victor Hansen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6CE4EC5-EFC7-CE48-B65C-5F9E40454804}"/>
              </a:ext>
            </a:extLst>
          </p:cNvPr>
          <p:cNvSpPr/>
          <p:nvPr/>
        </p:nvSpPr>
        <p:spPr>
          <a:xfrm>
            <a:off x="7794362" y="4502431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28830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807B77-CA86-244D-AD5D-9A8978FD5B7B}"/>
              </a:ext>
            </a:extLst>
          </p:cNvPr>
          <p:cNvSpPr/>
          <p:nvPr/>
        </p:nvSpPr>
        <p:spPr>
          <a:xfrm>
            <a:off x="3477006" y="1044700"/>
            <a:ext cx="5666994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FF0A08-BDFA-9F41-B264-D1AD7552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180" y="128470"/>
            <a:ext cx="4755063" cy="99474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Lukt</a:t>
            </a:r>
          </a:p>
        </p:txBody>
      </p:sp>
      <p:pic>
        <p:nvPicPr>
          <p:cNvPr id="16" name="Bilde 16">
            <a:extLst>
              <a:ext uri="{FF2B5EF4-FFF2-40B4-BE49-F238E27FC236}">
                <a16:creationId xmlns:a16="http://schemas.microsoft.com/office/drawing/2014/main" id="{5AEC98E6-FB1B-7847-B5B8-A70062C60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7"/>
            <a:ext cx="3476990" cy="5143493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A5BFF8-6186-F14C-B028-C18166D7C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5603" y="1572048"/>
            <a:ext cx="5020639" cy="3311932"/>
          </a:xfrm>
        </p:spPr>
        <p:txBody>
          <a:bodyPr vert="horz" lIns="68580" tIns="34290" rIns="68580" bIns="34290" rtlCol="0">
            <a:normAutofit lnSpcReduction="10000"/>
          </a:bodyPr>
          <a:lstStyle/>
          <a:p>
            <a:r>
              <a:rPr lang="nb-NO" dirty="0">
                <a:solidFill>
                  <a:schemeClr val="bg1"/>
                </a:solidFill>
              </a:rPr>
              <a:t>Hva er frisk lukt for dere?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Har lukt noe å si for måltidsopplevelsen?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Kan vi utfordre institusjonslukter?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728C3CE-24EA-5544-9638-46954B2361AE}"/>
              </a:ext>
            </a:extLst>
          </p:cNvPr>
          <p:cNvSpPr/>
          <p:nvPr/>
        </p:nvSpPr>
        <p:spPr>
          <a:xfrm>
            <a:off x="2494154" y="4883980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22530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43BBFCDD-511A-F743-8E73-4A9DE5F23597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3" descr="IMG_0006.jpg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640" y="1319898"/>
            <a:ext cx="304495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976015" y="33692"/>
            <a:ext cx="5136641" cy="969771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Atmosfære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143555" y="1465850"/>
            <a:ext cx="3054100" cy="3018094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Bordoppdekning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Farger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Duker</a:t>
            </a:r>
          </a:p>
        </p:txBody>
      </p:sp>
      <p:sp>
        <p:nvSpPr>
          <p:cNvPr id="19" name="Rektangel 18"/>
          <p:cNvSpPr/>
          <p:nvPr/>
        </p:nvSpPr>
        <p:spPr>
          <a:xfrm>
            <a:off x="8001000" y="2790231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A198A1E-BAA9-6943-B4C3-56FBB837EC8A}"/>
              </a:ext>
            </a:extLst>
          </p:cNvPr>
          <p:cNvSpPr/>
          <p:nvPr/>
        </p:nvSpPr>
        <p:spPr>
          <a:xfrm>
            <a:off x="4877410" y="4268304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© Kai Victor Hansen</a:t>
            </a:r>
          </a:p>
        </p:txBody>
      </p:sp>
      <p:pic>
        <p:nvPicPr>
          <p:cNvPr id="11" name="Plassholder for innhold 5">
            <a:extLst>
              <a:ext uri="{FF2B5EF4-FFF2-40B4-BE49-F238E27FC236}">
                <a16:creationId xmlns:a16="http://schemas.microsoft.com/office/drawing/2014/main" id="{49C94F56-1A1E-0C43-BC67-589D84BED2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323" y="1587123"/>
            <a:ext cx="2188649" cy="2918199"/>
          </a:xfrm>
          <a:prstGeom prst="rect">
            <a:avLst/>
          </a:prstGeom>
        </p:spPr>
      </p:pic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36E003FF-BCE4-CE4D-85DC-B8F310A2D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40" y="3046223"/>
            <a:ext cx="3044952" cy="1844461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CFA0124-A832-FD47-8591-0041F6AAB261}"/>
              </a:ext>
            </a:extLst>
          </p:cNvPr>
          <p:cNvSpPr txBox="1"/>
          <p:nvPr/>
        </p:nvSpPr>
        <p:spPr>
          <a:xfrm>
            <a:off x="8400306" y="4527971"/>
            <a:ext cx="50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1833551-C21F-6C41-86D7-A2D0A24987AF}"/>
              </a:ext>
            </a:extLst>
          </p:cNvPr>
          <p:cNvSpPr/>
          <p:nvPr/>
        </p:nvSpPr>
        <p:spPr>
          <a:xfrm>
            <a:off x="4810870" y="4299278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42737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F54CC34-C665-644F-B1FD-77B8E4105DE9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F7708E1-EFAD-1D4C-9EBD-40B1B9AF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Farger - Service</a:t>
            </a:r>
          </a:p>
        </p:txBody>
      </p:sp>
      <p:pic>
        <p:nvPicPr>
          <p:cNvPr id="10" name="Plassholder for innhold 2">
            <a:extLst>
              <a:ext uri="{FF2B5EF4-FFF2-40B4-BE49-F238E27FC236}">
                <a16:creationId xmlns:a16="http://schemas.microsoft.com/office/drawing/2014/main" id="{9FFC6578-CEAC-2E48-8B4B-5A33451B8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29653" y="1655520"/>
            <a:ext cx="4581151" cy="30541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C06F9B93-1C2F-CB48-9048-B8C323F4009D}"/>
              </a:ext>
            </a:extLst>
          </p:cNvPr>
          <p:cNvSpPr/>
          <p:nvPr/>
        </p:nvSpPr>
        <p:spPr>
          <a:xfrm>
            <a:off x="7778805" y="4524954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pic>
        <p:nvPicPr>
          <p:cNvPr id="9" name="Plassholder for innhold 5">
            <a:extLst>
              <a:ext uri="{FF2B5EF4-FFF2-40B4-BE49-F238E27FC236}">
                <a16:creationId xmlns:a16="http://schemas.microsoft.com/office/drawing/2014/main" id="{2AED98E3-F1C8-CB4D-9FCA-614C47F4C1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200" y="1655520"/>
            <a:ext cx="3054100" cy="3054100"/>
          </a:xfr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B870C57-8A61-6C4E-9E92-0762F214FB1E}"/>
              </a:ext>
            </a:extLst>
          </p:cNvPr>
          <p:cNvSpPr/>
          <p:nvPr/>
        </p:nvSpPr>
        <p:spPr>
          <a:xfrm>
            <a:off x="2677477" y="4474548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29312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B5C3CD7-8149-4949-B6A3-B79F3C4F633D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9806"/>
            <a:ext cx="2800350" cy="280035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035" y="1419806"/>
            <a:ext cx="2800350" cy="28003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358" y="1454963"/>
            <a:ext cx="2784824" cy="278482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287" y="1454963"/>
            <a:ext cx="2784824" cy="278482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336" y="1448454"/>
            <a:ext cx="2093500" cy="2791333"/>
          </a:xfrm>
          <a:prstGeom prst="rect">
            <a:avLst/>
          </a:prstGeom>
        </p:spPr>
      </p:pic>
      <p:sp>
        <p:nvSpPr>
          <p:cNvPr id="12" name="Tittel 1"/>
          <p:cNvSpPr txBox="1">
            <a:spLocks/>
          </p:cNvSpPr>
          <p:nvPr/>
        </p:nvSpPr>
        <p:spPr>
          <a:xfrm>
            <a:off x="685347" y="457200"/>
            <a:ext cx="7765321" cy="9947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sz="2550" dirty="0">
                <a:solidFill>
                  <a:schemeClr val="bg1"/>
                </a:solidFill>
              </a:rPr>
              <a:t>Farget porselen vs. hvitt</a:t>
            </a:r>
          </a:p>
        </p:txBody>
      </p:sp>
    </p:spTree>
    <p:extLst>
      <p:ext uri="{BB962C8B-B14F-4D97-AF65-F5344CB8AC3E}">
        <p14:creationId xmlns:p14="http://schemas.microsoft.com/office/powerpoint/2010/main" val="26961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D2DB8276-0FB5-1A48-A0A4-CC701D75BE57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088" y="3112592"/>
            <a:ext cx="2754797" cy="1527050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Resultat av studien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483346" y="4704588"/>
            <a:ext cx="480060" cy="273844"/>
          </a:xfrm>
        </p:spPr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Bild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225" y="2460151"/>
            <a:ext cx="2841806" cy="2649818"/>
          </a:xfrm>
          <a:prstGeom prst="rect">
            <a:avLst/>
          </a:prstGeom>
        </p:spPr>
      </p:pic>
      <p:pic>
        <p:nvPicPr>
          <p:cNvPr id="5" name="Bild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664" y="2460151"/>
            <a:ext cx="2682694" cy="2683349"/>
          </a:xfrm>
          <a:prstGeom prst="rect">
            <a:avLst/>
          </a:prstGeom>
        </p:spPr>
      </p:pic>
      <p:pic>
        <p:nvPicPr>
          <p:cNvPr id="6" name="Bild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106" y="25015"/>
            <a:ext cx="2583088" cy="2583719"/>
          </a:xfrm>
          <a:prstGeom prst="rect">
            <a:avLst/>
          </a:prstGeom>
        </p:spPr>
      </p:pic>
      <p:pic>
        <p:nvPicPr>
          <p:cNvPr id="7" name="Bilde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34" y="0"/>
            <a:ext cx="2583088" cy="2583719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6872828" y="3442477"/>
            <a:ext cx="1323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700" b="1" dirty="0"/>
              <a:t>36,4%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3805600" y="3442715"/>
            <a:ext cx="1323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700" b="1" dirty="0"/>
              <a:t>41,7%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517478" y="893787"/>
            <a:ext cx="1323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700" b="1" dirty="0"/>
              <a:t>63,7%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100566" y="893786"/>
            <a:ext cx="1323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700" b="1" dirty="0"/>
              <a:t>60,0%</a:t>
            </a:r>
          </a:p>
        </p:txBody>
      </p:sp>
    </p:spTree>
    <p:extLst>
      <p:ext uri="{BB962C8B-B14F-4D97-AF65-F5344CB8AC3E}">
        <p14:creationId xmlns:p14="http://schemas.microsoft.com/office/powerpoint/2010/main" val="33146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A8C8CA-DBCF-294C-A139-068FE647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B050"/>
                </a:solidFill>
              </a:rPr>
              <a:t>Punkter til inspirasjon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29D1C5-67C6-C643-9A6B-3DCA12E1C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Måltidet er mer enn bare mat</a:t>
            </a:r>
          </a:p>
          <a:p>
            <a:r>
              <a:rPr lang="nb-NO" dirty="0"/>
              <a:t>Små detaljer kan gi økt måltidsglede</a:t>
            </a:r>
          </a:p>
          <a:p>
            <a:r>
              <a:rPr lang="nb-NO" dirty="0"/>
              <a:t>Tilpass spisemiljø til gjestene</a:t>
            </a:r>
          </a:p>
          <a:p>
            <a:r>
              <a:rPr lang="nb-NO" dirty="0"/>
              <a:t>Anretning av mat</a:t>
            </a:r>
          </a:p>
          <a:p>
            <a:r>
              <a:rPr lang="nb-NO" dirty="0"/>
              <a:t>Måltidsglede i framtiden</a:t>
            </a:r>
          </a:p>
          <a:p>
            <a:r>
              <a:rPr lang="nb-NO" dirty="0"/>
              <a:t>Nyere forskning</a:t>
            </a:r>
          </a:p>
        </p:txBody>
      </p:sp>
    </p:spTree>
    <p:extLst>
      <p:ext uri="{BB962C8B-B14F-4D97-AF65-F5344CB8AC3E}">
        <p14:creationId xmlns:p14="http://schemas.microsoft.com/office/powerpoint/2010/main" val="363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85DF1A7-6204-B04D-AC4A-A0930F295D85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Når samhandlingen ikke er tilstede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EA2917F-D16E-0443-8011-75C7A0EA4A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9" y="1893718"/>
            <a:ext cx="3810000" cy="2543175"/>
          </a:xfr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D0558B2-6332-0A4D-9241-C4838A9A77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chemeClr val="bg1"/>
                </a:solidFill>
              </a:rPr>
              <a:t>Hvordan blir gjesten delaktig i menyvalg?</a:t>
            </a:r>
          </a:p>
          <a:p>
            <a:r>
              <a:rPr lang="nb-NO" dirty="0">
                <a:solidFill>
                  <a:schemeClr val="bg1"/>
                </a:solidFill>
              </a:rPr>
              <a:t>Aalborg sykehjem, Danmark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2-3 beboere er med på å plukke ut menyen for neste måned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Deltar i planlegging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Minst 2 retter å velge mellom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95AA68B-FA08-8647-B8F8-E857231658D4}"/>
              </a:ext>
            </a:extLst>
          </p:cNvPr>
          <p:cNvSpPr txBox="1"/>
          <p:nvPr/>
        </p:nvSpPr>
        <p:spPr>
          <a:xfrm>
            <a:off x="4057315" y="4098800"/>
            <a:ext cx="4750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13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92CF04E-126D-B440-88A6-40DA84D3D3B7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CBB50A78-F5C9-B245-AC25-1312D6AF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8" y="1960930"/>
            <a:ext cx="8847505" cy="241186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89548" y="1245349"/>
            <a:ext cx="84062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>
                <a:solidFill>
                  <a:schemeClr val="bg1"/>
                </a:solidFill>
              </a:rPr>
              <a:t>Før		         	Etter     			        Kjøkkenmanualen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FB8E186-FF80-3343-A9D7-7589795863E8}"/>
              </a:ext>
            </a:extLst>
          </p:cNvPr>
          <p:cNvSpPr/>
          <p:nvPr/>
        </p:nvSpPr>
        <p:spPr>
          <a:xfrm>
            <a:off x="148248" y="4098800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803A81F-489A-0C42-B774-6418471A68A6}"/>
              </a:ext>
            </a:extLst>
          </p:cNvPr>
          <p:cNvSpPr/>
          <p:nvPr/>
        </p:nvSpPr>
        <p:spPr>
          <a:xfrm>
            <a:off x="3582384" y="4113470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E0F6297-AEAB-B745-90BA-7B64940E5EE1}"/>
              </a:ext>
            </a:extLst>
          </p:cNvPr>
          <p:cNvSpPr/>
          <p:nvPr/>
        </p:nvSpPr>
        <p:spPr>
          <a:xfrm>
            <a:off x="6557165" y="4098800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8155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F46C92B-A2BE-FF4C-807F-635BF8321AEB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00DC81-F7D7-984A-A155-6E157B0F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8390539" cy="687208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Siste forskning –  «Kjøleskapsfortellinger»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8E25DD6-23AE-AE41-832E-7F0614464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606" y="1180580"/>
            <a:ext cx="4267504" cy="35182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bg1"/>
                </a:solidFill>
              </a:rPr>
              <a:t>Samarbeid mellom Skipper Worse og Norsk hotellhøgskole</a:t>
            </a:r>
            <a:br>
              <a:rPr lang="nb-NO" sz="2200" dirty="0">
                <a:solidFill>
                  <a:schemeClr val="bg1"/>
                </a:solidFill>
              </a:rPr>
            </a:br>
            <a:endParaRPr lang="nb-NO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b="1" dirty="0">
                <a:solidFill>
                  <a:schemeClr val="bg1"/>
                </a:solidFill>
              </a:rPr>
              <a:t>Hovedmålet:</a:t>
            </a:r>
            <a:r>
              <a:rPr lang="nb-NO" sz="2200" dirty="0">
                <a:solidFill>
                  <a:schemeClr val="bg1"/>
                </a:solidFill>
              </a:rPr>
              <a:t> Utvikle metoder for å avdekke behov og ønsker for mat og måltidsløsninger som inngår i en hjemlevering til hjemmeboende eldre </a:t>
            </a:r>
          </a:p>
          <a:p>
            <a:endParaRPr lang="nb-NO" sz="2200" dirty="0">
              <a:solidFill>
                <a:schemeClr val="bg1"/>
              </a:solidFill>
            </a:endParaRPr>
          </a:p>
        </p:txBody>
      </p:sp>
      <p:pic>
        <p:nvPicPr>
          <p:cNvPr id="5" name="Plassholder for innhold 14">
            <a:extLst>
              <a:ext uri="{FF2B5EF4-FFF2-40B4-BE49-F238E27FC236}">
                <a16:creationId xmlns:a16="http://schemas.microsoft.com/office/drawing/2014/main" id="{E8257A53-30AD-ED4C-8863-C2A75C994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3640" y="1180580"/>
            <a:ext cx="2349351" cy="3518297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97104DB-5D6F-3D46-B2E8-D3DA4CCC98C0}"/>
              </a:ext>
            </a:extLst>
          </p:cNvPr>
          <p:cNvSpPr/>
          <p:nvPr/>
        </p:nvSpPr>
        <p:spPr>
          <a:xfrm>
            <a:off x="7167985" y="4514211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5553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4B67328-7B1E-6549-8961-0E47B44A8B62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025D3E67-97D5-7A43-A148-094DF030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73" y="128470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Antall varer i kjøleskap</a:t>
            </a:r>
          </a:p>
        </p:txBody>
      </p:sp>
      <p:graphicFrame>
        <p:nvGraphicFramePr>
          <p:cNvPr id="13" name="Plassholder for innhold 12">
            <a:extLst>
              <a:ext uri="{FF2B5EF4-FFF2-40B4-BE49-F238E27FC236}">
                <a16:creationId xmlns:a16="http://schemas.microsoft.com/office/drawing/2014/main" id="{4E14CAEB-5620-B847-9E51-AD7CA11A4C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922670"/>
              </p:ext>
            </p:extLst>
          </p:nvPr>
        </p:nvGraphicFramePr>
        <p:xfrm>
          <a:off x="449263" y="1655763"/>
          <a:ext cx="8245475" cy="320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45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E0324AC-2A9F-7342-89C4-A4CAE5968F96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2D5348-B68C-EB48-BA79-10237C78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" y="128470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Ferdigmat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DBE6CDDD-51F0-7141-917A-24D21F00A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98308"/>
              </p:ext>
            </p:extLst>
          </p:nvPr>
        </p:nvGraphicFramePr>
        <p:xfrm>
          <a:off x="219908" y="1197405"/>
          <a:ext cx="8704185" cy="366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44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DC8A88-0FAB-0F4C-B193-83979A8D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Antall egg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A68FAC99-F085-3E4E-99EB-C93A2F30E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415424"/>
              </p:ext>
            </p:extLst>
          </p:nvPr>
        </p:nvGraphicFramePr>
        <p:xfrm>
          <a:off x="449263" y="1196974"/>
          <a:ext cx="8398477" cy="381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76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D7A09F9-4255-6C4B-AFA5-386110EDBA6C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11CD29-142E-E84F-AAEB-5E394C28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" y="128470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Kilder for berikning av mat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CEDF2B9D-0FBC-C449-8550-E7B773E9F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421460"/>
              </p:ext>
            </p:extLst>
          </p:nvPr>
        </p:nvGraphicFramePr>
        <p:xfrm>
          <a:off x="449263" y="1196975"/>
          <a:ext cx="8245475" cy="366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48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8ACA474-B8BF-464D-98BC-1DF4B781ABDF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4A2F14-C98B-504C-BB7C-579DB275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" y="281175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Resultater av kjøleskapsfortellinger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10E767-4C7C-5148-A2C7-835848C92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512212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Porsjonsstørrelse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Lite smak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Fiskeretter vs. Kjøttretter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Poteter vs. Grønnsaker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Middagen skal stå for 35% av inntaket per døgn – Hvordan blir de resterende 65% dekket inn?</a:t>
            </a:r>
          </a:p>
        </p:txBody>
      </p:sp>
    </p:spTree>
    <p:extLst>
      <p:ext uri="{BB962C8B-B14F-4D97-AF65-F5344CB8AC3E}">
        <p14:creationId xmlns:p14="http://schemas.microsoft.com/office/powerpoint/2010/main" val="24849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8CC698-3C04-2F40-8742-22E8B83C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ettertanke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044913D6-6585-F842-ABC4-F8BB5E8BA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683447"/>
              </p:ext>
            </p:extLst>
          </p:nvPr>
        </p:nvGraphicFramePr>
        <p:xfrm>
          <a:off x="449263" y="1655763"/>
          <a:ext cx="8245475" cy="320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27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FF3BA4E-C766-0F40-A639-F7AA16C3CFB3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Måltidsglede i framtiden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0" y="1298737"/>
            <a:ext cx="4351939" cy="3249448"/>
          </a:xfr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>
                <a:solidFill>
                  <a:schemeClr val="bg1"/>
                </a:solidFill>
              </a:rPr>
              <a:t>Hva friske eldre sier om framtiden?</a:t>
            </a:r>
          </a:p>
          <a:p>
            <a:r>
              <a:rPr lang="nb-NO" dirty="0">
                <a:solidFill>
                  <a:schemeClr val="bg1"/>
                </a:solidFill>
              </a:rPr>
              <a:t>Opplysningskontoret for Mat til eldre?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Mer valgfrihet i måltidene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Hjemkjøring av mat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Service nivå – de frykter store forskjeller mellom sykehjem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3507063" y="3741019"/>
            <a:ext cx="35636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49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3" name="Multiplikasjonstegn 2">
            <a:extLst>
              <a:ext uri="{FF2B5EF4-FFF2-40B4-BE49-F238E27FC236}">
                <a16:creationId xmlns:a16="http://schemas.microsoft.com/office/drawing/2014/main" id="{18A73BA7-8D6A-434C-A036-E322D1D05F1B}"/>
              </a:ext>
            </a:extLst>
          </p:cNvPr>
          <p:cNvSpPr/>
          <p:nvPr/>
        </p:nvSpPr>
        <p:spPr>
          <a:xfrm>
            <a:off x="296259" y="3921354"/>
            <a:ext cx="3970331" cy="6258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35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8D53E3-E352-EC49-A1AA-F839D8D9DD31}"/>
              </a:ext>
            </a:extLst>
          </p:cNvPr>
          <p:cNvSpPr txBox="1"/>
          <p:nvPr/>
        </p:nvSpPr>
        <p:spPr>
          <a:xfrm>
            <a:off x="1365196" y="3923973"/>
            <a:ext cx="1760258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ELDRE</a:t>
            </a:r>
          </a:p>
        </p:txBody>
      </p:sp>
    </p:spTree>
    <p:extLst>
      <p:ext uri="{BB962C8B-B14F-4D97-AF65-F5344CB8AC3E}">
        <p14:creationId xmlns:p14="http://schemas.microsoft.com/office/powerpoint/2010/main" val="4869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6E9C596-AC93-7C4C-AF15-536F05B408AC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891DB4-884C-4D48-A23E-18819B9755F8}"/>
              </a:ext>
            </a:extLst>
          </p:cNvPr>
          <p:cNvSpPr/>
          <p:nvPr/>
        </p:nvSpPr>
        <p:spPr>
          <a:xfrm>
            <a:off x="2128719" y="1655521"/>
            <a:ext cx="5039265" cy="3359509"/>
          </a:xfrm>
          <a:prstGeom prst="ellipse">
            <a:avLst/>
          </a:prstGeom>
          <a:solidFill>
            <a:srgbClr val="FFC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69F959-B6EB-A240-A503-FC6AE625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16" y="220923"/>
            <a:ext cx="8246070" cy="7635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Måltidsaspekter 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95E8361D-B0DF-C848-A9E5-EB000BC48C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586720"/>
              </p:ext>
            </p:extLst>
          </p:nvPr>
        </p:nvGraphicFramePr>
        <p:xfrm>
          <a:off x="143554" y="1197406"/>
          <a:ext cx="8704185" cy="3817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452CAE80-E880-0145-841D-BB1EB3E7C4AB}"/>
              </a:ext>
            </a:extLst>
          </p:cNvPr>
          <p:cNvSpPr txBox="1"/>
          <p:nvPr/>
        </p:nvSpPr>
        <p:spPr>
          <a:xfrm>
            <a:off x="5793640" y="3640685"/>
            <a:ext cx="183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chemeClr val="accent1"/>
                </a:solidFill>
              </a:rPr>
              <a:t>Styringssystemer</a:t>
            </a:r>
          </a:p>
        </p:txBody>
      </p:sp>
    </p:spTree>
    <p:extLst>
      <p:ext uri="{BB962C8B-B14F-4D97-AF65-F5344CB8AC3E}">
        <p14:creationId xmlns:p14="http://schemas.microsoft.com/office/powerpoint/2010/main" val="42322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A783ED3-8561-F04E-B972-4E55AB0EE4F8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Stimulere matinntak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195" y="1546380"/>
            <a:ext cx="2903388" cy="2924683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F97EDBF-0C65-E44C-80BF-CE1C672B7509}"/>
              </a:ext>
            </a:extLst>
          </p:cNvPr>
          <p:cNvSpPr/>
          <p:nvPr/>
        </p:nvSpPr>
        <p:spPr>
          <a:xfrm>
            <a:off x="7117748" y="4181817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DB5417A-D183-1A48-98AE-09D0745EBC24}"/>
              </a:ext>
            </a:extLst>
          </p:cNvPr>
          <p:cNvSpPr/>
          <p:nvPr/>
        </p:nvSpPr>
        <p:spPr>
          <a:xfrm>
            <a:off x="3425382" y="4210089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 Rita Myrnes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835" y="1565673"/>
            <a:ext cx="2777728" cy="2777728"/>
          </a:xfrm>
        </p:spPr>
      </p:pic>
    </p:spTree>
    <p:extLst>
      <p:ext uri="{BB962C8B-B14F-4D97-AF65-F5344CB8AC3E}">
        <p14:creationId xmlns:p14="http://schemas.microsoft.com/office/powerpoint/2010/main" val="40948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14109" y="3272272"/>
            <a:ext cx="6505472" cy="799892"/>
          </a:xfrm>
        </p:spPr>
        <p:txBody>
          <a:bodyPr vert="horz" lIns="68562" tIns="34281" rIns="68562" bIns="34281" rtlCol="0" anchor="b">
            <a:normAutofit/>
          </a:bodyPr>
          <a:lstStyle/>
          <a:p>
            <a:pPr algn="ctr"/>
            <a:r>
              <a:rPr lang="nb-NO" sz="32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Måltidet – rommet - Bordet</a:t>
            </a:r>
          </a:p>
        </p:txBody>
      </p:sp>
      <p:pic>
        <p:nvPicPr>
          <p:cNvPr id="10" name="Plassholder for bilde 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658" y="87261"/>
            <a:ext cx="3203972" cy="320397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11" y="1191"/>
            <a:ext cx="2191422" cy="3278002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151791" y="2927625"/>
            <a:ext cx="3758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6712829" y="2991151"/>
            <a:ext cx="3758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/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19665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2694781-B257-424A-B0AD-398CE4B3CD65}"/>
              </a:ext>
            </a:extLst>
          </p:cNvPr>
          <p:cNvSpPr/>
          <p:nvPr/>
        </p:nvSpPr>
        <p:spPr>
          <a:xfrm>
            <a:off x="0" y="3205206"/>
            <a:ext cx="9142811" cy="19382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9">
            <a:extLst>
              <a:ext uri="{FF2B5EF4-FFF2-40B4-BE49-F238E27FC236}">
                <a16:creationId xmlns:a16="http://schemas.microsoft.com/office/drawing/2014/main" id="{FE764933-6AA1-1A41-8BE1-95D735F49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06" y="679"/>
            <a:ext cx="5679407" cy="32045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396" y="3369164"/>
            <a:ext cx="6140359" cy="1645865"/>
          </a:xfrm>
        </p:spPr>
        <p:txBody>
          <a:bodyPr vert="horz" lIns="68562" tIns="34281" rIns="68562" bIns="34281" rtlCol="0" anchor="b">
            <a:noAutofit/>
          </a:bodyPr>
          <a:lstStyle/>
          <a:p>
            <a:r>
              <a:rPr lang="nb-NO" sz="36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Kanapeer og champagne? </a:t>
            </a:r>
            <a:br>
              <a:rPr lang="nb-NO" sz="36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3600" dirty="0">
              <a:solidFill>
                <a:schemeClr val="bg1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289640" y="3043815"/>
            <a:ext cx="436338" cy="184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KVH</a:t>
            </a:r>
            <a:endParaRPr lang="nb-NO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3B757A0-8F7B-D94D-BF7B-854D4F8D4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613" y="-19356"/>
            <a:ext cx="3462198" cy="519130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8F9BDF7-0EF1-4A40-84D9-9AF58CAF29E5}"/>
              </a:ext>
            </a:extLst>
          </p:cNvPr>
          <p:cNvSpPr txBox="1"/>
          <p:nvPr/>
        </p:nvSpPr>
        <p:spPr>
          <a:xfrm>
            <a:off x="6099050" y="4709620"/>
            <a:ext cx="45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671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17CA10B-7C48-9D45-9105-952A2AFF4C84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Styringssystemene må være tilstede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Ulike regelverk</a:t>
            </a:r>
          </a:p>
          <a:p>
            <a:r>
              <a:rPr lang="nb-NO" altLang="nb-NO" dirty="0">
                <a:solidFill>
                  <a:schemeClr val="bg1"/>
                </a:solidFill>
              </a:rPr>
              <a:t>Hygiene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Ernæringsmessig kunnskap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Behandling av mat, drikke, personell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573" y="1072019"/>
            <a:ext cx="3527227" cy="3854495"/>
          </a:xfrm>
        </p:spPr>
      </p:pic>
      <p:sp>
        <p:nvSpPr>
          <p:cNvPr id="5" name="Rektangel 4"/>
          <p:cNvSpPr/>
          <p:nvPr/>
        </p:nvSpPr>
        <p:spPr>
          <a:xfrm>
            <a:off x="8389625" y="4635042"/>
            <a:ext cx="425540" cy="283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KVH</a:t>
            </a:r>
            <a:endParaRPr lang="nb-NO" sz="9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BFD3FD8-9751-6C44-8015-8E1776B8DDD0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8966" y="128470"/>
            <a:ext cx="8246070" cy="763526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Konkluderende bemerkninger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nb-NO" sz="2400" dirty="0">
                <a:solidFill>
                  <a:schemeClr val="bg1"/>
                </a:solidFill>
              </a:rPr>
              <a:t>Redusere feilernæring og stimulere til bedre matinntak</a:t>
            </a:r>
          </a:p>
          <a:p>
            <a:pPr algn="l"/>
            <a:r>
              <a:rPr lang="nb-NO" sz="24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Måltidskompetanse på alle områder</a:t>
            </a:r>
          </a:p>
          <a:p>
            <a:pPr algn="l"/>
            <a:r>
              <a:rPr lang="nb-NO" sz="24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Detaljer er viktige for økt matlyst, måltidsglede og verdighet</a:t>
            </a:r>
          </a:p>
          <a:p>
            <a:pPr algn="l"/>
            <a:r>
              <a:rPr lang="nb-NO" sz="24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Brukermedvirkning – i alle ledd</a:t>
            </a:r>
          </a:p>
          <a:p>
            <a:pPr algn="l"/>
            <a:r>
              <a:rPr lang="nb-NO" sz="24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Mange hjemmeboende har utfordringer med å spise nok mat</a:t>
            </a:r>
          </a:p>
          <a:p>
            <a:pPr algn="l"/>
            <a:r>
              <a:rPr lang="nb-NO" sz="2400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Gode mat og måltidsopplevelser må være tilstede i hele livet</a:t>
            </a:r>
          </a:p>
        </p:txBody>
      </p:sp>
    </p:spTree>
    <p:extLst>
      <p:ext uri="{BB962C8B-B14F-4D97-AF65-F5344CB8AC3E}">
        <p14:creationId xmlns:p14="http://schemas.microsoft.com/office/powerpoint/2010/main" val="40192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rgbClr val="92D050"/>
                </a:solidFill>
              </a:rPr>
              <a:t>Spørsmål, Kommentarer, diskusjon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03414" y="1197405"/>
            <a:ext cx="6260905" cy="351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2400" b="1" dirty="0">
                <a:solidFill>
                  <a:srgbClr val="92D050"/>
                </a:solidFill>
              </a:rPr>
              <a:t>Deres tur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BBCD6A-AD58-9047-ACC6-8A12B12B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539" y="1960930"/>
            <a:ext cx="3862084" cy="25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Takk for oppmerksomheten</a:t>
            </a:r>
          </a:p>
        </p:txBody>
      </p:sp>
      <p:graphicFrame>
        <p:nvGraphicFramePr>
          <p:cNvPr id="8" name="Plassholder for innhold 2">
            <a:extLst>
              <a:ext uri="{FF2B5EF4-FFF2-40B4-BE49-F238E27FC236}">
                <a16:creationId xmlns:a16="http://schemas.microsoft.com/office/drawing/2014/main" id="{535D9132-6EC0-4CBB-82F2-5950EFB80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407999"/>
              </p:ext>
            </p:extLst>
          </p:nvPr>
        </p:nvGraphicFramePr>
        <p:xfrm>
          <a:off x="2433638" y="1044575"/>
          <a:ext cx="6261100" cy="351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e 5" descr="Free illustration: &lt;strong&gt;Idea&lt;/strong&gt;, Light Bulb, Enlightenment - Free ...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230" y="1006525"/>
            <a:ext cx="3512968" cy="3587652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/>
        </p:spPr>
      </p:pic>
    </p:spTree>
    <p:extLst>
      <p:ext uri="{BB962C8B-B14F-4D97-AF65-F5344CB8AC3E}">
        <p14:creationId xmlns:p14="http://schemas.microsoft.com/office/powerpoint/2010/main" val="33415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567057-35D0-0D46-8124-C5B96223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65" y="145494"/>
            <a:ext cx="7765321" cy="994741"/>
          </a:xfrm>
        </p:spPr>
        <p:txBody>
          <a:bodyPr/>
          <a:lstStyle/>
          <a:p>
            <a:r>
              <a:rPr lang="nb-NO" dirty="0">
                <a:solidFill>
                  <a:srgbClr val="92D050"/>
                </a:solidFill>
              </a:rPr>
              <a:t>Bildereferanser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784501"/>
              </p:ext>
            </p:extLst>
          </p:nvPr>
        </p:nvGraphicFramePr>
        <p:xfrm>
          <a:off x="296260" y="1140235"/>
          <a:ext cx="8704185" cy="3913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24">
                  <a:extLst>
                    <a:ext uri="{9D8B030D-6E8A-4147-A177-3AD203B41FA5}">
                      <a16:colId xmlns:a16="http://schemas.microsoft.com/office/drawing/2014/main" val="4246383591"/>
                    </a:ext>
                  </a:extLst>
                </a:gridCol>
                <a:gridCol w="621742">
                  <a:extLst>
                    <a:ext uri="{9D8B030D-6E8A-4147-A177-3AD203B41FA5}">
                      <a16:colId xmlns:a16="http://schemas.microsoft.com/office/drawing/2014/main" val="468847865"/>
                    </a:ext>
                  </a:extLst>
                </a:gridCol>
                <a:gridCol w="7529719">
                  <a:extLst>
                    <a:ext uri="{9D8B030D-6E8A-4147-A177-3AD203B41FA5}">
                      <a16:colId xmlns:a16="http://schemas.microsoft.com/office/drawing/2014/main" val="4208318238"/>
                    </a:ext>
                  </a:extLst>
                </a:gridCol>
              </a:tblGrid>
              <a:tr h="420613">
                <a:tc>
                  <a:txBody>
                    <a:bodyPr/>
                    <a:lstStyle/>
                    <a:p>
                      <a:r>
                        <a:rPr lang="nb-NO" sz="1000" dirty="0"/>
                        <a:t>Side </a:t>
                      </a:r>
                      <a:r>
                        <a:rPr lang="nb-NO" sz="1000" dirty="0" err="1"/>
                        <a:t>nr</a:t>
                      </a:r>
                      <a:endParaRPr lang="nb-NO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dirty="0" err="1"/>
                        <a:t>Nr</a:t>
                      </a:r>
                      <a:r>
                        <a:rPr lang="nb-NO" sz="1000" dirty="0"/>
                        <a:t> Bilde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dirty="0"/>
                        <a:t>Referanse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1207150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/>
                        </a:rPr>
                        <a:t>http://www.dagsavisen.no/polopoly_fs/1.799976.1478115072!/image/image.jpg_gen/derivatives/169_1600/image.jpg</a:t>
                      </a:r>
                      <a:endParaRPr lang="nb-NO" sz="1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6657065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https://www.forbrukerradet.no/wp-content/uploads/2015/10/02092015_eldre_mat.png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18214264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https://image.forskning.no/1334118.jpg?imageId=1334118&amp;width=1058&amp;height=604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9981613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https://dbstatic.no/68537384.jpg?imageId=68537384&amp;width=1024&amp;height=615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002365563"/>
                  </a:ext>
                </a:extLst>
              </a:tr>
              <a:tr h="301432">
                <a:tc>
                  <a:txBody>
                    <a:bodyPr/>
                    <a:lstStyle/>
                    <a:p>
                      <a:r>
                        <a:rPr lang="nb-NO" sz="1000" b="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https://www.adressa.no/pluss/nyheter/article13877557.ece/f942qh/ALTERNATES/w980-default/HOVEDBILDE-TAS161124_Juleinnsamling01.jpg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61126125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https://www.thehelperbees.com/wp-content/uploads/2016/09/67cbae6a-reszied-elder-768x513.jpg</a:t>
                      </a:r>
                      <a:endParaRPr lang="nb-NO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47032456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http://www.lokalavisen.dk/migration/gvfjp2-PL201610704209719AR.jpg/alternates/LANDSCAPE_640/PL201610704209719AR.jpg</a:t>
                      </a:r>
                      <a:endParaRPr lang="nb-NO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69640572"/>
                  </a:ext>
                </a:extLst>
              </a:tr>
              <a:tr h="276812">
                <a:tc>
                  <a:txBody>
                    <a:bodyPr/>
                    <a:lstStyle/>
                    <a:p>
                      <a:r>
                        <a:rPr lang="nb-NO" sz="1000" b="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55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/>
                        </a:rPr>
                        <a:t>https://i1.wp.com/www.bydianawi.com/wp-content/uploads/2014/10/IMG_5875.CR2_.jpg?w=2000&amp;ssl=1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256379"/>
                  </a:ext>
                </a:extLst>
              </a:tr>
              <a:tr h="341275">
                <a:tc>
                  <a:txBody>
                    <a:bodyPr/>
                    <a:lstStyle/>
                    <a:p>
                      <a:r>
                        <a:rPr lang="nb-NO" sz="1000" b="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dirty="0">
                          <a:hlinkClick r:id="rId11"/>
                        </a:rPr>
                        <a:t>https://cdn.treningsforum.no/cache/front/fb5692e33ec11e5a868f27bc34e55280_f628fd7f67e8fa4eabe389b6d5923c4a.jpg</a:t>
                      </a:r>
                      <a:r>
                        <a:rPr lang="nb-NO" sz="10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1903620"/>
                  </a:ext>
                </a:extLst>
              </a:tr>
              <a:tr h="341275">
                <a:tc>
                  <a:txBody>
                    <a:bodyPr/>
                    <a:lstStyle/>
                    <a:p>
                      <a:r>
                        <a:rPr lang="nb-NO" sz="1000" b="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https://images.pexels.com/photos/170366/pexels-photo-170366.jpeg?auto=compress&amp;cs=tinysrgb&amp;dpr=2&amp;h=650&amp;w=940</a:t>
                      </a:r>
                      <a:endParaRPr lang="nb-NO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6215531"/>
                  </a:ext>
                </a:extLst>
              </a:tr>
              <a:tr h="332282">
                <a:tc>
                  <a:txBody>
                    <a:bodyPr/>
                    <a:lstStyle/>
                    <a:p>
                      <a:r>
                        <a:rPr lang="nb-NO" sz="1000" b="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u="none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b-NO" sz="1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http://bloggfiler.no/misswolf.blogg.no/images/708499-8-1441804379788.jpg</a:t>
                      </a:r>
                      <a:endParaRPr lang="nb-NO" sz="1000" dirty="0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54107638"/>
                  </a:ext>
                </a:extLst>
              </a:tr>
              <a:tr h="208878">
                <a:tc>
                  <a:txBody>
                    <a:bodyPr/>
                    <a:lstStyle/>
                    <a:p>
                      <a:r>
                        <a:rPr lang="nb-NO" sz="1000" b="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b="0" dirty="0"/>
                        <a:t>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000" dirty="0">
                          <a:hlinkClick r:id="rId14"/>
                        </a:rPr>
                        <a:t>https://hobbyhjornet.no/wp-content/uploads/2018/06/6802_flatten-300x300.jpg</a:t>
                      </a:r>
                      <a:r>
                        <a:rPr lang="nb-NO" sz="10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8653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6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0" y="1"/>
            <a:ext cx="5738532" cy="5125679"/>
            <a:chOff x="0" y="-15347"/>
            <a:chExt cx="7651376" cy="6834239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5347"/>
              <a:ext cx="7651376" cy="6834239"/>
            </a:xfrm>
            <a:prstGeom prst="rect">
              <a:avLst/>
            </a:prstGeom>
          </p:spPr>
        </p:pic>
        <p:sp>
          <p:nvSpPr>
            <p:cNvPr id="7" name="TekstSylinder 6"/>
            <p:cNvSpPr txBox="1"/>
            <p:nvPr/>
          </p:nvSpPr>
          <p:spPr>
            <a:xfrm>
              <a:off x="72881" y="6284592"/>
              <a:ext cx="840915" cy="39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349" b="1" dirty="0"/>
                <a:t>12</a:t>
              </a:r>
              <a:endParaRPr lang="nb-NO" sz="1349" dirty="0"/>
            </a:p>
          </p:txBody>
        </p:sp>
      </p:grp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847" y="0"/>
            <a:ext cx="6801645" cy="5143500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199" y="205978"/>
            <a:ext cx="8237835" cy="1449541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bg1"/>
                </a:solidFill>
              </a:rPr>
              <a:t>Mennesker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er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unike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F6B3129-6033-B84E-BF1C-A2D97D8D9FA3}"/>
              </a:ext>
            </a:extLst>
          </p:cNvPr>
          <p:cNvSpPr txBox="1"/>
          <p:nvPr/>
        </p:nvSpPr>
        <p:spPr>
          <a:xfrm>
            <a:off x="740009" y="4540289"/>
            <a:ext cx="47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428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A09978E-FB84-DA44-AB7F-74F67D1542D6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044700"/>
            <a:ext cx="9144000" cy="4098800"/>
          </a:xfrm>
        </p:spPr>
        <p:txBody>
          <a:bodyPr/>
          <a:lstStyle/>
          <a:p>
            <a:r>
              <a:rPr lang="nb-NO" dirty="0"/>
              <a:t>Presentasjon av mat 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4" y="1142638"/>
            <a:ext cx="6712223" cy="3775625"/>
          </a:xfrm>
        </p:spPr>
      </p:pic>
      <p:sp>
        <p:nvSpPr>
          <p:cNvPr id="7" name="Rektangel 6"/>
          <p:cNvSpPr/>
          <p:nvPr/>
        </p:nvSpPr>
        <p:spPr>
          <a:xfrm>
            <a:off x="1149264" y="1142638"/>
            <a:ext cx="3378574" cy="3787028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36939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AC434FD-C370-474E-ACEF-7BBAC7105472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97E62B-A7DD-5F47-BAFC-4925C084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Kontraster til inspirasjon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69C3BD1B-A3E5-834C-85EB-F788E59FC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633" y="1262007"/>
            <a:ext cx="4411107" cy="3308330"/>
          </a:xfrm>
          <a:prstGeom prst="rect">
            <a:avLst/>
          </a:prstGeom>
        </p:spPr>
      </p:pic>
      <p:pic>
        <p:nvPicPr>
          <p:cNvPr id="5" name="Bilde 17">
            <a:extLst>
              <a:ext uri="{FF2B5EF4-FFF2-40B4-BE49-F238E27FC236}">
                <a16:creationId xmlns:a16="http://schemas.microsoft.com/office/drawing/2014/main" id="{143E2DAE-95DE-6746-BD26-0DA124204D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62" y="1200150"/>
            <a:ext cx="3394075" cy="33940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011CBAE-BC37-714E-9534-149916EB49D2}"/>
              </a:ext>
            </a:extLst>
          </p:cNvPr>
          <p:cNvSpPr/>
          <p:nvPr/>
        </p:nvSpPr>
        <p:spPr>
          <a:xfrm>
            <a:off x="3048000" y="4354893"/>
            <a:ext cx="152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800" dirty="0"/>
              <a:t>© Kai Victor Hansen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673F239-E992-F34D-8C22-D3C055C94CEE}"/>
              </a:ext>
            </a:extLst>
          </p:cNvPr>
          <p:cNvSpPr/>
          <p:nvPr/>
        </p:nvSpPr>
        <p:spPr>
          <a:xfrm>
            <a:off x="7778805" y="4309448"/>
            <a:ext cx="152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800" dirty="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28723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BBB8D03-89FD-0D49-8AD6-71299E4D79F7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8965" y="1043518"/>
            <a:ext cx="8246070" cy="763526"/>
          </a:xfrm>
        </p:spPr>
        <p:txBody>
          <a:bodyPr/>
          <a:lstStyle/>
          <a:p>
            <a:r>
              <a:rPr lang="nb-NO" dirty="0"/>
              <a:t>Interiøret på et sykehjem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98" y="1808225"/>
            <a:ext cx="3695700" cy="2771775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761" y="1807044"/>
            <a:ext cx="3697274" cy="277295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7015280" y="3193522"/>
            <a:ext cx="721099" cy="109425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1CA1561-6D8B-EF47-A04A-F78158889C88}"/>
              </a:ext>
            </a:extLst>
          </p:cNvPr>
          <p:cNvSpPr/>
          <p:nvPr/>
        </p:nvSpPr>
        <p:spPr>
          <a:xfrm>
            <a:off x="3352742" y="4395334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C351BA-3109-AE4E-9340-D7753E9E0AFE}"/>
              </a:ext>
            </a:extLst>
          </p:cNvPr>
          <p:cNvSpPr/>
          <p:nvPr/>
        </p:nvSpPr>
        <p:spPr>
          <a:xfrm>
            <a:off x="7931510" y="4395334"/>
            <a:ext cx="1143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00" dirty="0"/>
              <a:t>© Kai Victor Hansen</a:t>
            </a:r>
          </a:p>
        </p:txBody>
      </p:sp>
    </p:spTree>
    <p:extLst>
      <p:ext uri="{BB962C8B-B14F-4D97-AF65-F5344CB8AC3E}">
        <p14:creationId xmlns:p14="http://schemas.microsoft.com/office/powerpoint/2010/main" val="23443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EFB3FDA-0DFD-C248-8E52-7677F8C680AD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41" y="259229"/>
            <a:ext cx="7648747" cy="647187"/>
          </a:xfrm>
        </p:spPr>
        <p:txBody>
          <a:bodyPr vert="horz" lIns="68562" tIns="34281" rIns="68562" bIns="34281" rtlCol="0" anchor="b">
            <a:normAutofit/>
          </a:bodyPr>
          <a:lstStyle/>
          <a:p>
            <a:pPr algn="ctr"/>
            <a:r>
              <a:rPr lang="nb-NO" sz="35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Måltidsglede </a:t>
            </a:r>
            <a:r>
              <a:rPr lang="nb-NO" sz="3599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– service – det </a:t>
            </a:r>
            <a:r>
              <a:rPr lang="nb-NO" sz="3599" dirty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å bli sett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050" y="1787019"/>
            <a:ext cx="3993715" cy="264882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0" y="1769689"/>
            <a:ext cx="4035312" cy="2683482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272588" y="3942334"/>
            <a:ext cx="263889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49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3975204" y="3798846"/>
            <a:ext cx="356368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49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43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290851A-2BBC-AD40-A80C-AD6B95B7CF98}"/>
              </a:ext>
            </a:extLst>
          </p:cNvPr>
          <p:cNvSpPr/>
          <p:nvPr/>
        </p:nvSpPr>
        <p:spPr>
          <a:xfrm>
            <a:off x="0" y="1044700"/>
            <a:ext cx="9144000" cy="409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Møtet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Ulike møter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Mellom gjester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Mellom ansatte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Mellom gjester og ansatte</a:t>
            </a:r>
          </a:p>
          <a:p>
            <a:pPr eaLnBrk="1" hangingPunct="1"/>
            <a:r>
              <a:rPr lang="nb-NO" altLang="nb-NO" dirty="0">
                <a:solidFill>
                  <a:schemeClr val="bg1"/>
                </a:solidFill>
              </a:rPr>
              <a:t>Opplevelsene av disse møtene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9A6CC3A3-7D63-5642-95A3-11CC34D00939}"/>
              </a:ext>
            </a:extLst>
          </p:cNvPr>
          <p:cNvSpPr/>
          <p:nvPr/>
        </p:nvSpPr>
        <p:spPr>
          <a:xfrm>
            <a:off x="4775200" y="1451941"/>
            <a:ext cx="13716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b="1" dirty="0">
                <a:solidFill>
                  <a:schemeClr val="bg1"/>
                </a:solidFill>
              </a:rPr>
              <a:t>Andre gjester/</a:t>
            </a:r>
          </a:p>
          <a:p>
            <a:pPr algn="ctr"/>
            <a:r>
              <a:rPr lang="nb-NO" sz="1350" b="1" dirty="0">
                <a:solidFill>
                  <a:schemeClr val="bg1"/>
                </a:solidFill>
              </a:rPr>
              <a:t>Beboere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2140700-E969-7249-9018-311ADEC24C68}"/>
              </a:ext>
            </a:extLst>
          </p:cNvPr>
          <p:cNvSpPr/>
          <p:nvPr/>
        </p:nvSpPr>
        <p:spPr>
          <a:xfrm>
            <a:off x="7437438" y="1451941"/>
            <a:ext cx="13716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b="1" dirty="0">
                <a:solidFill>
                  <a:schemeClr val="bg1"/>
                </a:solidFill>
              </a:rPr>
              <a:t>Gjest/</a:t>
            </a:r>
          </a:p>
          <a:p>
            <a:pPr algn="ctr"/>
            <a:r>
              <a:rPr lang="nb-NO" sz="1350" b="1" dirty="0">
                <a:solidFill>
                  <a:schemeClr val="bg1"/>
                </a:solidFill>
              </a:rPr>
              <a:t>Beboer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D159A6CD-8624-3641-A4ED-ABCB9C0DD905}"/>
              </a:ext>
            </a:extLst>
          </p:cNvPr>
          <p:cNvSpPr/>
          <p:nvPr/>
        </p:nvSpPr>
        <p:spPr>
          <a:xfrm>
            <a:off x="5884863" y="3306762"/>
            <a:ext cx="2058128" cy="120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b="1" dirty="0">
                <a:solidFill>
                  <a:schemeClr val="bg1"/>
                </a:solidFill>
              </a:rPr>
              <a:t>Ansatte</a:t>
            </a:r>
          </a:p>
        </p:txBody>
      </p:sp>
      <p:cxnSp>
        <p:nvCxnSpPr>
          <p:cNvPr id="13" name="Kobling: vinkel 12">
            <a:extLst>
              <a:ext uri="{FF2B5EF4-FFF2-40B4-BE49-F238E27FC236}">
                <a16:creationId xmlns:a16="http://schemas.microsoft.com/office/drawing/2014/main" id="{9D48DB84-A1EA-0846-9DBE-C1384A117A94}"/>
              </a:ext>
            </a:extLst>
          </p:cNvPr>
          <p:cNvCxnSpPr>
            <a:cxnSpLocks/>
            <a:stCxn id="6" idx="2"/>
            <a:endCxn id="11" idx="1"/>
          </p:cNvCxnSpPr>
          <p:nvPr/>
        </p:nvCxnSpPr>
        <p:spPr>
          <a:xfrm rot="16200000" flipH="1">
            <a:off x="5128902" y="3155638"/>
            <a:ext cx="1088059" cy="42386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Kobling: vinkel 17">
            <a:extLst>
              <a:ext uri="{FF2B5EF4-FFF2-40B4-BE49-F238E27FC236}">
                <a16:creationId xmlns:a16="http://schemas.microsoft.com/office/drawing/2014/main" id="{9C8B0DE2-5F3A-A441-B08A-051F3E49347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942991" y="2823540"/>
            <a:ext cx="319947" cy="108806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>
            <a:extLst>
              <a:ext uri="{FF2B5EF4-FFF2-40B4-BE49-F238E27FC236}">
                <a16:creationId xmlns:a16="http://schemas.microsoft.com/office/drawing/2014/main" id="{32B2A274-D0F2-AD4B-A02B-8E1B5DA6FDDD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6146800" y="2137741"/>
            <a:ext cx="1290638" cy="0"/>
          </a:xfrm>
          <a:prstGeom prst="straightConnector1">
            <a:avLst/>
          </a:prstGeom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5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Skjermfremvisning (16:9)</PresentationFormat>
  <Paragraphs>249</Paragraphs>
  <Slides>37</Slides>
  <Notes>37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Måltidsglede og samhandling </vt:lpstr>
      <vt:lpstr>Punkter til inspirasjon</vt:lpstr>
      <vt:lpstr>Måltidsaspekter </vt:lpstr>
      <vt:lpstr>Mennesker er unike</vt:lpstr>
      <vt:lpstr>Presentasjon av mat </vt:lpstr>
      <vt:lpstr>Kontraster til inspirasjon</vt:lpstr>
      <vt:lpstr>Interiøret på et sykehjem</vt:lpstr>
      <vt:lpstr>Måltidsglede – service – det å bli sett</vt:lpstr>
      <vt:lpstr>Møtet</vt:lpstr>
      <vt:lpstr>Trivsel eller ensomhet? selskapet</vt:lpstr>
      <vt:lpstr>Ensomhetsstrategier</vt:lpstr>
      <vt:lpstr>Selskapet – De som spiser sammen</vt:lpstr>
      <vt:lpstr>Hva ville dere valgt?</vt:lpstr>
      <vt:lpstr>Atmosfære – sansebruk </vt:lpstr>
      <vt:lpstr>Lukt</vt:lpstr>
      <vt:lpstr>Atmosfære</vt:lpstr>
      <vt:lpstr>Farger - Service</vt:lpstr>
      <vt:lpstr>PowerPoint-presentasjon</vt:lpstr>
      <vt:lpstr>Resultat av studien </vt:lpstr>
      <vt:lpstr>Når samhandlingen ikke er tilstede</vt:lpstr>
      <vt:lpstr>PowerPoint-presentasjon</vt:lpstr>
      <vt:lpstr>Siste forskning –  «Kjøleskapsfortellinger»</vt:lpstr>
      <vt:lpstr>Antall varer i kjøleskap</vt:lpstr>
      <vt:lpstr>Ferdigmat</vt:lpstr>
      <vt:lpstr>Antall egg</vt:lpstr>
      <vt:lpstr>Kilder for berikning av mat</vt:lpstr>
      <vt:lpstr>Resultater av kjøleskapsfortellinger </vt:lpstr>
      <vt:lpstr>Til ettertanke</vt:lpstr>
      <vt:lpstr>Måltidsglede i framtiden</vt:lpstr>
      <vt:lpstr>Stimulere matinntak</vt:lpstr>
      <vt:lpstr>Måltidet – rommet - Bordet</vt:lpstr>
      <vt:lpstr>Kanapeer og champagne?  </vt:lpstr>
      <vt:lpstr>Styringssystemene må være tilstede </vt:lpstr>
      <vt:lpstr>Konkluderende bemerkninger</vt:lpstr>
      <vt:lpstr>Spørsmål, Kommentarer, diskusjon</vt:lpstr>
      <vt:lpstr>Takk for oppmerksomheten</vt:lpstr>
      <vt:lpstr>Bildereferanser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2019-05-24T12:05:16Z</cp:lastPrinted>
  <dcterms:created xsi:type="dcterms:W3CDTF">2017-08-01T15:40:51Z</dcterms:created>
  <dcterms:modified xsi:type="dcterms:W3CDTF">2019-05-27T05:14:29Z</dcterms:modified>
</cp:coreProperties>
</file>