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67" r:id="rId4"/>
    <p:sldId id="265" r:id="rId5"/>
    <p:sldId id="272" r:id="rId6"/>
    <p:sldId id="276" r:id="rId7"/>
    <p:sldId id="273" r:id="rId8"/>
    <p:sldId id="277" r:id="rId9"/>
    <p:sldId id="27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4" autoAdjust="0"/>
    <p:restoredTop sz="94586" autoAdjust="0"/>
  </p:normalViewPr>
  <p:slideViewPr>
    <p:cSldViewPr snapToGrid="0" snapToObjects="1">
      <p:cViewPr varScale="1">
        <p:scale>
          <a:sx n="125" d="100"/>
          <a:sy n="125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3D4EB-F51F-C84B-A92C-DAED2B4FBBC2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13A7F-F701-064C-BB57-77262918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2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CBF1-D244-5748-880E-83C87A499EE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031C6-4906-0045-B356-2F8D92C9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21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31C6-4906-0045-B356-2F8D92C94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6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8761"/>
            <a:ext cx="332926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13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alysta_logo_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88" y="340354"/>
            <a:ext cx="2053829" cy="33320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923282"/>
            <a:ext cx="3329264" cy="2980111"/>
          </a:xfrm>
        </p:spPr>
        <p:txBody>
          <a:bodyPr>
            <a:norm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56" y="325108"/>
            <a:ext cx="1872211" cy="5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6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6BE1-2923-6B41-B1A8-39954FF18F72}" type="datetime1">
              <a:rPr lang="en-US" smtClean="0"/>
              <a:t>6/30/2015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DC9D-9CFD-9343-9129-8B8130ABC8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784190" y="6495835"/>
            <a:ext cx="160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CONFIDENTIAL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031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27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64276" y="1444242"/>
            <a:ext cx="8015448" cy="2980111"/>
          </a:xfrm>
        </p:spPr>
        <p:txBody>
          <a:bodyPr>
            <a:normAutofit/>
          </a:bodyPr>
          <a:lstStyle>
            <a:lvl1pPr algn="ctr">
              <a:defRPr sz="4400"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64276" y="4126661"/>
            <a:ext cx="80154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2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>
                <a:latin typeface="Calibri Light" panose="020F0302020204030204" pitchFamily="34" charset="0"/>
              </a:defRPr>
            </a:lvl1pPr>
            <a:lvl2pPr>
              <a:lnSpc>
                <a:spcPct val="100000"/>
              </a:lnSpc>
              <a:defRPr>
                <a:latin typeface="Calibri Light" panose="020F0302020204030204" pitchFamily="34" charset="0"/>
              </a:defRPr>
            </a:lvl2pPr>
            <a:lvl3pPr>
              <a:lnSpc>
                <a:spcPct val="100000"/>
              </a:lnSpc>
              <a:defRPr>
                <a:latin typeface="Calibri Light" panose="020F0302020204030204" pitchFamily="34" charset="0"/>
              </a:defRPr>
            </a:lvl3pPr>
            <a:lvl4pPr>
              <a:lnSpc>
                <a:spcPct val="100000"/>
              </a:lnSpc>
              <a:defRPr>
                <a:latin typeface="Calibri Light" panose="020F0302020204030204" pitchFamily="34" charset="0"/>
              </a:defRPr>
            </a:lvl4pPr>
            <a:lvl5pPr>
              <a:lnSpc>
                <a:spcPct val="100000"/>
              </a:lnSpc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BE96-590B-1A4A-BCEE-FC37C42EFB9F}" type="datetime1">
              <a:rPr lang="en-US" smtClean="0"/>
              <a:t>6/30/2015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6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fld id="{B3D68E4D-C7BF-F04B-A881-24AA63B6E250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65301"/>
            <a:ext cx="8229600" cy="4279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426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3AD3-CECF-7841-86FE-F463FAFA11FE}" type="datetime1">
              <a:rPr lang="en-US" smtClean="0"/>
              <a:t>6/30/2015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DC9D-9CFD-9343-9129-8B8130ABC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5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6BE1-2923-6B41-B1A8-39954FF18F72}" type="datetime1">
              <a:rPr lang="en-US" smtClean="0"/>
              <a:t>6/30/2015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DC9D-9CFD-9343-9129-8B8130ABC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BE96-590B-1A4A-BCEE-FC37C42EFB9F}" type="datetime1">
              <a:rPr lang="en-US" smtClean="0"/>
              <a:t>6/30/2015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3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fld id="{B3D68E4D-C7BF-F04B-A881-24AA63B6E250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8EBBDC9D-9CFD-9343-9129-8B8130ABC8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65301"/>
            <a:ext cx="8229600" cy="4279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84190" y="6495835"/>
            <a:ext cx="160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CONFIDENTIAL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14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3AD3-CECF-7841-86FE-F463FAFA11FE}" type="datetime1">
              <a:rPr lang="en-US" smtClean="0"/>
              <a:t>6/30/2015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DC9D-9CFD-9343-9129-8B8130ABC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784190" y="6495835"/>
            <a:ext cx="160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CONFIDENTIAL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71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26164"/>
            <a:ext cx="9144000" cy="731837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3264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D95C83-F14A-4F4F-9A57-FE25CFA4B233}" type="datetime1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BBDC9D-9CFD-9343-9129-8B8130ABC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alysta_logo_Transparen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60" y="6335663"/>
            <a:ext cx="1217285" cy="19749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00" y="6356351"/>
            <a:ext cx="12472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5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54" r:id="rId5"/>
    <p:sldLayoutId id="2147483655" r:id="rId6"/>
    <p:sldLayoutId id="2147483664" r:id="rId7"/>
    <p:sldLayoutId id="2147483668" r:id="rId8"/>
    <p:sldLayoutId id="2147483666" r:id="rId9"/>
    <p:sldLayoutId id="2147483667" r:id="rId10"/>
    <p:sldLayoutId id="214748366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32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»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Innspillkonferanse </a:t>
            </a:r>
            <a:r>
              <a:rPr lang="nb-NO" dirty="0" err="1" smtClean="0"/>
              <a:t>Bioøkonomi</a:t>
            </a:r>
            <a:r>
              <a:rPr lang="nb-NO" dirty="0" smtClean="0"/>
              <a:t> </a:t>
            </a:r>
          </a:p>
          <a:p>
            <a:r>
              <a:rPr lang="nb-NO" dirty="0" smtClean="0"/>
              <a:t>18/6 2015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685801" y="1923282"/>
            <a:ext cx="5952067" cy="2980111"/>
          </a:xfrm>
        </p:spPr>
        <p:txBody>
          <a:bodyPr/>
          <a:lstStyle/>
          <a:p>
            <a:r>
              <a:rPr lang="nb-NO" dirty="0" smtClean="0"/>
              <a:t>Gassbasert fermentering og dets kompetansebehov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96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b="1" dirty="0"/>
              <a:t>Future </a:t>
            </a:r>
            <a:r>
              <a:rPr lang="en-GB" sz="2800" b="1" dirty="0" smtClean="0"/>
              <a:t>productions </a:t>
            </a:r>
            <a:r>
              <a:rPr lang="en-GB" sz="2800" b="1" dirty="0"/>
              <a:t>of Food, Fibre, Fuel, and Feed </a:t>
            </a:r>
            <a:r>
              <a:rPr lang="en-GB" sz="2800" b="1" dirty="0" smtClean="0"/>
              <a:t>is dependent upon smart use of biomass</a:t>
            </a:r>
            <a:endParaRPr lang="nb-NO" sz="2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BE96-590B-1A4A-BCEE-FC37C42EFB9F}" type="datetime1">
              <a:rPr lang="en-US" smtClean="0"/>
              <a:t>6/30/2015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DC9D-9CFD-9343-9129-8B8130ABC8FF}" type="slidenum">
              <a:rPr lang="en-US" smtClean="0"/>
              <a:t>10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55576" y="1390300"/>
            <a:ext cx="3741812" cy="639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Current growth is hydrocarbon driven……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708" y="2276872"/>
            <a:ext cx="80752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5113869" y="1390300"/>
            <a:ext cx="3572933" cy="639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….. future will depend upon smart use of biomass </a:t>
            </a:r>
            <a:endParaRPr lang="en-GB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48" y="4715724"/>
            <a:ext cx="2448273" cy="142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6" y="4715723"/>
            <a:ext cx="2336929" cy="147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15723"/>
            <a:ext cx="2256346" cy="147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1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Mitt utgangspunkt for dette innlegget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253068"/>
            <a:ext cx="5774268" cy="4695132"/>
          </a:xfrm>
        </p:spPr>
        <p:txBody>
          <a:bodyPr>
            <a:noAutofit/>
          </a:bodyPr>
          <a:lstStyle/>
          <a:p>
            <a:r>
              <a:rPr lang="nb-NO" sz="2000" dirty="0" smtClean="0"/>
              <a:t>Et lite bioteknologi-selskap, og gjerne basert på gode hoder og ideer fra universiteter, institutter. </a:t>
            </a:r>
          </a:p>
          <a:p>
            <a:r>
              <a:rPr lang="nb-NO" sz="2000" dirty="0" smtClean="0"/>
              <a:t>Har teknologi for å konvertere metan fra ulike kilder til fôrprotein.</a:t>
            </a:r>
          </a:p>
          <a:p>
            <a:r>
              <a:rPr lang="nb-NO" sz="2000" dirty="0"/>
              <a:t>Har </a:t>
            </a:r>
            <a:r>
              <a:rPr lang="nb-NO" sz="2000" dirty="0" smtClean="0"/>
              <a:t>produkter </a:t>
            </a:r>
            <a:r>
              <a:rPr lang="nb-NO" sz="2000" dirty="0"/>
              <a:t>klart for </a:t>
            </a:r>
            <a:r>
              <a:rPr lang="nb-NO" sz="2000" dirty="0" smtClean="0"/>
              <a:t>markedet</a:t>
            </a:r>
            <a:endParaRPr lang="nb-NO" sz="2000" dirty="0"/>
          </a:p>
          <a:p>
            <a:r>
              <a:rPr lang="nb-NO" sz="2000" dirty="0" smtClean="0"/>
              <a:t>Selskapet </a:t>
            </a:r>
            <a:r>
              <a:rPr lang="nb-NO" sz="2000" dirty="0"/>
              <a:t>er en pioner i sitt område.</a:t>
            </a:r>
          </a:p>
          <a:p>
            <a:r>
              <a:rPr lang="nb-NO" sz="2000" dirty="0" smtClean="0"/>
              <a:t>Tidlig fase og ingen kontantstrøm.</a:t>
            </a:r>
          </a:p>
          <a:p>
            <a:pPr lvl="1"/>
            <a:r>
              <a:rPr lang="nb-NO" sz="1600" dirty="0" smtClean="0"/>
              <a:t>Tidlig fase er finansiert med begrenset egenkapital, og med gode FoU prosjekter støttet av virkemiddelapparatet</a:t>
            </a:r>
          </a:p>
          <a:p>
            <a:pPr lvl="1"/>
            <a:r>
              <a:rPr lang="nb-NO" sz="1600" dirty="0" smtClean="0"/>
              <a:t>Underfinansiert og begrenset mulighet for å bygge en organisasjon.</a:t>
            </a:r>
          </a:p>
          <a:p>
            <a:pPr lvl="1"/>
            <a:r>
              <a:rPr lang="nb-NO" sz="1600" dirty="0" smtClean="0"/>
              <a:t>Er avhengig av virkemiddelapparatet i tidlig fase, og må forberedes til overgang til annen kapital for å utvikles videre</a:t>
            </a:r>
          </a:p>
          <a:p>
            <a:r>
              <a:rPr lang="nb-NO" sz="2000" dirty="0"/>
              <a:t>Lisensiering forretningsmodell</a:t>
            </a:r>
          </a:p>
          <a:p>
            <a:endParaRPr lang="nb-NO" sz="20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BE96-590B-1A4A-BCEE-FC37C42EFB9F}" type="datetime1">
              <a:rPr lang="en-US" smtClean="0"/>
              <a:t>6/30/2015</a:t>
            </a:fld>
            <a:endParaRPr lang="en-US"/>
          </a:p>
        </p:txBody>
      </p:sp>
      <p:pic>
        <p:nvPicPr>
          <p:cNvPr id="5" name="Bilde 4" descr="PT6A8617-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3" b="-1707"/>
          <a:stretch/>
        </p:blipFill>
        <p:spPr>
          <a:xfrm>
            <a:off x="6362177" y="2015067"/>
            <a:ext cx="2324622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dirty="0" err="1" smtClean="0"/>
              <a:t>FeedKind</a:t>
            </a:r>
            <a:r>
              <a:rPr lang="nb-NO" sz="4000" dirty="0" smtClean="0"/>
              <a:t> produksjon er skreddersydd for Norge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13264"/>
            <a:ext cx="6417733" cy="4525963"/>
          </a:xfrm>
        </p:spPr>
        <p:txBody>
          <a:bodyPr>
            <a:normAutofit fontScale="85000" lnSpcReduction="20000"/>
          </a:bodyPr>
          <a:lstStyle/>
          <a:p>
            <a:r>
              <a:rPr lang="nb-NO" sz="2800" dirty="0" smtClean="0"/>
              <a:t>Utgangspunkt er det aller beste</a:t>
            </a:r>
          </a:p>
          <a:p>
            <a:pPr lvl="1"/>
            <a:r>
              <a:rPr lang="nb-NO" sz="2400" dirty="0" smtClean="0"/>
              <a:t>Statoil og DuPont løste de tekniske problemene i stor skala.</a:t>
            </a:r>
          </a:p>
          <a:p>
            <a:pPr lvl="1"/>
            <a:r>
              <a:rPr lang="nb-NO" sz="2400" dirty="0" smtClean="0"/>
              <a:t>Produktet </a:t>
            </a:r>
            <a:r>
              <a:rPr lang="nb-NO" sz="2400" dirty="0" err="1" smtClean="0"/>
              <a:t>FeedKind</a:t>
            </a:r>
            <a:r>
              <a:rPr lang="nb-NO" sz="2400" dirty="0" smtClean="0"/>
              <a:t> (BioProtein) er klart for markedet</a:t>
            </a:r>
          </a:p>
          <a:p>
            <a:pPr lvl="1"/>
            <a:r>
              <a:rPr lang="nb-NO" sz="2400" dirty="0" smtClean="0"/>
              <a:t>IPR er sikret</a:t>
            </a:r>
          </a:p>
          <a:p>
            <a:pPr lvl="1"/>
            <a:r>
              <a:rPr lang="nb-NO" sz="2400" dirty="0" smtClean="0"/>
              <a:t>Stort marked, med Norske kunder som er ”klar”</a:t>
            </a:r>
          </a:p>
          <a:p>
            <a:pPr lvl="1"/>
            <a:r>
              <a:rPr lang="nb-NO" sz="2400" dirty="0" smtClean="0"/>
              <a:t>Økonomi har bedret seg da proteinpriser øker mens naturgasspriser står ”stille”</a:t>
            </a:r>
          </a:p>
          <a:p>
            <a:r>
              <a:rPr lang="nb-NO" sz="2800" dirty="0" smtClean="0"/>
              <a:t>Norge har naturlige forutsetninger for å kunne lykkes med denne satsingen.</a:t>
            </a:r>
          </a:p>
          <a:p>
            <a:pPr lvl="1"/>
            <a:r>
              <a:rPr lang="nb-NO" sz="2400" dirty="0" smtClean="0"/>
              <a:t>Har Naturresursene</a:t>
            </a:r>
          </a:p>
          <a:p>
            <a:pPr lvl="1"/>
            <a:r>
              <a:rPr lang="nb-NO" sz="2400" dirty="0"/>
              <a:t>Kompetanse</a:t>
            </a:r>
          </a:p>
          <a:p>
            <a:pPr lvl="1"/>
            <a:r>
              <a:rPr lang="nb-NO" sz="2400" dirty="0" smtClean="0"/>
              <a:t>Har markedet</a:t>
            </a:r>
          </a:p>
          <a:p>
            <a:pPr lvl="1"/>
            <a:r>
              <a:rPr lang="nb-NO" sz="2400" dirty="0" smtClean="0"/>
              <a:t>Akvakultur er et satsingsområde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BE96-590B-1A4A-BCEE-FC37C42EFB9F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8EBBDC9D-9CFD-9343-9129-8B8130ABC8FF}" type="slidenum">
              <a:rPr lang="en-US" smtClean="0"/>
              <a:t>3</a:t>
            </a:fld>
            <a:endParaRPr lang="en-US"/>
          </a:p>
        </p:txBody>
      </p:sp>
      <p:pic>
        <p:nvPicPr>
          <p:cNvPr id="6" name="Bilde 5" descr="g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29" y="3014133"/>
            <a:ext cx="1473200" cy="1122198"/>
          </a:xfrm>
          <a:prstGeom prst="rect">
            <a:avLst/>
          </a:prstGeom>
        </p:spPr>
      </p:pic>
      <p:pic>
        <p:nvPicPr>
          <p:cNvPr id="7" name="Bilde 6" descr="kyl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58" y="4555066"/>
            <a:ext cx="1239371" cy="1041403"/>
          </a:xfrm>
          <a:prstGeom prst="rect">
            <a:avLst/>
          </a:prstGeom>
        </p:spPr>
      </p:pic>
      <p:pic>
        <p:nvPicPr>
          <p:cNvPr id="8" name="Bilde 7" descr="Lak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13265"/>
            <a:ext cx="1625600" cy="11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smtClean="0"/>
              <a:t>Hvorfor slo vi sammen BioProtein AS med Calysta Energy fra USA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13264"/>
            <a:ext cx="5384800" cy="4525963"/>
          </a:xfrm>
        </p:spPr>
        <p:txBody>
          <a:bodyPr>
            <a:normAutofit fontScale="62500" lnSpcReduction="20000"/>
          </a:bodyPr>
          <a:lstStyle/>
          <a:p>
            <a:r>
              <a:rPr lang="nb-NO" dirty="0" smtClean="0"/>
              <a:t>Komplementære teknologier hvor</a:t>
            </a:r>
          </a:p>
          <a:p>
            <a:pPr lvl="1"/>
            <a:r>
              <a:rPr lang="nb-NO" dirty="0" smtClean="0"/>
              <a:t>BioProtein AS hadde ernæringsmarkedet og storskala produksjonsteknologi</a:t>
            </a:r>
          </a:p>
          <a:p>
            <a:pPr lvl="1"/>
            <a:r>
              <a:rPr lang="nb-NO" dirty="0" smtClean="0"/>
              <a:t>Calysta Energy hadde GMO teknologi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Operativ organisasjon</a:t>
            </a:r>
          </a:p>
          <a:p>
            <a:pPr lvl="1"/>
            <a:r>
              <a:rPr lang="nb-NO" dirty="0" smtClean="0"/>
              <a:t>Med fremover-lent ledelse, og styre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Kapitalmarked i nabolaget som investerer i segmentet</a:t>
            </a:r>
          </a:p>
          <a:p>
            <a:pPr lvl="1"/>
            <a:r>
              <a:rPr lang="nb-NO" dirty="0" smtClean="0"/>
              <a:t>VC og fond som investerer i sektoren</a:t>
            </a:r>
          </a:p>
          <a:p>
            <a:pPr lvl="1"/>
            <a:r>
              <a:rPr lang="nb-NO" dirty="0"/>
              <a:t>IRIS er i dag største eier av Calysta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Innfallsport til amerikanske priser på naturgass.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BE96-590B-1A4A-BCEE-FC37C42EFB9F}" type="datetime1">
              <a:rPr lang="en-US" smtClean="0"/>
              <a:t>6/30/2015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8EBBDC9D-9CFD-9343-9129-8B8130ABC8FF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Bilde 5" descr="Bakter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048932"/>
            <a:ext cx="2876289" cy="33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smtClean="0"/>
              <a:t>Calysta som et produkt selskap vil kreve kompetanser fra flere sektorer</a:t>
            </a:r>
            <a:endParaRPr lang="nb-NO" sz="3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BE96-590B-1A4A-BCEE-FC37C42EFB9F}" type="datetime1">
              <a:rPr lang="en-US" smtClean="0"/>
              <a:t>6/30/2015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8EBBDC9D-9CFD-9343-9129-8B8130ABC8F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457200" y="1722439"/>
            <a:ext cx="37592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1600" dirty="0" smtClean="0"/>
              <a:t>Ledelse</a:t>
            </a:r>
          </a:p>
          <a:p>
            <a:pPr lvl="1">
              <a:spcBef>
                <a:spcPts val="0"/>
              </a:spcBef>
            </a:pPr>
            <a:r>
              <a:rPr lang="nb-NO" sz="1400" dirty="0" smtClean="0"/>
              <a:t>Ledelse som er erfarent og fremover-lent og utadvendt med kompetanse i feltet</a:t>
            </a:r>
          </a:p>
          <a:p>
            <a:pPr lvl="1">
              <a:spcBef>
                <a:spcPts val="0"/>
              </a:spcBef>
            </a:pPr>
            <a:r>
              <a:rPr lang="nb-NO" sz="1400" dirty="0" smtClean="0"/>
              <a:t>Strategier for verdiskaping</a:t>
            </a:r>
          </a:p>
          <a:p>
            <a:pPr lvl="1">
              <a:spcBef>
                <a:spcPts val="0"/>
              </a:spcBef>
            </a:pPr>
            <a:r>
              <a:rPr lang="nb-NO" sz="1400" dirty="0" smtClean="0"/>
              <a:t>Nettverk</a:t>
            </a:r>
          </a:p>
          <a:p>
            <a:pPr>
              <a:spcBef>
                <a:spcPts val="0"/>
              </a:spcBef>
            </a:pPr>
            <a:r>
              <a:rPr lang="nb-NO" sz="1600" dirty="0"/>
              <a:t>Teknologisk</a:t>
            </a:r>
          </a:p>
          <a:p>
            <a:pPr lvl="1">
              <a:spcBef>
                <a:spcPts val="0"/>
              </a:spcBef>
            </a:pPr>
            <a:r>
              <a:rPr lang="nb-NO" sz="1400" dirty="0"/>
              <a:t>Hvordan </a:t>
            </a:r>
            <a:r>
              <a:rPr lang="nb-NO" sz="1400" dirty="0" smtClean="0"/>
              <a:t>gjøre det</a:t>
            </a:r>
            <a:endParaRPr lang="nb-NO" sz="1400" dirty="0"/>
          </a:p>
          <a:p>
            <a:pPr lvl="1">
              <a:spcBef>
                <a:spcPts val="0"/>
              </a:spcBef>
            </a:pPr>
            <a:r>
              <a:rPr lang="nb-NO" sz="1400" dirty="0"/>
              <a:t>Innovasjoner</a:t>
            </a:r>
          </a:p>
          <a:p>
            <a:pPr lvl="1">
              <a:spcBef>
                <a:spcPts val="0"/>
              </a:spcBef>
            </a:pPr>
            <a:r>
              <a:rPr lang="nb-NO" sz="1400" dirty="0" smtClean="0"/>
              <a:t>Kvalitet</a:t>
            </a:r>
          </a:p>
          <a:p>
            <a:pPr>
              <a:spcBef>
                <a:spcPts val="0"/>
              </a:spcBef>
            </a:pPr>
            <a:r>
              <a:rPr lang="nb-NO" sz="1600" dirty="0" smtClean="0"/>
              <a:t>Finans / Økonomi</a:t>
            </a:r>
          </a:p>
          <a:p>
            <a:pPr lvl="1">
              <a:spcBef>
                <a:spcPts val="0"/>
              </a:spcBef>
            </a:pPr>
            <a:r>
              <a:rPr lang="nb-NO" sz="1600" dirty="0" smtClean="0"/>
              <a:t>Hvordan</a:t>
            </a:r>
            <a:r>
              <a:rPr lang="nb-NO" sz="1400" dirty="0" smtClean="0"/>
              <a:t> bygge finansieringsmodell og selskaps økonomi</a:t>
            </a:r>
          </a:p>
          <a:p>
            <a:pPr lvl="1">
              <a:spcBef>
                <a:spcPts val="0"/>
              </a:spcBef>
            </a:pPr>
            <a:r>
              <a:rPr lang="nb-NO" sz="1400" dirty="0" smtClean="0"/>
              <a:t>Hvordan skape verdi for eierne</a:t>
            </a:r>
          </a:p>
          <a:p>
            <a:pPr lvl="1">
              <a:spcBef>
                <a:spcPts val="0"/>
              </a:spcBef>
            </a:pPr>
            <a:r>
              <a:rPr lang="nb-NO" sz="1400" dirty="0" smtClean="0"/>
              <a:t>Håndtering av økonomisk risiko</a:t>
            </a:r>
            <a:br>
              <a:rPr lang="nb-NO" sz="1400" dirty="0" smtClean="0"/>
            </a:br>
            <a:endParaRPr lang="nb-NO" sz="1400" dirty="0" smtClean="0"/>
          </a:p>
          <a:p>
            <a:pPr>
              <a:spcBef>
                <a:spcPts val="0"/>
              </a:spcBef>
            </a:pPr>
            <a:r>
              <a:rPr lang="nb-NO" sz="1600" dirty="0"/>
              <a:t>Bygge organisasjon</a:t>
            </a:r>
          </a:p>
          <a:p>
            <a:pPr>
              <a:spcBef>
                <a:spcPts val="0"/>
              </a:spcBef>
            </a:pPr>
            <a:endParaRPr lang="nb-NO" sz="1800" dirty="0" smtClean="0"/>
          </a:p>
        </p:txBody>
      </p:sp>
      <p:sp>
        <p:nvSpPr>
          <p:cNvPr id="9" name="Plassholder for innhold 2"/>
          <p:cNvSpPr txBox="1">
            <a:spLocks/>
          </p:cNvSpPr>
          <p:nvPr/>
        </p:nvSpPr>
        <p:spPr>
          <a:xfrm>
            <a:off x="4504267" y="1722439"/>
            <a:ext cx="3928533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/>
              <a:t>Prosjekt gjennomføring</a:t>
            </a:r>
          </a:p>
          <a:p>
            <a:pPr lvl="1"/>
            <a:r>
              <a:rPr lang="nb-NO" sz="1500" dirty="0"/>
              <a:t>Å bygge </a:t>
            </a:r>
            <a:r>
              <a:rPr lang="nb-NO" sz="1500" dirty="0" smtClean="0"/>
              <a:t>et produksjonsanlegg  er en ”seriøs” oppgave</a:t>
            </a:r>
            <a:endParaRPr lang="nb-NO" sz="1500" dirty="0"/>
          </a:p>
          <a:p>
            <a:pPr>
              <a:spcBef>
                <a:spcPts val="0"/>
              </a:spcBef>
            </a:pPr>
            <a:r>
              <a:rPr lang="nb-NO" sz="1600" dirty="0" smtClean="0"/>
              <a:t>Marked </a:t>
            </a:r>
            <a:r>
              <a:rPr lang="nb-NO" sz="1600" dirty="0"/>
              <a:t>og salg</a:t>
            </a:r>
          </a:p>
          <a:p>
            <a:pPr lvl="1">
              <a:spcBef>
                <a:spcPts val="0"/>
              </a:spcBef>
            </a:pPr>
            <a:r>
              <a:rPr lang="nb-NO" sz="1400" dirty="0"/>
              <a:t>Forstå </a:t>
            </a:r>
            <a:r>
              <a:rPr lang="nb-NO" sz="1400" dirty="0" smtClean="0"/>
              <a:t>produktets og bedriften sin plassering </a:t>
            </a:r>
            <a:r>
              <a:rPr lang="nb-NO" sz="1400" dirty="0"/>
              <a:t>i en verdikjede.</a:t>
            </a:r>
          </a:p>
          <a:p>
            <a:pPr lvl="1">
              <a:spcBef>
                <a:spcPts val="0"/>
              </a:spcBef>
            </a:pPr>
            <a:r>
              <a:rPr lang="nb-NO" sz="1400" dirty="0"/>
              <a:t>Hva trenger vi, og hvorfor, </a:t>
            </a:r>
          </a:p>
          <a:p>
            <a:pPr lvl="1">
              <a:spcBef>
                <a:spcPts val="0"/>
              </a:spcBef>
            </a:pPr>
            <a:r>
              <a:rPr lang="nb-NO" sz="1400" dirty="0"/>
              <a:t>Hvor har vi en fordel, og nisje vi kan fylle</a:t>
            </a:r>
          </a:p>
          <a:p>
            <a:pPr>
              <a:spcBef>
                <a:spcPts val="0"/>
              </a:spcBef>
            </a:pPr>
            <a:r>
              <a:rPr lang="nb-NO" sz="1600" dirty="0"/>
              <a:t>Jus</a:t>
            </a:r>
          </a:p>
          <a:p>
            <a:pPr lvl="1">
              <a:spcBef>
                <a:spcPts val="0"/>
              </a:spcBef>
            </a:pPr>
            <a:r>
              <a:rPr lang="nb-NO" sz="1400" dirty="0"/>
              <a:t>Forhandlinger</a:t>
            </a:r>
          </a:p>
          <a:p>
            <a:pPr lvl="1">
              <a:spcBef>
                <a:spcPts val="0"/>
              </a:spcBef>
            </a:pPr>
            <a:r>
              <a:rPr lang="nb-NO" sz="1400" dirty="0" smtClean="0"/>
              <a:t>Inngå avtaler, og unngå fallgruver</a:t>
            </a:r>
          </a:p>
          <a:p>
            <a:pPr lvl="1">
              <a:spcBef>
                <a:spcPts val="0"/>
              </a:spcBef>
            </a:pPr>
            <a:r>
              <a:rPr lang="nb-NO" sz="1400" dirty="0" smtClean="0"/>
              <a:t>Hvordan bygge avtaler i eierstruktur</a:t>
            </a:r>
          </a:p>
          <a:p>
            <a:pPr lvl="1">
              <a:spcBef>
                <a:spcPts val="0"/>
              </a:spcBef>
            </a:pPr>
            <a:r>
              <a:rPr lang="nb-NO" sz="1400" dirty="0" smtClean="0"/>
              <a:t>Kapital innhenting</a:t>
            </a:r>
            <a:endParaRPr lang="nb-NO" sz="1400" dirty="0"/>
          </a:p>
          <a:p>
            <a:pPr lvl="1">
              <a:spcBef>
                <a:spcPts val="0"/>
              </a:spcBef>
            </a:pPr>
            <a:r>
              <a:rPr lang="nb-NO" sz="1400" dirty="0" smtClean="0"/>
              <a:t>IPR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369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Et bredt spekter av teknologisk kompetanse er viktig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13264"/>
            <a:ext cx="3860800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Bioprosess kompetanse på ulike nivåer</a:t>
            </a:r>
          </a:p>
          <a:p>
            <a:pPr lvl="1"/>
            <a:r>
              <a:rPr lang="nb-NO" dirty="0" smtClean="0"/>
              <a:t>Fermentering</a:t>
            </a:r>
          </a:p>
          <a:p>
            <a:pPr lvl="1"/>
            <a:r>
              <a:rPr lang="nb-NO" dirty="0" err="1" smtClean="0"/>
              <a:t>Nedstøm</a:t>
            </a:r>
            <a:endParaRPr lang="nb-NO" dirty="0" smtClean="0"/>
          </a:p>
          <a:p>
            <a:r>
              <a:rPr lang="nb-NO" dirty="0" smtClean="0"/>
              <a:t>Bioteknologisk kompetanse</a:t>
            </a:r>
          </a:p>
          <a:p>
            <a:pPr lvl="1"/>
            <a:r>
              <a:rPr lang="nb-NO" dirty="0" smtClean="0"/>
              <a:t>Mikrobiologisk</a:t>
            </a:r>
          </a:p>
          <a:p>
            <a:pPr lvl="1"/>
            <a:r>
              <a:rPr lang="nb-NO" dirty="0" smtClean="0"/>
              <a:t>Molekylærbiologi</a:t>
            </a:r>
          </a:p>
          <a:p>
            <a:pPr lvl="1"/>
            <a:r>
              <a:rPr lang="nb-NO" dirty="0" smtClean="0"/>
              <a:t>Proteinkjemisk</a:t>
            </a:r>
          </a:p>
          <a:p>
            <a:pPr lvl="1"/>
            <a:r>
              <a:rPr lang="nb-NO" dirty="0" smtClean="0"/>
              <a:t>Modellering av biologiske prosesser</a:t>
            </a:r>
          </a:p>
          <a:p>
            <a:r>
              <a:rPr lang="nb-NO" dirty="0" smtClean="0"/>
              <a:t>Kjemi</a:t>
            </a:r>
          </a:p>
          <a:p>
            <a:pPr lvl="1"/>
            <a:r>
              <a:rPr lang="nb-NO" dirty="0" smtClean="0"/>
              <a:t>Analytisk</a:t>
            </a:r>
          </a:p>
          <a:p>
            <a:pPr lvl="1"/>
            <a:r>
              <a:rPr lang="nb-NO" dirty="0" smtClean="0"/>
              <a:t>Produktutvikling, optimalisering av prosess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BE96-590B-1A4A-BCEE-FC37C42EFB9F}" type="datetime1">
              <a:rPr lang="en-US" smtClean="0"/>
              <a:t>6/30/2015</a:t>
            </a:fld>
            <a:endParaRPr lang="en-US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4588933" y="1613264"/>
            <a:ext cx="38608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2200" dirty="0" smtClean="0"/>
              <a:t>Engineering</a:t>
            </a:r>
          </a:p>
          <a:p>
            <a:pPr lvl="1">
              <a:spcBef>
                <a:spcPts val="0"/>
              </a:spcBef>
            </a:pPr>
            <a:r>
              <a:rPr lang="nb-NO" sz="2200" dirty="0" smtClean="0"/>
              <a:t>Forståelse av den fysiske utformingen sin innflytelse på en prosess</a:t>
            </a:r>
          </a:p>
          <a:p>
            <a:pPr lvl="1">
              <a:spcBef>
                <a:spcPts val="0"/>
              </a:spcBef>
            </a:pPr>
            <a:r>
              <a:rPr lang="nb-NO" sz="2200" dirty="0" smtClean="0"/>
              <a:t>Valg av prosessutstyr sin påvirkning av kvalitet og økonomi</a:t>
            </a:r>
          </a:p>
          <a:p>
            <a:pPr lvl="1">
              <a:spcBef>
                <a:spcPts val="0"/>
              </a:spcBef>
            </a:pPr>
            <a:r>
              <a:rPr lang="nb-NO" sz="2200" dirty="0" smtClean="0"/>
              <a:t>Modellering</a:t>
            </a:r>
          </a:p>
          <a:p>
            <a:pPr>
              <a:spcBef>
                <a:spcPts val="0"/>
              </a:spcBef>
            </a:pPr>
            <a:r>
              <a:rPr lang="nb-NO" sz="2200" dirty="0" smtClean="0"/>
              <a:t>Produktutvikling</a:t>
            </a:r>
          </a:p>
          <a:p>
            <a:pPr lvl="1">
              <a:spcBef>
                <a:spcPts val="0"/>
              </a:spcBef>
            </a:pPr>
            <a:r>
              <a:rPr lang="nb-NO" sz="2200" dirty="0" smtClean="0"/>
              <a:t>Ernæring</a:t>
            </a:r>
          </a:p>
          <a:p>
            <a:pPr lvl="1">
              <a:spcBef>
                <a:spcPts val="0"/>
              </a:spcBef>
            </a:pPr>
            <a:r>
              <a:rPr lang="nb-NO" sz="2200" dirty="0" smtClean="0"/>
              <a:t>Andre applikasjoner </a:t>
            </a:r>
          </a:p>
          <a:p>
            <a:pPr lvl="1">
              <a:spcBef>
                <a:spcPts val="0"/>
              </a:spcBef>
            </a:pPr>
            <a:endParaRPr lang="nb-NO" sz="2200" dirty="0"/>
          </a:p>
          <a:p>
            <a:pPr>
              <a:spcBef>
                <a:spcPts val="0"/>
              </a:spcBef>
            </a:pPr>
            <a:r>
              <a:rPr lang="nb-NO" sz="2200" dirty="0" smtClean="0"/>
              <a:t>Infrastruktur</a:t>
            </a:r>
          </a:p>
          <a:p>
            <a:endParaRPr lang="nb-NO" sz="2000" dirty="0" smtClean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0266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Viktig for Calysta NÅ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Calysta er vil nå prøve NOK en gang å ta gassbasert fermentering til kommersiell skala, og vi trenger</a:t>
            </a:r>
          </a:p>
          <a:p>
            <a:pPr lvl="1"/>
            <a:r>
              <a:rPr lang="nb-NO" dirty="0" smtClean="0"/>
              <a:t>Pilot produksjon av prøvemateriale </a:t>
            </a:r>
          </a:p>
          <a:p>
            <a:pPr lvl="2"/>
            <a:r>
              <a:rPr lang="nb-NO" dirty="0" smtClean="0"/>
              <a:t>For markedsintroduksjon</a:t>
            </a:r>
          </a:p>
          <a:p>
            <a:pPr lvl="2"/>
            <a:r>
              <a:rPr lang="nb-NO" dirty="0" smtClean="0"/>
              <a:t>Bevise at dette kan vi håndtere teknologien til investorer</a:t>
            </a:r>
          </a:p>
          <a:p>
            <a:pPr lvl="2"/>
            <a:r>
              <a:rPr lang="nb-NO" dirty="0" smtClean="0"/>
              <a:t>Nye godkjennelser geografisk og arter</a:t>
            </a:r>
          </a:p>
          <a:p>
            <a:pPr lvl="2"/>
            <a:r>
              <a:rPr lang="nb-NO" dirty="0" smtClean="0"/>
              <a:t>Opplæring</a:t>
            </a:r>
          </a:p>
          <a:p>
            <a:pPr lvl="2"/>
            <a:r>
              <a:rPr lang="nb-NO" dirty="0" smtClean="0"/>
              <a:t>Prosessoptimalisering</a:t>
            </a:r>
          </a:p>
          <a:p>
            <a:r>
              <a:rPr lang="nb-NO" dirty="0" smtClean="0"/>
              <a:t>Som et lite firma med visjoner trenger vi på kort sikt</a:t>
            </a:r>
          </a:p>
          <a:p>
            <a:pPr lvl="1"/>
            <a:r>
              <a:rPr lang="nb-NO" dirty="0" smtClean="0"/>
              <a:t>Pilotering</a:t>
            </a:r>
          </a:p>
          <a:p>
            <a:pPr lvl="1"/>
            <a:r>
              <a:rPr lang="nb-NO" dirty="0" smtClean="0"/>
              <a:t>Finansiell risikoavlastning på demonstrasjon av ”1</a:t>
            </a:r>
            <a:r>
              <a:rPr lang="nb-NO" baseline="30000" dirty="0" smtClean="0"/>
              <a:t>ste</a:t>
            </a:r>
            <a:r>
              <a:rPr lang="nb-NO" dirty="0" smtClean="0"/>
              <a:t> gangs pioner prosjekt”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BE96-590B-1A4A-BCEE-FC37C42EFB9F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8EBBDC9D-9CFD-9343-9129-8B8130ABC8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smtClean="0"/>
              <a:t>Mandatet til virkemiddelapparatet i Norge er viktig ved etablering av ny </a:t>
            </a:r>
            <a:r>
              <a:rPr lang="nb-NO" sz="3200" dirty="0" err="1" smtClean="0"/>
              <a:t>biotek</a:t>
            </a:r>
            <a:r>
              <a:rPr lang="nb-NO" sz="3200" dirty="0" smtClean="0"/>
              <a:t> virksomhet</a:t>
            </a:r>
            <a:endParaRPr lang="nb-NO" sz="3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BE96-590B-1A4A-BCEE-FC37C42EFB9F}" type="datetime1">
              <a:rPr lang="en-US" smtClean="0"/>
              <a:t>6/30/2015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DC9D-9CFD-9343-9129-8B8130ABC8FF}" type="slidenum">
              <a:rPr lang="en-US" smtClean="0"/>
              <a:t>8</a:t>
            </a:fld>
            <a:endParaRPr lang="en-US"/>
          </a:p>
        </p:txBody>
      </p:sp>
      <p:sp>
        <p:nvSpPr>
          <p:cNvPr id="6" name="Femkant 5"/>
          <p:cNvSpPr/>
          <p:nvPr/>
        </p:nvSpPr>
        <p:spPr>
          <a:xfrm>
            <a:off x="767589" y="1923949"/>
            <a:ext cx="2161879" cy="48463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FoU og verifisering</a:t>
            </a:r>
            <a:endParaRPr lang="nb-NO" dirty="0"/>
          </a:p>
        </p:txBody>
      </p:sp>
      <p:sp>
        <p:nvSpPr>
          <p:cNvPr id="7" name="Femkant 6"/>
          <p:cNvSpPr/>
          <p:nvPr/>
        </p:nvSpPr>
        <p:spPr>
          <a:xfrm>
            <a:off x="767589" y="2973369"/>
            <a:ext cx="2161879" cy="48463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Pilotering</a:t>
            </a:r>
            <a:endParaRPr lang="nb-NO" dirty="0"/>
          </a:p>
        </p:txBody>
      </p:sp>
      <p:sp>
        <p:nvSpPr>
          <p:cNvPr id="8" name="Femkant 7"/>
          <p:cNvSpPr/>
          <p:nvPr/>
        </p:nvSpPr>
        <p:spPr>
          <a:xfrm>
            <a:off x="767589" y="3895210"/>
            <a:ext cx="2161879" cy="65756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Demo / Markedsintro</a:t>
            </a:r>
            <a:endParaRPr lang="nb-NO" dirty="0"/>
          </a:p>
        </p:txBody>
      </p:sp>
      <p:sp>
        <p:nvSpPr>
          <p:cNvPr id="9" name="Femkant 8"/>
          <p:cNvSpPr/>
          <p:nvPr/>
        </p:nvSpPr>
        <p:spPr>
          <a:xfrm>
            <a:off x="767589" y="5075937"/>
            <a:ext cx="2161879" cy="48463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Kommersiell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674534" y="1946916"/>
            <a:ext cx="304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NFR, Innovasjon Norge</a:t>
            </a:r>
            <a:endParaRPr lang="nb-NO" sz="24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134" y="1667749"/>
            <a:ext cx="691805" cy="592531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674534" y="2996336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Innovasjon Norge, SIVA</a:t>
            </a:r>
            <a:endParaRPr lang="nb-NO" sz="2400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134" y="2734549"/>
            <a:ext cx="691805" cy="59253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332134" y="5004141"/>
            <a:ext cx="691805" cy="644753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3674534" y="5102767"/>
            <a:ext cx="200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ENOVA, (GIEK)</a:t>
            </a:r>
            <a:endParaRPr lang="nb-NO" sz="2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3674534" y="409111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Innovasjon Norge, SIVA</a:t>
            </a:r>
            <a:endParaRPr lang="nb-NO" sz="2400" dirty="0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134" y="3806356"/>
            <a:ext cx="691805" cy="5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Innspill til strategi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744133"/>
            <a:ext cx="8229600" cy="4221000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Biologisk produksjon ved fermentering vil være et viktig felt for å utvikle </a:t>
            </a:r>
            <a:r>
              <a:rPr lang="nb-NO" dirty="0" err="1" smtClean="0"/>
              <a:t>bioøkonomi</a:t>
            </a:r>
            <a:r>
              <a:rPr lang="nb-NO" dirty="0" smtClean="0"/>
              <a:t>, og videreforedle Norske resurser, inkludert naturgass</a:t>
            </a:r>
            <a:br>
              <a:rPr lang="nb-NO" dirty="0" smtClean="0"/>
            </a:br>
            <a:endParaRPr lang="nb-NO" dirty="0"/>
          </a:p>
          <a:p>
            <a:r>
              <a:rPr lang="nb-NO" dirty="0" smtClean="0"/>
              <a:t>Etablere nasjonale pilot fasiliteter som kompetansesentre.</a:t>
            </a:r>
          </a:p>
          <a:p>
            <a:pPr lvl="1"/>
            <a:r>
              <a:rPr lang="nb-NO" dirty="0" smtClean="0"/>
              <a:t>En slik fasilitet vil bygge kompetanse innen FoU og produksjon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Se på rammevilkår for små innovative selskaper</a:t>
            </a:r>
          </a:p>
          <a:p>
            <a:pPr lvl="1"/>
            <a:r>
              <a:rPr lang="nb-NO" dirty="0" smtClean="0"/>
              <a:t>Samle </a:t>
            </a:r>
            <a:r>
              <a:rPr lang="nb-NO" dirty="0"/>
              <a:t>etablerings støtte i en pakke som kan </a:t>
            </a:r>
            <a:r>
              <a:rPr lang="nb-NO" dirty="0" smtClean="0"/>
              <a:t>tiltrekker </a:t>
            </a:r>
            <a:r>
              <a:rPr lang="nb-NO" dirty="0"/>
              <a:t>seg ny virksomhet. </a:t>
            </a:r>
            <a:r>
              <a:rPr lang="nb-NO" dirty="0" smtClean="0"/>
              <a:t>Inkludert FoU, Pilotering, opplæring som deler av støttepakkene.</a:t>
            </a:r>
            <a:endParaRPr lang="nb-NO" dirty="0"/>
          </a:p>
          <a:p>
            <a:pPr lvl="1"/>
            <a:r>
              <a:rPr lang="nb-NO" dirty="0" smtClean="0"/>
              <a:t>Se på fleksibilitet i mandatet til virkemiddelapparatet slik at ”</a:t>
            </a:r>
            <a:r>
              <a:rPr lang="nb-NO" i="1" dirty="0" smtClean="0"/>
              <a:t>nye prosjekter</a:t>
            </a:r>
            <a:r>
              <a:rPr lang="nb-NO" dirty="0" smtClean="0"/>
              <a:t>” kan oppnå finansiell risikoavlastning, og ikke falle mellom stoler.</a:t>
            </a:r>
          </a:p>
          <a:p>
            <a:pPr lvl="1"/>
            <a:endParaRPr lang="nb-NO" dirty="0"/>
          </a:p>
          <a:p>
            <a:r>
              <a:rPr lang="nb-NO" dirty="0" smtClean="0"/>
              <a:t>Etablere kompetanse/kulturer i selskaper som kan trekke et selskap over fra grunder fase til VC og senere PE finansiering.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3AD3-CECF-7841-86FE-F463FAFA11FE}" type="datetime1">
              <a:rPr lang="en-US" smtClean="0"/>
              <a:t>6/30/2015</a:t>
            </a:fld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1"/>
            <a:ext cx="2133600" cy="366183"/>
          </a:xfrm>
        </p:spPr>
        <p:txBody>
          <a:bodyPr/>
          <a:lstStyle/>
          <a:p>
            <a:fld id="{8EBBDC9D-9CFD-9343-9129-8B8130ABC8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ystaTemplate_StartFile">
  <a:themeElements>
    <a:clrScheme name="Calysta Color Theme">
      <a:dk1>
        <a:sysClr val="windowText" lastClr="000000"/>
      </a:dk1>
      <a:lt1>
        <a:sysClr val="window" lastClr="FFFFFF"/>
      </a:lt1>
      <a:dk2>
        <a:srgbClr val="AF002B"/>
      </a:dk2>
      <a:lt2>
        <a:srgbClr val="E6E6E6"/>
      </a:lt2>
      <a:accent1>
        <a:srgbClr val="AF002B"/>
      </a:accent1>
      <a:accent2>
        <a:srgbClr val="641329"/>
      </a:accent2>
      <a:accent3>
        <a:srgbClr val="E57793"/>
      </a:accent3>
      <a:accent4>
        <a:srgbClr val="FF003E"/>
      </a:accent4>
      <a:accent5>
        <a:srgbClr val="4A0E1E"/>
      </a:accent5>
      <a:accent6>
        <a:srgbClr val="FFBAC3"/>
      </a:accent6>
      <a:hlink>
        <a:srgbClr val="AF002B"/>
      </a:hlink>
      <a:folHlink>
        <a:srgbClr val="6413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CalystaTemplate_StartFile.potm</Template>
  <TotalTime>2812</TotalTime>
  <Words>563</Words>
  <Application>Microsoft Office PowerPoint</Application>
  <PresentationFormat>Skjermfremvisning (4:3)</PresentationFormat>
  <Paragraphs>132</Paragraphs>
  <Slides>10</Slides>
  <Notes>1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CalystaTemplate_StartFile</vt:lpstr>
      <vt:lpstr>Gassbasert fermentering og dets kompetansebehov</vt:lpstr>
      <vt:lpstr>Mitt utgangspunkt for dette innlegget</vt:lpstr>
      <vt:lpstr>FeedKind produksjon er skreddersydd for Norge</vt:lpstr>
      <vt:lpstr>Hvorfor slo vi sammen BioProtein AS med Calysta Energy fra USA</vt:lpstr>
      <vt:lpstr>Calysta som et produkt selskap vil kreve kompetanser fra flere sektorer</vt:lpstr>
      <vt:lpstr>Et bredt spekter av teknologisk kompetanse er viktig</vt:lpstr>
      <vt:lpstr>Viktig for Calysta NÅ</vt:lpstr>
      <vt:lpstr>Mandatet til virkemiddelapparatet i Norge er viktig ved etablering av ny biotek virksomhet</vt:lpstr>
      <vt:lpstr>Innspill til strategi</vt:lpstr>
      <vt:lpstr>Future productions of Food, Fibre, Fuel, and Feed is dependent upon smart use of biomass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Calysta PowerPoint Presentation</dc:title>
  <dc:subject/>
  <dc:creator>www.michaelandassociate.com</dc:creator>
  <cp:keywords/>
  <dc:description/>
  <cp:lastModifiedBy>Sandra Clark</cp:lastModifiedBy>
  <cp:revision>122</cp:revision>
  <dcterms:created xsi:type="dcterms:W3CDTF">2014-05-05T20:06:24Z</dcterms:created>
  <dcterms:modified xsi:type="dcterms:W3CDTF">2015-06-30T12:42:17Z</dcterms:modified>
  <cp:category/>
</cp:coreProperties>
</file>