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6" r:id="rId2"/>
    <p:sldId id="288" r:id="rId3"/>
    <p:sldId id="312" r:id="rId4"/>
    <p:sldId id="317" r:id="rId5"/>
    <p:sldId id="297" r:id="rId6"/>
    <p:sldId id="302" r:id="rId7"/>
    <p:sldId id="305" r:id="rId8"/>
    <p:sldId id="268" r:id="rId9"/>
    <p:sldId id="310" r:id="rId10"/>
    <p:sldId id="303" r:id="rId11"/>
    <p:sldId id="285" r:id="rId12"/>
    <p:sldId id="299" r:id="rId13"/>
    <p:sldId id="315" r:id="rId14"/>
    <p:sldId id="314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3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F93B3-5C1A-4AAD-B554-182F8FCD1933}" type="datetimeFigureOut">
              <a:rPr lang="en-GB" smtClean="0"/>
              <a:pPr/>
              <a:t>17/06/2015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CE42-5223-40D2-8284-4175DEA6BEF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175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91F8F-B9DB-4E8D-9371-61C7A1CD71D5}" type="datetimeFigureOut">
              <a:rPr lang="nb-NO" smtClean="0"/>
              <a:pPr/>
              <a:t>17.06.2015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661B-6323-413B-8910-E3C5229A9D6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632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Antal</a:t>
            </a:r>
            <a:r>
              <a:rPr lang="nb-NO" dirty="0" smtClean="0"/>
              <a:t>: Samarbeid over mange år, særlig rundt </a:t>
            </a:r>
            <a:r>
              <a:rPr lang="nb-NO" dirty="0" err="1" smtClean="0"/>
              <a:t>produskjon</a:t>
            </a:r>
            <a:r>
              <a:rPr lang="nb-NO" dirty="0" smtClean="0"/>
              <a:t> av </a:t>
            </a:r>
            <a:r>
              <a:rPr lang="nb-NO" dirty="0" err="1" smtClean="0"/>
              <a:t>bio</a:t>
            </a:r>
            <a:r>
              <a:rPr lang="nb-NO" dirty="0" smtClean="0"/>
              <a:t>-kull (</a:t>
            </a:r>
            <a:r>
              <a:rPr lang="nb-NO" dirty="0" err="1" smtClean="0"/>
              <a:t>CenBio</a:t>
            </a:r>
            <a:r>
              <a:rPr lang="nb-NO" dirty="0" smtClean="0"/>
              <a:t> og </a:t>
            </a:r>
            <a:r>
              <a:rPr lang="nb-NO" dirty="0" err="1" smtClean="0"/>
              <a:t>BioCarb</a:t>
            </a:r>
            <a:r>
              <a:rPr lang="nb-NO" dirty="0" smtClean="0"/>
              <a:t>+ søknad)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122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4723"/>
            <a:r>
              <a:rPr lang="nb-NO" dirty="0" smtClean="0"/>
              <a:t>Ang. skogeierne; ..og bryr seg lite om </a:t>
            </a:r>
            <a:r>
              <a:rPr lang="nb-NO" dirty="0" err="1" smtClean="0"/>
              <a:t>viderebruk</a:t>
            </a:r>
            <a:r>
              <a:rPr lang="nb-NO" dirty="0" smtClean="0"/>
              <a:t> (behov for nye inntektskilder).</a:t>
            </a:r>
            <a:r>
              <a:rPr lang="nb-NO" baseline="0" dirty="0" smtClean="0"/>
              <a:t> </a:t>
            </a:r>
            <a:r>
              <a:rPr lang="nb-NO" dirty="0" smtClean="0"/>
              <a:t>En god del (små) aktører er også ikke så proff når det gjelder å levere biomasse som følger bestemte spesifikasjoner (partikkelstørrelse, fuktighet) </a:t>
            </a:r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Wood </a:t>
            </a:r>
            <a:r>
              <a:rPr lang="nb-NO" dirty="0" smtClean="0">
                <a:sym typeface="Wingdings" pitchFamily="2" charset="2"/>
              </a:rPr>
              <a:t> Inkluderer lav verdi biomasse? Halm, GROT, slam ,osv...</a:t>
            </a:r>
          </a:p>
          <a:p>
            <a:endParaRPr lang="nb-NO" dirty="0" smtClean="0">
              <a:sym typeface="Wingdings" pitchFamily="2" charset="2"/>
            </a:endParaRPr>
          </a:p>
          <a:p>
            <a:r>
              <a:rPr lang="nb-NO" dirty="0" smtClean="0">
                <a:sym typeface="Wingdings" pitchFamily="2" charset="2"/>
              </a:rPr>
              <a:t>Produkt</a:t>
            </a:r>
            <a:r>
              <a:rPr lang="nb-NO" baseline="0" dirty="0" smtClean="0">
                <a:sym typeface="Wingdings" pitchFamily="2" charset="2"/>
              </a:rPr>
              <a:t>  Noe forenklet; kan også ta med Andre produkter: byggematerialer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1908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Sol, vind er ustabil; bioenergi kan finne en </a:t>
            </a:r>
            <a:r>
              <a:rPr lang="nb-NO" dirty="0" err="1" smtClean="0"/>
              <a:t>unikk</a:t>
            </a:r>
            <a:r>
              <a:rPr lang="nb-NO" dirty="0" smtClean="0"/>
              <a:t> posisjon: bunnlast, topplast muligens. Den eneste som produserer varme (men også damp for industri).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7934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Avvirkning i Norge har blitt stabilt siden 20-tallet tror jeg...</a:t>
            </a:r>
          </a:p>
          <a:p>
            <a:r>
              <a:rPr lang="nb-NO" dirty="0" smtClean="0"/>
              <a:t>Skogen gror i Norge; ganske bra miljømessig (C-fangst) men gir lite økonomi og sysselsetting...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415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Verdt å nevne at kvalitet til statistikken kan være tvilsom for eksempel når det gjelder intern produksjon av energi hos industri...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132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B8B3A-569E-4E7A-B858-E7106E33051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755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0000" y="1559072"/>
            <a:ext cx="3286148" cy="288000"/>
          </a:xfrm>
        </p:spPr>
        <p:txBody>
          <a:bodyPr wrap="square" lIns="0" bIns="0" anchor="b" anchorCtr="0"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2708920"/>
            <a:ext cx="8443101" cy="2808312"/>
          </a:xfrm>
        </p:spPr>
        <p:txBody>
          <a:bodyPr lIns="0" tIns="0" rIns="0" bIns="0">
            <a:noAutofit/>
          </a:bodyPr>
          <a:lstStyle>
            <a:lvl1pPr>
              <a:buFont typeface="Arial" pitchFamily="34" charset="0"/>
              <a:buNone/>
              <a:defRPr sz="18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42000" y="1908000"/>
            <a:ext cx="8460000" cy="553998"/>
          </a:xfrm>
        </p:spPr>
        <p:txBody>
          <a:bodyPr wrap="square" lIns="0" tIns="0" rIns="0" bIns="0" numCol="1" spcCol="0" anchor="t" anchorCtr="0">
            <a:noAutofit/>
          </a:bodyPr>
          <a:lstStyle>
            <a:lvl1pPr marL="0" indent="0">
              <a:buNone/>
              <a:defRPr sz="3600" spc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0000" y="6480000"/>
            <a:ext cx="1784350" cy="215900"/>
          </a:xfrm>
          <a:prstGeom prst="rect">
            <a:avLst/>
          </a:prstGeom>
        </p:spPr>
        <p:txBody>
          <a:bodyPr/>
          <a:lstStyle/>
          <a:p>
            <a:fld id="{7B6BCE19-F7F2-4A81-AF17-0A684B8E08EC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352283-E1F8-42C3-8DC8-1C6CEEDFC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1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5598" y="5877272"/>
            <a:ext cx="4824536" cy="653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nb-NO" sz="1600" b="1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</a:defRPr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31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7158" y="1916832"/>
            <a:ext cx="8429683" cy="4104456"/>
          </a:xfrm>
        </p:spPr>
        <p:txBody>
          <a:bodyPr lIns="0">
            <a:noAutofit/>
          </a:bodyPr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1pPr>
            <a:lvl2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2pPr>
            <a:lvl3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3pPr>
            <a:lvl4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4pPr>
            <a:lvl5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57158" y="1142984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57158" y="1142984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smtClean="0"/>
              <a:t>Click to insert text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1916832"/>
            <a:ext cx="8431200" cy="4104456"/>
          </a:xfrm>
        </p:spPr>
        <p:txBody>
          <a:bodyPr lIns="0"/>
          <a:lstStyle>
            <a:lvl1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Comm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785794"/>
            <a:ext cx="4071966" cy="38576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714876" y="785794"/>
            <a:ext cx="4071966" cy="38576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4797152"/>
            <a:ext cx="4071584" cy="122413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4797152"/>
            <a:ext cx="4071584" cy="122413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9" y="785794"/>
            <a:ext cx="4071966" cy="428628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714876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716462" y="1988840"/>
            <a:ext cx="4071600" cy="3096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56400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16016" y="764704"/>
            <a:ext cx="4071966" cy="428628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56018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356384" y="1988840"/>
            <a:ext cx="4071600" cy="3096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1580199"/>
            <a:ext cx="2714644" cy="242030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072198" y="1580178"/>
            <a:ext cx="2714617" cy="2420326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57158" y="428604"/>
            <a:ext cx="8429684" cy="100013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smtClean="0"/>
              <a:t>Click to insert text</a:t>
            </a:r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214678" y="1571612"/>
            <a:ext cx="2714644" cy="24334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3564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2148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6084168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TE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NTEFLogo_blå_metafil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7290" y="2089579"/>
            <a:ext cx="6072230" cy="126798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214414" y="3578370"/>
            <a:ext cx="7072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100" noProof="0" dirty="0" smtClean="0">
                <a:solidFill>
                  <a:srgbClr val="00447C"/>
                </a:solidFill>
              </a:rPr>
              <a:t>Teknologi for et bedre samfunn</a:t>
            </a:r>
            <a:endParaRPr lang="nb-NO" sz="4100" noProof="0" dirty="0">
              <a:solidFill>
                <a:srgbClr val="00447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icture and Text">
    <p:bg>
      <p:bgPr>
        <a:solidFill>
          <a:srgbClr val="14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140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pic>
        <p:nvPicPr>
          <p:cNvPr id="12" name="Picture 11" descr="SINTEFLogo_hvit_metafil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6390000"/>
            <a:ext cx="1357200" cy="283322"/>
          </a:xfrm>
          <a:prstGeom prst="rect">
            <a:avLst/>
          </a:prstGeom>
        </p:spPr>
      </p:pic>
      <p:sp>
        <p:nvSpPr>
          <p:cNvPr id="13" name="Media Placeholder 12"/>
          <p:cNvSpPr>
            <a:spLocks noGrp="1"/>
          </p:cNvSpPr>
          <p:nvPr>
            <p:ph type="media" sz="quarter" idx="21"/>
          </p:nvPr>
        </p:nvSpPr>
        <p:spPr>
          <a:xfrm>
            <a:off x="357158" y="1071546"/>
            <a:ext cx="8429684" cy="4286280"/>
          </a:xfrm>
        </p:spPr>
        <p:txBody>
          <a:bodyPr/>
          <a:lstStyle/>
          <a:p>
            <a:r>
              <a:rPr lang="en-US" noProof="0" smtClean="0"/>
              <a:t>Click icon to add media</a:t>
            </a:r>
            <a:endParaRPr lang="nb-NO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57158" y="285728"/>
            <a:ext cx="8429684" cy="571504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57158" y="5500702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428000" y="635400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b="1" dirty="0" smtClean="0">
                <a:solidFill>
                  <a:schemeClr val="bg1"/>
                </a:solidFill>
              </a:rPr>
              <a:t>Teknologi for et bedre samfunn</a:t>
            </a:r>
            <a:endParaRPr lang="nb-NO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600201"/>
            <a:ext cx="8429684" cy="447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6415200"/>
            <a:ext cx="514296" cy="285752"/>
          </a:xfrm>
          <a:prstGeom prst="rect">
            <a:avLst/>
          </a:prstGeom>
        </p:spPr>
        <p:txBody>
          <a:bodyPr vert="horz" lIns="91440" tIns="3600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13" name="Picture 12" descr="SINTEFLogo_hvit_metafil.emf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00" y="6390000"/>
            <a:ext cx="1357200" cy="2833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8000" y="635400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b="1" dirty="0" smtClean="0">
                <a:solidFill>
                  <a:schemeClr val="bg1"/>
                </a:solidFill>
              </a:rPr>
              <a:t>Teknologi for et bedre samfunn</a:t>
            </a:r>
            <a:endParaRPr lang="nb-NO" sz="1600" b="1" dirty="0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1" r:id="rId3"/>
    <p:sldLayoutId id="2147483666" r:id="rId4"/>
    <p:sldLayoutId id="2147483667" r:id="rId5"/>
    <p:sldLayoutId id="2147483671" r:id="rId6"/>
    <p:sldLayoutId id="2147483668" r:id="rId7"/>
    <p:sldLayoutId id="2147483670" r:id="rId8"/>
    <p:sldLayoutId id="2147483669" r:id="rId9"/>
    <p:sldLayoutId id="2147483674" r:id="rId10"/>
    <p:sldLayoutId id="214748367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google.no/url?sa=i&amp;rct=j&amp;q=&amp;esrc=s&amp;frm=1&amp;source=images&amp;cd=&amp;cad=rja&amp;docid=x2NlmOvrT5kHiM&amp;tbnid=ZbOIY69hEARTtM:&amp;ved=0CAUQjRw&amp;url=http://www.photocase.com/photo/209386-stock-photo-tree-wood-tree-trunk-stack-tree-bark-forestry&amp;ei=vNKQUdrPIMfYsgbVu4GYDA&amp;bvm=bv.46340616,d.Yms&amp;psig=AFQjCNHvqPmWPnwhmkM8Q91pCbLhNycE0A&amp;ust=136853201283407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F352283-E1F8-42C3-8DC8-1C6CEEDFC00B}" type="slidenum">
              <a:rPr lang="nb-NO" smtClean="0"/>
              <a:t>1</a:t>
            </a:fld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sz="2000" dirty="0" err="1"/>
              <a:t>Innspillskonferanse</a:t>
            </a:r>
            <a:r>
              <a:rPr lang="nb-NO" sz="2000" dirty="0"/>
              <a:t> for regjeringens </a:t>
            </a:r>
            <a:r>
              <a:rPr lang="nb-NO" sz="2000" dirty="0" err="1"/>
              <a:t>bioøkonomistrategi</a:t>
            </a:r>
            <a:r>
              <a:rPr lang="nb-NO" sz="2000" dirty="0"/>
              <a:t> - 18. juni 2015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nb-NO" dirty="0" smtClean="0"/>
              <a:t>Duncan Akporiaye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14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10</a:t>
            </a:fld>
            <a:endParaRPr lang="nb-NO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1073832"/>
            <a:ext cx="2016224" cy="187743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 smtClean="0"/>
              <a:t>Biomasser</a:t>
            </a:r>
          </a:p>
          <a:p>
            <a:endParaRPr lang="nb-NO" sz="800" dirty="0"/>
          </a:p>
          <a:p>
            <a:r>
              <a:rPr lang="nb-NO" dirty="0" smtClean="0"/>
              <a:t>Tremasse</a:t>
            </a:r>
          </a:p>
          <a:p>
            <a:r>
              <a:rPr lang="nb-NO" dirty="0" smtClean="0"/>
              <a:t>Makroalger</a:t>
            </a:r>
          </a:p>
          <a:p>
            <a:r>
              <a:rPr lang="nb-NO" dirty="0" smtClean="0"/>
              <a:t>Marint restråstoff</a:t>
            </a:r>
          </a:p>
          <a:p>
            <a:r>
              <a:rPr lang="nb-NO" dirty="0" smtClean="0"/>
              <a:t>Avfall fra landbruk</a:t>
            </a:r>
          </a:p>
          <a:p>
            <a:r>
              <a:rPr lang="nb-NO" dirty="0" smtClean="0"/>
              <a:t>Husholdningsavfall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51920" y="1226350"/>
            <a:ext cx="304268" cy="3960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4176512" y="1101206"/>
            <a:ext cx="217841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Produkter</a:t>
            </a:r>
          </a:p>
          <a:p>
            <a:r>
              <a:rPr lang="nb-NO" dirty="0" smtClean="0"/>
              <a:t>direkte fra biomasse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4156188" y="2084019"/>
            <a:ext cx="48082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</a:lstStyle>
          <a:p>
            <a:pPr algn="ctr"/>
            <a:r>
              <a:rPr lang="nb-NO" b="1" dirty="0" smtClean="0">
                <a:solidFill>
                  <a:srgbClr val="FF0000"/>
                </a:solidFill>
              </a:rPr>
              <a:t>Kjemisk/enzymatisk forbehandling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020467" y="2532084"/>
            <a:ext cx="288032" cy="3724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Right Arrow 13"/>
          <p:cNvSpPr/>
          <p:nvPr/>
        </p:nvSpPr>
        <p:spPr>
          <a:xfrm>
            <a:off x="6411526" y="1226349"/>
            <a:ext cx="1218718" cy="3960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TextBox 14"/>
          <p:cNvSpPr txBox="1"/>
          <p:nvPr/>
        </p:nvSpPr>
        <p:spPr>
          <a:xfrm>
            <a:off x="7622964" y="1101206"/>
            <a:ext cx="134152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</a:lstStyle>
          <a:p>
            <a:r>
              <a:rPr lang="nb-NO" dirty="0"/>
              <a:t>Modifiserte produkter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4927" y="781444"/>
            <a:ext cx="150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rgbClr val="E31836"/>
                </a:solidFill>
              </a:rPr>
              <a:t>Kjemisk og/eller</a:t>
            </a:r>
          </a:p>
          <a:p>
            <a:r>
              <a:rPr lang="nb-NO" sz="1400" b="1" dirty="0" smtClean="0">
                <a:solidFill>
                  <a:srgbClr val="E31836"/>
                </a:solidFill>
              </a:rPr>
              <a:t>enzymatisk</a:t>
            </a:r>
            <a:endParaRPr lang="nb-NO" sz="1400" b="1" dirty="0">
              <a:solidFill>
                <a:srgbClr val="E31836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851920" y="2084019"/>
            <a:ext cx="304268" cy="3960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8" name="Down Arrow 17"/>
          <p:cNvSpPr/>
          <p:nvPr/>
        </p:nvSpPr>
        <p:spPr>
          <a:xfrm>
            <a:off x="7717661" y="2513993"/>
            <a:ext cx="288032" cy="3724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TextBox 18"/>
          <p:cNvSpPr txBox="1"/>
          <p:nvPr/>
        </p:nvSpPr>
        <p:spPr>
          <a:xfrm>
            <a:off x="4176512" y="4090523"/>
            <a:ext cx="204730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nb-NO" b="1" dirty="0"/>
              <a:t>Fermentering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6188" y="2915818"/>
            <a:ext cx="206762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algn="ctr"/>
          </a:lstStyle>
          <a:p>
            <a:r>
              <a:rPr lang="nb-NO" dirty="0"/>
              <a:t>karbon og nitrogenkilder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6523" y="2927130"/>
            <a:ext cx="215527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nb-NO" b="1" dirty="0" err="1"/>
              <a:t>Termokjemisk</a:t>
            </a:r>
            <a:endParaRPr lang="nb-NO" b="1" dirty="0"/>
          </a:p>
          <a:p>
            <a:r>
              <a:rPr lang="nb-NO" b="1" dirty="0"/>
              <a:t>konvertering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86523" y="4059666"/>
            <a:ext cx="217796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</a:lstStyle>
          <a:p>
            <a:r>
              <a:rPr lang="nb-NO" dirty="0"/>
              <a:t>Energibærere og kjemikalier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7730237" y="3611543"/>
            <a:ext cx="288032" cy="3724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4" name="Down Arrow 23"/>
          <p:cNvSpPr/>
          <p:nvPr/>
        </p:nvSpPr>
        <p:spPr>
          <a:xfrm>
            <a:off x="5021170" y="3611544"/>
            <a:ext cx="288032" cy="3724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5" name="Down Arrow 24"/>
          <p:cNvSpPr/>
          <p:nvPr/>
        </p:nvSpPr>
        <p:spPr>
          <a:xfrm>
            <a:off x="5021170" y="4519786"/>
            <a:ext cx="288032" cy="3724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6" name="TextBox 25"/>
          <p:cNvSpPr txBox="1"/>
          <p:nvPr/>
        </p:nvSpPr>
        <p:spPr>
          <a:xfrm>
            <a:off x="3923928" y="4962265"/>
            <a:ext cx="248759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</a:lstStyle>
          <a:p>
            <a:r>
              <a:rPr lang="nb-NO" dirty="0"/>
              <a:t>Energibærere,</a:t>
            </a:r>
          </a:p>
          <a:p>
            <a:r>
              <a:rPr lang="nb-NO" dirty="0"/>
              <a:t>Kjemikalier,</a:t>
            </a:r>
          </a:p>
          <a:p>
            <a:r>
              <a:rPr lang="nb-NO" dirty="0"/>
              <a:t>Mat og fôr ingredienser</a:t>
            </a:r>
          </a:p>
          <a:p>
            <a:r>
              <a:rPr lang="nb-NO" dirty="0"/>
              <a:t>Høykostprodukter</a:t>
            </a:r>
          </a:p>
        </p:txBody>
      </p:sp>
      <p:sp>
        <p:nvSpPr>
          <p:cNvPr id="27" name="Down Arrow 26"/>
          <p:cNvSpPr/>
          <p:nvPr/>
        </p:nvSpPr>
        <p:spPr>
          <a:xfrm rot="10800000">
            <a:off x="5020467" y="1747536"/>
            <a:ext cx="288032" cy="2624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9" name="TextBox 28"/>
          <p:cNvSpPr txBox="1"/>
          <p:nvPr/>
        </p:nvSpPr>
        <p:spPr>
          <a:xfrm>
            <a:off x="1069307" y="116918"/>
            <a:ext cx="7450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Utnyttelse av Biomasse </a:t>
            </a:r>
            <a:r>
              <a:rPr lang="nb-NO" sz="2800" b="1" dirty="0" smtClean="0">
                <a:sym typeface="Symbol"/>
              </a:rPr>
              <a:t> </a:t>
            </a:r>
            <a:r>
              <a:rPr lang="nb-NO" sz="2800" b="1" dirty="0" smtClean="0">
                <a:solidFill>
                  <a:srgbClr val="FF0000"/>
                </a:solidFill>
                <a:sym typeface="Symbol"/>
              </a:rPr>
              <a:t>Stort</a:t>
            </a:r>
            <a:r>
              <a:rPr lang="nb-NO" sz="2800" b="1" dirty="0" smtClean="0">
                <a:solidFill>
                  <a:srgbClr val="FF0000"/>
                </a:solidFill>
              </a:rPr>
              <a:t> </a:t>
            </a:r>
            <a:r>
              <a:rPr lang="nb-NO" sz="2800" b="1" dirty="0" smtClean="0">
                <a:solidFill>
                  <a:srgbClr val="FF0000"/>
                </a:solidFill>
              </a:rPr>
              <a:t>forskningsbehov</a:t>
            </a:r>
            <a:endParaRPr lang="nb-NO" sz="2800" b="1" dirty="0">
              <a:solidFill>
                <a:srgbClr val="FF0000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2578468" y="3052772"/>
            <a:ext cx="288032" cy="3724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1" name="TextBox 30"/>
          <p:cNvSpPr txBox="1"/>
          <p:nvPr/>
        </p:nvSpPr>
        <p:spPr>
          <a:xfrm>
            <a:off x="1835696" y="3474588"/>
            <a:ext cx="189879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</a:lstStyle>
          <a:p>
            <a:r>
              <a:rPr lang="nb-NO" dirty="0"/>
              <a:t>Stasjonær energi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63" y="2490186"/>
            <a:ext cx="1742925" cy="117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0" y="3714322"/>
            <a:ext cx="1723969" cy="111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83" y="4866450"/>
            <a:ext cx="1731805" cy="129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4" y="1133901"/>
            <a:ext cx="1731805" cy="12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3" r="2582"/>
          <a:stretch/>
        </p:blipFill>
        <p:spPr bwMode="auto">
          <a:xfrm>
            <a:off x="3480437" y="1101005"/>
            <a:ext cx="5628067" cy="511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79512" y="1988840"/>
            <a:ext cx="3494762" cy="4104456"/>
          </a:xfrm>
        </p:spPr>
        <p:txBody>
          <a:bodyPr/>
          <a:lstStyle/>
          <a:p>
            <a:pPr marL="266700" indent="-266700"/>
            <a:r>
              <a:rPr lang="nb-NO" sz="2000" dirty="0" smtClean="0"/>
              <a:t>Felles satsing på infrastruktur for </a:t>
            </a:r>
            <a:r>
              <a:rPr lang="nb-NO" sz="2000" dirty="0" err="1" smtClean="0"/>
              <a:t>bioraffineri</a:t>
            </a:r>
            <a:endParaRPr lang="nb-NO" sz="2000" dirty="0" smtClean="0"/>
          </a:p>
          <a:p>
            <a:pPr marL="266700" indent="-266700"/>
            <a:endParaRPr lang="nb-NO" sz="2000" dirty="0" smtClean="0"/>
          </a:p>
          <a:p>
            <a:pPr marL="266700" indent="-266700"/>
            <a:endParaRPr lang="nb-NO" sz="2000" dirty="0" smtClean="0"/>
          </a:p>
          <a:p>
            <a:pPr marL="266700" indent="-266700"/>
            <a:r>
              <a:rPr lang="nb-NO" sz="2000" dirty="0" smtClean="0"/>
              <a:t>PFI, SINTEF, NTNU, NMBU</a:t>
            </a:r>
          </a:p>
          <a:p>
            <a:pPr marL="266700" indent="-266700"/>
            <a:endParaRPr lang="nb-NO" sz="2000" dirty="0" smtClean="0"/>
          </a:p>
          <a:p>
            <a:pPr marL="266700" indent="-266700"/>
            <a:endParaRPr lang="nb-NO" sz="2000" dirty="0" smtClean="0"/>
          </a:p>
          <a:p>
            <a:pPr marL="266700" indent="-266700"/>
            <a:r>
              <a:rPr lang="nb-NO" sz="2000" dirty="0" smtClean="0"/>
              <a:t>Budsjett: 58 mill. NOK</a:t>
            </a:r>
          </a:p>
          <a:p>
            <a:pPr marL="666750" lvl="1" indent="-266700"/>
            <a:r>
              <a:rPr lang="nb-NO" sz="2000" dirty="0" smtClean="0"/>
              <a:t>37.5 </a:t>
            </a:r>
            <a:r>
              <a:rPr lang="nb-NO" sz="2000" dirty="0" err="1" smtClean="0"/>
              <a:t>mill</a:t>
            </a:r>
            <a:r>
              <a:rPr lang="nb-NO" sz="2000" dirty="0" smtClean="0"/>
              <a:t>, fra Norges Forskningsråd</a:t>
            </a:r>
          </a:p>
          <a:p>
            <a:endParaRPr lang="nb-NO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9AD034F1-A019-4783-A40E-59236D60E74A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sp>
        <p:nvSpPr>
          <p:cNvPr id="4" name="Title 21"/>
          <p:cNvSpPr txBox="1">
            <a:spLocks/>
          </p:cNvSpPr>
          <p:nvPr/>
        </p:nvSpPr>
        <p:spPr>
          <a:xfrm>
            <a:off x="179512" y="372829"/>
            <a:ext cx="8712968" cy="5316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447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7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7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7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7C"/>
                </a:solidFill>
                <a:latin typeface="Arial" charset="0"/>
                <a:cs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b-NO" sz="2800" b="0" dirty="0" err="1" smtClean="0"/>
              <a:t>NorBioLab</a:t>
            </a:r>
            <a:r>
              <a:rPr lang="nb-NO" sz="2800" b="0" dirty="0" smtClean="0"/>
              <a:t> </a:t>
            </a:r>
            <a:r>
              <a:rPr lang="nb-NO" sz="2800" b="0" dirty="0" smtClean="0">
                <a:sym typeface="Symbol"/>
              </a:rPr>
              <a:t> </a:t>
            </a:r>
            <a:r>
              <a:rPr lang="nb-NO" sz="2800" b="0" dirty="0" smtClean="0">
                <a:solidFill>
                  <a:srgbClr val="FF0000"/>
                </a:solidFill>
              </a:rPr>
              <a:t>Norsk </a:t>
            </a:r>
            <a:r>
              <a:rPr lang="nb-NO" sz="2800" b="0" dirty="0" err="1" smtClean="0">
                <a:solidFill>
                  <a:srgbClr val="FF0000"/>
                </a:solidFill>
              </a:rPr>
              <a:t>bioraffinerilaboratorium</a:t>
            </a:r>
            <a:endParaRPr lang="nb-NO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12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357158" y="404664"/>
            <a:ext cx="8429684" cy="642942"/>
          </a:xfrm>
        </p:spPr>
        <p:txBody>
          <a:bodyPr/>
          <a:lstStyle/>
          <a:p>
            <a:r>
              <a:rPr lang="nb-NO" dirty="0" smtClean="0"/>
              <a:t>Oppsummering …og velmente råd…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57158" y="1340768"/>
            <a:ext cx="8429683" cy="4536504"/>
          </a:xfrm>
        </p:spPr>
        <p:txBody>
          <a:bodyPr/>
          <a:lstStyle/>
          <a:p>
            <a:r>
              <a:rPr lang="nb-NO" sz="2000" dirty="0" smtClean="0"/>
              <a:t>Politiske vilje for realisering av nasjonale mål innen utnyttelse av biomasse?</a:t>
            </a:r>
          </a:p>
          <a:p>
            <a:pPr lvl="1"/>
            <a:r>
              <a:rPr lang="nb-NO" sz="2000" dirty="0" smtClean="0"/>
              <a:t>Anbefalinger i  Hav21, Skog 22 &amp; Energi21!</a:t>
            </a:r>
          </a:p>
          <a:p>
            <a:pPr lvl="1"/>
            <a:r>
              <a:rPr lang="nb-NO" sz="2000" dirty="0" smtClean="0"/>
              <a:t>Likt prioritering av land og marin produsert råstoff</a:t>
            </a:r>
          </a:p>
          <a:p>
            <a:pPr lvl="1"/>
            <a:endParaRPr lang="nb-NO" sz="2000" dirty="0" smtClean="0"/>
          </a:p>
          <a:p>
            <a:r>
              <a:rPr lang="nb-NO" sz="2000" dirty="0" smtClean="0"/>
              <a:t>Industriens rammevilkår?</a:t>
            </a:r>
          </a:p>
          <a:p>
            <a:pPr lvl="1"/>
            <a:r>
              <a:rPr lang="nb-NO" sz="2000" dirty="0" smtClean="0"/>
              <a:t>Små, nyetablerte bedrifter som mangler kapital for investering i FoU og avansert prosesseringsutstyr </a:t>
            </a:r>
          </a:p>
          <a:p>
            <a:endParaRPr lang="nb-NO" sz="2000" dirty="0" smtClean="0"/>
          </a:p>
          <a:p>
            <a:r>
              <a:rPr lang="nb-NO" sz="2000" dirty="0" smtClean="0"/>
              <a:t>Faglige utfordringer langs hele verdikjeden</a:t>
            </a:r>
          </a:p>
          <a:p>
            <a:pPr lvl="1"/>
            <a:r>
              <a:rPr lang="nb-NO" sz="2000" dirty="0" smtClean="0"/>
              <a:t>Biomasse produksjon – logistikk – konvertering – omsetning/marked</a:t>
            </a:r>
          </a:p>
          <a:p>
            <a:pPr lvl="1"/>
            <a:r>
              <a:rPr lang="nb-NO" sz="2000" dirty="0" smtClean="0"/>
              <a:t>Reduksjon råstoff produksjonskostnadene</a:t>
            </a:r>
          </a:p>
          <a:p>
            <a:pPr lvl="1"/>
            <a:r>
              <a:rPr lang="nb-NO" sz="2000" dirty="0" smtClean="0"/>
              <a:t>Helhetlig utnyttelse av råstoffet en forutsetning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5170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06" y="-3751"/>
            <a:ext cx="916070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7504" y="-90264"/>
            <a:ext cx="8429625" cy="1087908"/>
          </a:xfrm>
        </p:spPr>
        <p:txBody>
          <a:bodyPr>
            <a:normAutofit/>
          </a:bodyPr>
          <a:lstStyle/>
          <a:p>
            <a:r>
              <a:rPr lang="nb-NO" altLang="en-US" sz="4400" b="1" dirty="0" smtClean="0">
                <a:solidFill>
                  <a:schemeClr val="tx1"/>
                </a:solidFill>
              </a:rPr>
              <a:t>        </a:t>
            </a:r>
            <a:r>
              <a:rPr lang="nb-NO" altLang="en-US" sz="4400" b="1" dirty="0" err="1" smtClean="0">
                <a:solidFill>
                  <a:schemeClr val="tx1"/>
                </a:solidFill>
              </a:rPr>
              <a:t>Refinery</a:t>
            </a:r>
            <a:endParaRPr lang="nb-NO" altLang="en-US" sz="4400" b="1" dirty="0" smtClean="0">
              <a:solidFill>
                <a:schemeClr val="tx1"/>
              </a:solidFill>
            </a:endParaRPr>
          </a:p>
        </p:txBody>
      </p:sp>
      <p:sp>
        <p:nvSpPr>
          <p:cNvPr id="12292" name="TextBox 12"/>
          <p:cNvSpPr txBox="1">
            <a:spLocks noChangeArrowheads="1"/>
          </p:cNvSpPr>
          <p:nvPr/>
        </p:nvSpPr>
        <p:spPr bwMode="auto">
          <a:xfrm rot="16200000">
            <a:off x="1275329" y="3148633"/>
            <a:ext cx="2076660" cy="52387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altLang="en-US" sz="2800" b="1" dirty="0" smtClean="0">
                <a:solidFill>
                  <a:schemeClr val="bg1"/>
                </a:solidFill>
              </a:rPr>
              <a:t>Petroleum</a:t>
            </a:r>
            <a:endParaRPr lang="nb-NO" altLang="en-US" sz="28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67926" y="1309881"/>
            <a:ext cx="1449094" cy="461665"/>
          </a:xfrm>
          <a:prstGeom prst="rect">
            <a:avLst/>
          </a:prstGeom>
          <a:solidFill>
            <a:srgbClr val="FFCC00"/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wrap="square">
            <a:spAutoFit/>
          </a:bodyPr>
          <a:lstStyle>
            <a:defPPr>
              <a:defRPr lang="nb-NO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r>
              <a:rPr lang="nb-NO" dirty="0" err="1"/>
              <a:t>Fuels</a:t>
            </a:r>
            <a:endParaRPr lang="nb-NO" dirty="0"/>
          </a:p>
        </p:txBody>
      </p:sp>
      <p:sp>
        <p:nvSpPr>
          <p:cNvPr id="54" name="TextBox 53"/>
          <p:cNvSpPr txBox="1"/>
          <p:nvPr/>
        </p:nvSpPr>
        <p:spPr>
          <a:xfrm>
            <a:off x="3767926" y="2721385"/>
            <a:ext cx="1449094" cy="461665"/>
          </a:xfrm>
          <a:prstGeom prst="rect">
            <a:avLst/>
          </a:prstGeom>
          <a:solidFill>
            <a:srgbClr val="FFCC00"/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wrap="square">
            <a:spAutoFit/>
          </a:bodyPr>
          <a:lstStyle>
            <a:defPPr>
              <a:defRPr lang="nb-NO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r>
              <a:rPr lang="nb-NO" dirty="0"/>
              <a:t>Chemicals</a:t>
            </a:r>
          </a:p>
        </p:txBody>
      </p:sp>
      <p:sp>
        <p:nvSpPr>
          <p:cNvPr id="12311" name="TextBox 73"/>
          <p:cNvSpPr txBox="1">
            <a:spLocks noChangeArrowheads="1"/>
          </p:cNvSpPr>
          <p:nvPr/>
        </p:nvSpPr>
        <p:spPr bwMode="auto">
          <a:xfrm rot="16200000">
            <a:off x="-529562" y="3164573"/>
            <a:ext cx="1776448" cy="646331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en-US" sz="3600" b="1" dirty="0" err="1" smtClean="0"/>
              <a:t>Biomass</a:t>
            </a:r>
            <a:endParaRPr lang="nb-NO" altLang="en-US" sz="3600" b="1" dirty="0"/>
          </a:p>
        </p:txBody>
      </p:sp>
      <p:sp>
        <p:nvSpPr>
          <p:cNvPr id="13" name="Pentagon 12"/>
          <p:cNvSpPr/>
          <p:nvPr/>
        </p:nvSpPr>
        <p:spPr>
          <a:xfrm>
            <a:off x="681828" y="3091272"/>
            <a:ext cx="1369892" cy="760796"/>
          </a:xfrm>
          <a:prstGeom prst="homePlate">
            <a:avLst>
              <a:gd name="adj" fmla="val 372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 smtClean="0"/>
              <a:t>Geological</a:t>
            </a:r>
            <a:endParaRPr lang="nb-NO" b="1" dirty="0" smtClean="0"/>
          </a:p>
          <a:p>
            <a:pPr algn="ctr"/>
            <a:r>
              <a:rPr lang="nb-NO" b="1" dirty="0" smtClean="0"/>
              <a:t>Time</a:t>
            </a:r>
            <a:endParaRPr lang="nb-NO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767926" y="578297"/>
            <a:ext cx="1449094" cy="461665"/>
          </a:xfrm>
          <a:prstGeom prst="rect">
            <a:avLst/>
          </a:prstGeom>
          <a:solidFill>
            <a:srgbClr val="FFCC00"/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wrap="square">
            <a:spAutoFit/>
          </a:bodyPr>
          <a:lstStyle>
            <a:defPPr>
              <a:defRPr lang="nb-NO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r>
              <a:rPr lang="nb-NO" dirty="0"/>
              <a:t>Energy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07904" y="3482181"/>
            <a:ext cx="1509116" cy="461665"/>
          </a:xfrm>
          <a:prstGeom prst="rect">
            <a:avLst/>
          </a:prstGeom>
          <a:solidFill>
            <a:srgbClr val="FFCC00"/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wrap="square">
            <a:spAutoFit/>
          </a:bodyPr>
          <a:lstStyle>
            <a:defPPr>
              <a:defRPr lang="nb-NO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r>
              <a:rPr lang="nb-NO" dirty="0"/>
              <a:t>Materials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30966" y="5301208"/>
            <a:ext cx="1486054" cy="461665"/>
          </a:xfrm>
          <a:prstGeom prst="rect">
            <a:avLst/>
          </a:prstGeom>
          <a:solidFill>
            <a:srgbClr val="FFCC00"/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wrap="square">
            <a:spAutoFit/>
          </a:bodyPr>
          <a:lstStyle>
            <a:defPPr>
              <a:defRPr lang="nb-NO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r>
              <a:rPr lang="nb-NO" dirty="0" err="1"/>
              <a:t>Feed</a:t>
            </a:r>
            <a:endParaRPr lang="nb-NO" dirty="0"/>
          </a:p>
        </p:txBody>
      </p:sp>
      <p:cxnSp>
        <p:nvCxnSpPr>
          <p:cNvPr id="18" name="Straight Arrow Connector 17"/>
          <p:cNvCxnSpPr>
            <a:stCxn id="12292" idx="2"/>
            <a:endCxn id="56" idx="1"/>
          </p:cNvCxnSpPr>
          <p:nvPr/>
        </p:nvCxnSpPr>
        <p:spPr>
          <a:xfrm flipV="1">
            <a:off x="2575597" y="809130"/>
            <a:ext cx="1192329" cy="26014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50" idx="1"/>
          </p:cNvCxnSpPr>
          <p:nvPr/>
        </p:nvCxnSpPr>
        <p:spPr>
          <a:xfrm flipV="1">
            <a:off x="2575595" y="1540714"/>
            <a:ext cx="1192331" cy="19309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54" idx="1"/>
          </p:cNvCxnSpPr>
          <p:nvPr/>
        </p:nvCxnSpPr>
        <p:spPr>
          <a:xfrm flipV="1">
            <a:off x="2575595" y="2952218"/>
            <a:ext cx="1192331" cy="5299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8" idx="1"/>
          </p:cNvCxnSpPr>
          <p:nvPr/>
        </p:nvCxnSpPr>
        <p:spPr>
          <a:xfrm>
            <a:off x="2575595" y="3487738"/>
            <a:ext cx="1132309" cy="2252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292" idx="2"/>
            <a:endCxn id="59" idx="1"/>
          </p:cNvCxnSpPr>
          <p:nvPr/>
        </p:nvCxnSpPr>
        <p:spPr>
          <a:xfrm>
            <a:off x="2575597" y="3410571"/>
            <a:ext cx="1155369" cy="212147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08105" y="908720"/>
            <a:ext cx="3619190" cy="2862322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Vi har gjort det før</a:t>
            </a:r>
          </a:p>
          <a:p>
            <a:pPr algn="ctr"/>
            <a:endParaRPr lang="nb-NO" sz="2000" dirty="0" smtClean="0"/>
          </a:p>
          <a:p>
            <a:pPr algn="ctr"/>
            <a:endParaRPr lang="nb-NO" sz="2000" dirty="0" smtClean="0"/>
          </a:p>
          <a:p>
            <a:pPr algn="ctr"/>
            <a:r>
              <a:rPr lang="nb-NO" sz="2000" dirty="0" smtClean="0"/>
              <a:t>Dagens petrokjemisk, kjemisk industri</a:t>
            </a:r>
          </a:p>
          <a:p>
            <a:pPr algn="ctr"/>
            <a:endParaRPr lang="nb-NO" sz="2000" dirty="0" smtClean="0"/>
          </a:p>
          <a:p>
            <a:pPr algn="ctr"/>
            <a:endParaRPr lang="nb-NO" sz="2000" dirty="0"/>
          </a:p>
          <a:p>
            <a:pPr algn="ctr"/>
            <a:r>
              <a:rPr lang="nb-NO" sz="2000" dirty="0" smtClean="0"/>
              <a:t>Kompleks, dynamiske verdikjeder</a:t>
            </a:r>
            <a:endParaRPr lang="nb-NO" sz="2000" dirty="0"/>
          </a:p>
        </p:txBody>
      </p:sp>
      <p:sp>
        <p:nvSpPr>
          <p:cNvPr id="3" name="Down Arrow 2"/>
          <p:cNvSpPr/>
          <p:nvPr/>
        </p:nvSpPr>
        <p:spPr>
          <a:xfrm>
            <a:off x="7020272" y="1309881"/>
            <a:ext cx="360040" cy="550962"/>
          </a:xfrm>
          <a:prstGeom prst="downArrow">
            <a:avLst/>
          </a:prstGeom>
          <a:solidFill>
            <a:srgbClr val="FFCC00"/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endParaRPr lang="nb-NO" sz="2400" dirty="0"/>
          </a:p>
        </p:txBody>
      </p:sp>
      <p:sp>
        <p:nvSpPr>
          <p:cNvPr id="19" name="Down Arrow 18"/>
          <p:cNvSpPr/>
          <p:nvPr/>
        </p:nvSpPr>
        <p:spPr>
          <a:xfrm>
            <a:off x="7020272" y="2535287"/>
            <a:ext cx="360040" cy="550962"/>
          </a:xfrm>
          <a:prstGeom prst="downArrow">
            <a:avLst/>
          </a:prstGeom>
          <a:solidFill>
            <a:srgbClr val="FFCC00"/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439158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7AC14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06" y="-3751"/>
            <a:ext cx="916070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7504" y="-90264"/>
            <a:ext cx="8429625" cy="1087908"/>
          </a:xfrm>
        </p:spPr>
        <p:txBody>
          <a:bodyPr>
            <a:normAutofit/>
          </a:bodyPr>
          <a:lstStyle/>
          <a:p>
            <a:r>
              <a:rPr lang="nb-NO" altLang="en-US" sz="4400" b="1" dirty="0" smtClean="0">
                <a:solidFill>
                  <a:schemeClr val="tx1"/>
                </a:solidFill>
              </a:rPr>
              <a:t>        </a:t>
            </a:r>
            <a:r>
              <a:rPr lang="nb-NO" altLang="en-US" sz="4400" b="1" dirty="0" err="1" smtClean="0">
                <a:solidFill>
                  <a:schemeClr val="tx1"/>
                </a:solidFill>
              </a:rPr>
              <a:t>Refinery</a:t>
            </a:r>
            <a:endParaRPr lang="nb-NO" altLang="en-US" sz="4400" b="1" dirty="0" smtClean="0">
              <a:solidFill>
                <a:schemeClr val="tx1"/>
              </a:solidFill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52" y="6415200"/>
            <a:ext cx="514296" cy="28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135069-CA30-41DB-A3E4-2E618C0D4FF6}" type="slidenum">
              <a:rPr lang="nb-NO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nb-NO" altLang="en-US" sz="14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67926" y="1309881"/>
            <a:ext cx="1449094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dirty="0" err="1" smtClean="0">
                <a:latin typeface="+mn-lt"/>
                <a:cs typeface="+mn-cs"/>
              </a:rPr>
              <a:t>Fuels</a:t>
            </a:r>
            <a:endParaRPr lang="nb-NO" sz="2400" dirty="0">
              <a:latin typeface="+mn-lt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67926" y="2721385"/>
            <a:ext cx="1449094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dirty="0" smtClean="0">
                <a:latin typeface="+mn-lt"/>
                <a:cs typeface="+mn-cs"/>
              </a:rPr>
              <a:t>Chemicals</a:t>
            </a:r>
            <a:endParaRPr lang="nb-NO" sz="2400" dirty="0"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728" y="67271"/>
            <a:ext cx="1021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en-US" sz="4400" b="1" dirty="0" err="1" smtClean="0">
                <a:solidFill>
                  <a:srgbClr val="00B050"/>
                </a:solidFill>
              </a:rPr>
              <a:t>Bio</a:t>
            </a:r>
            <a:r>
              <a:rPr lang="nb-NO" altLang="en-US" sz="4400" b="1" dirty="0" smtClean="0">
                <a:solidFill>
                  <a:srgbClr val="00B050"/>
                </a:solidFill>
              </a:rPr>
              <a:t> </a:t>
            </a:r>
            <a:endParaRPr lang="nb-NO" sz="4400" dirty="0">
              <a:solidFill>
                <a:srgbClr val="00B050"/>
              </a:solidFill>
            </a:endParaRPr>
          </a:p>
        </p:txBody>
      </p:sp>
      <p:sp>
        <p:nvSpPr>
          <p:cNvPr id="12298" name="TextBox 23"/>
          <p:cNvSpPr txBox="1">
            <a:spLocks noChangeArrowheads="1"/>
          </p:cNvSpPr>
          <p:nvPr/>
        </p:nvSpPr>
        <p:spPr bwMode="auto">
          <a:xfrm rot="16200000">
            <a:off x="7895374" y="3129963"/>
            <a:ext cx="1776448" cy="646331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en-US" sz="3600" b="1" dirty="0" err="1" smtClean="0"/>
              <a:t>Biomass</a:t>
            </a:r>
            <a:endParaRPr lang="nb-NO" altLang="en-US" sz="3600" b="1" dirty="0"/>
          </a:p>
        </p:txBody>
      </p:sp>
      <p:sp>
        <p:nvSpPr>
          <p:cNvPr id="51" name="Pentagon 50"/>
          <p:cNvSpPr/>
          <p:nvPr/>
        </p:nvSpPr>
        <p:spPr>
          <a:xfrm flipH="1">
            <a:off x="6804248" y="3114905"/>
            <a:ext cx="1584176" cy="760796"/>
          </a:xfrm>
          <a:prstGeom prst="homePlate">
            <a:avLst>
              <a:gd name="adj" fmla="val 372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rgbClr val="FF0000"/>
                </a:solidFill>
              </a:rPr>
              <a:t>Conversion </a:t>
            </a:r>
            <a:r>
              <a:rPr lang="nb-NO" b="1" dirty="0" err="1" smtClean="0">
                <a:solidFill>
                  <a:srgbClr val="FF0000"/>
                </a:solidFill>
              </a:rPr>
              <a:t>technology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67926" y="578297"/>
            <a:ext cx="1449094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dirty="0" smtClean="0">
                <a:latin typeface="+mn-lt"/>
                <a:cs typeface="+mn-cs"/>
              </a:rPr>
              <a:t>Energy</a:t>
            </a:r>
            <a:endParaRPr lang="nb-NO" sz="2400" dirty="0">
              <a:latin typeface="+mn-lt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07904" y="3482181"/>
            <a:ext cx="1509116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dirty="0" smtClean="0">
                <a:latin typeface="+mn-lt"/>
                <a:cs typeface="+mn-cs"/>
              </a:rPr>
              <a:t>Materials</a:t>
            </a:r>
            <a:endParaRPr lang="nb-NO" sz="2400" dirty="0">
              <a:latin typeface="+mn-lt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30966" y="5301208"/>
            <a:ext cx="1486054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dirty="0" err="1" smtClean="0">
                <a:latin typeface="+mn-lt"/>
                <a:cs typeface="+mn-cs"/>
              </a:rPr>
              <a:t>Feed</a:t>
            </a:r>
            <a:endParaRPr lang="nb-NO" sz="2400" dirty="0">
              <a:latin typeface="+mn-lt"/>
              <a:cs typeface="+mn-cs"/>
            </a:endParaRPr>
          </a:p>
        </p:txBody>
      </p:sp>
      <p:sp>
        <p:nvSpPr>
          <p:cNvPr id="61" name="TextBox 12"/>
          <p:cNvSpPr txBox="1">
            <a:spLocks noChangeArrowheads="1"/>
          </p:cNvSpPr>
          <p:nvPr/>
        </p:nvSpPr>
        <p:spPr bwMode="auto">
          <a:xfrm rot="16200000">
            <a:off x="5406429" y="3246840"/>
            <a:ext cx="2272417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en-US" sz="2800" b="1" dirty="0" smtClean="0"/>
              <a:t>Intermediates</a:t>
            </a:r>
            <a:endParaRPr lang="nb-NO" altLang="en-US" sz="2800" b="1" dirty="0"/>
          </a:p>
        </p:txBody>
      </p:sp>
      <p:cxnSp>
        <p:nvCxnSpPr>
          <p:cNvPr id="29" name="Straight Arrow Connector 28"/>
          <p:cNvCxnSpPr>
            <a:stCxn id="61" idx="0"/>
            <a:endCxn id="56" idx="3"/>
          </p:cNvCxnSpPr>
          <p:nvPr/>
        </p:nvCxnSpPr>
        <p:spPr>
          <a:xfrm flipH="1" flipV="1">
            <a:off x="5217020" y="809130"/>
            <a:ext cx="1064008" cy="26993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1" idx="0"/>
            <a:endCxn id="54" idx="3"/>
          </p:cNvCxnSpPr>
          <p:nvPr/>
        </p:nvCxnSpPr>
        <p:spPr>
          <a:xfrm flipH="1" flipV="1">
            <a:off x="5217020" y="2952218"/>
            <a:ext cx="1064008" cy="5562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1" idx="0"/>
            <a:endCxn id="58" idx="3"/>
          </p:cNvCxnSpPr>
          <p:nvPr/>
        </p:nvCxnSpPr>
        <p:spPr>
          <a:xfrm flipH="1">
            <a:off x="5217020" y="3508450"/>
            <a:ext cx="1064008" cy="2045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1" idx="0"/>
            <a:endCxn id="59" idx="3"/>
          </p:cNvCxnSpPr>
          <p:nvPr/>
        </p:nvCxnSpPr>
        <p:spPr>
          <a:xfrm flipH="1">
            <a:off x="5217020" y="3508450"/>
            <a:ext cx="1064008" cy="20235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504" y="1162487"/>
            <a:ext cx="3384376" cy="2554545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algn="ctr">
              <a:defRPr sz="2000"/>
            </a:lvl1pPr>
          </a:lstStyle>
          <a:p>
            <a:r>
              <a:rPr lang="nb-NO" dirty="0"/>
              <a:t>Vi kan gjøre det igjen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Fremtids </a:t>
            </a:r>
            <a:r>
              <a:rPr lang="nb-NO" dirty="0" err="1"/>
              <a:t>Bioøkonomi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Kompleks, dynamiske verdikjeder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1619671" y="1563648"/>
            <a:ext cx="360040" cy="550962"/>
          </a:xfrm>
          <a:prstGeom prst="downArrow">
            <a:avLst/>
          </a:prstGeom>
          <a:solidFill>
            <a:srgbClr val="FFCC00"/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endParaRPr lang="nb-NO" sz="2400" dirty="0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1619671" y="2492896"/>
            <a:ext cx="360040" cy="550962"/>
          </a:xfrm>
          <a:prstGeom prst="downArrow">
            <a:avLst/>
          </a:prstGeom>
          <a:solidFill>
            <a:srgbClr val="FFCC00"/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74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57158" y="5538322"/>
            <a:ext cx="8429683" cy="62698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Prof</a:t>
            </a:r>
            <a:r>
              <a:rPr lang="nb-NO" dirty="0" smtClean="0"/>
              <a:t>. Michael J. Antal</a:t>
            </a:r>
            <a:r>
              <a:rPr lang="nb-NO" dirty="0"/>
              <a:t>, Jr., </a:t>
            </a:r>
            <a:r>
              <a:rPr lang="nb-NO" dirty="0" err="1" smtClean="0"/>
              <a:t>University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Hawaii at </a:t>
            </a:r>
            <a:r>
              <a:rPr lang="nb-NO" dirty="0" err="1" smtClean="0"/>
              <a:t>Manoa</a:t>
            </a:r>
            <a:r>
              <a:rPr lang="nb-NO" dirty="0" smtClean="0"/>
              <a:t> (medlem av vitenskapelig komite i </a:t>
            </a:r>
            <a:r>
              <a:rPr lang="nb-NO" dirty="0" err="1" smtClean="0"/>
              <a:t>CenBio</a:t>
            </a:r>
            <a:r>
              <a:rPr lang="nb-NO" dirty="0" smtClean="0"/>
              <a:t>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2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357158" y="476672"/>
            <a:ext cx="8429684" cy="642942"/>
          </a:xfrm>
        </p:spPr>
        <p:txBody>
          <a:bodyPr/>
          <a:lstStyle/>
          <a:p>
            <a:r>
              <a:rPr lang="nb-NO" dirty="0" smtClean="0"/>
              <a:t>Hva </a:t>
            </a:r>
            <a:r>
              <a:rPr lang="nb-NO" dirty="0"/>
              <a:t>skal biomassen brukes til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2636912"/>
            <a:ext cx="1512168" cy="648072"/>
          </a:xfrm>
          <a:prstGeom prst="roundRect">
            <a:avLst/>
          </a:prstGeom>
          <a:solidFill>
            <a:srgbClr val="7AC1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4.2 kg </a:t>
            </a:r>
          </a:p>
          <a:p>
            <a:pPr algn="ctr"/>
            <a:r>
              <a:rPr lang="nb-NO" dirty="0" smtClean="0"/>
              <a:t>tremasse</a:t>
            </a:r>
            <a:endParaRPr lang="nb-NO" dirty="0"/>
          </a:p>
        </p:txBody>
      </p:sp>
      <p:sp>
        <p:nvSpPr>
          <p:cNvPr id="6" name="Rounded Rectangle 5"/>
          <p:cNvSpPr/>
          <p:nvPr/>
        </p:nvSpPr>
        <p:spPr>
          <a:xfrm>
            <a:off x="4499992" y="1628800"/>
            <a:ext cx="1872208" cy="648072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Varme</a:t>
            </a:r>
          </a:p>
          <a:p>
            <a:pPr algn="ctr"/>
            <a:r>
              <a:rPr lang="nb-NO" dirty="0" smtClean="0"/>
              <a:t>24 </a:t>
            </a:r>
            <a:r>
              <a:rPr lang="nb-NO" dirty="0" err="1" smtClean="0"/>
              <a:t>kWh</a:t>
            </a:r>
            <a:r>
              <a:rPr lang="nb-NO" baseline="-25000" dirty="0" err="1" smtClean="0"/>
              <a:t>th</a:t>
            </a:r>
            <a:endParaRPr lang="nb-NO" dirty="0"/>
          </a:p>
        </p:txBody>
      </p:sp>
      <p:sp>
        <p:nvSpPr>
          <p:cNvPr id="7" name="Rounded Rectangle 6"/>
          <p:cNvSpPr/>
          <p:nvPr/>
        </p:nvSpPr>
        <p:spPr>
          <a:xfrm>
            <a:off x="7020272" y="1628800"/>
            <a:ext cx="1440160" cy="648072"/>
          </a:xfrm>
          <a:prstGeom prst="roundRect">
            <a:avLst/>
          </a:prstGeom>
          <a:solidFill>
            <a:srgbClr val="7AC14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rgbClr val="FF0000"/>
                </a:solidFill>
              </a:rPr>
              <a:t>Kraft</a:t>
            </a:r>
          </a:p>
          <a:p>
            <a:pPr algn="ctr"/>
            <a:r>
              <a:rPr lang="nb-NO" b="1" dirty="0" smtClean="0">
                <a:solidFill>
                  <a:srgbClr val="FF0000"/>
                </a:solidFill>
              </a:rPr>
              <a:t>7.1 </a:t>
            </a:r>
            <a:r>
              <a:rPr lang="nb-NO" b="1" dirty="0" err="1" smtClean="0">
                <a:solidFill>
                  <a:srgbClr val="FF0000"/>
                </a:solidFill>
              </a:rPr>
              <a:t>kWh</a:t>
            </a:r>
            <a:r>
              <a:rPr lang="nb-NO" b="1" baseline="-25000" dirty="0" err="1" smtClean="0">
                <a:solidFill>
                  <a:srgbClr val="FF0000"/>
                </a:solidFill>
              </a:rPr>
              <a:t>el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3728" y="4221088"/>
            <a:ext cx="2160240" cy="648072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Materialproduksjon</a:t>
            </a:r>
          </a:p>
          <a:p>
            <a:pPr algn="ctr"/>
            <a:r>
              <a:rPr lang="nb-NO" dirty="0" smtClean="0"/>
              <a:t>1 kg Silisium</a:t>
            </a:r>
            <a:endParaRPr lang="nb-NO" dirty="0"/>
          </a:p>
        </p:txBody>
      </p:sp>
      <p:sp>
        <p:nvSpPr>
          <p:cNvPr id="9" name="Rounded Rectangle 8"/>
          <p:cNvSpPr/>
          <p:nvPr/>
        </p:nvSpPr>
        <p:spPr>
          <a:xfrm>
            <a:off x="4644008" y="4077072"/>
            <a:ext cx="1872208" cy="936104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Fornybar energikilde</a:t>
            </a:r>
          </a:p>
          <a:p>
            <a:pPr algn="ctr"/>
            <a:r>
              <a:rPr lang="nb-NO" dirty="0" smtClean="0"/>
              <a:t>1.3 m</a:t>
            </a:r>
            <a:r>
              <a:rPr lang="nb-NO" baseline="30000" dirty="0" smtClean="0"/>
              <a:t>2</a:t>
            </a:r>
            <a:r>
              <a:rPr lang="nb-NO" dirty="0" smtClean="0"/>
              <a:t> solcelle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92280" y="4221088"/>
            <a:ext cx="1368152" cy="648072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rgbClr val="FF0000"/>
                </a:solidFill>
              </a:rPr>
              <a:t>Kraft</a:t>
            </a:r>
          </a:p>
          <a:p>
            <a:pPr algn="ctr"/>
            <a:r>
              <a:rPr lang="nb-NO" b="1" dirty="0" smtClean="0">
                <a:solidFill>
                  <a:srgbClr val="FF0000"/>
                </a:solidFill>
              </a:rPr>
              <a:t>6500 </a:t>
            </a:r>
            <a:r>
              <a:rPr lang="nb-NO" b="1" dirty="0" err="1" smtClean="0">
                <a:solidFill>
                  <a:srgbClr val="FF0000"/>
                </a:solidFill>
              </a:rPr>
              <a:t>kWh</a:t>
            </a:r>
            <a:r>
              <a:rPr lang="nb-NO" b="1" baseline="-25000" dirty="0" err="1" smtClean="0">
                <a:solidFill>
                  <a:srgbClr val="FF0000"/>
                </a:solidFill>
              </a:rPr>
              <a:t>el</a:t>
            </a:r>
            <a:endParaRPr lang="nb-NO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>
          <a:xfrm flipV="1">
            <a:off x="1691680" y="1952836"/>
            <a:ext cx="2808312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>
            <a:off x="6372200" y="1952836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8" idx="1"/>
          </p:cNvCxnSpPr>
          <p:nvPr/>
        </p:nvCxnSpPr>
        <p:spPr>
          <a:xfrm>
            <a:off x="1691680" y="2960948"/>
            <a:ext cx="432048" cy="15841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9" idx="1"/>
          </p:cNvCxnSpPr>
          <p:nvPr/>
        </p:nvCxnSpPr>
        <p:spPr>
          <a:xfrm>
            <a:off x="4283968" y="4545124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16216" y="4575001"/>
            <a:ext cx="576064" cy="61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60243" y="1874505"/>
            <a:ext cx="77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</a:rPr>
              <a:t>Energi</a:t>
            </a:r>
            <a:endParaRPr lang="nb-NO" b="1" dirty="0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4514" y="3356992"/>
            <a:ext cx="874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</a:rPr>
              <a:t>Energi</a:t>
            </a:r>
          </a:p>
          <a:p>
            <a:r>
              <a:rPr lang="nb-NO" b="1" dirty="0" smtClean="0">
                <a:solidFill>
                  <a:srgbClr val="FF0000"/>
                </a:solidFill>
              </a:rPr>
              <a:t>Karbon</a:t>
            </a:r>
            <a:endParaRPr lang="nb-N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319972" y="1897368"/>
            <a:ext cx="3564396" cy="21042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ctangle 12"/>
          <p:cNvSpPr/>
          <p:nvPr/>
        </p:nvSpPr>
        <p:spPr>
          <a:xfrm>
            <a:off x="755576" y="1896971"/>
            <a:ext cx="3564396" cy="21042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3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323528" y="332656"/>
            <a:ext cx="8429684" cy="642942"/>
          </a:xfrm>
        </p:spPr>
        <p:txBody>
          <a:bodyPr/>
          <a:lstStyle/>
          <a:p>
            <a:r>
              <a:rPr lang="nb-NO" dirty="0" smtClean="0"/>
              <a:t>Primær utfordring </a:t>
            </a:r>
            <a:r>
              <a:rPr lang="nb-NO" dirty="0" smtClean="0">
                <a:sym typeface="Symbol"/>
              </a:rPr>
              <a:t>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FF0000"/>
                </a:solidFill>
              </a:rPr>
              <a:t>Kostnadseffektive </a:t>
            </a:r>
            <a:r>
              <a:rPr lang="nb-NO" dirty="0" smtClean="0">
                <a:solidFill>
                  <a:srgbClr val="FF0000"/>
                </a:solidFill>
              </a:rPr>
              <a:t>prosesser</a:t>
            </a:r>
          </a:p>
          <a:p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015558"/>
            <a:ext cx="340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>
                <a:solidFill>
                  <a:schemeClr val="accent3">
                    <a:lumMod val="75000"/>
                  </a:schemeClr>
                </a:solidFill>
              </a:rPr>
              <a:t>Høyt produksjonsvolum</a:t>
            </a:r>
          </a:p>
          <a:p>
            <a:pPr algn="ctr"/>
            <a:r>
              <a:rPr lang="nb-NO" sz="2000" b="1" dirty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nb-NO" sz="2000" b="1" dirty="0" smtClean="0">
                <a:solidFill>
                  <a:schemeClr val="accent3">
                    <a:lumMod val="75000"/>
                  </a:schemeClr>
                </a:solidFill>
              </a:rPr>
              <a:t>av salgspris</a:t>
            </a:r>
            <a:endParaRPr lang="nb-NO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958" y="3142709"/>
            <a:ext cx="3236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/>
              <a:t>Billigste tilgjengelige egnede </a:t>
            </a:r>
            <a:r>
              <a:rPr lang="nb-NO" sz="2000" b="1" dirty="0" smtClean="0"/>
              <a:t>råstoff</a:t>
            </a:r>
            <a:endParaRPr lang="nb-NO" sz="2000" b="1" dirty="0"/>
          </a:p>
        </p:txBody>
      </p:sp>
      <p:sp>
        <p:nvSpPr>
          <p:cNvPr id="8" name="Down Arrow 7"/>
          <p:cNvSpPr/>
          <p:nvPr/>
        </p:nvSpPr>
        <p:spPr>
          <a:xfrm>
            <a:off x="2339752" y="2779951"/>
            <a:ext cx="360040" cy="2890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2824441" y="1340768"/>
            <a:ext cx="2506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To ytterpunkter</a:t>
            </a:r>
            <a:endParaRPr lang="nb-NO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74466" y="1995493"/>
            <a:ext cx="370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chemeClr val="accent3">
                    <a:lumMod val="75000"/>
                  </a:schemeClr>
                </a:solidFill>
              </a:rPr>
              <a:t>Lavt produksjonsvolum</a:t>
            </a:r>
          </a:p>
          <a:p>
            <a:pPr algn="ctr"/>
            <a:r>
              <a:rPr lang="nb-NO" sz="2000" b="1" dirty="0">
                <a:solidFill>
                  <a:schemeClr val="accent3">
                    <a:lumMod val="75000"/>
                  </a:schemeClr>
                </a:solidFill>
              </a:rPr>
              <a:t>Høy salgspris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5814554" y="2708920"/>
            <a:ext cx="360040" cy="2890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3142709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/>
              <a:t>Råstoffkostnad </a:t>
            </a:r>
            <a:r>
              <a:rPr lang="nb-NO" sz="2000" b="1" dirty="0" smtClean="0"/>
              <a:t>av mindre betydning</a:t>
            </a:r>
            <a:endParaRPr lang="nb-NO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755576" y="4001650"/>
            <a:ext cx="7128792" cy="115554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>
              <a:solidFill>
                <a:srgbClr val="00853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531398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For mange av de framtidige prosessene er ikke det å skaffe MER </a:t>
            </a:r>
            <a:r>
              <a:rPr lang="nb-NO" dirty="0" smtClean="0"/>
              <a:t>Karbonkilde </a:t>
            </a:r>
            <a:r>
              <a:rPr lang="nb-NO" dirty="0" smtClean="0"/>
              <a:t>kritisk, for andre framtidige </a:t>
            </a:r>
            <a:r>
              <a:rPr lang="nb-NO" dirty="0" err="1" smtClean="0"/>
              <a:t>biobaserte</a:t>
            </a:r>
            <a:r>
              <a:rPr lang="nb-NO" dirty="0" smtClean="0"/>
              <a:t> produkter </a:t>
            </a:r>
            <a:r>
              <a:rPr lang="nb-NO" dirty="0" smtClean="0"/>
              <a:t>(</a:t>
            </a:r>
            <a:r>
              <a:rPr lang="nb-NO" dirty="0" err="1" smtClean="0"/>
              <a:t>feks</a:t>
            </a:r>
            <a:r>
              <a:rPr lang="nb-NO" dirty="0" smtClean="0"/>
              <a:t> plast) vil det være behov for å skaffe nye karbonkilder. </a:t>
            </a:r>
            <a:endParaRPr lang="nb-NO" dirty="0"/>
          </a:p>
        </p:txBody>
      </p:sp>
      <p:sp>
        <p:nvSpPr>
          <p:cNvPr id="2" name="Rectangle 1"/>
          <p:cNvSpPr/>
          <p:nvPr/>
        </p:nvSpPr>
        <p:spPr>
          <a:xfrm>
            <a:off x="4149805" y="4233282"/>
            <a:ext cx="35185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000" b="1" dirty="0" smtClean="0">
                <a:solidFill>
                  <a:srgbClr val="00853F"/>
                </a:solidFill>
              </a:rPr>
              <a:t>+ Produkt med ønsket kvalitet</a:t>
            </a:r>
          </a:p>
          <a:p>
            <a:pPr lvl="0"/>
            <a:r>
              <a:rPr lang="nb-NO" sz="2000" b="1" dirty="0" smtClean="0">
                <a:solidFill>
                  <a:srgbClr val="00853F"/>
                </a:solidFill>
              </a:rPr>
              <a:t>+ Økonomisk </a:t>
            </a:r>
            <a:r>
              <a:rPr lang="nb-NO" sz="2000" b="1" dirty="0">
                <a:solidFill>
                  <a:srgbClr val="00853F"/>
                </a:solidFill>
              </a:rPr>
              <a:t>lønnsom </a:t>
            </a:r>
            <a:endParaRPr lang="nb-NO" sz="2000" b="1" dirty="0">
              <a:solidFill>
                <a:srgbClr val="00853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4335487"/>
            <a:ext cx="2328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 smtClean="0">
                <a:solidFill>
                  <a:srgbClr val="00853F"/>
                </a:solidFill>
              </a:rPr>
              <a:t>Prosessutvikling</a:t>
            </a:r>
            <a:r>
              <a:rPr lang="nb-NO" sz="2800" b="1" dirty="0" smtClean="0">
                <a:solidFill>
                  <a:srgbClr val="FF0000"/>
                </a:solidFill>
              </a:rPr>
              <a:t> </a:t>
            </a:r>
            <a:endParaRPr lang="nb-NO" sz="2400" dirty="0">
              <a:solidFill>
                <a:srgbClr val="FF0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16200000">
            <a:off x="3563888" y="4472627"/>
            <a:ext cx="360040" cy="2890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3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4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374524" y="337501"/>
            <a:ext cx="8429684" cy="642942"/>
          </a:xfrm>
        </p:spPr>
        <p:txBody>
          <a:bodyPr/>
          <a:lstStyle/>
          <a:p>
            <a:r>
              <a:rPr lang="nb-NO" dirty="0" smtClean="0"/>
              <a:t>Andre </a:t>
            </a:r>
            <a:r>
              <a:rPr lang="nb-NO" dirty="0" smtClean="0"/>
              <a:t>Utfordringer </a:t>
            </a:r>
            <a:r>
              <a:rPr lang="nb-NO" dirty="0" smtClean="0">
                <a:sym typeface="Symbol"/>
              </a:rPr>
              <a:t> </a:t>
            </a:r>
            <a:r>
              <a:rPr lang="nb-NO" dirty="0" smtClean="0">
                <a:solidFill>
                  <a:srgbClr val="FF0000"/>
                </a:solidFill>
              </a:rPr>
              <a:t>Verdikjeden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345430"/>
            <a:ext cx="3026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7030A0"/>
                </a:solidFill>
              </a:rPr>
              <a:t>Drivstoff (6-9 kr/kg)</a:t>
            </a:r>
          </a:p>
          <a:p>
            <a:r>
              <a:rPr lang="nb-NO" dirty="0" smtClean="0">
                <a:solidFill>
                  <a:srgbClr val="7030A0"/>
                </a:solidFill>
              </a:rPr>
              <a:t> Kjemikaler: (6 – 1000 kr/kg)</a:t>
            </a:r>
          </a:p>
          <a:p>
            <a:r>
              <a:rPr lang="nb-NO" dirty="0" err="1" smtClean="0">
                <a:solidFill>
                  <a:srgbClr val="7030A0"/>
                </a:solidFill>
              </a:rPr>
              <a:t>Func</a:t>
            </a:r>
            <a:r>
              <a:rPr lang="nb-NO" dirty="0" smtClean="0">
                <a:solidFill>
                  <a:srgbClr val="7030A0"/>
                </a:solidFill>
              </a:rPr>
              <a:t>. Food: </a:t>
            </a:r>
            <a:r>
              <a:rPr lang="nb-NO" dirty="0">
                <a:solidFill>
                  <a:srgbClr val="7030A0"/>
                </a:solidFill>
              </a:rPr>
              <a:t>(6 – 1000 kr/kg</a:t>
            </a:r>
            <a:r>
              <a:rPr lang="nb-NO" dirty="0" smtClean="0">
                <a:solidFill>
                  <a:srgbClr val="7030A0"/>
                </a:solidFill>
              </a:rPr>
              <a:t>)</a:t>
            </a:r>
            <a:endParaRPr lang="nb-NO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825" y="5127575"/>
            <a:ext cx="8816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/>
              <a:t>Politiske incentiver, rammevilkår, føringer…. som påvirker hele </a:t>
            </a:r>
            <a:r>
              <a:rPr lang="nb-NO" sz="2400" dirty="0" smtClean="0"/>
              <a:t>kjeden</a:t>
            </a:r>
            <a:endParaRPr lang="nb-NO" sz="2400" dirty="0" smtClean="0"/>
          </a:p>
        </p:txBody>
      </p:sp>
      <p:sp>
        <p:nvSpPr>
          <p:cNvPr id="2" name="Chevron 1"/>
          <p:cNvSpPr/>
          <p:nvPr/>
        </p:nvSpPr>
        <p:spPr>
          <a:xfrm>
            <a:off x="1403648" y="2400907"/>
            <a:ext cx="1728192" cy="1440160"/>
          </a:xfrm>
          <a:prstGeom prst="chevron">
            <a:avLst>
              <a:gd name="adj" fmla="val 26911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915816" y="2400907"/>
            <a:ext cx="1728192" cy="1440160"/>
          </a:xfrm>
          <a:prstGeom prst="chevron">
            <a:avLst>
              <a:gd name="adj" fmla="val 26911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4427984" y="2400907"/>
            <a:ext cx="1728192" cy="1440160"/>
          </a:xfrm>
          <a:prstGeom prst="chevron">
            <a:avLst>
              <a:gd name="adj" fmla="val 26911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5940152" y="2400907"/>
            <a:ext cx="1728192" cy="1440160"/>
          </a:xfrm>
          <a:prstGeom prst="chevron">
            <a:avLst>
              <a:gd name="adj" fmla="val 26911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1403648" y="3985083"/>
            <a:ext cx="6264696" cy="504056"/>
          </a:xfrm>
          <a:prstGeom prst="chevron">
            <a:avLst>
              <a:gd name="adj" fmla="val 6289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smtClean="0">
                <a:solidFill>
                  <a:schemeClr val="tx1"/>
                </a:solidFill>
              </a:rPr>
              <a:t>Technical </a:t>
            </a:r>
            <a:r>
              <a:rPr lang="nb-NO" sz="1600" b="1" dirty="0" err="1" smtClean="0">
                <a:solidFill>
                  <a:schemeClr val="tx1"/>
                </a:solidFill>
              </a:rPr>
              <a:t>economics</a:t>
            </a:r>
            <a:r>
              <a:rPr lang="nb-NO" sz="1600" b="1" dirty="0" smtClean="0">
                <a:solidFill>
                  <a:schemeClr val="tx1"/>
                </a:solidFill>
              </a:rPr>
              <a:t> – Environment – Policy </a:t>
            </a:r>
            <a:endParaRPr lang="nb-NO" sz="1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380" y="2936321"/>
            <a:ext cx="1034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err="1" smtClean="0"/>
              <a:t>Feedstock</a:t>
            </a:r>
            <a:endParaRPr lang="nb-NO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0043" y="2936321"/>
            <a:ext cx="132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err="1" smtClean="0"/>
              <a:t>Pretreatment</a:t>
            </a:r>
            <a:endParaRPr lang="nb-NO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56396" y="2936321"/>
            <a:ext cx="1134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/>
              <a:t>Conversion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4208" y="2936321"/>
            <a:ext cx="935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/>
              <a:t>Products</a:t>
            </a:r>
            <a:endParaRPr lang="nb-NO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65" y="2472915"/>
            <a:ext cx="998035" cy="99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photocase.com/stock-photos/209386-stock-photo-tree-wood-tree-trunk-stack-tree-bark-forestr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55" y="3662783"/>
            <a:ext cx="793259" cy="79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5802" y="2058858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/>
              <a:t>Marine</a:t>
            </a:r>
            <a:endParaRPr lang="nb-NO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5802" y="4548902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/>
              <a:t>Land</a:t>
            </a:r>
            <a:endParaRPr lang="nb-NO" sz="16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0352" y="2448579"/>
            <a:ext cx="10638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3481027"/>
            <a:ext cx="1063856" cy="88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97563" y="2069114"/>
            <a:ext cx="764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/>
              <a:t>Energy</a:t>
            </a:r>
            <a:endParaRPr lang="nb-NO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97563" y="4559158"/>
            <a:ext cx="1041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/>
              <a:t>Chemicals</a:t>
            </a:r>
            <a:endParaRPr lang="nb-NO" sz="1600" b="1" dirty="0"/>
          </a:p>
        </p:txBody>
      </p:sp>
      <p:sp>
        <p:nvSpPr>
          <p:cNvPr id="9" name="Pentagon 8"/>
          <p:cNvSpPr/>
          <p:nvPr/>
        </p:nvSpPr>
        <p:spPr>
          <a:xfrm>
            <a:off x="3014516" y="1410786"/>
            <a:ext cx="2637604" cy="648072"/>
          </a:xfrm>
          <a:prstGeom prst="homePlate">
            <a:avLst>
              <a:gd name="adj" fmla="val 414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rgbClr val="FF0000"/>
                </a:solidFill>
              </a:rPr>
              <a:t>Komplekse og </a:t>
            </a:r>
          </a:p>
          <a:p>
            <a:pPr algn="ctr"/>
            <a:r>
              <a:rPr lang="nb-NO" b="1" dirty="0" smtClean="0">
                <a:solidFill>
                  <a:srgbClr val="FF0000"/>
                </a:solidFill>
              </a:rPr>
              <a:t>Kostbare prosesser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1403648" y="1412776"/>
            <a:ext cx="1512168" cy="648072"/>
          </a:xfrm>
          <a:prstGeom prst="homePlate">
            <a:avLst>
              <a:gd name="adj" fmla="val 414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rgbClr val="FF0000"/>
                </a:solidFill>
              </a:rPr>
              <a:t>Pris for Biomassen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5715744" y="1412776"/>
            <a:ext cx="1952600" cy="648072"/>
          </a:xfrm>
          <a:prstGeom prst="homePlate">
            <a:avLst>
              <a:gd name="adj" fmla="val 414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rgbClr val="FF0000"/>
                </a:solidFill>
              </a:rPr>
              <a:t>Variasjon i volum </a:t>
            </a:r>
          </a:p>
          <a:p>
            <a:pPr algn="ctr"/>
            <a:r>
              <a:rPr lang="nb-NO" b="1" dirty="0">
                <a:solidFill>
                  <a:srgbClr val="FF0000"/>
                </a:solidFill>
              </a:rPr>
              <a:t>og </a:t>
            </a:r>
            <a:r>
              <a:rPr lang="nb-NO" b="1" dirty="0" smtClean="0">
                <a:solidFill>
                  <a:srgbClr val="FF0000"/>
                </a:solidFill>
              </a:rPr>
              <a:t>pris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5976" y="5795972"/>
            <a:ext cx="484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SINTEF  Konsernsatsing </a:t>
            </a:r>
            <a:r>
              <a:rPr lang="nb-NO" dirty="0" err="1" smtClean="0">
                <a:solidFill>
                  <a:srgbClr val="FF0000"/>
                </a:solidFill>
              </a:rPr>
              <a:t>Bioøkonomi</a:t>
            </a:r>
            <a:r>
              <a:rPr lang="nb-NO" dirty="0" smtClean="0">
                <a:solidFill>
                  <a:srgbClr val="FF0000"/>
                </a:solidFill>
              </a:rPr>
              <a:t> 2013 – 2016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5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350561" y="260648"/>
            <a:ext cx="8429684" cy="642942"/>
          </a:xfrm>
        </p:spPr>
        <p:txBody>
          <a:bodyPr/>
          <a:lstStyle/>
          <a:p>
            <a:r>
              <a:rPr lang="nb-NO" dirty="0" smtClean="0"/>
              <a:t>Viktige muligheter for Norge </a:t>
            </a:r>
            <a:r>
              <a:rPr lang="nb-NO" dirty="0" smtClean="0">
                <a:sym typeface="Symbol"/>
              </a:rPr>
              <a:t> </a:t>
            </a:r>
            <a:r>
              <a:rPr lang="nb-NO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nb-NO" dirty="0" smtClean="0">
                <a:solidFill>
                  <a:srgbClr val="FF0000"/>
                </a:solidFill>
              </a:rPr>
              <a:t>elhetlige løsninger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5877272"/>
            <a:ext cx="147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Kilde: </a:t>
            </a:r>
            <a:r>
              <a:rPr lang="nb-NO" dirty="0" err="1" smtClean="0"/>
              <a:t>EnergiX</a:t>
            </a: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707" y="1268760"/>
            <a:ext cx="8419629" cy="455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789040"/>
            <a:ext cx="1080120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18" name="Straight Arrow Connector 17"/>
          <p:cNvCxnSpPr>
            <a:stCxn id="8" idx="6"/>
          </p:cNvCxnSpPr>
          <p:nvPr/>
        </p:nvCxnSpPr>
        <p:spPr>
          <a:xfrm flipV="1">
            <a:off x="1619672" y="3140968"/>
            <a:ext cx="1872208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6"/>
          </p:cNvCxnSpPr>
          <p:nvPr/>
        </p:nvCxnSpPr>
        <p:spPr>
          <a:xfrm flipV="1">
            <a:off x="1619672" y="3212976"/>
            <a:ext cx="4752528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6"/>
          </p:cNvCxnSpPr>
          <p:nvPr/>
        </p:nvCxnSpPr>
        <p:spPr>
          <a:xfrm>
            <a:off x="1619672" y="4005064"/>
            <a:ext cx="4752528" cy="1440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3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6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357158" y="260648"/>
            <a:ext cx="8429684" cy="642942"/>
          </a:xfrm>
        </p:spPr>
        <p:txBody>
          <a:bodyPr/>
          <a:lstStyle/>
          <a:p>
            <a:r>
              <a:rPr lang="nb-NO" dirty="0" smtClean="0"/>
              <a:t>Norske </a:t>
            </a:r>
            <a:r>
              <a:rPr lang="nb-NO" dirty="0" smtClean="0"/>
              <a:t>ressurser</a:t>
            </a:r>
            <a:r>
              <a:rPr lang="nb-NO" dirty="0" smtClean="0"/>
              <a:t>: </a:t>
            </a:r>
            <a:r>
              <a:rPr lang="nb-NO" dirty="0" smtClean="0">
                <a:solidFill>
                  <a:srgbClr val="FF0000"/>
                </a:solidFill>
              </a:rPr>
              <a:t>Landbasert Biomasse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79" y="1052736"/>
            <a:ext cx="7434497" cy="281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35499" y="5877272"/>
            <a:ext cx="137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Kilde: Avinor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57158" y="4077072"/>
            <a:ext cx="8429683" cy="1984866"/>
          </a:xfrm>
        </p:spPr>
        <p:txBody>
          <a:bodyPr/>
          <a:lstStyle/>
          <a:p>
            <a:r>
              <a:rPr lang="nb-NO" dirty="0"/>
              <a:t>28 mill. </a:t>
            </a:r>
            <a:r>
              <a:rPr lang="nb-NO" dirty="0" smtClean="0"/>
              <a:t>fastkubikkmeter årlige tilveksten i norske skoger (2012)</a:t>
            </a:r>
          </a:p>
          <a:p>
            <a:r>
              <a:rPr lang="nb-NO" dirty="0" smtClean="0"/>
              <a:t>17 mill. fastkubikkmeter </a:t>
            </a:r>
            <a:r>
              <a:rPr lang="nb-NO" dirty="0"/>
              <a:t>utgjør </a:t>
            </a:r>
            <a:r>
              <a:rPr lang="nb-NO" dirty="0" smtClean="0"/>
              <a:t>såkalt «nasjonalt balansekvantum</a:t>
            </a:r>
          </a:p>
          <a:p>
            <a:pPr lvl="1"/>
            <a:r>
              <a:rPr lang="nb-NO" dirty="0"/>
              <a:t>Det avvirkes 11 mill. fastkubikkmeter. </a:t>
            </a:r>
          </a:p>
          <a:p>
            <a:r>
              <a:rPr lang="nb-NO" dirty="0" smtClean="0"/>
              <a:t>Teoretisk mulighet å hente ut </a:t>
            </a:r>
            <a:r>
              <a:rPr lang="nb-NO" b="1" dirty="0" smtClean="0">
                <a:solidFill>
                  <a:srgbClr val="FF0000"/>
                </a:solidFill>
              </a:rPr>
              <a:t>6 mill</a:t>
            </a:r>
            <a:r>
              <a:rPr lang="nb-NO" dirty="0" smtClean="0"/>
              <a:t>. fastkubikkmeter mer enn i dag med ulik tilgjengelighet/uttakskostnad og kvalitet</a:t>
            </a:r>
          </a:p>
          <a:p>
            <a:r>
              <a:rPr lang="nb-NO" dirty="0" smtClean="0"/>
              <a:t>Bortfall eller reduksjon av behov til f.eks. papir og celluloseproduksjon vil frigi volum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16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7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357158" y="260648"/>
            <a:ext cx="8429684" cy="648072"/>
          </a:xfrm>
        </p:spPr>
        <p:txBody>
          <a:bodyPr/>
          <a:lstStyle/>
          <a:p>
            <a:r>
              <a:rPr lang="nb-NO" dirty="0" smtClean="0"/>
              <a:t>Landbasert Biomasse: </a:t>
            </a:r>
            <a:r>
              <a:rPr lang="nb-NO" dirty="0" smtClean="0">
                <a:solidFill>
                  <a:srgbClr val="FF0000"/>
                </a:solidFill>
              </a:rPr>
              <a:t>Et spektra av muligheter? 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34" y="980728"/>
            <a:ext cx="905607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63639" y="5877272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Kilde: KLIF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5803196" y="5805264"/>
            <a:ext cx="49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FF0000"/>
                </a:solidFill>
              </a:rPr>
              <a:t>osv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23529" y="1196752"/>
            <a:ext cx="8424936" cy="4968552"/>
          </a:xfrm>
        </p:spPr>
        <p:txBody>
          <a:bodyPr/>
          <a:lstStyle/>
          <a:p>
            <a:pPr marL="57150" indent="0">
              <a:spcAft>
                <a:spcPts val="600"/>
              </a:spcAft>
              <a:buNone/>
            </a:pPr>
            <a:r>
              <a:rPr lang="nb-NO" sz="2000" b="1" dirty="0" smtClean="0"/>
              <a:t>Årlig høsting av tang og tare i Norge (våtvekt): </a:t>
            </a:r>
          </a:p>
          <a:p>
            <a:pPr marL="450850" lvl="1" indent="-273050"/>
            <a:r>
              <a:rPr lang="nb-NO" sz="2000" dirty="0" err="1" smtClean="0">
                <a:solidFill>
                  <a:srgbClr val="00447C"/>
                </a:solidFill>
              </a:rPr>
              <a:t>Ca</a:t>
            </a:r>
            <a:r>
              <a:rPr lang="nb-NO" sz="2000" dirty="0" smtClean="0">
                <a:solidFill>
                  <a:srgbClr val="00447C"/>
                </a:solidFill>
              </a:rPr>
              <a:t> 150 000 tonn stortare (tareskog)(FMC Biopolymer)</a:t>
            </a:r>
          </a:p>
          <a:p>
            <a:pPr marL="450850" lvl="1" indent="-273050"/>
            <a:r>
              <a:rPr lang="nb-NO" sz="2000" dirty="0" err="1" smtClean="0">
                <a:solidFill>
                  <a:srgbClr val="00447C"/>
                </a:solidFill>
              </a:rPr>
              <a:t>Ca</a:t>
            </a:r>
            <a:r>
              <a:rPr lang="nb-NO" sz="2000" dirty="0" smtClean="0">
                <a:solidFill>
                  <a:srgbClr val="00447C"/>
                </a:solidFill>
              </a:rPr>
              <a:t> 15 000 tonn grisetang (i fjæra) (</a:t>
            </a:r>
            <a:r>
              <a:rPr lang="nb-NO" sz="2000" dirty="0" err="1" smtClean="0">
                <a:solidFill>
                  <a:srgbClr val="00447C"/>
                </a:solidFill>
              </a:rPr>
              <a:t>Algea</a:t>
            </a:r>
            <a:r>
              <a:rPr lang="nb-NO" sz="2000" dirty="0" smtClean="0">
                <a:solidFill>
                  <a:srgbClr val="00447C"/>
                </a:solidFill>
              </a:rPr>
              <a:t>)</a:t>
            </a:r>
          </a:p>
          <a:p>
            <a:pPr marL="450850" lvl="1" indent="-273050">
              <a:spcAft>
                <a:spcPts val="600"/>
              </a:spcAft>
            </a:pPr>
            <a:r>
              <a:rPr lang="nb-NO" sz="2000" dirty="0" smtClean="0">
                <a:solidFill>
                  <a:srgbClr val="00447C"/>
                </a:solidFill>
              </a:rPr>
              <a:t>Alginat og biologisk aktive forbindelser</a:t>
            </a:r>
          </a:p>
          <a:p>
            <a:endParaRPr lang="nb-N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smtClean="0">
                <a:solidFill>
                  <a:srgbClr val="FFFFFF"/>
                </a:solidFill>
              </a:rPr>
              <a:pPr/>
              <a:t>8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318842" y="188640"/>
            <a:ext cx="8717654" cy="642942"/>
          </a:xfrm>
        </p:spPr>
        <p:txBody>
          <a:bodyPr/>
          <a:lstStyle/>
          <a:p>
            <a:r>
              <a:rPr lang="nb-NO" dirty="0" smtClean="0"/>
              <a:t>Norsk </a:t>
            </a:r>
            <a:r>
              <a:rPr lang="nb-NO" dirty="0" smtClean="0"/>
              <a:t>Ressurser</a:t>
            </a:r>
            <a:r>
              <a:rPr lang="nb-NO" dirty="0" smtClean="0"/>
              <a:t>: </a:t>
            </a:r>
            <a:r>
              <a:rPr lang="nb-NO" dirty="0" smtClean="0">
                <a:solidFill>
                  <a:srgbClr val="FF0000"/>
                </a:solidFill>
              </a:rPr>
              <a:t>Marin biomasse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18841" y="3284984"/>
            <a:ext cx="6590387" cy="2620018"/>
          </a:xfrm>
          <a:prstGeom prst="rect">
            <a:avLst/>
          </a:prstGeom>
        </p:spPr>
        <p:txBody>
          <a:bodyPr vert="horz" wrap="square" lIns="0" tIns="4680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800" b="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nb-NO" sz="2000" b="1" dirty="0" smtClean="0"/>
              <a:t>Årlig produksjon av dyrket </a:t>
            </a:r>
            <a:r>
              <a:rPr lang="nb-NO" sz="2000" b="1" dirty="0" smtClean="0"/>
              <a:t>tare (</a:t>
            </a:r>
            <a:r>
              <a:rPr lang="nb-NO" sz="2000" b="1" dirty="0" err="1" smtClean="0"/>
              <a:t>våtvekt</a:t>
            </a:r>
            <a:r>
              <a:rPr lang="nb-NO" sz="2000" b="1" dirty="0" smtClean="0"/>
              <a:t>): </a:t>
            </a:r>
            <a:endParaRPr lang="nb-NO" sz="2000" b="1" dirty="0" smtClean="0"/>
          </a:p>
          <a:p>
            <a:pPr marL="450850" lvl="2" indent="-2730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sz="2000" dirty="0" err="1" smtClean="0">
                <a:solidFill>
                  <a:srgbClr val="00447C"/>
                </a:solidFill>
              </a:rPr>
              <a:t>Ca</a:t>
            </a:r>
            <a:r>
              <a:rPr lang="nb-NO" sz="2000" dirty="0" smtClean="0">
                <a:solidFill>
                  <a:srgbClr val="00447C"/>
                </a:solidFill>
              </a:rPr>
              <a:t> 100 tonn </a:t>
            </a:r>
            <a:r>
              <a:rPr lang="nb-NO" sz="2000" dirty="0" smtClean="0">
                <a:solidFill>
                  <a:srgbClr val="00447C"/>
                </a:solidFill>
              </a:rPr>
              <a:t>i 2015</a:t>
            </a:r>
          </a:p>
          <a:p>
            <a:pPr marL="908050" lvl="3" indent="-2730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rgbClr val="00447C"/>
                </a:solidFill>
              </a:rPr>
              <a:t> Første </a:t>
            </a:r>
            <a:r>
              <a:rPr lang="nb-NO" sz="1800" dirty="0" smtClean="0">
                <a:solidFill>
                  <a:srgbClr val="00447C"/>
                </a:solidFill>
              </a:rPr>
              <a:t>år med høsting fra kommersielle </a:t>
            </a:r>
            <a:r>
              <a:rPr lang="nb-NO" sz="1800" dirty="0" smtClean="0">
                <a:solidFill>
                  <a:srgbClr val="00447C"/>
                </a:solidFill>
              </a:rPr>
              <a:t>dyrkingsanlegg</a:t>
            </a:r>
            <a:endParaRPr lang="nb-NO" sz="1800" dirty="0" smtClean="0">
              <a:solidFill>
                <a:srgbClr val="00447C"/>
              </a:solidFill>
            </a:endParaRPr>
          </a:p>
          <a:p>
            <a:pPr marL="450850" lvl="2" indent="-2730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rgbClr val="00447C"/>
                </a:solidFill>
              </a:rPr>
              <a:t>Økende </a:t>
            </a:r>
            <a:r>
              <a:rPr lang="nb-NO" sz="2000" dirty="0" smtClean="0">
                <a:solidFill>
                  <a:srgbClr val="00447C"/>
                </a:solidFill>
              </a:rPr>
              <a:t>antall kommersielle dyrkere i Norge</a:t>
            </a:r>
          </a:p>
          <a:p>
            <a:pPr marL="450850" lvl="2" indent="-2730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rgbClr val="00447C"/>
                </a:solidFill>
              </a:rPr>
              <a:t>Brukes til mat og fôr nå</a:t>
            </a:r>
          </a:p>
          <a:p>
            <a:pPr marL="450850" lvl="2" indent="-2730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rgbClr val="00447C"/>
                </a:solidFill>
              </a:rPr>
              <a:t>Stort potensiale for høyverdiprodukter, energi og kjemikalier </a:t>
            </a:r>
            <a:r>
              <a:rPr lang="nb-NO" sz="2000" dirty="0" err="1" smtClean="0">
                <a:solidFill>
                  <a:srgbClr val="00447C"/>
                </a:solidFill>
              </a:rPr>
              <a:t>vha</a:t>
            </a:r>
            <a:r>
              <a:rPr lang="nb-NO" sz="2000" dirty="0" smtClean="0">
                <a:solidFill>
                  <a:srgbClr val="00447C"/>
                </a:solidFill>
              </a:rPr>
              <a:t> BIORAFFINERI   </a:t>
            </a:r>
            <a:endParaRPr lang="nb-NO" sz="2000" b="1" dirty="0"/>
          </a:p>
        </p:txBody>
      </p:sp>
      <p:pic>
        <p:nvPicPr>
          <p:cNvPr id="18" name="Picture 18" descr="http://gfx.nrk.no/i1VUeVzCk4wJiQYfpR1yfwe4N-IaBLHn6SaUOHff9yjQ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4947" y="4149080"/>
            <a:ext cx="1568945" cy="15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012160" y="2204864"/>
            <a:ext cx="2918227" cy="1455578"/>
            <a:chOff x="5844676" y="5102218"/>
            <a:chExt cx="3178039" cy="1493520"/>
          </a:xfrm>
        </p:grpSpPr>
        <p:pic>
          <p:nvPicPr>
            <p:cNvPr id="20" name="Picture 19" descr="I:\prosjekt_avsluttet\600101-Marin_Ressursteknologi\820166 MacroBiomass\Foto\Registreringer ACE\2011_05_03\Stasjon 5\Alaria naturlig påslag II.JPG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57" y="5102218"/>
              <a:ext cx="1930458" cy="1493520"/>
            </a:xfrm>
            <a:prstGeom prst="rect">
              <a:avLst/>
            </a:prstGeom>
            <a:noFill/>
            <a:extLst/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676" y="5102218"/>
              <a:ext cx="1120140" cy="1493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56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38011" y="3236359"/>
            <a:ext cx="2340000" cy="738664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54000" rIns="18000" rtlCol="0">
            <a:spAutoFit/>
          </a:bodyPr>
          <a:lstStyle/>
          <a:p>
            <a:r>
              <a:rPr lang="nb-NO" sz="1600" dirty="0" smtClean="0">
                <a:latin typeface="Arial" pitchFamily="34" charset="0"/>
                <a:cs typeface="Arial" pitchFamily="34" charset="0"/>
              </a:rPr>
              <a:t>Lavkost produkter</a:t>
            </a:r>
          </a:p>
          <a:p>
            <a:r>
              <a:rPr lang="nb-NO" sz="1300" dirty="0" smtClean="0">
                <a:latin typeface="Arial" pitchFamily="34" charset="0"/>
                <a:cs typeface="Arial" pitchFamily="34" charset="0"/>
              </a:rPr>
              <a:t>- Mineraler</a:t>
            </a:r>
          </a:p>
          <a:p>
            <a:r>
              <a:rPr lang="nb-NO" sz="1300" dirty="0" smtClean="0">
                <a:latin typeface="Arial" pitchFamily="34" charset="0"/>
                <a:cs typeface="Arial" pitchFamily="34" charset="0"/>
              </a:rPr>
              <a:t>- Gjødsel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47" y="1331909"/>
            <a:ext cx="2391429" cy="164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3347864" y="832756"/>
            <a:ext cx="1223048" cy="738664"/>
          </a:xfrm>
          <a:prstGeom prst="rect">
            <a:avLst/>
          </a:prstGeom>
          <a:noFill/>
          <a:ln>
            <a:noFill/>
          </a:ln>
        </p:spPr>
        <p:txBody>
          <a:bodyPr wrap="square" lIns="54000" rIns="18000" rtlCol="0">
            <a:spAutoFit/>
          </a:bodyPr>
          <a:lstStyle/>
          <a:p>
            <a:r>
              <a:rPr lang="nb-NO" sz="1400" i="1" dirty="0" smtClean="0">
                <a:latin typeface="Arial" pitchFamily="34" charset="0"/>
                <a:cs typeface="Arial" pitchFamily="34" charset="0"/>
              </a:rPr>
              <a:t>Modifisering:</a:t>
            </a:r>
          </a:p>
          <a:p>
            <a:r>
              <a:rPr lang="nb-NO" sz="1400" i="1" dirty="0" smtClean="0">
                <a:latin typeface="Arial" pitchFamily="34" charset="0"/>
                <a:cs typeface="Arial" pitchFamily="34" charset="0"/>
              </a:rPr>
              <a:t>- Kjemisk</a:t>
            </a:r>
          </a:p>
          <a:p>
            <a:r>
              <a:rPr lang="nb-NO" sz="1400" i="1" dirty="0" smtClean="0">
                <a:latin typeface="Arial" pitchFamily="34" charset="0"/>
                <a:cs typeface="Arial" pitchFamily="34" charset="0"/>
              </a:rPr>
              <a:t>- Enzymatisk</a:t>
            </a:r>
          </a:p>
        </p:txBody>
      </p:sp>
      <p:cxnSp>
        <p:nvCxnSpPr>
          <p:cNvPr id="14" name="Straight Arrow Connector 13"/>
          <p:cNvCxnSpPr>
            <a:endCxn id="6" idx="1"/>
          </p:cNvCxnSpPr>
          <p:nvPr/>
        </p:nvCxnSpPr>
        <p:spPr>
          <a:xfrm flipV="1">
            <a:off x="2533037" y="1102061"/>
            <a:ext cx="2642226" cy="1798039"/>
          </a:xfrm>
          <a:prstGeom prst="straightConnector1">
            <a:avLst/>
          </a:prstGeom>
          <a:ln w="28575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1"/>
          </p:cNvCxnSpPr>
          <p:nvPr/>
        </p:nvCxnSpPr>
        <p:spPr>
          <a:xfrm flipV="1">
            <a:off x="2533037" y="2409951"/>
            <a:ext cx="3080316" cy="490149"/>
          </a:xfrm>
          <a:prstGeom prst="straightConnector1">
            <a:avLst/>
          </a:prstGeom>
          <a:ln w="28575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8" idx="1"/>
          </p:cNvCxnSpPr>
          <p:nvPr/>
        </p:nvCxnSpPr>
        <p:spPr>
          <a:xfrm>
            <a:off x="2533037" y="2900100"/>
            <a:ext cx="3904974" cy="705591"/>
          </a:xfrm>
          <a:prstGeom prst="straightConnector1">
            <a:avLst/>
          </a:prstGeom>
          <a:ln w="28575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64347" y="0"/>
            <a:ext cx="8712968" cy="763082"/>
          </a:xfrm>
        </p:spPr>
        <p:txBody>
          <a:bodyPr>
            <a:normAutofit/>
          </a:bodyPr>
          <a:lstStyle/>
          <a:p>
            <a:r>
              <a:rPr lang="nb-NO" dirty="0"/>
              <a:t>Marine Biomasse </a:t>
            </a:r>
            <a:r>
              <a:rPr lang="nb-NO" dirty="0">
                <a:sym typeface="Symbol"/>
              </a:rPr>
              <a:t> </a:t>
            </a:r>
            <a:r>
              <a:rPr lang="nb-NO" dirty="0">
                <a:solidFill>
                  <a:srgbClr val="FF0000"/>
                </a:solidFill>
                <a:sym typeface="Symbol"/>
              </a:rPr>
              <a:t>Et spektra av muligheter?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4098" y="3390248"/>
            <a:ext cx="1731917" cy="584775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54000" rIns="18000" rtlCol="0">
            <a:spAutoFit/>
          </a:bodyPr>
          <a:lstStyle/>
          <a:p>
            <a:r>
              <a:rPr lang="nb-NO" sz="1600" dirty="0" smtClean="0">
                <a:latin typeface="Arial" pitchFamily="34" charset="0"/>
                <a:cs typeface="Arial" pitchFamily="34" charset="0"/>
              </a:rPr>
              <a:t>Karbohydrater </a:t>
            </a:r>
            <a:br>
              <a:rPr lang="nb-NO" sz="1600" dirty="0" smtClean="0">
                <a:latin typeface="Arial" pitchFamily="34" charset="0"/>
                <a:cs typeface="Arial" pitchFamily="34" charset="0"/>
              </a:rPr>
            </a:br>
            <a:r>
              <a:rPr lang="nb-NO" sz="1600" dirty="0" smtClean="0">
                <a:latin typeface="Arial" pitchFamily="34" charset="0"/>
                <a:cs typeface="Arial" pitchFamily="34" charset="0"/>
              </a:rPr>
              <a:t>(lav-kost produkt)</a:t>
            </a:r>
            <a:endParaRPr lang="nb-NO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5263" y="632701"/>
            <a:ext cx="2340000" cy="938719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54000" rIns="18000" rtlCol="0">
            <a:spAutoFit/>
          </a:bodyPr>
          <a:lstStyle/>
          <a:p>
            <a:r>
              <a:rPr lang="nb-NO" sz="1600" dirty="0" err="1" smtClean="0">
                <a:latin typeface="Arial" pitchFamily="34" charset="0"/>
                <a:cs typeface="Arial" pitchFamily="34" charset="0"/>
              </a:rPr>
              <a:t>Høykost</a:t>
            </a:r>
            <a:r>
              <a:rPr lang="nb-NO" sz="1600" dirty="0" smtClean="0">
                <a:latin typeface="Arial" pitchFamily="34" charset="0"/>
                <a:cs typeface="Arial" pitchFamily="34" charset="0"/>
              </a:rPr>
              <a:t> produkter</a:t>
            </a:r>
          </a:p>
          <a:p>
            <a:r>
              <a:rPr lang="nb-NO" sz="13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nb-NO" sz="1300" dirty="0" err="1" smtClean="0">
                <a:latin typeface="Arial" pitchFamily="34" charset="0"/>
                <a:cs typeface="Arial" pitchFamily="34" charset="0"/>
              </a:rPr>
              <a:t>Bioaktive</a:t>
            </a:r>
            <a:r>
              <a:rPr lang="nb-NO" sz="1300" dirty="0" smtClean="0">
                <a:latin typeface="Arial" pitchFamily="34" charset="0"/>
                <a:cs typeface="Arial" pitchFamily="34" charset="0"/>
              </a:rPr>
              <a:t> ekstrakter</a:t>
            </a:r>
          </a:p>
          <a:p>
            <a:r>
              <a:rPr lang="nb-NO" sz="1300" dirty="0" smtClean="0">
                <a:latin typeface="Arial" pitchFamily="34" charset="0"/>
                <a:cs typeface="Arial" pitchFamily="34" charset="0"/>
              </a:rPr>
              <a:t>- Polysakkarider </a:t>
            </a:r>
          </a:p>
          <a:p>
            <a:r>
              <a:rPr lang="nb-NO" sz="1300" dirty="0" smtClean="0">
                <a:latin typeface="Arial" pitchFamily="34" charset="0"/>
                <a:cs typeface="Arial" pitchFamily="34" charset="0"/>
              </a:rPr>
              <a:t>- Modifiserte polysakkarider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3353" y="1840564"/>
            <a:ext cx="2340000" cy="113877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54000" rIns="18000" rtlCol="0">
            <a:spAutoFit/>
          </a:bodyPr>
          <a:lstStyle/>
          <a:p>
            <a:r>
              <a:rPr lang="nb-NO" sz="1600" dirty="0" err="1" smtClean="0">
                <a:latin typeface="Arial" pitchFamily="34" charset="0"/>
                <a:cs typeface="Arial" pitchFamily="34" charset="0"/>
              </a:rPr>
              <a:t>Mediumkost</a:t>
            </a:r>
            <a:r>
              <a:rPr lang="nb-NO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nb-NO" sz="1600" dirty="0" smtClean="0">
                <a:latin typeface="Arial" pitchFamily="34" charset="0"/>
                <a:cs typeface="Arial" pitchFamily="34" charset="0"/>
              </a:rPr>
              <a:t>produkter</a:t>
            </a:r>
          </a:p>
          <a:p>
            <a:r>
              <a:rPr lang="nb-NO" sz="1300" dirty="0" smtClean="0">
                <a:latin typeface="Arial" pitchFamily="34" charset="0"/>
                <a:cs typeface="Arial" pitchFamily="34" charset="0"/>
              </a:rPr>
              <a:t>- Mat (fersk eller prosessert</a:t>
            </a:r>
          </a:p>
          <a:p>
            <a:r>
              <a:rPr lang="nb-NO" sz="1300" dirty="0" smtClean="0">
                <a:latin typeface="Arial" pitchFamily="34" charset="0"/>
                <a:cs typeface="Arial" pitchFamily="34" charset="0"/>
              </a:rPr>
              <a:t>- Alginat</a:t>
            </a:r>
          </a:p>
          <a:p>
            <a:r>
              <a:rPr lang="nb-NO" sz="1300" dirty="0" smtClean="0">
                <a:latin typeface="Arial" pitchFamily="34" charset="0"/>
                <a:cs typeface="Arial" pitchFamily="34" charset="0"/>
              </a:rPr>
              <a:t>- Mannitol</a:t>
            </a:r>
          </a:p>
          <a:p>
            <a:r>
              <a:rPr lang="nb-NO" sz="1300" dirty="0" smtClean="0">
                <a:latin typeface="Arial" pitchFamily="34" charset="0"/>
                <a:cs typeface="Arial" pitchFamily="34" charset="0"/>
              </a:rPr>
              <a:t>- Fôr (protein)</a:t>
            </a:r>
            <a:endParaRPr lang="nb-NO" sz="1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>
            <a:endCxn id="5" idx="0"/>
          </p:cNvCxnSpPr>
          <p:nvPr/>
        </p:nvCxnSpPr>
        <p:spPr>
          <a:xfrm>
            <a:off x="2533037" y="2900100"/>
            <a:ext cx="1317020" cy="490148"/>
          </a:xfrm>
          <a:prstGeom prst="straightConnector1">
            <a:avLst/>
          </a:prstGeom>
          <a:ln w="31750">
            <a:solidFill>
              <a:srgbClr val="00447C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ingaa\AppData\Local\Microsoft\Windows\Temporary Internet Files\Content.Outlook\EXYUGGK2\DSC0073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055" y="2897044"/>
            <a:ext cx="1685981" cy="16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73273" y="4743691"/>
            <a:ext cx="3233543" cy="651046"/>
            <a:chOff x="2320998" y="4207443"/>
            <a:chExt cx="6836697" cy="1858469"/>
          </a:xfrm>
        </p:grpSpPr>
        <p:pic>
          <p:nvPicPr>
            <p:cNvPr id="39" name="Picture 38" descr="Palmaria_UFHs11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030" y="4210206"/>
              <a:ext cx="2177665" cy="185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2" descr="Porphyra_umbilicalis_JRs78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697" y="4207443"/>
              <a:ext cx="2189333" cy="185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9" descr="Ulva lactuca - Sea Lettuce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998" y="4210206"/>
              <a:ext cx="2474275" cy="185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Rectangle 41"/>
          <p:cNvSpPr/>
          <p:nvPr/>
        </p:nvSpPr>
        <p:spPr>
          <a:xfrm>
            <a:off x="4190826" y="4293828"/>
            <a:ext cx="4220997" cy="172819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4391020" y="5043873"/>
            <a:ext cx="1994436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lIns="54000" rIns="18000" rtlCol="0">
            <a:spAutoFit/>
          </a:bodyPr>
          <a:lstStyle/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Medium-kost produkter</a:t>
            </a:r>
          </a:p>
          <a:p>
            <a:r>
              <a:rPr lang="nb-NO" sz="1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nb-NO" sz="1200" dirty="0" err="1" smtClean="0">
                <a:latin typeface="Arial" pitchFamily="34" charset="0"/>
                <a:cs typeface="Arial" pitchFamily="34" charset="0"/>
              </a:rPr>
              <a:t>Encelleprotein</a:t>
            </a:r>
            <a:endParaRPr lang="nb-NO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200" dirty="0" smtClean="0">
                <a:latin typeface="Arial" pitchFamily="34" charset="0"/>
                <a:cs typeface="Arial" pitchFamily="34" charset="0"/>
              </a:rPr>
              <a:t>- Organiske syrer, amino-syrer etc.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8947" y="5228539"/>
            <a:ext cx="1755405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lIns="54000" rIns="18000" rtlCol="0">
            <a:spAutoFit/>
          </a:bodyPr>
          <a:lstStyle/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Lavkost produkter</a:t>
            </a:r>
          </a:p>
          <a:p>
            <a:r>
              <a:rPr lang="nb-NO" sz="1200" dirty="0" smtClean="0">
                <a:latin typeface="Arial" pitchFamily="34" charset="0"/>
                <a:cs typeface="Arial" pitchFamily="34" charset="0"/>
              </a:rPr>
              <a:t>- Biodrivstoff</a:t>
            </a:r>
          </a:p>
          <a:p>
            <a:r>
              <a:rPr lang="nb-NO" sz="1200" dirty="0" smtClean="0">
                <a:latin typeface="Arial" pitchFamily="34" charset="0"/>
                <a:cs typeface="Arial" pitchFamily="34" charset="0"/>
              </a:rPr>
              <a:t>- Plattformkjemikalier</a:t>
            </a:r>
            <a:endParaRPr lang="nb-NO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>
            <a:stCxn id="5" idx="2"/>
            <a:endCxn id="11" idx="0"/>
          </p:cNvCxnSpPr>
          <p:nvPr/>
        </p:nvCxnSpPr>
        <p:spPr>
          <a:xfrm>
            <a:off x="3850057" y="3975023"/>
            <a:ext cx="3526593" cy="1253516"/>
          </a:xfrm>
          <a:prstGeom prst="straightConnector1">
            <a:avLst/>
          </a:prstGeom>
          <a:ln w="19050">
            <a:solidFill>
              <a:srgbClr val="00447C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2"/>
            <a:endCxn id="10" idx="0"/>
          </p:cNvCxnSpPr>
          <p:nvPr/>
        </p:nvCxnSpPr>
        <p:spPr>
          <a:xfrm>
            <a:off x="3850057" y="3975023"/>
            <a:ext cx="1538181" cy="1068850"/>
          </a:xfrm>
          <a:prstGeom prst="straightConnector1">
            <a:avLst/>
          </a:prstGeom>
          <a:ln w="19050">
            <a:solidFill>
              <a:srgbClr val="00447C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47662" y="4479387"/>
            <a:ext cx="380669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447C"/>
            </a:solidFill>
          </a:ln>
        </p:spPr>
        <p:txBody>
          <a:bodyPr wrap="square" lIns="54000" rIns="18000" rtlCol="0">
            <a:spAutoFit/>
          </a:bodyPr>
          <a:lstStyle/>
          <a:p>
            <a:r>
              <a:rPr lang="nb-NO" sz="1600" i="1" dirty="0" smtClean="0">
                <a:latin typeface="Arial" pitchFamily="34" charset="0"/>
                <a:cs typeface="Arial" pitchFamily="34" charset="0"/>
              </a:rPr>
              <a:t>Mikrobiell eller termokjemisk konvertering</a:t>
            </a:r>
            <a:endParaRPr lang="nb-NO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2"/>
          <p:cNvSpPr txBox="1">
            <a:spLocks noGrp="1"/>
          </p:cNvSpPr>
          <p:nvPr/>
        </p:nvSpPr>
        <p:spPr bwMode="auto">
          <a:xfrm>
            <a:off x="8429625" y="6415088"/>
            <a:ext cx="514350" cy="285750"/>
          </a:xfrm>
          <a:prstGeom prst="rect">
            <a:avLst/>
          </a:prstGeom>
          <a:noFill/>
          <a:extLst/>
        </p:spPr>
        <p:txBody>
          <a:bodyPr tIns="36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B1FA025E-994A-4C1A-9377-2D3811BE1415}" type="slidenum">
              <a:rPr lang="nb-NO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9</a:t>
            </a:fld>
            <a:endParaRPr lang="nb-NO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2" y="5765194"/>
            <a:ext cx="3820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smtClean="0">
                <a:solidFill>
                  <a:srgbClr val="FF0000"/>
                </a:solidFill>
                <a:ea typeface="+mj-ea"/>
                <a:cs typeface="+mj-cs"/>
              </a:rPr>
              <a:t>Fokus i SINTEF og NTNU</a:t>
            </a:r>
            <a:endParaRPr lang="nb-NO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TEF-Standard">
  <a:themeElements>
    <a:clrScheme name="SINTEF Standard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A1DEE9"/>
      </a:accent1>
      <a:accent2>
        <a:srgbClr val="00ADEF"/>
      </a:accent2>
      <a:accent3>
        <a:srgbClr val="00447C"/>
      </a:accent3>
      <a:accent4>
        <a:srgbClr val="A19589"/>
      </a:accent4>
      <a:accent5>
        <a:srgbClr val="D8D0C7"/>
      </a:accent5>
      <a:accent6>
        <a:srgbClr val="A1DEE9"/>
      </a:accent6>
      <a:hlink>
        <a:srgbClr val="00ADEF"/>
      </a:hlink>
      <a:folHlink>
        <a:srgbClr val="00447C"/>
      </a:folHlink>
    </a:clrScheme>
    <a:fontScheme name="Standar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INTEF Standard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3175" cap="rnd" cmpd="sng" algn="ctr">
          <a:solidFill>
            <a:schemeClr val="phClr"/>
          </a:solidFill>
          <a:prstDash val="solid"/>
        </a:ln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SINTEF Light Gray">
      <a:srgbClr val="D8D0C7"/>
    </a:custClr>
    <a:custClr name="SINTEF Gray">
      <a:srgbClr val="A19589"/>
    </a:custClr>
    <a:custClr name="SINTEF Light Blue">
      <a:srgbClr val="A1DEE9"/>
    </a:custClr>
    <a:custClr name="SINTEF Cyan">
      <a:srgbClr val="00ADEF"/>
    </a:custClr>
    <a:custClr name="SINTEF Blue">
      <a:srgbClr val="00447C"/>
    </a:custClr>
    <a:custClr name="SINTEF Light Green">
      <a:srgbClr val="7AC142"/>
    </a:custClr>
    <a:custClr name="SINTEF Green">
      <a:srgbClr val="00853F"/>
    </a:custClr>
    <a:custClr name="SINTEF Yellow">
      <a:srgbClr val="F3EA00"/>
    </a:custClr>
    <a:custClr name="SINTEF Red">
      <a:srgbClr val="E31836"/>
    </a:custClr>
    <a:custClr name="SINTEF Magenta">
      <a:srgbClr val="EC008C"/>
    </a:custClr>
    <a:custClr name="SINTEF Brown">
      <a:srgbClr val="5A471C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SINTEF-Standard</Template>
  <TotalTime>1222</TotalTime>
  <Words>839</Words>
  <Application>Microsoft Office PowerPoint</Application>
  <PresentationFormat>On-screen Show (4:3)</PresentationFormat>
  <Paragraphs>216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SINTEF-Standard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Marine Biomasse  Et spektra av muligheter?</vt:lpstr>
      <vt:lpstr>PowerPoint Presentation</vt:lpstr>
      <vt:lpstr>PowerPoint Presentation</vt:lpstr>
      <vt:lpstr>PowerPoint Presentation</vt:lpstr>
      <vt:lpstr>        Refinery</vt:lpstr>
      <vt:lpstr>        Refinery</vt:lpstr>
    </vt:vector>
  </TitlesOfParts>
  <Company>SINTEF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Håvard Sletta</dc:creator>
  <cp:lastModifiedBy>Duncan Akporiaye</cp:lastModifiedBy>
  <cp:revision>61</cp:revision>
  <dcterms:created xsi:type="dcterms:W3CDTF">2015-06-16T04:57:07Z</dcterms:created>
  <dcterms:modified xsi:type="dcterms:W3CDTF">2015-06-17T20:21:06Z</dcterms:modified>
</cp:coreProperties>
</file>