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  <p:sldMasterId id="2147483674" r:id="rId3"/>
    <p:sldMasterId id="2147483711" r:id="rId4"/>
    <p:sldMasterId id="2147483717" r:id="rId5"/>
    <p:sldMasterId id="2147483723" r:id="rId6"/>
  </p:sldMasterIdLst>
  <p:notesMasterIdLst>
    <p:notesMasterId r:id="rId17"/>
  </p:notesMasterIdLst>
  <p:handoutMasterIdLst>
    <p:handoutMasterId r:id="rId18"/>
  </p:handoutMasterIdLst>
  <p:sldIdLst>
    <p:sldId id="497" r:id="rId7"/>
    <p:sldId id="551" r:id="rId8"/>
    <p:sldId id="547" r:id="rId9"/>
    <p:sldId id="552" r:id="rId10"/>
    <p:sldId id="500" r:id="rId11"/>
    <p:sldId id="541" r:id="rId12"/>
    <p:sldId id="531" r:id="rId13"/>
    <p:sldId id="532" r:id="rId14"/>
    <p:sldId id="550" r:id="rId15"/>
    <p:sldId id="524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E2"/>
    <a:srgbClr val="99CCFF"/>
    <a:srgbClr val="3399FF"/>
    <a:srgbClr val="6DC7FF"/>
    <a:srgbClr val="93D6FF"/>
    <a:srgbClr val="79C1D5"/>
    <a:srgbClr val="CC706E"/>
    <a:srgbClr val="808080"/>
    <a:srgbClr val="33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579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CAA0A-A941-4101-9286-79E0688B06EB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257C5-5184-427F-A89A-1A58A1BA52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2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DA6E478-684F-4045-BEF1-02339C940B52}" type="datetimeFigureOut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87E8B7C-ED3E-4C08-BFE5-7E28AF2DB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02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77D09D-873C-4345-AC78-5737917C49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EF530D-9A3A-451E-96FC-88E1C35909EE}" type="slidenum">
              <a:rPr lang="en-US" altLang="nb-NO">
                <a:latin typeface="Calibri" panose="020F0502020204030204" pitchFamily="34" charset="0"/>
              </a:rPr>
              <a:pPr eaLnBrk="1" hangingPunct="1"/>
              <a:t>2</a:t>
            </a:fld>
            <a:endParaRPr lang="en-US" altLang="nb-N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1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87E435-D838-4D46-BF8B-80904519F141}" type="slidenum">
              <a:rPr lang="en-US" altLang="nb-NO">
                <a:latin typeface="Calibri" panose="020F0502020204030204" pitchFamily="34" charset="0"/>
              </a:rPr>
              <a:pPr eaLnBrk="1" hangingPunct="1"/>
              <a:t>4</a:t>
            </a:fld>
            <a:endParaRPr lang="en-US" altLang="nb-N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1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4365104"/>
            <a:ext cx="4114800" cy="93610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Boo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1188" y="1484313"/>
            <a:ext cx="3744912" cy="4824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9"/>
            <a:ext cx="4038600" cy="507342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9"/>
            <a:ext cx="4038600" cy="507342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0" y="637624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541FA8-E540-4141-B144-D00C6D59D0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0" y="637624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541FA8-E540-4141-B144-D00C6D59D0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4572000" y="637624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41FA8-E540-4141-B144-D00C6D59D0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40771"/>
            <a:ext cx="5486400" cy="33868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4365104"/>
            <a:ext cx="4114800" cy="93610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Boo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1188" y="1484313"/>
            <a:ext cx="3744912" cy="4824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3F0A-6CCB-4169-BA6A-4D8737F603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76EE-3AC3-40D4-BF2F-423616F8A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6"/>
            <a:ext cx="6635750" cy="561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8D04-E8BF-43F2-9BF1-4EADE45587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F364-F44A-4EE1-BB82-1641478B1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7951"/>
            <a:ext cx="7067550" cy="633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040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250825" y="6510342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40200" y="6511929"/>
            <a:ext cx="1223963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FD7143-3883-4C6A-BD18-AF917EDEBE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250825" y="6510342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40200" y="6511929"/>
            <a:ext cx="1223963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FD7143-3883-4C6A-BD18-AF917EDEBE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9"/>
            <a:ext cx="4038600" cy="504056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9"/>
            <a:ext cx="4038600" cy="504056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50825" y="6510342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40200" y="6511929"/>
            <a:ext cx="1223963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BE2997-640A-4A06-B12D-7E56CEE0A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250825" y="6510342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40200" y="6511929"/>
            <a:ext cx="1223963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F81BFD-5C5C-4DB3-8DCB-8E6800CD36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0825" y="6510342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40200" y="6511929"/>
            <a:ext cx="1223963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8702EE-B288-4254-9767-4E0F4BE48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7"/>
            <a:ext cx="5486400" cy="360283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50825" y="6510342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40200" y="6511929"/>
            <a:ext cx="1223963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0DA27E-DDF6-488D-B4A5-E04E5798A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8942-F4A4-42E1-92B7-425CFA0C15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9"/>
            <a:ext cx="4038600" cy="507342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9"/>
            <a:ext cx="4038600" cy="507342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80A3C-29D4-4BCD-B5C0-D4DDB15A61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9054-AC47-4806-A30B-9722DB7ECD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0E46-5AC2-4046-8100-B4EEA2C710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40771"/>
            <a:ext cx="5486400" cy="33868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F778-F834-483A-9B35-2F28FBF856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8196D5-EBAF-44C4-9470-4D529D93B441}" type="datetimeFigureOut">
              <a:rPr lang="nb-NO"/>
              <a:pPr>
                <a:defRPr/>
              </a:pPr>
              <a:t>17.06.2015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E07DC5E-2F83-4F1F-B955-1285E2A538D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8826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0" y="637624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541FA8-E540-4141-B144-D00C6D59D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9"/>
            <a:ext cx="4038600" cy="504056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9"/>
            <a:ext cx="4038600" cy="504056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0" y="637624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541FA8-E540-4141-B144-D00C6D59D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0" y="637624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541FA8-E540-4141-B144-D00C6D59D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0" y="637624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541FA8-E540-4141-B144-D00C6D59D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7"/>
            <a:ext cx="5486400" cy="360283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0" y="637624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541FA8-E540-4141-B144-D00C6D59D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0" y="637624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541FA8-E540-4141-B144-D00C6D59D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0" y="637624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541FA8-E540-4141-B144-D00C6D59D0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openpage2_gre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2" y="2636839"/>
            <a:ext cx="45497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top graphic_grey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2" y="107951"/>
            <a:ext cx="70675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7" name="Picture 7" descr="Borregaard 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290" y="6200775"/>
            <a:ext cx="13319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bear hill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049962"/>
            <a:ext cx="568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0" y="637624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541FA8-E540-4141-B144-D00C6D59D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3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7A6"/>
          </a:solidFill>
          <a:latin typeface="Franklin Gothic Boo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op graphic_gre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6988"/>
            <a:ext cx="9144000" cy="81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0176"/>
            <a:ext cx="6635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1" name="Picture 7" descr="Borregaard 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90" y="6200775"/>
            <a:ext cx="13319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0" y="637624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541FA8-E540-4141-B144-D00C6D59D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9" r:id="rId4"/>
    <p:sldLayoutId id="214748370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67A6"/>
          </a:solidFill>
          <a:latin typeface="Franklin Gothic Boo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openpage2_gre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2" y="2636839"/>
            <a:ext cx="45497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50825" y="651034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924302" y="6511929"/>
            <a:ext cx="1223963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09DF10-9149-4D11-861D-7355899FA0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top graphic_gre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2" y="107951"/>
            <a:ext cx="70675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149" name="Picture 7" descr="Borregaard 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90" y="6200775"/>
            <a:ext cx="13319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bear hill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7" y="6048375"/>
            <a:ext cx="568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0" y="6376247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541FA8-E540-4141-B144-D00C6D59D0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7A6"/>
          </a:solidFill>
          <a:latin typeface="Franklin Gothic Boo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67A6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67A6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67A6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67A6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top graphic_grey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81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0176"/>
            <a:ext cx="6635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73" name="Picture 7" descr="Borregaard 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290" y="6200775"/>
            <a:ext cx="13319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50825" y="651034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924302" y="6511929"/>
            <a:ext cx="1223963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E657C1-C260-407E-9757-4A09B33F50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3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7A6"/>
          </a:solidFill>
          <a:latin typeface="Franklin Gothic Boo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67A6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67A6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67A6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67A6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7A6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0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758936" y="4365104"/>
            <a:ext cx="5385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b-NO" sz="2400" b="1" dirty="0" smtClean="0">
                <a:solidFill>
                  <a:schemeClr val="accent6"/>
                </a:solidFill>
                <a:latin typeface="Franklin Gothic Book" pitchFamily="34" charset="0"/>
                <a:ea typeface="+mj-ea"/>
                <a:cs typeface="+mj-cs"/>
              </a:rPr>
              <a:t>Et konkurransedyktig grønt næringsliv    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073525" y="5085184"/>
            <a:ext cx="50704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GB" dirty="0" smtClean="0">
              <a:solidFill>
                <a:schemeClr val="accent1"/>
              </a:solidFill>
              <a:latin typeface="Franklin Gothic Book" pitchFamily="34" charset="0"/>
            </a:endParaRPr>
          </a:p>
          <a:p>
            <a:pPr algn="ctr" eaLnBrk="0" hangingPunct="0"/>
            <a:r>
              <a:rPr lang="nb-NO" dirty="0" smtClean="0">
                <a:solidFill>
                  <a:schemeClr val="accent6"/>
                </a:solidFill>
                <a:latin typeface="Franklin Gothic Book" pitchFamily="34" charset="0"/>
              </a:rPr>
              <a:t>NFD Innspillskonferanse 18.06.15</a:t>
            </a:r>
          </a:p>
          <a:p>
            <a:pPr algn="ctr" eaLnBrk="0" hangingPunct="0"/>
            <a:endParaRPr lang="en-GB" dirty="0">
              <a:solidFill>
                <a:schemeClr val="accent1"/>
              </a:solidFill>
              <a:latin typeface="Franklin Gothic Book" pitchFamily="34" charset="0"/>
            </a:endParaRPr>
          </a:p>
          <a:p>
            <a:pPr algn="ctr" eaLnBrk="0" hangingPunct="0"/>
            <a:r>
              <a:rPr lang="en-GB" dirty="0" smtClean="0">
                <a:solidFill>
                  <a:schemeClr val="accent6"/>
                </a:solidFill>
                <a:latin typeface="Franklin Gothic Book" pitchFamily="34" charset="0"/>
              </a:rPr>
              <a:t>Gisle Løhre Johansen</a:t>
            </a:r>
          </a:p>
          <a:p>
            <a:pPr algn="ctr" eaLnBrk="0" hangingPunct="0"/>
            <a:r>
              <a:rPr lang="nb-NO" dirty="0" smtClean="0">
                <a:solidFill>
                  <a:schemeClr val="accent6"/>
                </a:solidFill>
                <a:latin typeface="Franklin Gothic Book" pitchFamily="34" charset="0"/>
              </a:rPr>
              <a:t>Konserndirektør FoU og Forretningsutvikling</a:t>
            </a:r>
          </a:p>
          <a:p>
            <a:pPr algn="ctr" eaLnBrk="0" hangingPunct="0"/>
            <a:endParaRPr lang="en-GB" dirty="0" smtClean="0">
              <a:solidFill>
                <a:schemeClr val="accent6"/>
              </a:solidFill>
              <a:latin typeface="Franklin Gothic Book" pitchFamily="34" charset="0"/>
            </a:endParaRPr>
          </a:p>
          <a:p>
            <a:pPr algn="ctr" eaLnBrk="0" hangingPunct="0"/>
            <a:endParaRPr lang="en-GB" dirty="0">
              <a:solidFill>
                <a:schemeClr val="accent6"/>
              </a:solidFill>
              <a:latin typeface="Franklin Gothic Book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57" y="118401"/>
            <a:ext cx="3761385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6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0176"/>
            <a:ext cx="8187967" cy="561975"/>
          </a:xfrm>
        </p:spPr>
        <p:txBody>
          <a:bodyPr/>
          <a:lstStyle/>
          <a:p>
            <a:r>
              <a:rPr lang="nb-NO" dirty="0" smtClean="0"/>
              <a:t>Hva kan norske myndigheter gjøre  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7" y="836712"/>
            <a:ext cx="9166919" cy="5073427"/>
          </a:xfrm>
        </p:spPr>
        <p:txBody>
          <a:bodyPr/>
          <a:lstStyle/>
          <a:p>
            <a:r>
              <a:rPr lang="nb-NO" sz="2000" b="1" dirty="0" smtClean="0"/>
              <a:t>Risikoavlastning </a:t>
            </a:r>
            <a:r>
              <a:rPr lang="nb-NO" sz="2000" dirty="0" smtClean="0"/>
              <a:t>i alle faser av et prosjekt</a:t>
            </a:r>
          </a:p>
          <a:p>
            <a:pPr lvl="1"/>
            <a:r>
              <a:rPr lang="nb-NO" sz="1800" dirty="0" smtClean="0"/>
              <a:t>NFR (F&amp;U)</a:t>
            </a:r>
          </a:p>
          <a:p>
            <a:pPr lvl="1"/>
            <a:r>
              <a:rPr lang="nb-NO" sz="1800" dirty="0" smtClean="0"/>
              <a:t>Innovasjon Norge (F&amp;U, Pilot)</a:t>
            </a:r>
          </a:p>
          <a:p>
            <a:pPr lvl="1"/>
            <a:r>
              <a:rPr lang="nb-NO" sz="1800" dirty="0" smtClean="0"/>
              <a:t>Enova (Pilot, Demo)</a:t>
            </a:r>
          </a:p>
          <a:p>
            <a:pPr lvl="2"/>
            <a:r>
              <a:rPr lang="nb-NO" sz="1400" dirty="0" smtClean="0"/>
              <a:t>Støtte </a:t>
            </a:r>
            <a:r>
              <a:rPr lang="nb-NO" sz="1400" dirty="0" smtClean="0"/>
              <a:t>til drift av Pilot og </a:t>
            </a:r>
            <a:r>
              <a:rPr lang="nb-NO" sz="1400" dirty="0" smtClean="0"/>
              <a:t>Demo anlegg</a:t>
            </a:r>
            <a:endParaRPr lang="nb-NO" sz="1400" dirty="0" smtClean="0"/>
          </a:p>
          <a:p>
            <a:pPr lvl="2"/>
            <a:r>
              <a:rPr lang="nb-NO" sz="1400" dirty="0" smtClean="0"/>
              <a:t>Økte timesatser for Skattefunn</a:t>
            </a:r>
          </a:p>
          <a:p>
            <a:pPr marL="914400" lvl="2" indent="0">
              <a:buNone/>
            </a:pPr>
            <a:endParaRPr lang="nb-NO" sz="1400" dirty="0"/>
          </a:p>
          <a:p>
            <a:r>
              <a:rPr lang="nb-NO" sz="2000" dirty="0" smtClean="0"/>
              <a:t>Bruke </a:t>
            </a:r>
            <a:r>
              <a:rPr lang="nb-NO" sz="2000" b="1" dirty="0" smtClean="0"/>
              <a:t>rammen EØS-avtalen tillater </a:t>
            </a:r>
            <a:r>
              <a:rPr lang="nb-NO" sz="2000" dirty="0" smtClean="0"/>
              <a:t>for å hjelpe norsk industri</a:t>
            </a:r>
          </a:p>
          <a:p>
            <a:pPr lvl="1"/>
            <a:r>
              <a:rPr lang="nb-NO" sz="1800" dirty="0" smtClean="0"/>
              <a:t>Det gis opptil 70 % støttegrad til </a:t>
            </a:r>
            <a:r>
              <a:rPr lang="nb-NO" sz="1800" dirty="0" smtClean="0"/>
              <a:t>prosjekter </a:t>
            </a:r>
            <a:r>
              <a:rPr lang="nb-NO" sz="1800" dirty="0" smtClean="0"/>
              <a:t>i EU, men konkurransen er tøff</a:t>
            </a:r>
          </a:p>
          <a:p>
            <a:pPr lvl="1"/>
            <a:r>
              <a:rPr lang="nb-NO" sz="1800" dirty="0" smtClean="0"/>
              <a:t>Direkte støtte til til industrielle </a:t>
            </a:r>
            <a:r>
              <a:rPr lang="nb-NO" sz="1800" dirty="0" smtClean="0"/>
              <a:t>aktører</a:t>
            </a:r>
          </a:p>
          <a:p>
            <a:pPr marL="457200" lvl="1" indent="0">
              <a:buNone/>
            </a:pPr>
            <a:endParaRPr lang="nb-NO" sz="1800" dirty="0" smtClean="0"/>
          </a:p>
          <a:p>
            <a:r>
              <a:rPr lang="nb-NO" sz="2000" dirty="0" smtClean="0"/>
              <a:t>Langsiktige </a:t>
            </a:r>
            <a:r>
              <a:rPr lang="nb-NO" sz="2000" b="1" dirty="0" smtClean="0"/>
              <a:t>rammebetingelser</a:t>
            </a:r>
          </a:p>
          <a:p>
            <a:pPr marL="0" indent="0">
              <a:buNone/>
            </a:pPr>
            <a:endParaRPr lang="nb-NO" sz="2000" b="1" dirty="0" smtClean="0"/>
          </a:p>
          <a:p>
            <a:r>
              <a:rPr lang="nb-NO" sz="2000" dirty="0" smtClean="0"/>
              <a:t>Hjelp til å skape </a:t>
            </a:r>
            <a:r>
              <a:rPr lang="nb-NO" sz="2000" b="1" dirty="0" smtClean="0"/>
              <a:t>markeder</a:t>
            </a:r>
          </a:p>
          <a:p>
            <a:pPr lvl="1"/>
            <a:r>
              <a:rPr lang="nb-NO" sz="1800" dirty="0" smtClean="0"/>
              <a:t>Omsetningspåbud biodrivstoff</a:t>
            </a:r>
          </a:p>
          <a:p>
            <a:pPr lvl="1"/>
            <a:r>
              <a:rPr lang="nb-NO" sz="1800" dirty="0" smtClean="0"/>
              <a:t>Offentlige innkjøpsordninger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4541FA8-E540-4141-B144-D00C6D59D0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8" name="Picture 4" descr="http://res.cloudinary.com/hhftyu2rv/image/upload/v1419255310/d1pxjognpgaqts25ly9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23" y="1212375"/>
            <a:ext cx="1966652" cy="7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398" y="1639919"/>
            <a:ext cx="1648403" cy="696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405" y="2031099"/>
            <a:ext cx="1408871" cy="6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561975"/>
          </a:xfrm>
        </p:spPr>
        <p:txBody>
          <a:bodyPr/>
          <a:lstStyle/>
          <a:p>
            <a:pPr eaLnBrk="1" hangingPunct="1"/>
            <a:r>
              <a:rPr lang="nb-NO" altLang="nb-NO" sz="1800" i="1" smtClean="0"/>
              <a:t>Borregaard er globalt ledende innen biobaserte kjemikalier</a:t>
            </a:r>
            <a:br>
              <a:rPr lang="nb-NO" altLang="nb-NO" sz="1800" i="1" smtClean="0"/>
            </a:br>
            <a:r>
              <a:rPr lang="nb-NO" altLang="nb-NO" sz="2400" smtClean="0"/>
              <a:t>Høy råvareutnyttelse gir høy verdiskaping </a:t>
            </a:r>
            <a:br>
              <a:rPr lang="nb-NO" altLang="nb-NO" sz="2400" smtClean="0"/>
            </a:br>
            <a:endParaRPr lang="nb-NO" altLang="nb-NO" sz="2400" smtClean="0"/>
          </a:p>
        </p:txBody>
      </p:sp>
      <p:pic>
        <p:nvPicPr>
          <p:cNvPr id="6147" name="Picture 2" descr="businessmodelgrey_no tex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6689725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 rot="165934">
            <a:off x="1739900" y="2724150"/>
            <a:ext cx="2374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  <a:t>SPESIAL- </a:t>
            </a:r>
            <a:b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</a:b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  <a:t>CELLULOSE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Arial" charset="0"/>
            </a:endParaRPr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 rot="-1155451">
            <a:off x="5562600" y="19558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  <a:t>VANILLIN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Arial" charset="0"/>
            </a:endParaRPr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 rot="-2315955">
            <a:off x="5199063" y="140335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  <a:t>LIGNIN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Arial" charset="0"/>
            </a:endParaRPr>
          </a:p>
        </p:txBody>
      </p:sp>
      <p:sp>
        <p:nvSpPr>
          <p:cNvPr id="12296" name="TextBox 6"/>
          <p:cNvSpPr txBox="1">
            <a:spLocks noChangeArrowheads="1"/>
          </p:cNvSpPr>
          <p:nvPr/>
        </p:nvSpPr>
        <p:spPr bwMode="auto">
          <a:xfrm rot="2167590">
            <a:off x="5359400" y="423386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Arial" charset="0"/>
              </a:rPr>
              <a:t>ETANOL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63586" y="4933549"/>
            <a:ext cx="7272337" cy="1200329"/>
          </a:xfrm>
          <a:prstGeom prst="rect">
            <a:avLst/>
          </a:prstGeom>
          <a:noFill/>
          <a:ln w="19050">
            <a:solidFill>
              <a:schemeClr val="accent2">
                <a:lumMod val="9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Arial" charset="0"/>
              </a:rPr>
              <a:t>Borregaards biokjemikalier er miljøvennlige </a:t>
            </a:r>
          </a:p>
          <a:p>
            <a:pPr algn="ctr">
              <a:defRPr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Arial" charset="0"/>
              </a:rPr>
              <a:t>og bærekraftige alternativer til oljebaserte </a:t>
            </a:r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Arial" charset="0"/>
              </a:rPr>
              <a:t>produkter</a:t>
            </a:r>
          </a:p>
          <a:p>
            <a:pPr algn="ctr">
              <a:defRPr/>
            </a:pPr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Arial" charset="0"/>
              </a:rPr>
              <a:t/>
            </a:r>
            <a:b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Arial" charset="0"/>
              </a:rPr>
            </a:br>
            <a:r>
              <a:rPr lang="nb-NO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Arial" charset="0"/>
              </a:rPr>
              <a:t>Årlig omsetning fra bioraffineriet i Sarpsborg er 3 milliarder kroner</a:t>
            </a:r>
            <a:endParaRPr lang="nb-NO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 rot="16623941">
            <a:off x="2915488" y="2792884"/>
            <a:ext cx="1077913" cy="371423"/>
          </a:xfrm>
          <a:custGeom>
            <a:avLst/>
            <a:gdLst>
              <a:gd name="T0" fmla="*/ 0 w 1035996"/>
              <a:gd name="T1" fmla="*/ 0 h 307777"/>
              <a:gd name="T2" fmla="*/ 1076507 w 1035996"/>
              <a:gd name="T3" fmla="*/ 0 h 307777"/>
              <a:gd name="T4" fmla="*/ 1076507 w 1035996"/>
              <a:gd name="T5" fmla="*/ 307777 h 307777"/>
              <a:gd name="T6" fmla="*/ 0 w 1035996"/>
              <a:gd name="T7" fmla="*/ 307777 h 307777"/>
              <a:gd name="T8" fmla="*/ 0 w 1035996"/>
              <a:gd name="T9" fmla="*/ 0 h 3077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5996"/>
              <a:gd name="T16" fmla="*/ 0 h 307777"/>
              <a:gd name="T17" fmla="*/ 1035996 w 1035996"/>
              <a:gd name="T18" fmla="*/ 307777 h 3077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5996" h="307777">
                <a:moveTo>
                  <a:pt x="0" y="0"/>
                </a:moveTo>
                <a:lnTo>
                  <a:pt x="1035996" y="0"/>
                </a:lnTo>
                <a:lnTo>
                  <a:pt x="1035996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spcFirstLastPara="1">
            <a:prstTxWarp prst="textArchUp">
              <a:avLst>
                <a:gd name="adj" fmla="val 11282387"/>
              </a:avLst>
            </a:prstTxWarp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Fiber 45%</a:t>
            </a:r>
            <a:endParaRPr lang="en-US" sz="1400" dirty="0">
              <a:solidFill>
                <a:schemeClr val="bg1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4" name="TextBox 8"/>
          <p:cNvSpPr>
            <a:spLocks noChangeArrowheads="1"/>
          </p:cNvSpPr>
          <p:nvPr/>
        </p:nvSpPr>
        <p:spPr bwMode="auto">
          <a:xfrm rot="3369569">
            <a:off x="4479097" y="2456185"/>
            <a:ext cx="1573213" cy="307975"/>
          </a:xfrm>
          <a:custGeom>
            <a:avLst/>
            <a:gdLst>
              <a:gd name="T0" fmla="*/ 0 w 1035996"/>
              <a:gd name="T1" fmla="*/ 0 h 307777"/>
              <a:gd name="T2" fmla="*/ 1573415 w 1035996"/>
              <a:gd name="T3" fmla="*/ 0 h 307777"/>
              <a:gd name="T4" fmla="*/ 1573415 w 1035996"/>
              <a:gd name="T5" fmla="*/ 307777 h 307777"/>
              <a:gd name="T6" fmla="*/ 0 w 1035996"/>
              <a:gd name="T7" fmla="*/ 307777 h 307777"/>
              <a:gd name="T8" fmla="*/ 0 w 1035996"/>
              <a:gd name="T9" fmla="*/ 0 h 3077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5996"/>
              <a:gd name="T16" fmla="*/ 0 h 307777"/>
              <a:gd name="T17" fmla="*/ 1035996 w 1035996"/>
              <a:gd name="T18" fmla="*/ 307777 h 3077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5996" h="307777">
                <a:moveTo>
                  <a:pt x="0" y="0"/>
                </a:moveTo>
                <a:lnTo>
                  <a:pt x="1035996" y="0"/>
                </a:lnTo>
                <a:lnTo>
                  <a:pt x="1035996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spcFirstLastPara="1">
            <a:prstTxWarp prst="textArchUp">
              <a:avLst>
                <a:gd name="adj" fmla="val 11161687"/>
              </a:avLst>
            </a:prstTxWarp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Bindemiddel 30%</a:t>
            </a:r>
            <a:endParaRPr lang="en-US" sz="1400" dirty="0">
              <a:solidFill>
                <a:schemeClr val="bg1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5" name="TextBox 9"/>
          <p:cNvSpPr>
            <a:spLocks noChangeArrowheads="1"/>
          </p:cNvSpPr>
          <p:nvPr/>
        </p:nvSpPr>
        <p:spPr bwMode="auto">
          <a:xfrm rot="18426218">
            <a:off x="4596320" y="3453653"/>
            <a:ext cx="1595395" cy="343363"/>
          </a:xfrm>
          <a:custGeom>
            <a:avLst/>
            <a:gdLst>
              <a:gd name="T0" fmla="*/ 0 w 1035996"/>
              <a:gd name="T1" fmla="*/ 0 h 307777"/>
              <a:gd name="T2" fmla="*/ 1319938 w 1035996"/>
              <a:gd name="T3" fmla="*/ 0 h 307777"/>
              <a:gd name="T4" fmla="*/ 1319938 w 1035996"/>
              <a:gd name="T5" fmla="*/ 307777 h 307777"/>
              <a:gd name="T6" fmla="*/ 0 w 1035996"/>
              <a:gd name="T7" fmla="*/ 307777 h 307777"/>
              <a:gd name="T8" fmla="*/ 0 w 1035996"/>
              <a:gd name="T9" fmla="*/ 0 h 3077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5996"/>
              <a:gd name="T16" fmla="*/ 0 h 307777"/>
              <a:gd name="T17" fmla="*/ 1035996 w 1035996"/>
              <a:gd name="T18" fmla="*/ 307777 h 3077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5996" h="307777">
                <a:moveTo>
                  <a:pt x="0" y="0"/>
                </a:moveTo>
                <a:lnTo>
                  <a:pt x="1035996" y="0"/>
                </a:lnTo>
                <a:lnTo>
                  <a:pt x="1035996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spcFirstLastPara="1">
            <a:prstTxWarp prst="textArchDown">
              <a:avLst>
                <a:gd name="adj" fmla="val 426850"/>
              </a:avLst>
            </a:prstTxWarp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Sukker 25%</a:t>
            </a:r>
            <a:endParaRPr lang="en-US" sz="1400" dirty="0">
              <a:solidFill>
                <a:schemeClr val="bg1"/>
              </a:solidFill>
              <a:latin typeface="Franklin Gothic Boo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9475" y="6094413"/>
            <a:ext cx="1914525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>
              <a:latin typeface="Franklin Gothic Book" panose="020B0503020102020204" pitchFamily="3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88913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powerhousetoolsupply.com/images/products/detail/whitepads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2881313"/>
            <a:ext cx="144621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643188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thedenverliquorbarn.com/wp-content/uploads/2012/06/15lb_steele_c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478213"/>
            <a:ext cx="6731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3402013"/>
            <a:ext cx="444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3983038"/>
            <a:ext cx="246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141663"/>
            <a:ext cx="6302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>
            <a:spLocks noChangeArrowheads="1"/>
          </p:cNvSpPr>
          <p:nvPr/>
        </p:nvSpPr>
        <p:spPr bwMode="auto">
          <a:xfrm>
            <a:off x="-36513" y="4292600"/>
            <a:ext cx="98885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200"/>
              <a:t>                </a:t>
            </a:r>
            <a:r>
              <a:rPr lang="nb-NO" altLang="nb-NO" sz="1200" b="1"/>
              <a:t>Lignin	           Spesialcellulose             Bio-fyringsolje       Bioetanol      CO2        Biogass         Kvistmasse      Vaniljesmak   </a:t>
            </a:r>
            <a:r>
              <a:rPr lang="nb-NO" altLang="nb-NO" sz="1200"/>
              <a:t>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/>
              <a:t>              </a:t>
            </a:r>
            <a:r>
              <a:rPr lang="nb-NO" altLang="nb-NO" sz="1000"/>
              <a:t>85 kg	                           80 kg	       25 kg                                10 liter         8 kg           2 kg                           4 kg                    1 kg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/>
              <a:t>  </a:t>
            </a:r>
            <a:r>
              <a:rPr lang="nb-NO" altLang="nb-NO" sz="1000"/>
              <a:t>      </a:t>
            </a:r>
            <a:endParaRPr lang="nb-NO" altLang="nb-NO" sz="120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3897313"/>
            <a:ext cx="180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kstSylinder 1"/>
          <p:cNvSpPr txBox="1">
            <a:spLocks noChangeArrowheads="1"/>
          </p:cNvSpPr>
          <p:nvPr/>
        </p:nvSpPr>
        <p:spPr bwMode="auto">
          <a:xfrm>
            <a:off x="3438525" y="2016125"/>
            <a:ext cx="582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/>
              <a:t>       </a:t>
            </a:r>
            <a:r>
              <a:rPr lang="nb-NO" altLang="nb-NO" sz="1200"/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129213"/>
            <a:ext cx="11509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191125"/>
            <a:ext cx="96678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348288"/>
            <a:ext cx="11969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602288"/>
            <a:ext cx="12620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Sylinder 12"/>
          <p:cNvSpPr txBox="1">
            <a:spLocks noChangeArrowheads="1"/>
          </p:cNvSpPr>
          <p:nvPr/>
        </p:nvSpPr>
        <p:spPr bwMode="auto">
          <a:xfrm>
            <a:off x="323850" y="6342063"/>
            <a:ext cx="8656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000"/>
              <a:t>      </a:t>
            </a:r>
            <a:r>
              <a:rPr lang="nb-NO" altLang="nb-NO" sz="1000" b="1"/>
              <a:t>210 tonn		  3000 	                    15 liter                          30 km                        30 kvadratmeter       2.000 liter  </a:t>
            </a:r>
            <a:r>
              <a:rPr lang="nb-NO" altLang="nb-NO" sz="1000"/>
              <a:t>og</a:t>
            </a:r>
            <a:r>
              <a:rPr lang="nb-NO" altLang="nb-NO" sz="1000" b="1"/>
              <a:t>        5.000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000"/>
              <a:t>        betong                                 brilleinnfatninger                         fyringsolje                    bussreise                           kartong                      iskrem             sjokolader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45088"/>
            <a:ext cx="8366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602288"/>
            <a:ext cx="9461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TekstSylinder 19"/>
          <p:cNvSpPr txBox="1">
            <a:spLocks noChangeArrowheads="1"/>
          </p:cNvSpPr>
          <p:nvPr/>
        </p:nvSpPr>
        <p:spPr bwMode="auto">
          <a:xfrm>
            <a:off x="342900" y="188913"/>
            <a:ext cx="2244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rgbClr val="0067A6"/>
                </a:solidFill>
              </a:rPr>
              <a:t>Ett grantre………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52488"/>
            <a:ext cx="14525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>
            <a:spLocks noChangeArrowheads="1"/>
          </p:cNvSpPr>
          <p:nvPr/>
        </p:nvSpPr>
        <p:spPr bwMode="auto">
          <a:xfrm>
            <a:off x="306388" y="2092325"/>
            <a:ext cx="2098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/>
              <a:t>400 kg ved  -  eller……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95925"/>
            <a:ext cx="9366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933825"/>
            <a:ext cx="250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64138" y="2430463"/>
            <a:ext cx="63182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sp>
        <p:nvSpPr>
          <p:cNvPr id="31" name="Ellipse 1"/>
          <p:cNvSpPr/>
          <p:nvPr/>
        </p:nvSpPr>
        <p:spPr>
          <a:xfrm>
            <a:off x="3762376" y="736600"/>
            <a:ext cx="1487810" cy="133849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b-NO" sz="2400" dirty="0"/>
              <a:t>180 kroner</a:t>
            </a:r>
          </a:p>
        </p:txBody>
      </p:sp>
      <p:sp>
        <p:nvSpPr>
          <p:cNvPr id="32" name="Ellipse 1"/>
          <p:cNvSpPr/>
          <p:nvPr/>
        </p:nvSpPr>
        <p:spPr>
          <a:xfrm>
            <a:off x="201290" y="650874"/>
            <a:ext cx="1916113" cy="198596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b-NO" sz="3200" dirty="0"/>
              <a:t>360 kroner</a:t>
            </a:r>
          </a:p>
        </p:txBody>
      </p:sp>
      <p:sp>
        <p:nvSpPr>
          <p:cNvPr id="33" name="Ellipse 30"/>
          <p:cNvSpPr/>
          <p:nvPr/>
        </p:nvSpPr>
        <p:spPr>
          <a:xfrm>
            <a:off x="107504" y="2840038"/>
            <a:ext cx="8946009" cy="195711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b-NO" sz="4800" dirty="0"/>
              <a:t>1.400 kroner</a:t>
            </a:r>
          </a:p>
        </p:txBody>
      </p:sp>
    </p:spTree>
    <p:extLst>
      <p:ext uri="{BB962C8B-B14F-4D97-AF65-F5344CB8AC3E}">
        <p14:creationId xmlns:p14="http://schemas.microsoft.com/office/powerpoint/2010/main" val="29685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597" name="Oval 15"/>
          <p:cNvSpPr>
            <a:spLocks noChangeArrowheads="1"/>
          </p:cNvSpPr>
          <p:nvPr/>
        </p:nvSpPr>
        <p:spPr bwMode="auto">
          <a:xfrm>
            <a:off x="4140200" y="4868863"/>
            <a:ext cx="936625" cy="312737"/>
          </a:xfrm>
          <a:prstGeom prst="ellipse">
            <a:avLst/>
          </a:prstGeom>
          <a:noFill/>
          <a:ln w="19050" algn="ctr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nb-NO"/>
          </a:p>
        </p:txBody>
      </p:sp>
      <p:pic>
        <p:nvPicPr>
          <p:cNvPr id="19459" name="Picture 12" descr="Cows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48488" y="1062038"/>
            <a:ext cx="146208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mai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627784" y="4293120"/>
            <a:ext cx="1392650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 descr="Standard MFC och MFCMC röd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791481" y="1275836"/>
            <a:ext cx="1361112" cy="14313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27"/>
          <p:cNvSpPr txBox="1">
            <a:spLocks noChangeArrowheads="1"/>
          </p:cNvSpPr>
          <p:nvPr/>
        </p:nvSpPr>
        <p:spPr bwMode="auto">
          <a:xfrm>
            <a:off x="1076325" y="3625850"/>
            <a:ext cx="7588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/>
              <a:t>”Exilva”</a:t>
            </a:r>
          </a:p>
        </p:txBody>
      </p:sp>
      <p:sp>
        <p:nvSpPr>
          <p:cNvPr id="19463" name="TextBox 28"/>
          <p:cNvSpPr txBox="1">
            <a:spLocks noChangeArrowheads="1"/>
          </p:cNvSpPr>
          <p:nvPr/>
        </p:nvSpPr>
        <p:spPr bwMode="auto">
          <a:xfrm>
            <a:off x="4278313" y="4891088"/>
            <a:ext cx="666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/>
              <a:t>”BALI”</a:t>
            </a:r>
          </a:p>
        </p:txBody>
      </p:sp>
      <p:sp>
        <p:nvSpPr>
          <p:cNvPr id="19464" name="Rectangle 19"/>
          <p:cNvSpPr txBox="1">
            <a:spLocks/>
          </p:cNvSpPr>
          <p:nvPr/>
        </p:nvSpPr>
        <p:spPr bwMode="auto">
          <a:xfrm>
            <a:off x="2598738" y="908050"/>
            <a:ext cx="413385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nb-NO" sz="1600" dirty="0"/>
              <a:t>Innovation</a:t>
            </a:r>
            <a:r>
              <a:rPr lang="nb-NO" altLang="nb-NO" sz="1600" dirty="0"/>
              <a:t> Management Teams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nb-NO" altLang="nb-NO" sz="1600" dirty="0"/>
              <a:t>~12%</a:t>
            </a:r>
            <a:r>
              <a:rPr lang="nb-NO" altLang="nb-NO" sz="1600" baseline="30000" dirty="0"/>
              <a:t> </a:t>
            </a:r>
            <a:r>
              <a:rPr lang="nb-NO" altLang="nb-NO" sz="1600" dirty="0"/>
              <a:t>av Borregaards salg kommer </a:t>
            </a:r>
            <a:br>
              <a:rPr lang="nb-NO" altLang="nb-NO" sz="1600" dirty="0"/>
            </a:br>
            <a:r>
              <a:rPr lang="nb-NO" altLang="nb-NO" sz="1600" dirty="0"/>
              <a:t>fra nye produkter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nb-NO" altLang="nb-NO" sz="1600" dirty="0"/>
              <a:t>95 ansatte i forskning, hvorav 80 ved forskningssenteret i Sarpsborg –  34 har </a:t>
            </a:r>
            <a:r>
              <a:rPr lang="nb-NO" altLang="nb-NO" sz="1600" dirty="0" err="1"/>
              <a:t>Dr.grad</a:t>
            </a:r>
            <a:r>
              <a:rPr lang="nb-NO" altLang="nb-NO" sz="1600" dirty="0"/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nb-NO" altLang="nb-NO" sz="1600" dirty="0"/>
              <a:t>Årlig FoU- og innovasjonsinnsats tilsvarer 4-5% av </a:t>
            </a:r>
            <a:r>
              <a:rPr lang="nb-NO" altLang="nb-NO" sz="1600" dirty="0" smtClean="0"/>
              <a:t>omsetningen (200 mill. NOK)</a:t>
            </a:r>
            <a:endParaRPr lang="nb-NO" altLang="nb-NO" sz="1600" baseline="30000" dirty="0"/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nb-NO" altLang="nb-NO" sz="1600" dirty="0"/>
              <a:t>IP-strategier for hvert forretningsområde og innovasjonsprosjekter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485775" y="1014413"/>
            <a:ext cx="1925638" cy="259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latin typeface="Franklin Gothic Book" pitchFamily="34" charset="0"/>
            </a:endParaRPr>
          </a:p>
          <a:p>
            <a:pPr algn="ctr">
              <a:defRPr/>
            </a:pPr>
            <a:endParaRPr lang="nb-NO" dirty="0">
              <a:latin typeface="Franklin Gothic Book" pitchFamily="34" charset="0"/>
            </a:endParaRPr>
          </a:p>
          <a:p>
            <a:pPr algn="ctr">
              <a:defRPr/>
            </a:pPr>
            <a:endParaRPr lang="nb-NO" dirty="0">
              <a:latin typeface="Franklin Gothic Book" pitchFamily="34" charset="0"/>
            </a:endParaRPr>
          </a:p>
          <a:p>
            <a:pPr algn="ctr">
              <a:defRPr/>
            </a:pPr>
            <a:endParaRPr lang="nb-NO" dirty="0">
              <a:latin typeface="Franklin Gothic Book" pitchFamily="34" charset="0"/>
            </a:endParaRPr>
          </a:p>
          <a:p>
            <a:pPr algn="ctr">
              <a:defRPr/>
            </a:pPr>
            <a:endParaRPr lang="nb-NO" dirty="0">
              <a:latin typeface="Franklin Gothic Book" pitchFamily="34" charset="0"/>
            </a:endParaRPr>
          </a:p>
          <a:p>
            <a:pPr algn="ctr">
              <a:defRPr/>
            </a:pPr>
            <a:endParaRPr lang="nb-NO" dirty="0">
              <a:latin typeface="Franklin Gothic Book" pitchFamily="34" charset="0"/>
            </a:endParaRPr>
          </a:p>
          <a:p>
            <a:pPr algn="ctr">
              <a:defRPr/>
            </a:pPr>
            <a:endParaRPr lang="nb-NO" dirty="0">
              <a:latin typeface="Franklin Gothic Book" pitchFamily="34" charset="0"/>
            </a:endParaRPr>
          </a:p>
          <a:p>
            <a:pPr algn="ctr">
              <a:defRPr/>
            </a:pPr>
            <a:r>
              <a:rPr lang="nb-NO" sz="1200" dirty="0">
                <a:solidFill>
                  <a:srgbClr val="0067A6"/>
                </a:solidFill>
                <a:latin typeface="Franklin Gothic Book" pitchFamily="34" charset="0"/>
              </a:rPr>
              <a:t>Microfibrillær cellulose og </a:t>
            </a:r>
            <a:r>
              <a:rPr lang="en-US" sz="1200" dirty="0">
                <a:solidFill>
                  <a:srgbClr val="0067A6"/>
                </a:solidFill>
                <a:latin typeface="Franklin Gothic Book" pitchFamily="34" charset="0"/>
              </a:rPr>
              <a:t>Advanced Texture System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359025" y="4005263"/>
            <a:ext cx="1925638" cy="259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200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0067A6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0067A6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0067A6"/>
              </a:solidFill>
              <a:latin typeface="Franklin Gothic Book" pitchFamily="34" charset="0"/>
            </a:endParaRPr>
          </a:p>
          <a:p>
            <a:pPr algn="ctr">
              <a:defRPr/>
            </a:pPr>
            <a:r>
              <a:rPr lang="nb-NO" sz="1200" dirty="0">
                <a:solidFill>
                  <a:srgbClr val="0067A6"/>
                </a:solidFill>
                <a:latin typeface="Franklin Gothic Book" pitchFamily="34" charset="0"/>
              </a:rPr>
              <a:t>Andre typer biomasse for produksjon av ligninprodukter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932363" y="4005263"/>
            <a:ext cx="1925637" cy="259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20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>
              <a:solidFill>
                <a:srgbClr val="0067A6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>
              <a:solidFill>
                <a:srgbClr val="0067A6"/>
              </a:solidFill>
              <a:latin typeface="Franklin Gothic Book" pitchFamily="34" charset="0"/>
            </a:endParaRPr>
          </a:p>
          <a:p>
            <a:pPr algn="ctr">
              <a:defRPr/>
            </a:pPr>
            <a:r>
              <a:rPr lang="nb-NO" sz="1200">
                <a:solidFill>
                  <a:srgbClr val="0067A6"/>
                </a:solidFill>
                <a:latin typeface="Franklin Gothic Book" pitchFamily="34" charset="0"/>
              </a:rPr>
              <a:t>Utvikle nye prosesser for 2.generasjon bioetanol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6750050" y="995363"/>
            <a:ext cx="1925638" cy="2592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200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FFFFFF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0067A6"/>
              </a:solidFill>
              <a:latin typeface="Franklin Gothic Book" pitchFamily="34" charset="0"/>
            </a:endParaRPr>
          </a:p>
          <a:p>
            <a:pPr algn="ctr">
              <a:defRPr/>
            </a:pPr>
            <a:endParaRPr lang="nb-NO" sz="1200" dirty="0">
              <a:solidFill>
                <a:srgbClr val="0067A6"/>
              </a:solidFill>
              <a:latin typeface="Franklin Gothic Book" pitchFamily="34" charset="0"/>
            </a:endParaRPr>
          </a:p>
          <a:p>
            <a:pPr algn="ctr">
              <a:defRPr/>
            </a:pPr>
            <a:r>
              <a:rPr lang="nb-NO" sz="1200" dirty="0">
                <a:solidFill>
                  <a:srgbClr val="0067A6"/>
                </a:solidFill>
                <a:latin typeface="Franklin Gothic Book" pitchFamily="34" charset="0"/>
              </a:rPr>
              <a:t>Kontinuerlig spesialisering og forbedrede produkter </a:t>
            </a:r>
          </a:p>
        </p:txBody>
      </p:sp>
      <p:sp>
        <p:nvSpPr>
          <p:cNvPr id="19469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7210425" cy="561975"/>
          </a:xfrm>
        </p:spPr>
        <p:txBody>
          <a:bodyPr/>
          <a:lstStyle/>
          <a:p>
            <a:r>
              <a:rPr lang="nb-NO" altLang="nb-NO" sz="1800" i="1" smtClean="0"/>
              <a:t>Borregaards strategi</a:t>
            </a:r>
            <a:r>
              <a:rPr lang="nb-NO" altLang="nb-NO" sz="2400" smtClean="0"/>
              <a:t/>
            </a:r>
            <a:br>
              <a:rPr lang="nb-NO" altLang="nb-NO" sz="2400" smtClean="0"/>
            </a:br>
            <a:r>
              <a:rPr lang="nb-NO" altLang="nb-NO" sz="2400" smtClean="0"/>
              <a:t>Verdiskaping gjennom spesialisering og innovasjon </a:t>
            </a:r>
            <a:endParaRPr lang="en-US" altLang="nb-NO" sz="2400" smtClean="0"/>
          </a:p>
        </p:txBody>
      </p:sp>
      <p:pic>
        <p:nvPicPr>
          <p:cNvPr id="16" name="Picture 15" descr="Bioetanol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293096"/>
            <a:ext cx="1368152" cy="1296144"/>
          </a:xfrm>
          <a:prstGeom prst="ellipse">
            <a:avLst/>
          </a:prstGeom>
        </p:spPr>
      </p:pic>
      <p:pic>
        <p:nvPicPr>
          <p:cNvPr id="15" name="Picture 14" descr="_MG_921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11822">
            <a:off x="6854584" y="1151939"/>
            <a:ext cx="1636321" cy="14477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1292" y="4293097"/>
            <a:ext cx="1514286" cy="1511992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76256" y="1052736"/>
            <a:ext cx="1626008" cy="1639330"/>
          </a:xfrm>
          <a:prstGeom prst="ellipse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06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124" name="Rectangle 36"/>
          <p:cNvSpPr>
            <a:spLocks noGrp="1"/>
          </p:cNvSpPr>
          <p:nvPr>
            <p:ph type="title"/>
          </p:nvPr>
        </p:nvSpPr>
        <p:spPr>
          <a:xfrm>
            <a:off x="107126" y="29546"/>
            <a:ext cx="9139477" cy="561975"/>
          </a:xfrm>
        </p:spPr>
        <p:txBody>
          <a:bodyPr/>
          <a:lstStyle/>
          <a:p>
            <a:pPr eaLnBrk="1" hangingPunct="1"/>
            <a:r>
              <a:rPr lang="en-GB" sz="1800" i="1" dirty="0" smtClean="0"/>
              <a:t/>
            </a:r>
            <a:br>
              <a:rPr lang="en-GB" sz="1800" i="1" dirty="0" smtClean="0"/>
            </a:br>
            <a:r>
              <a:rPr lang="nb-NO" dirty="0" smtClean="0">
                <a:solidFill>
                  <a:schemeClr val="accent6"/>
                </a:solidFill>
              </a:rPr>
              <a:t>Kontinuerlig forbedring, kompetanseutvikling og bruk av teknologi</a:t>
            </a:r>
          </a:p>
        </p:txBody>
      </p:sp>
      <p:sp>
        <p:nvSpPr>
          <p:cNvPr id="2814131" name="Rectangle 175"/>
          <p:cNvSpPr>
            <a:spLocks noChangeArrowheads="1"/>
          </p:cNvSpPr>
          <p:nvPr/>
        </p:nvSpPr>
        <p:spPr bwMode="auto">
          <a:xfrm>
            <a:off x="5819926" y="3256760"/>
            <a:ext cx="327025" cy="168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14132" name="Rectangle 176"/>
          <p:cNvSpPr>
            <a:spLocks noChangeArrowheads="1"/>
          </p:cNvSpPr>
          <p:nvPr/>
        </p:nvSpPr>
        <p:spPr bwMode="auto">
          <a:xfrm>
            <a:off x="6117995" y="3584574"/>
            <a:ext cx="327025" cy="168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14133" name="Rectangle 177"/>
          <p:cNvSpPr>
            <a:spLocks noChangeArrowheads="1"/>
          </p:cNvSpPr>
          <p:nvPr/>
        </p:nvSpPr>
        <p:spPr bwMode="auto">
          <a:xfrm>
            <a:off x="6500591" y="3530599"/>
            <a:ext cx="3270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14134" name="Rectangle 178"/>
          <p:cNvSpPr>
            <a:spLocks noChangeArrowheads="1"/>
          </p:cNvSpPr>
          <p:nvPr/>
        </p:nvSpPr>
        <p:spPr bwMode="auto">
          <a:xfrm>
            <a:off x="6878123" y="3645031"/>
            <a:ext cx="3270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14135" name="Rectangle 179"/>
          <p:cNvSpPr>
            <a:spLocks noChangeArrowheads="1"/>
          </p:cNvSpPr>
          <p:nvPr/>
        </p:nvSpPr>
        <p:spPr bwMode="auto">
          <a:xfrm>
            <a:off x="7222595" y="3868868"/>
            <a:ext cx="3270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14136" name="Rectangle 180"/>
          <p:cNvSpPr>
            <a:spLocks noChangeArrowheads="1"/>
          </p:cNvSpPr>
          <p:nvPr/>
        </p:nvSpPr>
        <p:spPr bwMode="auto">
          <a:xfrm>
            <a:off x="7587887" y="3979985"/>
            <a:ext cx="3270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14137" name="Rectangle 181"/>
          <p:cNvSpPr>
            <a:spLocks noChangeArrowheads="1"/>
          </p:cNvSpPr>
          <p:nvPr/>
        </p:nvSpPr>
        <p:spPr bwMode="auto">
          <a:xfrm>
            <a:off x="7988103" y="4037142"/>
            <a:ext cx="3270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 i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4230" r="12071" b="4076"/>
          <a:stretch/>
        </p:blipFill>
        <p:spPr bwMode="auto">
          <a:xfrm>
            <a:off x="5184155" y="1964925"/>
            <a:ext cx="3714959" cy="313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5"/>
          <p:cNvSpPr txBox="1"/>
          <p:nvPr/>
        </p:nvSpPr>
        <p:spPr>
          <a:xfrm>
            <a:off x="5422395" y="164390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latin typeface="Franklin Gothic Book" pitchFamily="34" charset="0"/>
              </a:rPr>
              <a:t>Omsetning pr. ansatt i Sarpsborg (</a:t>
            </a:r>
            <a:r>
              <a:rPr lang="nb-NO" sz="1400" dirty="0" err="1" smtClean="0">
                <a:latin typeface="Franklin Gothic Book" pitchFamily="34" charset="0"/>
              </a:rPr>
              <a:t>mNOK</a:t>
            </a:r>
            <a:r>
              <a:rPr lang="nb-NO" sz="1400" dirty="0" smtClean="0">
                <a:latin typeface="Franklin Gothic Book" pitchFamily="34" charset="0"/>
              </a:rPr>
              <a:t>)</a:t>
            </a:r>
            <a:endParaRPr lang="nb-NO" sz="1400" dirty="0">
              <a:latin typeface="Franklin Gothic Boo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3605"/>
            <a:ext cx="43053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6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 bwMode="auto">
          <a:xfrm>
            <a:off x="3176153" y="2195885"/>
            <a:ext cx="2725226" cy="3024336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BIORAFFINERI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688295" y="980728"/>
            <a:ext cx="1377045" cy="3816425"/>
            <a:chOff x="731892" y="980728"/>
            <a:chExt cx="1491799" cy="3634270"/>
          </a:xfrm>
          <a:effectLst>
            <a:outerShdw blurRad="889000" dist="2540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 descr="maiz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892" y="3449289"/>
              <a:ext cx="1482460" cy="116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fores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231" y="980728"/>
              <a:ext cx="148246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5" y="2389080"/>
            <a:ext cx="1394975" cy="114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cdn2.cdnme.se/cdn/6-1/2426032/images/2011/halm_102413493_132773077_1371355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6" y="4869160"/>
            <a:ext cx="136496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2444995" y="2708920"/>
            <a:ext cx="465282" cy="2376264"/>
          </a:xfrm>
          <a:prstGeom prst="rightArrow">
            <a:avLst/>
          </a:prstGeom>
          <a:solidFill>
            <a:srgbClr val="477E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067551" y="2732348"/>
            <a:ext cx="465282" cy="2352836"/>
          </a:xfrm>
          <a:prstGeom prst="rightArrow">
            <a:avLst/>
          </a:prstGeom>
          <a:solidFill>
            <a:srgbClr val="477E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" name="Group 40"/>
          <p:cNvGrpSpPr/>
          <p:nvPr/>
        </p:nvGrpSpPr>
        <p:grpSpPr>
          <a:xfrm>
            <a:off x="6664375" y="1448932"/>
            <a:ext cx="1797906" cy="4328852"/>
            <a:chOff x="7219739" y="1448932"/>
            <a:chExt cx="1947731" cy="4328852"/>
          </a:xfrm>
          <a:solidFill>
            <a:schemeClr val="bg1"/>
          </a:solidFill>
          <a:effectLst>
            <a:outerShdw blurRad="889000" dist="254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7219739" y="1448932"/>
              <a:ext cx="1947731" cy="10486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eaLnBrk="1" hangingPunct="1">
                <a:defRPr/>
              </a:pPr>
              <a:r>
                <a:rPr lang="en-GB" sz="1400" b="1" dirty="0" err="1" smtClean="0">
                  <a:latin typeface="Verdana" pitchFamily="34" charset="0"/>
                </a:rPr>
                <a:t>Biomaterialer</a:t>
              </a:r>
              <a:endParaRPr lang="en-GB" sz="1400" b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smtClean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Plast</a:t>
              </a:r>
              <a:endParaRPr lang="en-GB" sz="1200" i="1" dirty="0">
                <a:latin typeface="Verdana" pitchFamily="34" charset="0"/>
              </a:endParaRPr>
            </a:p>
            <a:p>
              <a:pPr marL="171450" indent="-171450" algn="l" eaLnBrk="1" hangingPunct="1">
                <a:buFontTx/>
                <a:buChar char="-"/>
                <a:defRPr/>
              </a:pPr>
              <a:r>
                <a:rPr lang="en-GB" sz="1200" i="1" dirty="0" err="1" smtClean="0">
                  <a:latin typeface="Verdana" pitchFamily="34" charset="0"/>
                </a:rPr>
                <a:t>Kompositter</a:t>
              </a:r>
              <a:endParaRPr lang="en-GB" sz="1200" i="1" dirty="0" smtClean="0">
                <a:latin typeface="Verdana" pitchFamily="34" charset="0"/>
              </a:endParaRPr>
            </a:p>
            <a:p>
              <a:pPr marL="171450" indent="-171450" algn="l" eaLnBrk="1" hangingPunct="1">
                <a:buFontTx/>
                <a:buChar char="-"/>
                <a:defRPr/>
              </a:pPr>
              <a:r>
                <a:rPr lang="en-GB" sz="1200" i="1" dirty="0" err="1" smtClean="0">
                  <a:latin typeface="Verdana" pitchFamily="34" charset="0"/>
                </a:rPr>
                <a:t>Emballasje</a:t>
              </a:r>
              <a:r>
                <a:rPr lang="en-GB" sz="1200" i="1" dirty="0" smtClean="0">
                  <a:latin typeface="Verdana" pitchFamily="34" charset="0"/>
                </a:rPr>
                <a:t> og </a:t>
              </a:r>
              <a:r>
                <a:rPr lang="en-GB" sz="1200" i="1" dirty="0" err="1" smtClean="0">
                  <a:latin typeface="Verdana" pitchFamily="34" charset="0"/>
                </a:rPr>
                <a:t>papir</a:t>
              </a:r>
              <a:endParaRPr lang="en-GB" sz="1200" i="1" dirty="0">
                <a:latin typeface="Verdana" pitchFamily="34" charset="0"/>
              </a:endParaRPr>
            </a:p>
          </p:txBody>
        </p:sp>
        <p:sp>
          <p:nvSpPr>
            <p:cNvPr id="14" name="Text Box 37"/>
            <p:cNvSpPr txBox="1">
              <a:spLocks noChangeArrowheads="1"/>
            </p:cNvSpPr>
            <p:nvPr/>
          </p:nvSpPr>
          <p:spPr bwMode="auto">
            <a:xfrm>
              <a:off x="7219740" y="2389079"/>
              <a:ext cx="1947730" cy="1233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eaLnBrk="1" hangingPunct="1">
                <a:defRPr/>
              </a:pPr>
              <a:r>
                <a:rPr lang="en-GB" sz="1400" b="1" dirty="0" smtClean="0">
                  <a:latin typeface="Verdana" pitchFamily="34" charset="0"/>
                </a:rPr>
                <a:t>Biokjemikalier</a:t>
              </a:r>
              <a:endParaRPr lang="en-GB" sz="1400" b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Smaksstoffer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Byggesteiner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Proteiner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buFontTx/>
                <a:buChar char="-"/>
                <a:defRPr/>
              </a:pPr>
              <a:r>
                <a:rPr lang="en-GB" sz="1200" i="1" dirty="0" smtClean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Finkjemikalier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buFontTx/>
                <a:buChar char="-"/>
                <a:defRPr/>
              </a:pPr>
              <a:r>
                <a:rPr lang="en-GB" sz="1200" i="1" dirty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Spesialkjemikalier</a:t>
              </a:r>
              <a:endParaRPr lang="en-GB" sz="1200" i="1" dirty="0">
                <a:latin typeface="Verdana" pitchFamily="34" charset="0"/>
              </a:endParaRPr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7219739" y="3708053"/>
              <a:ext cx="1947730" cy="8639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eaLnBrk="1" hangingPunct="1">
                <a:defRPr/>
              </a:pPr>
              <a:r>
                <a:rPr lang="en-GB" sz="1400" b="1" dirty="0" err="1" smtClean="0">
                  <a:latin typeface="Verdana" pitchFamily="34" charset="0"/>
                </a:rPr>
                <a:t>Biodrivstoff</a:t>
              </a:r>
              <a:endParaRPr lang="en-GB" sz="1400" b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000" i="1" dirty="0">
                  <a:latin typeface="Verdana" pitchFamily="34" charset="0"/>
                </a:rPr>
                <a:t>- </a:t>
              </a:r>
              <a:r>
                <a:rPr lang="en-GB" sz="1000" i="1" dirty="0" smtClean="0">
                  <a:latin typeface="Verdana" pitchFamily="34" charset="0"/>
                </a:rPr>
                <a:t> </a:t>
              </a:r>
              <a:r>
                <a:rPr lang="en-GB" sz="1200" i="1" dirty="0" smtClean="0">
                  <a:latin typeface="Verdana" pitchFamily="34" charset="0"/>
                </a:rPr>
                <a:t>Bioetanol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Biodiesel</a:t>
              </a: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Biogass</a:t>
              </a:r>
              <a:endParaRPr lang="en-GB" sz="1200" i="1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7219740" y="4729163"/>
              <a:ext cx="1947730" cy="10486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eaLnBrk="1" hangingPunct="1">
                <a:defRPr/>
              </a:pPr>
              <a:r>
                <a:rPr lang="en-GB" sz="1400" b="1" dirty="0" err="1" smtClean="0">
                  <a:latin typeface="Verdana" pitchFamily="34" charset="0"/>
                </a:rPr>
                <a:t>Bioenergi</a:t>
              </a:r>
              <a:endParaRPr lang="en-GB" sz="1400" b="1" dirty="0">
                <a:latin typeface="Verdana" pitchFamily="34" charset="0"/>
              </a:endParaRPr>
            </a:p>
            <a:p>
              <a:pPr algn="l" eaLnBrk="1" hangingPunct="1">
                <a:buFontTx/>
                <a:buChar char="-"/>
                <a:defRPr/>
              </a:pPr>
              <a:r>
                <a:rPr lang="en-GB" sz="1200" i="1" dirty="0" smtClean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Elektrisitet</a:t>
              </a:r>
              <a:r>
                <a:rPr lang="en-GB" sz="1200" i="1" dirty="0" smtClean="0">
                  <a:latin typeface="Verdana" pitchFamily="34" charset="0"/>
                </a:rPr>
                <a:t> og </a:t>
              </a:r>
              <a:r>
                <a:rPr lang="en-GB" sz="1200" i="1" dirty="0" err="1" smtClean="0">
                  <a:latin typeface="Verdana" pitchFamily="34" charset="0"/>
                </a:rPr>
                <a:t>varme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buFontTx/>
                <a:buChar char="-"/>
                <a:defRPr/>
              </a:pPr>
              <a:r>
                <a:rPr lang="en-GB" sz="1200" i="1" dirty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Bioolje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Biopellets</a:t>
              </a:r>
              <a:endParaRPr lang="en-GB" sz="1200" i="1" dirty="0">
                <a:latin typeface="Verdana" pitchFamily="34" charset="0"/>
              </a:endParaRPr>
            </a:p>
          </p:txBody>
        </p:sp>
      </p:grpSp>
      <p:sp>
        <p:nvSpPr>
          <p:cNvPr id="10" name="Right Arrow 9"/>
          <p:cNvSpPr/>
          <p:nvPr/>
        </p:nvSpPr>
        <p:spPr bwMode="auto">
          <a:xfrm rot="5400000">
            <a:off x="-2464852" y="3528541"/>
            <a:ext cx="5760640" cy="830936"/>
          </a:xfrm>
          <a:prstGeom prst="rightArrow">
            <a:avLst/>
          </a:prstGeom>
          <a:gradFill>
            <a:gsLst>
              <a:gs pos="0">
                <a:srgbClr val="FF0000"/>
              </a:gs>
              <a:gs pos="78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1594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nb-N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RÅVAREPRIS 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6200000">
            <a:off x="6104083" y="3121544"/>
            <a:ext cx="5256585" cy="830936"/>
          </a:xfrm>
          <a:prstGeom prst="rightArrow">
            <a:avLst/>
          </a:prstGeom>
          <a:gradFill>
            <a:gsLst>
              <a:gs pos="0">
                <a:srgbClr val="FF0000"/>
              </a:gs>
              <a:gs pos="78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1594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nb-N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VERDISKAPNING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 bwMode="auto">
          <a:xfrm>
            <a:off x="3176153" y="2195885"/>
            <a:ext cx="2725226" cy="3024336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BIORAFFINERI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688295" y="980728"/>
            <a:ext cx="1377045" cy="3816425"/>
            <a:chOff x="731892" y="980728"/>
            <a:chExt cx="1491799" cy="3634270"/>
          </a:xfrm>
          <a:effectLst>
            <a:outerShdw blurRad="889000" dist="2540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 descr="maiz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892" y="3449289"/>
              <a:ext cx="1482460" cy="116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fores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231" y="980728"/>
              <a:ext cx="148246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5" y="2389080"/>
            <a:ext cx="1394975" cy="114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cdn2.cdnme.se/cdn/6-1/2426032/images/2011/halm_102413493_132773077_1371355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6" y="4869160"/>
            <a:ext cx="136496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2444995" y="2708920"/>
            <a:ext cx="465282" cy="2376264"/>
          </a:xfrm>
          <a:prstGeom prst="rightArrow">
            <a:avLst/>
          </a:prstGeom>
          <a:solidFill>
            <a:srgbClr val="477E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067551" y="2732348"/>
            <a:ext cx="465282" cy="2352836"/>
          </a:xfrm>
          <a:prstGeom prst="rightArrow">
            <a:avLst/>
          </a:prstGeom>
          <a:solidFill>
            <a:srgbClr val="477E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" name="Group 40"/>
          <p:cNvGrpSpPr/>
          <p:nvPr/>
        </p:nvGrpSpPr>
        <p:grpSpPr>
          <a:xfrm>
            <a:off x="6664375" y="1448932"/>
            <a:ext cx="1797906" cy="4328852"/>
            <a:chOff x="7219739" y="1448932"/>
            <a:chExt cx="1947731" cy="4328852"/>
          </a:xfrm>
          <a:solidFill>
            <a:schemeClr val="bg1"/>
          </a:solidFill>
          <a:effectLst>
            <a:outerShdw blurRad="889000" dist="254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7219739" y="1448932"/>
              <a:ext cx="1947731" cy="10486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eaLnBrk="1" hangingPunct="1">
                <a:defRPr/>
              </a:pPr>
              <a:r>
                <a:rPr lang="en-GB" sz="1400" b="1" dirty="0" err="1" smtClean="0">
                  <a:latin typeface="Verdana" pitchFamily="34" charset="0"/>
                </a:rPr>
                <a:t>Biomaterialer</a:t>
              </a:r>
              <a:endParaRPr lang="en-GB" sz="1400" b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smtClean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Plast</a:t>
              </a:r>
              <a:endParaRPr lang="en-GB" sz="1200" i="1" dirty="0">
                <a:latin typeface="Verdana" pitchFamily="34" charset="0"/>
              </a:endParaRPr>
            </a:p>
            <a:p>
              <a:pPr marL="171450" indent="-171450" algn="l" eaLnBrk="1" hangingPunct="1">
                <a:buFontTx/>
                <a:buChar char="-"/>
                <a:defRPr/>
              </a:pPr>
              <a:r>
                <a:rPr lang="en-GB" sz="1200" i="1" dirty="0" err="1" smtClean="0">
                  <a:latin typeface="Verdana" pitchFamily="34" charset="0"/>
                </a:rPr>
                <a:t>Kompositter</a:t>
              </a:r>
              <a:endParaRPr lang="en-GB" sz="1200" i="1" dirty="0" smtClean="0">
                <a:latin typeface="Verdana" pitchFamily="34" charset="0"/>
              </a:endParaRPr>
            </a:p>
            <a:p>
              <a:pPr marL="171450" indent="-171450" algn="l" eaLnBrk="1" hangingPunct="1">
                <a:buFontTx/>
                <a:buChar char="-"/>
                <a:defRPr/>
              </a:pPr>
              <a:r>
                <a:rPr lang="en-GB" sz="1200" i="1" dirty="0" err="1" smtClean="0">
                  <a:latin typeface="Verdana" pitchFamily="34" charset="0"/>
                </a:rPr>
                <a:t>Emballasje</a:t>
              </a:r>
              <a:r>
                <a:rPr lang="en-GB" sz="1200" i="1" dirty="0" smtClean="0">
                  <a:latin typeface="Verdana" pitchFamily="34" charset="0"/>
                </a:rPr>
                <a:t> og </a:t>
              </a:r>
              <a:r>
                <a:rPr lang="en-GB" sz="1200" i="1" dirty="0" err="1" smtClean="0">
                  <a:latin typeface="Verdana" pitchFamily="34" charset="0"/>
                </a:rPr>
                <a:t>papir</a:t>
              </a:r>
              <a:endParaRPr lang="en-GB" sz="1200" i="1" dirty="0">
                <a:latin typeface="Verdana" pitchFamily="34" charset="0"/>
              </a:endParaRPr>
            </a:p>
          </p:txBody>
        </p:sp>
        <p:sp>
          <p:nvSpPr>
            <p:cNvPr id="14" name="Text Box 37"/>
            <p:cNvSpPr txBox="1">
              <a:spLocks noChangeArrowheads="1"/>
            </p:cNvSpPr>
            <p:nvPr/>
          </p:nvSpPr>
          <p:spPr bwMode="auto">
            <a:xfrm>
              <a:off x="7219740" y="2389079"/>
              <a:ext cx="1947730" cy="1233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eaLnBrk="1" hangingPunct="1">
                <a:defRPr/>
              </a:pPr>
              <a:r>
                <a:rPr lang="en-GB" sz="1400" b="1" dirty="0" smtClean="0">
                  <a:latin typeface="Verdana" pitchFamily="34" charset="0"/>
                </a:rPr>
                <a:t>Biokjemikalier</a:t>
              </a:r>
              <a:endParaRPr lang="en-GB" sz="1400" b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Smaksstoffer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Byggesteiner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Proteiner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buFontTx/>
                <a:buChar char="-"/>
                <a:defRPr/>
              </a:pPr>
              <a:r>
                <a:rPr lang="en-GB" sz="1200" i="1" dirty="0" smtClean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Finkjemikalier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buFontTx/>
                <a:buChar char="-"/>
                <a:defRPr/>
              </a:pPr>
              <a:r>
                <a:rPr lang="en-GB" sz="1200" i="1" dirty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Spesialkjemikalier</a:t>
              </a:r>
              <a:endParaRPr lang="en-GB" sz="1200" i="1" dirty="0">
                <a:latin typeface="Verdana" pitchFamily="34" charset="0"/>
              </a:endParaRPr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7219739" y="3708053"/>
              <a:ext cx="1947730" cy="8639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eaLnBrk="1" hangingPunct="1">
                <a:defRPr/>
              </a:pPr>
              <a:r>
                <a:rPr lang="en-GB" sz="1400" b="1" dirty="0" err="1" smtClean="0">
                  <a:latin typeface="Verdana" pitchFamily="34" charset="0"/>
                </a:rPr>
                <a:t>Biodrivstoff</a:t>
              </a:r>
              <a:endParaRPr lang="en-GB" sz="1400" b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000" i="1" dirty="0">
                  <a:latin typeface="Verdana" pitchFamily="34" charset="0"/>
                </a:rPr>
                <a:t>- </a:t>
              </a:r>
              <a:r>
                <a:rPr lang="en-GB" sz="1000" i="1" dirty="0" smtClean="0">
                  <a:latin typeface="Verdana" pitchFamily="34" charset="0"/>
                </a:rPr>
                <a:t> </a:t>
              </a:r>
              <a:r>
                <a:rPr lang="en-GB" sz="1200" i="1" dirty="0" smtClean="0">
                  <a:latin typeface="Verdana" pitchFamily="34" charset="0"/>
                </a:rPr>
                <a:t>Bioetanol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Biodiesel</a:t>
              </a: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Biogass</a:t>
              </a:r>
              <a:endParaRPr lang="en-GB" sz="1200" i="1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7219740" y="4729163"/>
              <a:ext cx="1947730" cy="10486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eaLnBrk="1" hangingPunct="1">
                <a:defRPr/>
              </a:pPr>
              <a:r>
                <a:rPr lang="en-GB" sz="1400" b="1" dirty="0" err="1" smtClean="0">
                  <a:latin typeface="Verdana" pitchFamily="34" charset="0"/>
                </a:rPr>
                <a:t>Bioenergi</a:t>
              </a:r>
              <a:endParaRPr lang="en-GB" sz="1400" b="1" dirty="0">
                <a:latin typeface="Verdana" pitchFamily="34" charset="0"/>
              </a:endParaRPr>
            </a:p>
            <a:p>
              <a:pPr algn="l" eaLnBrk="1" hangingPunct="1">
                <a:buFontTx/>
                <a:buChar char="-"/>
                <a:defRPr/>
              </a:pPr>
              <a:r>
                <a:rPr lang="en-GB" sz="1200" i="1" dirty="0" smtClean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Elektrisitet</a:t>
              </a:r>
              <a:r>
                <a:rPr lang="en-GB" sz="1200" i="1" dirty="0" smtClean="0">
                  <a:latin typeface="Verdana" pitchFamily="34" charset="0"/>
                </a:rPr>
                <a:t> og </a:t>
              </a:r>
              <a:r>
                <a:rPr lang="en-GB" sz="1200" i="1" dirty="0" err="1" smtClean="0">
                  <a:latin typeface="Verdana" pitchFamily="34" charset="0"/>
                </a:rPr>
                <a:t>varme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buFontTx/>
                <a:buChar char="-"/>
                <a:defRPr/>
              </a:pPr>
              <a:r>
                <a:rPr lang="en-GB" sz="1200" i="1" dirty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Bioolje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Biopellets</a:t>
              </a:r>
              <a:endParaRPr lang="en-GB" sz="1200" i="1" dirty="0">
                <a:latin typeface="Verdana" pitchFamily="34" charset="0"/>
              </a:endParaRPr>
            </a:p>
          </p:txBody>
        </p:sp>
      </p:grpSp>
      <p:sp>
        <p:nvSpPr>
          <p:cNvPr id="10" name="Right Arrow 9"/>
          <p:cNvSpPr/>
          <p:nvPr/>
        </p:nvSpPr>
        <p:spPr bwMode="auto">
          <a:xfrm rot="5400000">
            <a:off x="-2464852" y="3528541"/>
            <a:ext cx="5760640" cy="830936"/>
          </a:xfrm>
          <a:prstGeom prst="rightArrow">
            <a:avLst/>
          </a:prstGeom>
          <a:gradFill>
            <a:gsLst>
              <a:gs pos="0">
                <a:srgbClr val="FF0000"/>
              </a:gs>
              <a:gs pos="78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1594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nb-N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RÅVAREPRIS 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6200000">
            <a:off x="6104083" y="3121544"/>
            <a:ext cx="5256585" cy="830936"/>
          </a:xfrm>
          <a:prstGeom prst="rightArrow">
            <a:avLst/>
          </a:prstGeom>
          <a:gradFill>
            <a:gsLst>
              <a:gs pos="0">
                <a:srgbClr val="FF0000"/>
              </a:gs>
              <a:gs pos="78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1594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nb-N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VERDISKAPNING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9662650">
            <a:off x="1959802" y="3693478"/>
            <a:ext cx="5000449" cy="857633"/>
          </a:xfrm>
          <a:prstGeom prst="rightArrow">
            <a:avLst/>
          </a:prstGeom>
          <a:gradFill>
            <a:gsLst>
              <a:gs pos="0">
                <a:srgbClr val="00B050">
                  <a:shade val="30000"/>
                  <a:satMod val="115000"/>
                  <a:alpha val="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nb-N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IDEELL LØSNING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 bwMode="auto">
          <a:xfrm>
            <a:off x="3176153" y="2195885"/>
            <a:ext cx="2725226" cy="3024336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BIORAFFINERI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688295" y="980728"/>
            <a:ext cx="1377045" cy="3816425"/>
            <a:chOff x="731892" y="980728"/>
            <a:chExt cx="1491799" cy="3634270"/>
          </a:xfrm>
          <a:effectLst>
            <a:outerShdw blurRad="889000" dist="2540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 descr="maiz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892" y="3449289"/>
              <a:ext cx="1482460" cy="116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fores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231" y="980728"/>
              <a:ext cx="148246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5" y="2389080"/>
            <a:ext cx="1394975" cy="114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cdn2.cdnme.se/cdn/6-1/2426032/images/2011/halm_102413493_132773077_1371355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6" y="4869160"/>
            <a:ext cx="136496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2444995" y="2708920"/>
            <a:ext cx="465282" cy="2376264"/>
          </a:xfrm>
          <a:prstGeom prst="rightArrow">
            <a:avLst/>
          </a:prstGeom>
          <a:solidFill>
            <a:srgbClr val="477E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067551" y="2732348"/>
            <a:ext cx="465282" cy="2352836"/>
          </a:xfrm>
          <a:prstGeom prst="rightArrow">
            <a:avLst/>
          </a:prstGeom>
          <a:solidFill>
            <a:srgbClr val="477E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" name="Group 40"/>
          <p:cNvGrpSpPr/>
          <p:nvPr/>
        </p:nvGrpSpPr>
        <p:grpSpPr>
          <a:xfrm>
            <a:off x="6664375" y="1448932"/>
            <a:ext cx="1797906" cy="4328852"/>
            <a:chOff x="7219739" y="1448932"/>
            <a:chExt cx="1947731" cy="4328852"/>
          </a:xfrm>
          <a:solidFill>
            <a:schemeClr val="bg1"/>
          </a:solidFill>
          <a:effectLst>
            <a:outerShdw blurRad="889000" dist="254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7219739" y="1448932"/>
              <a:ext cx="1947731" cy="10486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eaLnBrk="1" hangingPunct="1">
                <a:defRPr/>
              </a:pPr>
              <a:r>
                <a:rPr lang="en-GB" sz="1400" b="1" dirty="0" err="1" smtClean="0">
                  <a:latin typeface="Verdana" pitchFamily="34" charset="0"/>
                </a:rPr>
                <a:t>Biomaterialer</a:t>
              </a:r>
              <a:endParaRPr lang="en-GB" sz="1400" b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smtClean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Plast</a:t>
              </a:r>
              <a:endParaRPr lang="en-GB" sz="1200" i="1" dirty="0">
                <a:latin typeface="Verdana" pitchFamily="34" charset="0"/>
              </a:endParaRPr>
            </a:p>
            <a:p>
              <a:pPr marL="171450" indent="-171450" algn="l" eaLnBrk="1" hangingPunct="1">
                <a:buFontTx/>
                <a:buChar char="-"/>
                <a:defRPr/>
              </a:pPr>
              <a:r>
                <a:rPr lang="en-GB" sz="1200" i="1" dirty="0" err="1" smtClean="0">
                  <a:latin typeface="Verdana" pitchFamily="34" charset="0"/>
                </a:rPr>
                <a:t>Kompositter</a:t>
              </a:r>
              <a:endParaRPr lang="en-GB" sz="1200" i="1" dirty="0" smtClean="0">
                <a:latin typeface="Verdana" pitchFamily="34" charset="0"/>
              </a:endParaRPr>
            </a:p>
            <a:p>
              <a:pPr marL="171450" indent="-171450" algn="l" eaLnBrk="1" hangingPunct="1">
                <a:buFontTx/>
                <a:buChar char="-"/>
                <a:defRPr/>
              </a:pPr>
              <a:r>
                <a:rPr lang="en-GB" sz="1200" i="1" dirty="0" err="1" smtClean="0">
                  <a:latin typeface="Verdana" pitchFamily="34" charset="0"/>
                </a:rPr>
                <a:t>Emballasje</a:t>
              </a:r>
              <a:r>
                <a:rPr lang="en-GB" sz="1200" i="1" dirty="0" smtClean="0">
                  <a:latin typeface="Verdana" pitchFamily="34" charset="0"/>
                </a:rPr>
                <a:t> og </a:t>
              </a:r>
              <a:r>
                <a:rPr lang="en-GB" sz="1200" i="1" dirty="0" err="1" smtClean="0">
                  <a:latin typeface="Verdana" pitchFamily="34" charset="0"/>
                </a:rPr>
                <a:t>papir</a:t>
              </a:r>
              <a:endParaRPr lang="en-GB" sz="1200" i="1" dirty="0">
                <a:latin typeface="Verdana" pitchFamily="34" charset="0"/>
              </a:endParaRPr>
            </a:p>
          </p:txBody>
        </p:sp>
        <p:sp>
          <p:nvSpPr>
            <p:cNvPr id="14" name="Text Box 37"/>
            <p:cNvSpPr txBox="1">
              <a:spLocks noChangeArrowheads="1"/>
            </p:cNvSpPr>
            <p:nvPr/>
          </p:nvSpPr>
          <p:spPr bwMode="auto">
            <a:xfrm>
              <a:off x="7219740" y="2389079"/>
              <a:ext cx="1947730" cy="1233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eaLnBrk="1" hangingPunct="1">
                <a:defRPr/>
              </a:pPr>
              <a:r>
                <a:rPr lang="en-GB" sz="1400" b="1" dirty="0" smtClean="0">
                  <a:latin typeface="Verdana" pitchFamily="34" charset="0"/>
                </a:rPr>
                <a:t>Biokjemikalier</a:t>
              </a:r>
              <a:endParaRPr lang="en-GB" sz="1400" b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Smaksstoffer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Byggesteiner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Proteiner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buFontTx/>
                <a:buChar char="-"/>
                <a:defRPr/>
              </a:pPr>
              <a:r>
                <a:rPr lang="en-GB" sz="1200" i="1" dirty="0" smtClean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Finkjemikalier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buFontTx/>
                <a:buChar char="-"/>
                <a:defRPr/>
              </a:pPr>
              <a:r>
                <a:rPr lang="en-GB" sz="1200" i="1" dirty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Spesialkjemikalier</a:t>
              </a:r>
              <a:endParaRPr lang="en-GB" sz="1200" i="1" dirty="0">
                <a:latin typeface="Verdana" pitchFamily="34" charset="0"/>
              </a:endParaRPr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7219739" y="3708053"/>
              <a:ext cx="1947730" cy="8639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eaLnBrk="1" hangingPunct="1">
                <a:defRPr/>
              </a:pPr>
              <a:r>
                <a:rPr lang="en-GB" sz="1400" b="1" dirty="0" err="1" smtClean="0">
                  <a:latin typeface="Verdana" pitchFamily="34" charset="0"/>
                </a:rPr>
                <a:t>Biodrivstoff</a:t>
              </a:r>
              <a:endParaRPr lang="en-GB" sz="1400" b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000" i="1" dirty="0">
                  <a:latin typeface="Verdana" pitchFamily="34" charset="0"/>
                </a:rPr>
                <a:t>- </a:t>
              </a:r>
              <a:r>
                <a:rPr lang="en-GB" sz="1000" i="1" dirty="0" smtClean="0">
                  <a:latin typeface="Verdana" pitchFamily="34" charset="0"/>
                </a:rPr>
                <a:t> </a:t>
              </a:r>
              <a:r>
                <a:rPr lang="en-GB" sz="1200" i="1" dirty="0" smtClean="0">
                  <a:latin typeface="Verdana" pitchFamily="34" charset="0"/>
                </a:rPr>
                <a:t>Bioetanol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Biodiesel</a:t>
              </a: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Biogass</a:t>
              </a:r>
              <a:endParaRPr lang="en-GB" sz="1200" i="1" dirty="0">
                <a:solidFill>
                  <a:schemeClr val="bg2"/>
                </a:solidFill>
                <a:latin typeface="Verdana" pitchFamily="34" charset="0"/>
              </a:endParaRP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7219740" y="4729163"/>
              <a:ext cx="1947730" cy="10486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 eaLnBrk="1" hangingPunct="1">
                <a:defRPr/>
              </a:pPr>
              <a:r>
                <a:rPr lang="en-GB" sz="1400" b="1" dirty="0" err="1" smtClean="0">
                  <a:latin typeface="Verdana" pitchFamily="34" charset="0"/>
                </a:rPr>
                <a:t>Bioenergi</a:t>
              </a:r>
              <a:endParaRPr lang="en-GB" sz="1400" b="1" dirty="0">
                <a:latin typeface="Verdana" pitchFamily="34" charset="0"/>
              </a:endParaRPr>
            </a:p>
            <a:p>
              <a:pPr algn="l" eaLnBrk="1" hangingPunct="1">
                <a:buFontTx/>
                <a:buChar char="-"/>
                <a:defRPr/>
              </a:pPr>
              <a:r>
                <a:rPr lang="en-GB" sz="1200" i="1" dirty="0" smtClean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Elektrisitet</a:t>
              </a:r>
              <a:r>
                <a:rPr lang="en-GB" sz="1200" i="1" dirty="0" smtClean="0">
                  <a:latin typeface="Verdana" pitchFamily="34" charset="0"/>
                </a:rPr>
                <a:t> og </a:t>
              </a:r>
              <a:r>
                <a:rPr lang="en-GB" sz="1200" i="1" dirty="0" err="1" smtClean="0">
                  <a:latin typeface="Verdana" pitchFamily="34" charset="0"/>
                </a:rPr>
                <a:t>varme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buFontTx/>
                <a:buChar char="-"/>
                <a:defRPr/>
              </a:pPr>
              <a:r>
                <a:rPr lang="en-GB" sz="1200" i="1" dirty="0">
                  <a:latin typeface="Verdana" pitchFamily="34" charset="0"/>
                </a:rPr>
                <a:t> </a:t>
              </a:r>
              <a:r>
                <a:rPr lang="en-GB" sz="1200" i="1" dirty="0" err="1" smtClean="0">
                  <a:latin typeface="Verdana" pitchFamily="34" charset="0"/>
                </a:rPr>
                <a:t>Bioolje</a:t>
              </a:r>
              <a:endParaRPr lang="en-GB" sz="1200" i="1" dirty="0">
                <a:latin typeface="Verdana" pitchFamily="34" charset="0"/>
              </a:endParaRPr>
            </a:p>
            <a:p>
              <a:pPr algn="l" eaLnBrk="1" hangingPunct="1">
                <a:defRPr/>
              </a:pPr>
              <a:r>
                <a:rPr lang="en-GB" sz="1200" i="1" dirty="0">
                  <a:latin typeface="Verdana" pitchFamily="34" charset="0"/>
                </a:rPr>
                <a:t>- </a:t>
              </a:r>
              <a:r>
                <a:rPr lang="en-GB" sz="1200" i="1" dirty="0" err="1" smtClean="0">
                  <a:latin typeface="Verdana" pitchFamily="34" charset="0"/>
                </a:rPr>
                <a:t>Biopellets</a:t>
              </a:r>
              <a:endParaRPr lang="en-GB" sz="1200" i="1" dirty="0">
                <a:latin typeface="Verdana" pitchFamily="34" charset="0"/>
              </a:endParaRPr>
            </a:p>
          </p:txBody>
        </p:sp>
      </p:grpSp>
      <p:sp>
        <p:nvSpPr>
          <p:cNvPr id="10" name="Right Arrow 9"/>
          <p:cNvSpPr/>
          <p:nvPr/>
        </p:nvSpPr>
        <p:spPr bwMode="auto">
          <a:xfrm rot="5400000">
            <a:off x="-2464852" y="3528541"/>
            <a:ext cx="5760640" cy="830936"/>
          </a:xfrm>
          <a:prstGeom prst="rightArrow">
            <a:avLst/>
          </a:prstGeom>
          <a:gradFill>
            <a:gsLst>
              <a:gs pos="0">
                <a:srgbClr val="FF0000"/>
              </a:gs>
              <a:gs pos="78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1594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RÅVAREPRIS 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6200000">
            <a:off x="6104083" y="3121544"/>
            <a:ext cx="5256585" cy="830936"/>
          </a:xfrm>
          <a:prstGeom prst="rightArrow">
            <a:avLst/>
          </a:prstGeom>
          <a:gradFill>
            <a:gsLst>
              <a:gs pos="0">
                <a:srgbClr val="FF0000"/>
              </a:gs>
              <a:gs pos="78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1594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VERDISKAPNING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9662650">
            <a:off x="1959802" y="3693478"/>
            <a:ext cx="5000449" cy="857633"/>
          </a:xfrm>
          <a:prstGeom prst="rightArrow">
            <a:avLst/>
          </a:prstGeom>
          <a:gradFill>
            <a:gsLst>
              <a:gs pos="0">
                <a:srgbClr val="00B050">
                  <a:shade val="30000"/>
                  <a:satMod val="115000"/>
                  <a:alpha val="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nb-N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IDEELL LØSNING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2296025">
            <a:off x="2174069" y="2901387"/>
            <a:ext cx="4821580" cy="857633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b-N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FFENTLIGE INCENTIVER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Bioøkonomien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 smtClean="0"/>
              <a:t>Kompetansedrevet mer </a:t>
            </a:r>
            <a:r>
              <a:rPr lang="nb-NO" sz="1600" dirty="0"/>
              <a:t>enn basert på </a:t>
            </a:r>
            <a:r>
              <a:rPr lang="nb-NO" sz="1600" dirty="0" smtClean="0"/>
              <a:t>god tilgang på råstoff </a:t>
            </a:r>
          </a:p>
          <a:p>
            <a:pPr lvl="1"/>
            <a:r>
              <a:rPr lang="nb-NO" sz="1400" dirty="0" smtClean="0"/>
              <a:t>Norge </a:t>
            </a:r>
            <a:r>
              <a:rPr lang="nb-NO" sz="1400" dirty="0"/>
              <a:t>og norsk industri har høy kompetanse </a:t>
            </a:r>
          </a:p>
          <a:p>
            <a:pPr marL="457200" lvl="1" indent="0">
              <a:buNone/>
            </a:pPr>
            <a:endParaRPr lang="nb-NO" sz="1400" dirty="0"/>
          </a:p>
          <a:p>
            <a:r>
              <a:rPr lang="nb-NO" sz="1600" dirty="0"/>
              <a:t>Verdi mer enn volum</a:t>
            </a:r>
          </a:p>
          <a:p>
            <a:pPr lvl="1"/>
            <a:r>
              <a:rPr lang="nb-NO" sz="1400" dirty="0"/>
              <a:t>Enkle standard-produkter krever store volum og lave produksjonskostnader</a:t>
            </a:r>
          </a:p>
          <a:p>
            <a:pPr lvl="1"/>
            <a:r>
              <a:rPr lang="nb-NO" sz="1400" dirty="0"/>
              <a:t>Krevende internasjonal konkurranse og </a:t>
            </a:r>
            <a:r>
              <a:rPr lang="nb-NO" sz="1400" dirty="0" smtClean="0"/>
              <a:t>avhengighet </a:t>
            </a:r>
            <a:r>
              <a:rPr lang="nb-NO" sz="1400" dirty="0"/>
              <a:t>av globale priser og  konjunkturer</a:t>
            </a:r>
          </a:p>
          <a:p>
            <a:pPr lvl="1"/>
            <a:r>
              <a:rPr lang="nb-NO" sz="1400" dirty="0"/>
              <a:t>Spesialisering krever høy kompetanse og markedsforståelse, men er mer stabilt og påvirkbart for </a:t>
            </a:r>
            <a:r>
              <a:rPr lang="nb-NO" sz="1400" dirty="0" smtClean="0"/>
              <a:t>aktørene</a:t>
            </a:r>
          </a:p>
          <a:p>
            <a:pPr marL="457200" lvl="1" indent="0">
              <a:buNone/>
            </a:pPr>
            <a:endParaRPr lang="nb-NO" sz="1400" dirty="0"/>
          </a:p>
          <a:p>
            <a:r>
              <a:rPr lang="nb-NO" sz="1600" dirty="0" smtClean="0"/>
              <a:t>Biobaserte produkter/forretningsmodeller er mer en verdikjede enn en klynge</a:t>
            </a:r>
          </a:p>
          <a:p>
            <a:pPr lvl="1"/>
            <a:r>
              <a:rPr lang="nb-NO" sz="1400" dirty="0" smtClean="0"/>
              <a:t>Alle aktørene i verdikjeden må bidra til høy effektivitet/produktivitet i eget ledd</a:t>
            </a:r>
          </a:p>
          <a:p>
            <a:pPr marL="457200" lvl="1" indent="0">
              <a:buNone/>
            </a:pPr>
            <a:endParaRPr lang="nb-NO" sz="1400" dirty="0" smtClean="0"/>
          </a:p>
          <a:p>
            <a:r>
              <a:rPr lang="nb-NO" sz="1600" dirty="0" smtClean="0"/>
              <a:t>Viktige kriterier for biobaserte produkter</a:t>
            </a:r>
          </a:p>
          <a:p>
            <a:pPr lvl="1"/>
            <a:r>
              <a:rPr lang="nb-NO" sz="1400" u="sng" dirty="0" smtClean="0"/>
              <a:t>Bærekraftig</a:t>
            </a:r>
            <a:r>
              <a:rPr lang="nb-NO" sz="1400" dirty="0" smtClean="0"/>
              <a:t> råstofftilgang og forvaltning (kriterier/dokumentasjon)</a:t>
            </a:r>
          </a:p>
          <a:p>
            <a:pPr lvl="1"/>
            <a:r>
              <a:rPr lang="nb-NO" sz="1400" dirty="0" smtClean="0"/>
              <a:t>Høy utnyttelse og bruk av iboende egenskaper i biomassens bestanddeler</a:t>
            </a:r>
          </a:p>
          <a:p>
            <a:endParaRPr lang="nb-NO" sz="1600" dirty="0" smtClean="0"/>
          </a:p>
          <a:p>
            <a:r>
              <a:rPr lang="nb-NO" sz="1600" dirty="0" smtClean="0"/>
              <a:t>Biomassen </a:t>
            </a:r>
            <a:r>
              <a:rPr lang="nb-NO" sz="1600" dirty="0"/>
              <a:t>må gjøre lengst mulig tjeneste i samfunnet før den forbrennes til energi</a:t>
            </a:r>
          </a:p>
          <a:p>
            <a:pPr lvl="1"/>
            <a:r>
              <a:rPr lang="nb-NO" sz="1400" dirty="0" smtClean="0"/>
              <a:t>Kaskadebruk</a:t>
            </a:r>
            <a:r>
              <a:rPr lang="nb-NO" sz="1400" dirty="0"/>
              <a:t>: </a:t>
            </a:r>
            <a:r>
              <a:rPr lang="nb-NO" sz="1400" dirty="0" smtClean="0"/>
              <a:t>Ny </a:t>
            </a:r>
            <a:r>
              <a:rPr lang="nb-NO" sz="1400" dirty="0"/>
              <a:t>biomasse må ikke benyttes til energi (varme, drivstoff) før alle andre muligheter er uttømt</a:t>
            </a:r>
          </a:p>
          <a:p>
            <a:endParaRPr lang="nb-NO" sz="1400" dirty="0" smtClean="0"/>
          </a:p>
          <a:p>
            <a:pPr lvl="1"/>
            <a:endParaRPr lang="nb-NO" sz="1400" dirty="0" smtClean="0"/>
          </a:p>
          <a:p>
            <a:pPr lvl="1"/>
            <a:endParaRPr lang="nb-NO" sz="1400" dirty="0" smtClean="0"/>
          </a:p>
          <a:p>
            <a:pPr lvl="2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130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VEVYlZ0kyba3jHNMY6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heme/theme1.xml><?xml version="1.0" encoding="utf-8"?>
<a:theme xmlns:a="http://schemas.openxmlformats.org/drawingml/2006/main" name="BRG 2010 Grey">
  <a:themeElements>
    <a:clrScheme name="BRG Grey_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81776D"/>
      </a:accent1>
      <a:accent2>
        <a:srgbClr val="DFD8D2"/>
      </a:accent2>
      <a:accent3>
        <a:srgbClr val="81776D"/>
      </a:accent3>
      <a:accent4>
        <a:srgbClr val="559534"/>
      </a:accent4>
      <a:accent5>
        <a:srgbClr val="806F59"/>
      </a:accent5>
      <a:accent6>
        <a:srgbClr val="0067A6"/>
      </a:accent6>
      <a:hlink>
        <a:srgbClr val="0067A6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BRG Grey_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81776D"/>
      </a:accent1>
      <a:accent2>
        <a:srgbClr val="DFD8D2"/>
      </a:accent2>
      <a:accent3>
        <a:srgbClr val="81776D"/>
      </a:accent3>
      <a:accent4>
        <a:srgbClr val="559534"/>
      </a:accent4>
      <a:accent5>
        <a:srgbClr val="806F59"/>
      </a:accent5>
      <a:accent6>
        <a:srgbClr val="0067A6"/>
      </a:accent6>
      <a:hlink>
        <a:srgbClr val="0067A6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BRG Grey_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81776D"/>
      </a:accent1>
      <a:accent2>
        <a:srgbClr val="DFD8D2"/>
      </a:accent2>
      <a:accent3>
        <a:srgbClr val="81776D"/>
      </a:accent3>
      <a:accent4>
        <a:srgbClr val="559534"/>
      </a:accent4>
      <a:accent5>
        <a:srgbClr val="806F59"/>
      </a:accent5>
      <a:accent6>
        <a:srgbClr val="0067A6"/>
      </a:accent6>
      <a:hlink>
        <a:srgbClr val="0067A6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RG 2010 Grey">
  <a:themeElements>
    <a:clrScheme name="BRG Grey_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81776D"/>
      </a:accent1>
      <a:accent2>
        <a:srgbClr val="DFD8D2"/>
      </a:accent2>
      <a:accent3>
        <a:srgbClr val="81776D"/>
      </a:accent3>
      <a:accent4>
        <a:srgbClr val="559534"/>
      </a:accent4>
      <a:accent5>
        <a:srgbClr val="806F59"/>
      </a:accent5>
      <a:accent6>
        <a:srgbClr val="0067A6"/>
      </a:accent6>
      <a:hlink>
        <a:srgbClr val="0067A6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BRG Grey_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81776D"/>
      </a:accent1>
      <a:accent2>
        <a:srgbClr val="DFD8D2"/>
      </a:accent2>
      <a:accent3>
        <a:srgbClr val="81776D"/>
      </a:accent3>
      <a:accent4>
        <a:srgbClr val="559534"/>
      </a:accent4>
      <a:accent5>
        <a:srgbClr val="806F59"/>
      </a:accent5>
      <a:accent6>
        <a:srgbClr val="0067A6"/>
      </a:accent6>
      <a:hlink>
        <a:srgbClr val="0067A6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BRG Grey_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81776D"/>
      </a:accent1>
      <a:accent2>
        <a:srgbClr val="DFD8D2"/>
      </a:accent2>
      <a:accent3>
        <a:srgbClr val="81776D"/>
      </a:accent3>
      <a:accent4>
        <a:srgbClr val="559534"/>
      </a:accent4>
      <a:accent5>
        <a:srgbClr val="806F59"/>
      </a:accent5>
      <a:accent6>
        <a:srgbClr val="0067A6"/>
      </a:accent6>
      <a:hlink>
        <a:srgbClr val="0067A6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BRG 2010 Grey</Template>
  <TotalTime>0</TotalTime>
  <Words>465</Words>
  <Application>Microsoft Office PowerPoint</Application>
  <PresentationFormat>On-screen Show (4:3)</PresentationFormat>
  <Paragraphs>187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Arial Narrow</vt:lpstr>
      <vt:lpstr>Calibri</vt:lpstr>
      <vt:lpstr>Franklin Gothic Book</vt:lpstr>
      <vt:lpstr>Franklin Gothic Demi</vt:lpstr>
      <vt:lpstr>Symbol</vt:lpstr>
      <vt:lpstr>Times New Roman</vt:lpstr>
      <vt:lpstr>Verdana</vt:lpstr>
      <vt:lpstr>BRG 2010 Grey</vt:lpstr>
      <vt:lpstr>Custom Design</vt:lpstr>
      <vt:lpstr>1_Custom Design</vt:lpstr>
      <vt:lpstr>1_BRG 2010 Grey</vt:lpstr>
      <vt:lpstr>2_Custom Design</vt:lpstr>
      <vt:lpstr>3_Custom Design</vt:lpstr>
      <vt:lpstr>PowerPoint Presentation</vt:lpstr>
      <vt:lpstr>Borregaard er globalt ledende innen biobaserte kjemikalier Høy råvareutnyttelse gir høy verdiskaping  </vt:lpstr>
      <vt:lpstr>PowerPoint Presentation</vt:lpstr>
      <vt:lpstr>Borregaards strategi Verdiskaping gjennom spesialisering og innovasjon </vt:lpstr>
      <vt:lpstr> Kontinuerlig forbedring, kompetanseutvikling og bruk av teknologi</vt:lpstr>
      <vt:lpstr>PowerPoint Presentation</vt:lpstr>
      <vt:lpstr>PowerPoint Presentation</vt:lpstr>
      <vt:lpstr>PowerPoint Presentation</vt:lpstr>
      <vt:lpstr>Bioøkonomien</vt:lpstr>
      <vt:lpstr>Hva kan norske myndigheter gjøre  ?</vt:lpstr>
    </vt:vector>
  </TitlesOfParts>
  <Company>IT Center Borregaard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spg_tbre</dc:creator>
  <cp:lastModifiedBy>Gisle Løhre Johansen</cp:lastModifiedBy>
  <cp:revision>392</cp:revision>
  <cp:lastPrinted>2014-03-05T11:05:38Z</cp:lastPrinted>
  <dcterms:created xsi:type="dcterms:W3CDTF">2011-02-08T14:58:04Z</dcterms:created>
  <dcterms:modified xsi:type="dcterms:W3CDTF">2015-06-17T06:59:02Z</dcterms:modified>
</cp:coreProperties>
</file>