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93" r:id="rId2"/>
    <p:sldId id="292" r:id="rId3"/>
    <p:sldId id="296" r:id="rId4"/>
    <p:sldId id="289" r:id="rId5"/>
    <p:sldId id="297" r:id="rId6"/>
    <p:sldId id="298" r:id="rId7"/>
    <p:sldId id="295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40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70" autoAdjust="0"/>
    <p:restoredTop sz="90700" autoAdjust="0"/>
  </p:normalViewPr>
  <p:slideViewPr>
    <p:cSldViewPr snapToGrid="0" snapToObjects="1">
      <p:cViewPr varScale="1">
        <p:scale>
          <a:sx n="120" d="100"/>
          <a:sy n="120" d="100"/>
        </p:scale>
        <p:origin x="96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55" d="100"/>
          <a:sy n="155" d="100"/>
        </p:scale>
        <p:origin x="-3944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99482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791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Helvetica"/>
        <a:ea typeface="+mn-ea"/>
        <a:cs typeface="Helvetica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Helvetica"/>
        <a:ea typeface="+mn-ea"/>
        <a:cs typeface="Helvetica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Helvetica"/>
        <a:ea typeface="+mn-ea"/>
        <a:cs typeface="Helvetica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Helvetica"/>
        <a:ea typeface="+mn-ea"/>
        <a:cs typeface="Helvetica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Helvetica"/>
        <a:ea typeface="+mn-ea"/>
        <a:cs typeface="Helvetica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297428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>
          <a:xfrm>
            <a:off x="3883853" y="8684899"/>
            <a:ext cx="2972547" cy="457639"/>
          </a:xfrm>
          <a:prstGeom prst="rect">
            <a:avLst/>
          </a:prstGeom>
        </p:spPr>
        <p:txBody>
          <a:bodyPr/>
          <a:lstStyle/>
          <a:p>
            <a:fld id="{654E423F-767F-FF40-A0F2-F5F69624AE46}" type="slidenum">
              <a:rPr lang="nb-NO" smtClean="0"/>
              <a:pPr/>
              <a:t>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40726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nb-NO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>
          <a:xfrm>
            <a:off x="3883853" y="8684899"/>
            <a:ext cx="2972547" cy="457639"/>
          </a:xfrm>
          <a:prstGeom prst="rect">
            <a:avLst/>
          </a:prstGeom>
        </p:spPr>
        <p:txBody>
          <a:bodyPr/>
          <a:lstStyle/>
          <a:p>
            <a:fld id="{654E423F-767F-FF40-A0F2-F5F69624AE46}" type="slidenum">
              <a:rPr lang="nb-NO" smtClean="0">
                <a:solidFill>
                  <a:prstClr val="black"/>
                </a:solidFill>
              </a:rPr>
              <a:pPr/>
              <a:t>3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603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>
          <a:xfrm>
            <a:off x="3883852" y="8684899"/>
            <a:ext cx="2972547" cy="457639"/>
          </a:xfrm>
          <a:prstGeom prst="rect">
            <a:avLst/>
          </a:prstGeom>
        </p:spPr>
        <p:txBody>
          <a:bodyPr/>
          <a:lstStyle/>
          <a:p>
            <a:fld id="{726EDDE6-C5ED-485E-94A4-B17646A404E9}" type="slidenum">
              <a:rPr lang="nb-NO" smtClean="0">
                <a:solidFill>
                  <a:prstClr val="black"/>
                </a:solidFill>
              </a:rPr>
              <a:pPr/>
              <a:t>4</a:t>
            </a:fld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6259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nb-NO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3852" y="8684899"/>
            <a:ext cx="2972547" cy="4576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919163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919163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919163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919163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5D0084E3-2F9F-4BB3-8A00-EA6EDC2309F2}" type="slidenum">
              <a:rPr lang="nb-NO" altLang="nb-NO" sz="1200" smtClean="0">
                <a:solidFill>
                  <a:prstClr val="black"/>
                </a:solidFill>
              </a:rPr>
              <a:pPr eaLnBrk="1" hangingPunct="1"/>
              <a:t>5</a:t>
            </a:fld>
            <a:endParaRPr lang="nb-NO" altLang="nb-NO" sz="120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670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02378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360" y="3614471"/>
            <a:ext cx="8122640" cy="846313"/>
          </a:xfrm>
        </p:spPr>
        <p:txBody>
          <a:bodyPr anchor="t">
            <a:noAutofit/>
          </a:bodyPr>
          <a:lstStyle>
            <a:lvl1pPr algn="ctr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66890"/>
            <a:ext cx="6400800" cy="705317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187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brødtekst –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8229600" cy="363764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98878"/>
            <a:ext cx="8229600" cy="4130675"/>
          </a:xfrm>
        </p:spPr>
        <p:txBody>
          <a:bodyPr>
            <a:normAutofit/>
          </a:bodyPr>
          <a:lstStyle>
            <a:lvl1pPr>
              <a:defRPr sz="1600"/>
            </a:lvl1pPr>
            <a:lvl2pPr marL="608400">
              <a:defRPr sz="1600"/>
            </a:lvl2pPr>
            <a:lvl3pPr marL="896400">
              <a:defRPr sz="1600"/>
            </a:lvl3pPr>
            <a:lvl4pPr marL="1184400">
              <a:defRPr sz="1600"/>
            </a:lvl4pPr>
            <a:lvl5pPr marL="147240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168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o spalter –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3932167" cy="363764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98878"/>
            <a:ext cx="3932167" cy="413067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4598" y="1535114"/>
            <a:ext cx="3952202" cy="363764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4598" y="1898878"/>
            <a:ext cx="3952202" cy="413067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194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brø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8229600" cy="363764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98878"/>
            <a:ext cx="8229600" cy="413067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322650" indent="0">
              <a:buNone/>
              <a:defRPr sz="1600"/>
            </a:lvl2pPr>
            <a:lvl3pPr marL="610650" indent="0">
              <a:buNone/>
              <a:defRPr sz="1600"/>
            </a:lvl3pPr>
            <a:lvl4pPr marL="898650" indent="0">
              <a:buNone/>
              <a:defRPr sz="1600"/>
            </a:lvl4pPr>
            <a:lvl5pPr marL="1186650" indent="0"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97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o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3932167" cy="363764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98878"/>
            <a:ext cx="3932167" cy="413067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322650" indent="0">
              <a:buNone/>
              <a:defRPr sz="1600"/>
            </a:lvl2pPr>
            <a:lvl3pPr marL="610650" indent="0">
              <a:buNone/>
              <a:defRPr sz="1600"/>
            </a:lvl3pPr>
            <a:lvl4pPr marL="898650" indent="0">
              <a:buNone/>
              <a:defRPr sz="1600"/>
            </a:lvl4pPr>
            <a:lvl5pPr marL="1186650" indent="0"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4598" y="1535114"/>
            <a:ext cx="3952202" cy="363764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4598" y="1898878"/>
            <a:ext cx="3952202" cy="413067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322650" indent="0">
              <a:buNone/>
              <a:defRPr sz="1600"/>
            </a:lvl2pPr>
            <a:lvl3pPr marL="610650" indent="0">
              <a:buNone/>
              <a:defRPr sz="1600"/>
            </a:lvl3pPr>
            <a:lvl4pPr marL="898650" indent="0">
              <a:buNone/>
              <a:defRPr sz="1600"/>
            </a:lvl4pPr>
            <a:lvl5pPr marL="1186650" indent="0"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127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vslutningsslide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360" y="4170083"/>
            <a:ext cx="8122640" cy="766929"/>
          </a:xfrm>
        </p:spPr>
        <p:txBody>
          <a:bodyPr anchor="t">
            <a:noAutofit/>
          </a:bodyPr>
          <a:lstStyle>
            <a:lvl1pPr algn="ctr"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43117"/>
            <a:ext cx="6400800" cy="705317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841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2554C-73FA-431F-8954-E58DFD8306E6}" type="datetimeFigureOut">
              <a:rPr lang="nb-NO"/>
              <a:pPr>
                <a:defRPr/>
              </a:pPr>
              <a:t>01.07.2015</a:t>
            </a:fld>
            <a:endParaRPr lang="nb-NO" dirty="0"/>
          </a:p>
        </p:txBody>
      </p:sp>
      <p:sp>
        <p:nvSpPr>
          <p:cNvPr id="3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A0E116-F0B8-4437-92A2-B8D147E64974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3010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291094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86F1F94-C928-1F48-822B-1D3BE7231151}" type="datetimeFigureOut">
              <a:rPr lang="nb-NO" smtClean="0"/>
              <a:pPr/>
              <a:t>01.07.2015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76792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201778B-E845-8B43-85B3-F61A248382C3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57481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86F1F94-C928-1F48-822B-1D3BE7231151}" type="datetimeFigureOut">
              <a:rPr lang="nb-NO" smtClean="0">
                <a:solidFill>
                  <a:prstClr val="black"/>
                </a:solidFill>
              </a:rPr>
              <a:pPr/>
              <a:t>01.07.2015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>
              <a:solidFill>
                <a:prstClr val="black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76792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201778B-E845-8B43-85B3-F61A248382C3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455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61704"/>
            <a:ext cx="8229600" cy="8681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24062"/>
            <a:ext cx="8229600" cy="4414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270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9" r:id="rId3"/>
    <p:sldLayoutId id="2147483660" r:id="rId4"/>
    <p:sldLayoutId id="2147483661" r:id="rId5"/>
    <p:sldLayoutId id="2147483651" r:id="rId6"/>
    <p:sldLayoutId id="2147483662" r:id="rId7"/>
    <p:sldLayoutId id="2147483666" r:id="rId8"/>
    <p:sldLayoutId id="2147483667" r:id="rId9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accent1"/>
          </a:solidFill>
          <a:latin typeface="Helvetica"/>
          <a:ea typeface="+mj-ea"/>
          <a:cs typeface="Helvetica"/>
        </a:defRPr>
      </a:lvl1pPr>
    </p:titleStyle>
    <p:bodyStyle>
      <a:lvl1pPr marL="285750" indent="-285750" algn="l" defTabSz="457200" rtl="0" eaLnBrk="1" latinLnBrk="0" hangingPunct="1">
        <a:lnSpc>
          <a:spcPts val="2100"/>
        </a:lnSpc>
        <a:spcBef>
          <a:spcPts val="0"/>
        </a:spcBef>
        <a:spcAft>
          <a:spcPts val="0"/>
        </a:spcAft>
        <a:buFont typeface="Arial"/>
        <a:buChar char="•"/>
        <a:defRPr sz="1600" kern="1200">
          <a:solidFill>
            <a:schemeClr val="tx1"/>
          </a:solidFill>
          <a:latin typeface="Helvetica"/>
          <a:ea typeface="+mn-ea"/>
          <a:cs typeface="Helvetica"/>
        </a:defRPr>
      </a:lvl1pPr>
      <a:lvl2pPr marL="608400" indent="-285750" algn="l" defTabSz="457200" rtl="0" eaLnBrk="1" latinLnBrk="0" hangingPunct="1">
        <a:lnSpc>
          <a:spcPts val="2100"/>
        </a:lnSpc>
        <a:spcBef>
          <a:spcPts val="0"/>
        </a:spcBef>
        <a:spcAft>
          <a:spcPts val="0"/>
        </a:spcAft>
        <a:buFont typeface="Lucida Grande"/>
        <a:buChar char="–"/>
        <a:defRPr sz="160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896400" indent="-285750" algn="l" defTabSz="457200" rtl="0" eaLnBrk="1" latinLnBrk="0" hangingPunct="1">
        <a:lnSpc>
          <a:spcPts val="2100"/>
        </a:lnSpc>
        <a:spcBef>
          <a:spcPts val="0"/>
        </a:spcBef>
        <a:spcAft>
          <a:spcPts val="0"/>
        </a:spcAft>
        <a:buFont typeface="Arial"/>
        <a:buChar char="•"/>
        <a:defRPr sz="160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184400" indent="-285750" algn="l" defTabSz="457200" rtl="0" eaLnBrk="1" latinLnBrk="0" hangingPunct="1">
        <a:lnSpc>
          <a:spcPts val="2100"/>
        </a:lnSpc>
        <a:spcBef>
          <a:spcPts val="0"/>
        </a:spcBef>
        <a:spcAft>
          <a:spcPts val="0"/>
        </a:spcAft>
        <a:buFont typeface="Lucida Grande"/>
        <a:buChar char="–"/>
        <a:defRPr sz="16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1472400" indent="-285750" algn="l" defTabSz="457200" rtl="0" eaLnBrk="1" latinLnBrk="0" hangingPunct="1">
        <a:lnSpc>
          <a:spcPts val="2100"/>
        </a:lnSpc>
        <a:spcBef>
          <a:spcPts val="0"/>
        </a:spcBef>
        <a:spcAft>
          <a:spcPts val="0"/>
        </a:spcAft>
        <a:buFont typeface="Lucida Grande"/>
        <a:buChar char="»"/>
        <a:defRPr sz="16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jpeg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5660" y="3630068"/>
            <a:ext cx="8652680" cy="846313"/>
          </a:xfrm>
        </p:spPr>
        <p:txBody>
          <a:bodyPr>
            <a:noAutofit/>
          </a:bodyPr>
          <a:lstStyle/>
          <a:p>
            <a:r>
              <a:rPr lang="nb-NO" sz="3600" dirty="0"/>
              <a:t>Oslos </a:t>
            </a:r>
            <a:r>
              <a:rPr lang="nb-NO" sz="3600" dirty="0" smtClean="0"/>
              <a:t>strategi frem mot nullutslippsbyen</a:t>
            </a:r>
            <a:br>
              <a:rPr lang="nb-NO" sz="3600" dirty="0" smtClean="0"/>
            </a:br>
            <a:r>
              <a:rPr lang="nb-NO" sz="3600" dirty="0" smtClean="0"/>
              <a:t>Bioenergi – til transport! </a:t>
            </a:r>
            <a:r>
              <a:rPr lang="nb-NO" sz="3600" dirty="0"/>
              <a:t/>
            </a:r>
            <a:br>
              <a:rPr lang="nb-NO" sz="3600" dirty="0"/>
            </a:br>
            <a:endParaRPr lang="en-US" sz="3600" dirty="0"/>
          </a:p>
        </p:txBody>
      </p:sp>
      <p:sp>
        <p:nvSpPr>
          <p:cNvPr id="4" name="TekstSylinder 3"/>
          <p:cNvSpPr txBox="1"/>
          <p:nvPr/>
        </p:nvSpPr>
        <p:spPr>
          <a:xfrm>
            <a:off x="1087820" y="4923382"/>
            <a:ext cx="7425557" cy="103517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ctr"/>
            <a:r>
              <a:rPr lang="nb-NO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Øystein Ihler</a:t>
            </a:r>
            <a:r>
              <a:rPr lang="nb-NO" sz="160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utviklingssjef</a:t>
            </a:r>
            <a:endParaRPr lang="nb-NO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nb-NO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Klima- og energiprogrammet</a:t>
            </a:r>
          </a:p>
          <a:p>
            <a:pPr algn="ctr"/>
            <a:r>
              <a:rPr lang="nb-NO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pPr algn="ctr"/>
            <a:r>
              <a:rPr lang="nb-NO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Innspillskonferanse</a:t>
            </a:r>
            <a:r>
              <a:rPr lang="nb-NO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om regjeringens </a:t>
            </a:r>
            <a:r>
              <a:rPr lang="nb-NO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bioøkonomistrategi</a:t>
            </a:r>
            <a:endParaRPr lang="nb-NO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nb-NO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Oslo,18. Juni 2015</a:t>
            </a:r>
          </a:p>
        </p:txBody>
      </p:sp>
    </p:spTree>
    <p:extLst>
      <p:ext uri="{BB962C8B-B14F-4D97-AF65-F5344CB8AC3E}">
        <p14:creationId xmlns:p14="http://schemas.microsoft.com/office/powerpoint/2010/main" val="333145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3999" cy="5871807"/>
          </a:xfrm>
          <a:prstGeom prst="rect">
            <a:avLst/>
          </a:prstGeom>
        </p:spPr>
      </p:pic>
      <p:sp>
        <p:nvSpPr>
          <p:cNvPr id="6" name="Plassholder for tekst 5"/>
          <p:cNvSpPr>
            <a:spLocks noGrp="1"/>
          </p:cNvSpPr>
          <p:nvPr>
            <p:ph type="body" idx="1"/>
          </p:nvPr>
        </p:nvSpPr>
        <p:spPr>
          <a:xfrm>
            <a:off x="-179251" y="2439084"/>
            <a:ext cx="8673964" cy="1674202"/>
          </a:xfrm>
        </p:spPr>
        <p:txBody>
          <a:bodyPr/>
          <a:lstStyle/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7" name="Tittel 6"/>
          <p:cNvSpPr>
            <a:spLocks noGrp="1"/>
          </p:cNvSpPr>
          <p:nvPr>
            <p:ph type="title"/>
          </p:nvPr>
        </p:nvSpPr>
        <p:spPr>
          <a:xfrm>
            <a:off x="735148" y="5871807"/>
            <a:ext cx="8673966" cy="114368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nb-NO" sz="1600" dirty="0" smtClean="0"/>
              <a:t>Oslo </a:t>
            </a:r>
            <a:r>
              <a:rPr lang="nb-NO" sz="1600" dirty="0"/>
              <a:t>skal bli en </a:t>
            </a:r>
            <a:r>
              <a:rPr lang="nb-NO" sz="1600" dirty="0" smtClean="0"/>
              <a:t>nullutslippsby</a:t>
            </a:r>
            <a:r>
              <a:rPr lang="nb-NO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nb-NO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nb-NO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nb-NO" sz="1600" b="0" cap="none" dirty="0" smtClean="0"/>
              <a:t>2030</a:t>
            </a:r>
            <a:r>
              <a:rPr lang="nb-NO" sz="1600" b="0" cap="none" dirty="0"/>
              <a:t>: </a:t>
            </a:r>
            <a:r>
              <a:rPr lang="nb-NO" sz="1600" b="0" cap="none" dirty="0" smtClean="0"/>
              <a:t>Halvere direkte CO</a:t>
            </a:r>
            <a:r>
              <a:rPr lang="nb-NO" sz="1600" b="0" cap="none" baseline="-25000" dirty="0" smtClean="0"/>
              <a:t>2</a:t>
            </a:r>
            <a:r>
              <a:rPr lang="nb-NO" sz="1600" b="0" cap="none" dirty="0" smtClean="0"/>
              <a:t>-utslipp          </a:t>
            </a:r>
            <a:r>
              <a:rPr lang="nb-NO" sz="1600" b="0" cap="none" dirty="0"/>
              <a:t/>
            </a:r>
            <a:br>
              <a:rPr lang="nb-NO" sz="1600" b="0" cap="none" dirty="0"/>
            </a:br>
            <a:r>
              <a:rPr lang="nb-NO" sz="1600" b="0" cap="none" dirty="0" smtClean="0"/>
              <a:t>	2050</a:t>
            </a:r>
            <a:r>
              <a:rPr lang="nb-NO" sz="1600" b="0" cap="none" dirty="0"/>
              <a:t>: </a:t>
            </a:r>
            <a:r>
              <a:rPr lang="nb-NO" sz="1600" b="0" cap="none" dirty="0" smtClean="0"/>
              <a:t>Null direkte CO</a:t>
            </a:r>
            <a:r>
              <a:rPr lang="nb-NO" sz="1600" b="0" cap="none" baseline="-25000" dirty="0" smtClean="0"/>
              <a:t>2</a:t>
            </a:r>
            <a:r>
              <a:rPr lang="nb-NO" sz="1600" b="0" cap="none" dirty="0" smtClean="0"/>
              <a:t>-utslipp</a:t>
            </a:r>
            <a:endParaRPr lang="nb-NO" sz="1600" b="0" cap="none" dirty="0"/>
          </a:p>
        </p:txBody>
      </p:sp>
    </p:spTree>
    <p:extLst>
      <p:ext uri="{BB962C8B-B14F-4D97-AF65-F5344CB8AC3E}">
        <p14:creationId xmlns:p14="http://schemas.microsoft.com/office/powerpoint/2010/main" val="14310153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>
          <a:xfrm>
            <a:off x="883002" y="514408"/>
            <a:ext cx="7918098" cy="1036580"/>
          </a:xfrm>
        </p:spPr>
        <p:txBody>
          <a:bodyPr/>
          <a:lstStyle/>
          <a:p>
            <a:r>
              <a:rPr lang="nb-NO" dirty="0" smtClean="0"/>
              <a:t>CO2-utslipp </a:t>
            </a:r>
            <a:r>
              <a:rPr lang="nb-NO" dirty="0"/>
              <a:t>i Oslo </a:t>
            </a:r>
            <a:r>
              <a:rPr lang="nb-NO" dirty="0" smtClean="0"/>
              <a:t>by - fordeling på kilder</a:t>
            </a:r>
            <a:endParaRPr lang="nb-NO" dirty="0"/>
          </a:p>
        </p:txBody>
      </p:sp>
      <p:pic>
        <p:nvPicPr>
          <p:cNvPr id="12" name="Plassholder for innhold 11" descr="Untitled-8.pdf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017" b="5017"/>
          <a:stretch>
            <a:fillRect/>
          </a:stretch>
        </p:blipFill>
        <p:spPr>
          <a:xfrm>
            <a:off x="-139477" y="1550988"/>
            <a:ext cx="8807227" cy="4835958"/>
          </a:xfrm>
        </p:spPr>
      </p:pic>
    </p:spTree>
    <p:extLst>
      <p:ext uri="{BB962C8B-B14F-4D97-AF65-F5344CB8AC3E}">
        <p14:creationId xmlns:p14="http://schemas.microsoft.com/office/powerpoint/2010/main" val="525804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3819525" y="350967"/>
            <a:ext cx="51668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nb-NO" sz="2800" dirty="0" smtClean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Transportsektoren trenger fornybar energi</a:t>
            </a:r>
            <a:r>
              <a:rPr lang="nb-NO" sz="2800" cap="all" dirty="0" smtClean="0">
                <a:solidFill>
                  <a:schemeClr val="accent1"/>
                </a:solidFill>
              </a:rPr>
              <a:t>:</a:t>
            </a:r>
            <a:endParaRPr lang="nb-NO" sz="2800" b="1" dirty="0">
              <a:solidFill>
                <a:schemeClr val="accent1"/>
              </a:solidFill>
              <a:latin typeface="Helvetica"/>
              <a:ea typeface="+mj-ea"/>
              <a:cs typeface="Helvetica"/>
            </a:endParaRPr>
          </a:p>
        </p:txBody>
      </p:sp>
      <p:pic>
        <p:nvPicPr>
          <p:cNvPr id="12" name="Bilde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" y="0"/>
            <a:ext cx="3532189" cy="2417812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25"/>
          <a:stretch/>
        </p:blipFill>
        <p:spPr>
          <a:xfrm>
            <a:off x="0" y="4392621"/>
            <a:ext cx="3532185" cy="2389179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2189212"/>
            <a:ext cx="3532185" cy="2203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Plassholder for innhold 8"/>
          <p:cNvSpPr>
            <a:spLocks noGrp="1"/>
          </p:cNvSpPr>
          <p:nvPr>
            <p:ph sz="half" idx="2"/>
          </p:nvPr>
        </p:nvSpPr>
        <p:spPr>
          <a:xfrm>
            <a:off x="3819524" y="1345700"/>
            <a:ext cx="5166821" cy="4474075"/>
          </a:xfrm>
        </p:spPr>
        <p:txBody>
          <a:bodyPr>
            <a:normAutofit/>
          </a:bodyPr>
          <a:lstStyle/>
          <a:p>
            <a:r>
              <a:rPr lang="nb-NO" dirty="0" smtClean="0"/>
              <a:t>Forutsetninger for innfasing av fornybare energityper og utfasing fossile energityper i Oslo:</a:t>
            </a:r>
          </a:p>
          <a:p>
            <a:pPr lvl="1"/>
            <a:r>
              <a:rPr lang="nb-NO" sz="1400" dirty="0" smtClean="0"/>
              <a:t>Tilpasning av rammebetingelser</a:t>
            </a:r>
          </a:p>
          <a:p>
            <a:pPr lvl="1"/>
            <a:r>
              <a:rPr lang="nb-NO" sz="1400" dirty="0" smtClean="0"/>
              <a:t>Teknologiutvikling</a:t>
            </a:r>
          </a:p>
          <a:p>
            <a:pPr lvl="1"/>
            <a:r>
              <a:rPr lang="nb-NO" sz="1400" dirty="0" smtClean="0"/>
              <a:t>Energistasjoner </a:t>
            </a:r>
          </a:p>
          <a:p>
            <a:pPr lvl="1"/>
            <a:r>
              <a:rPr lang="nb-NO" sz="1400" dirty="0" smtClean="0"/>
              <a:t>Lønnsomhet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 smtClean="0"/>
              <a:t>Plan for innfasing av kjøretøy på fornybare biodrivstoff</a:t>
            </a:r>
          </a:p>
          <a:p>
            <a:pPr lvl="1"/>
            <a:r>
              <a:rPr lang="nb-NO" sz="1400" dirty="0" smtClean="0"/>
              <a:t>Biogass – flytende (LBG) og komprimert (CBG)</a:t>
            </a:r>
          </a:p>
          <a:p>
            <a:pPr lvl="1"/>
            <a:r>
              <a:rPr lang="nb-NO" sz="1400" dirty="0" smtClean="0"/>
              <a:t>Andre bærekraftige biodrivstoff </a:t>
            </a:r>
          </a:p>
          <a:p>
            <a:pPr marL="322650" lvl="1" indent="0">
              <a:buNone/>
            </a:pPr>
            <a:endParaRPr lang="nb-NO" sz="1400" dirty="0" smtClean="0"/>
          </a:p>
          <a:p>
            <a:r>
              <a:rPr lang="nb-NO" dirty="0" smtClean="0"/>
              <a:t>Plan for innfasing </a:t>
            </a:r>
            <a:r>
              <a:rPr lang="nb-NO" dirty="0"/>
              <a:t>av elektriske </a:t>
            </a:r>
            <a:r>
              <a:rPr lang="nb-NO" dirty="0" smtClean="0"/>
              <a:t>kjøretøy</a:t>
            </a:r>
          </a:p>
          <a:p>
            <a:pPr lvl="1"/>
            <a:r>
              <a:rPr lang="nb-NO" sz="1400" dirty="0" smtClean="0"/>
              <a:t>Elektriske og hydrogen</a:t>
            </a: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9848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2051050" y="5013325"/>
          <a:ext cx="4467225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Acrobat Document" r:id="rId4" imgW="8020050" imgH="5667375" progId="AcroExch.Document.7">
                  <p:embed/>
                </p:oleObj>
              </mc:Choice>
              <mc:Fallback>
                <p:oleObj name="Acrobat Document" r:id="rId4" imgW="8020050" imgH="5667375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6051" t="77516" r="20514" b="11000"/>
                      <a:stretch>
                        <a:fillRect/>
                      </a:stretch>
                    </p:blipFill>
                    <p:spPr bwMode="auto">
                      <a:xfrm>
                        <a:off x="2051050" y="5013325"/>
                        <a:ext cx="4467225" cy="52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19" name="Picture 3" descr="Matavfal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2655888"/>
            <a:ext cx="2957513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635000" y="5889625"/>
            <a:ext cx="1541463" cy="520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nb-NO" altLang="nb-NO">
              <a:solidFill>
                <a:srgbClr val="000000"/>
              </a:solidFill>
            </a:endParaRPr>
          </a:p>
        </p:txBody>
      </p:sp>
      <p:pic>
        <p:nvPicPr>
          <p:cNvPr id="9221" name="Picture 5" descr="Toalet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994" y="2693988"/>
            <a:ext cx="1433512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 descr="Bus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643188"/>
            <a:ext cx="2790825" cy="163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503238" y="1295400"/>
            <a:ext cx="80343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nb-NO" altLang="nb-NO" sz="3200" dirty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Matavfall + Kloakk = </a:t>
            </a:r>
            <a:r>
              <a:rPr lang="nb-NO" altLang="nb-NO" sz="3200" dirty="0" smtClean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Biogass (siden 2009)</a:t>
            </a:r>
            <a:endParaRPr lang="nb-NO" altLang="nb-NO" sz="3200" dirty="0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80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63" y="1843088"/>
            <a:ext cx="6740525" cy="3792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542925" y="741362"/>
            <a:ext cx="80486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800" dirty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Fyllestasjon for flytende biogass på Grorud (LBG)</a:t>
            </a:r>
          </a:p>
        </p:txBody>
      </p:sp>
    </p:spTree>
    <p:extLst>
      <p:ext uri="{BB962C8B-B14F-4D97-AF65-F5344CB8AC3E}">
        <p14:creationId xmlns:p14="http://schemas.microsoft.com/office/powerpoint/2010/main" val="426848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76250" y="291444"/>
            <a:ext cx="8448675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l">
              <a:spcBef>
                <a:spcPct val="20000"/>
              </a:spcBef>
            </a:pPr>
            <a:r>
              <a:rPr lang="nb-NO" sz="2400" b="1" dirty="0" smtClean="0">
                <a:solidFill>
                  <a:srgbClr val="2240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Forutsetninger for det grønne skiftet i Oslo</a:t>
            </a:r>
            <a:r>
              <a:rPr lang="nb-NO" sz="2400" b="1" cap="all" dirty="0" smtClean="0">
                <a:solidFill>
                  <a:srgbClr val="22408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900307" y="1201081"/>
            <a:ext cx="6653018" cy="4972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nb-NO" sz="2000" dirty="0" smtClean="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5" name="Picture 2" descr="http://www.kruge.no/mediabank/store/1998/Krugerekka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2"/>
          <a:stretch/>
        </p:blipFill>
        <p:spPr bwMode="auto">
          <a:xfrm>
            <a:off x="0" y="0"/>
            <a:ext cx="93360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Sylinder 1"/>
          <p:cNvSpPr txBox="1"/>
          <p:nvPr/>
        </p:nvSpPr>
        <p:spPr>
          <a:xfrm>
            <a:off x="2301766" y="4824248"/>
            <a:ext cx="7094482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endParaRPr lang="nb-NO" sz="2000" b="1" dirty="0" smtClean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TekstSylinder 5"/>
          <p:cNvSpPr txBox="1"/>
          <p:nvPr/>
        </p:nvSpPr>
        <p:spPr>
          <a:xfrm>
            <a:off x="1255594" y="4544704"/>
            <a:ext cx="6537278" cy="1029935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ctr"/>
            <a:r>
              <a:rPr lang="nb-NO" sz="3200" dirty="0" smtClean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Innovasjon og samspill for </a:t>
            </a:r>
          </a:p>
          <a:p>
            <a:pPr algn="ctr">
              <a:spcAft>
                <a:spcPts val="1800"/>
              </a:spcAft>
            </a:pPr>
            <a:r>
              <a:rPr lang="nb-NO" sz="3200" dirty="0" smtClean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omlegging til fornybar transport</a:t>
            </a:r>
          </a:p>
          <a:p>
            <a:pPr algn="ctr">
              <a:spcAft>
                <a:spcPts val="1800"/>
              </a:spcAft>
            </a:pPr>
            <a:r>
              <a:rPr lang="nb-NO" sz="800" dirty="0" smtClean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br>
              <a:rPr lang="nb-NO" sz="800" dirty="0" smtClean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nb-NO" sz="3200" dirty="0" smtClean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 Osloregionen er «test bed»</a:t>
            </a:r>
          </a:p>
        </p:txBody>
      </p:sp>
    </p:spTree>
    <p:extLst>
      <p:ext uri="{BB962C8B-B14F-4D97-AF65-F5344CB8AC3E}">
        <p14:creationId xmlns:p14="http://schemas.microsoft.com/office/powerpoint/2010/main" val="68447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-Oslokommune-BYR_PPT">
  <a:themeElements>
    <a:clrScheme name="Oslo kommune">
      <a:dk1>
        <a:srgbClr val="000000"/>
      </a:dk1>
      <a:lt1>
        <a:sysClr val="window" lastClr="FFFFFF"/>
      </a:lt1>
      <a:dk2>
        <a:srgbClr val="2B265B"/>
      </a:dk2>
      <a:lt2>
        <a:srgbClr val="FFFFFF"/>
      </a:lt2>
      <a:accent1>
        <a:srgbClr val="22408C"/>
      </a:accent1>
      <a:accent2>
        <a:srgbClr val="004438"/>
      </a:accent2>
      <a:accent3>
        <a:srgbClr val="007770"/>
      </a:accent3>
      <a:accent4>
        <a:srgbClr val="DFAB26"/>
      </a:accent4>
      <a:accent5>
        <a:srgbClr val="CE1126"/>
      </a:accent5>
      <a:accent6>
        <a:srgbClr val="861D5D"/>
      </a:accent6>
      <a:hlink>
        <a:srgbClr val="2F5EC0"/>
      </a:hlink>
      <a:folHlink>
        <a:srgbClr val="9BB8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>
        <a:normAutofit/>
      </a:bodyPr>
      <a:lstStyle>
        <a:defPPr>
          <a:defRPr sz="2000" b="1" dirty="0" err="1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1-Oslokommune-BYR_PPT</Template>
  <TotalTime>2217</TotalTime>
  <Words>129</Words>
  <Application>Microsoft Office PowerPoint</Application>
  <PresentationFormat>Skjermfremvisning (4:3)</PresentationFormat>
  <Paragraphs>33</Paragraphs>
  <Slides>7</Slides>
  <Notes>6</Notes>
  <HiddenSlides>0</HiddenSlides>
  <MMClips>0</MMClips>
  <ScaleCrop>false</ScaleCrop>
  <HeadingPairs>
    <vt:vector size="8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14" baseType="lpstr">
      <vt:lpstr>Arial</vt:lpstr>
      <vt:lpstr>Calibri</vt:lpstr>
      <vt:lpstr>Helvetica</vt:lpstr>
      <vt:lpstr>Lucida Grande</vt:lpstr>
      <vt:lpstr>Times New Roman</vt:lpstr>
      <vt:lpstr>1-Oslokommune-BYR_PPT</vt:lpstr>
      <vt:lpstr>Acrobat Document</vt:lpstr>
      <vt:lpstr>Oslos strategi frem mot nullutslippsbyen Bioenergi – til transport!  </vt:lpstr>
      <vt:lpstr>Oslo skal bli en nullutslippsby  2030: Halvere direkte CO2-utslipp            2050: Null direkte CO2-utslipp</vt:lpstr>
      <vt:lpstr>CO2-utslipp i Oslo by - fordeling på kilder</vt:lpstr>
      <vt:lpstr>PowerPoint-presentasjon</vt:lpstr>
      <vt:lpstr>PowerPoint-presentasjon</vt:lpstr>
      <vt:lpstr>PowerPoint-presentasjon</vt:lpstr>
      <vt:lpstr>PowerPoint-presentasjon</vt:lpstr>
    </vt:vector>
  </TitlesOfParts>
  <Company>Oslo kommune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Kristin Antonsen Brenna</dc:creator>
  <cp:lastModifiedBy>Sandra Clark</cp:lastModifiedBy>
  <cp:revision>143</cp:revision>
  <dcterms:created xsi:type="dcterms:W3CDTF">2015-03-23T11:48:49Z</dcterms:created>
  <dcterms:modified xsi:type="dcterms:W3CDTF">2015-07-01T10:12:07Z</dcterms:modified>
</cp:coreProperties>
</file>