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asf" ContentType="video/x-ms-as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theme/theme16.xml" ContentType="application/vnd.openxmlformats-officedocument.theme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theme/theme19.xml" ContentType="application/vnd.openxmlformats-officedocument.them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2.xml" ContentType="application/vnd.openxmlformats-officedocument.theme+xml"/>
  <Override PartName="/ppt/slideLayouts/slideLayout30.xml" ContentType="application/vnd.openxmlformats-officedocument.presentationml.slideLayout+xml"/>
  <Override PartName="/ppt/theme/theme23.xml" ContentType="application/vnd.openxmlformats-officedocument.theme+xml"/>
  <Override PartName="/ppt/slideLayouts/slideLayout31.xml" ContentType="application/vnd.openxmlformats-officedocument.presentationml.slideLayout+xml"/>
  <Override PartName="/ppt/theme/theme24.xml" ContentType="application/vnd.openxmlformats-officedocument.theme+xml"/>
  <Override PartName="/ppt/slideLayouts/slideLayout32.xml" ContentType="application/vnd.openxmlformats-officedocument.presentationml.slideLayout+xml"/>
  <Override PartName="/ppt/theme/theme2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6.xml" ContentType="application/vnd.openxmlformats-officedocument.theme+xml"/>
  <Override PartName="/ppt/slideLayouts/slideLayout35.xml" ContentType="application/vnd.openxmlformats-officedocument.presentationml.slideLayout+xml"/>
  <Override PartName="/ppt/theme/theme27.xml" ContentType="application/vnd.openxmlformats-officedocument.theme+xml"/>
  <Override PartName="/ppt/slideLayouts/slideLayout36.xml" ContentType="application/vnd.openxmlformats-officedocument.presentationml.slideLayout+xml"/>
  <Override PartName="/ppt/theme/theme28.xml" ContentType="application/vnd.openxmlformats-officedocument.theme+xml"/>
  <Override PartName="/ppt/slideLayouts/slideLayout37.xml" ContentType="application/vnd.openxmlformats-officedocument.presentationml.slideLayout+xml"/>
  <Override PartName="/ppt/theme/theme29.xml" ContentType="application/vnd.openxmlformats-officedocument.theme+xml"/>
  <Override PartName="/ppt/slideLayouts/slideLayout38.xml" ContentType="application/vnd.openxmlformats-officedocument.presentationml.slideLayout+xml"/>
  <Override PartName="/ppt/theme/theme30.xml" ContentType="application/vnd.openxmlformats-officedocument.theme+xml"/>
  <Override PartName="/ppt/slideLayouts/slideLayout39.xml" ContentType="application/vnd.openxmlformats-officedocument.presentationml.slideLayout+xml"/>
  <Override PartName="/ppt/theme/theme31.xml" ContentType="application/vnd.openxmlformats-officedocument.theme+xml"/>
  <Override PartName="/ppt/slideLayouts/slideLayout40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3" r:id="rId1"/>
    <p:sldMasterId id="2147483826" r:id="rId2"/>
    <p:sldMasterId id="2147483759" r:id="rId3"/>
    <p:sldMasterId id="2147483843" r:id="rId4"/>
    <p:sldMasterId id="2147483845" r:id="rId5"/>
    <p:sldMasterId id="2147483847" r:id="rId6"/>
    <p:sldMasterId id="2147483836" r:id="rId7"/>
    <p:sldMasterId id="2147483861" r:id="rId8"/>
    <p:sldMasterId id="2147483863" r:id="rId9"/>
    <p:sldMasterId id="2147483855" r:id="rId10"/>
    <p:sldMasterId id="2147483806" r:id="rId11"/>
    <p:sldMasterId id="2147483818" r:id="rId12"/>
    <p:sldMasterId id="2147483816" r:id="rId13"/>
    <p:sldMasterId id="2147483814" r:id="rId14"/>
    <p:sldMasterId id="2147483810" r:id="rId15"/>
    <p:sldMasterId id="2147483808" r:id="rId16"/>
    <p:sldMasterId id="2147483812" r:id="rId17"/>
    <p:sldMasterId id="2147483857" r:id="rId18"/>
    <p:sldMasterId id="2147483859" r:id="rId19"/>
    <p:sldMasterId id="2147483824" r:id="rId20"/>
    <p:sldMasterId id="2147483822" r:id="rId21"/>
    <p:sldMasterId id="2147483820" r:id="rId22"/>
    <p:sldMasterId id="2147483786" r:id="rId23"/>
    <p:sldMasterId id="2147483788" r:id="rId24"/>
    <p:sldMasterId id="2147483790" r:id="rId25"/>
    <p:sldMasterId id="2147483792" r:id="rId26"/>
    <p:sldMasterId id="2147483796" r:id="rId27"/>
    <p:sldMasterId id="2147483798" r:id="rId28"/>
    <p:sldMasterId id="2147483794" r:id="rId29"/>
    <p:sldMasterId id="2147483800" r:id="rId30"/>
    <p:sldMasterId id="2147483802" r:id="rId31"/>
    <p:sldMasterId id="2147483804" r:id="rId32"/>
  </p:sldMasterIdLst>
  <p:notesMasterIdLst>
    <p:notesMasterId r:id="rId43"/>
  </p:notesMasterIdLst>
  <p:sldIdLst>
    <p:sldId id="283" r:id="rId33"/>
    <p:sldId id="374" r:id="rId34"/>
    <p:sldId id="386" r:id="rId35"/>
    <p:sldId id="387" r:id="rId36"/>
    <p:sldId id="373" r:id="rId37"/>
    <p:sldId id="389" r:id="rId38"/>
    <p:sldId id="390" r:id="rId39"/>
    <p:sldId id="391" r:id="rId40"/>
    <p:sldId id="388" r:id="rId41"/>
    <p:sldId id="381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Wingdings 2" panose="05020102010507070707" pitchFamily="18" charset="2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9C3"/>
    <a:srgbClr val="3D3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3" autoAdjust="0"/>
    <p:restoredTop sz="99635" autoAdjust="0"/>
  </p:normalViewPr>
  <p:slideViewPr>
    <p:cSldViewPr snapToGrid="0" snapToObjects="1">
      <p:cViewPr varScale="1">
        <p:scale>
          <a:sx n="132" d="100"/>
          <a:sy n="132" d="100"/>
        </p:scale>
        <p:origin x="144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B8108-5D4F-884B-87F0-9D4921C9E587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265C6-502C-034F-A7F7-0B2AE1AF6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2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65C6-502C-034F-A7F7-0B2AE1AF6C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65C6-502C-034F-A7F7-0B2AE1AF6C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65C6-502C-034F-A7F7-0B2AE1AF6C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3E6E89-5258-4F5D-9752-7C3497DDAAE6}" type="slidenum">
              <a:rPr lang="nb-NO" smtClean="0"/>
              <a:pPr>
                <a:defRPr/>
              </a:pPr>
              <a:t>3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711583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1576C-051A-436C-A2CF-B5557579A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slide about </a:t>
            </a:r>
            <a:r>
              <a:rPr lang="en-US" dirty="0" err="1" smtClean="0"/>
              <a:t>Cambi’s</a:t>
            </a:r>
            <a:r>
              <a:rPr lang="en-US" dirty="0" smtClean="0"/>
              <a:t> own technology (Sludge Thermal Hydrolysis) being tracked</a:t>
            </a:r>
            <a:r>
              <a:rPr lang="en-US" baseline="0" dirty="0" smtClean="0"/>
              <a:t> down the Adoption Life Cycle line.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two pieces of good news in this slide:</a:t>
            </a:r>
          </a:p>
          <a:p>
            <a:endParaRPr lang="en-US" baseline="0" dirty="0" smtClean="0"/>
          </a:p>
          <a:p>
            <a:pPr marL="218702" indent="-218702">
              <a:buAutoNum type="arabicParenR"/>
            </a:pPr>
            <a:r>
              <a:rPr lang="en-US" baseline="0" dirty="0" smtClean="0"/>
              <a:t>Our technology has just “crossed the chasm” into the Early Majority phase; and</a:t>
            </a:r>
          </a:p>
          <a:p>
            <a:pPr marL="218702" indent="-218702">
              <a:buAutoNum type="arabicParenR"/>
            </a:pPr>
            <a:r>
              <a:rPr lang="en-US" baseline="0" dirty="0" smtClean="0"/>
              <a:t>Cambi is alone responsible for more than 90% of the cumulative capacity installed.  We are the undisputed leader in this segment.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9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801688"/>
            <a:ext cx="4267200" cy="32004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792" y="4209056"/>
            <a:ext cx="5031879" cy="351802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1899" indent="-243347" defTabSz="832883">
              <a:spcBef>
                <a:spcPct val="0"/>
              </a:spcBef>
              <a:buSzPct val="150000"/>
              <a:defRPr/>
            </a:pPr>
            <a:endParaRPr lang="en-US" sz="400" b="1" dirty="0"/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r>
              <a:rPr lang="en-US" dirty="0" smtClean="0">
                <a:sym typeface="Wingdings 2" pitchFamily="18" charset="2"/>
              </a:rPr>
              <a:t>-   </a:t>
            </a:r>
            <a:r>
              <a:rPr lang="en-US" sz="1500" dirty="0">
                <a:sym typeface="Wingdings 2" pitchFamily="18" charset="2"/>
              </a:rPr>
              <a:t>This illustrates  our  introduction of new and modern </a:t>
            </a: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r>
              <a:rPr lang="en-US" sz="1500" dirty="0">
                <a:sym typeface="Wingdings 2" pitchFamily="18" charset="2"/>
              </a:rPr>
              <a:t>     technology around the world.  </a:t>
            </a: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endParaRPr lang="en-US" sz="1500" dirty="0">
              <a:sym typeface="Wingdings 2" pitchFamily="18" charset="2"/>
            </a:endParaRP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r>
              <a:rPr lang="en-US" sz="1500" dirty="0">
                <a:sym typeface="Wingdings 2" pitchFamily="18" charset="2"/>
              </a:rPr>
              <a:t>-   Our technology is operating in 19 countries.</a:t>
            </a: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r>
              <a:rPr lang="en-US" sz="1500" dirty="0">
                <a:sym typeface="Wingdings 2" pitchFamily="18" charset="2"/>
              </a:rPr>
              <a:t>     Singapore is the latest.</a:t>
            </a: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endParaRPr lang="en-US" sz="1500" dirty="0">
              <a:sym typeface="Wingdings 2" pitchFamily="18" charset="2"/>
            </a:endParaRPr>
          </a:p>
          <a:p>
            <a:pPr marL="241899" indent="-243347" defTabSz="832883">
              <a:spcBef>
                <a:spcPct val="0"/>
              </a:spcBef>
              <a:buSzPct val="150000"/>
              <a:defRPr/>
            </a:pPr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7303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8813" y="900113"/>
            <a:ext cx="5838825" cy="437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3390" y="4259038"/>
            <a:ext cx="5226843" cy="40413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0534" indent="-220534">
              <a:buFont typeface="+mj-lt"/>
              <a:buAutoNum type="arabicPeriod"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6506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58813" y="900113"/>
            <a:ext cx="5838825" cy="4378325"/>
          </a:xfrm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903388" y="4345215"/>
            <a:ext cx="5031879" cy="3146274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>
          <a:xfrm>
            <a:off x="3884415" y="8685893"/>
            <a:ext cx="2972098" cy="456596"/>
          </a:xfrm>
        </p:spPr>
        <p:txBody>
          <a:bodyPr lIns="93259" tIns="46630" rIns="93259" bIns="46630"/>
          <a:lstStyle/>
          <a:p>
            <a:pPr>
              <a:defRPr/>
            </a:pPr>
            <a:fld id="{48BF21C3-8272-4103-BFE4-8F584A285D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801688"/>
            <a:ext cx="4267200" cy="32004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791" y="4260116"/>
            <a:ext cx="5031878" cy="343292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0770" indent="-252272" defTabSz="863430">
              <a:spcBef>
                <a:spcPct val="0"/>
              </a:spcBef>
              <a:buSzPct val="150000"/>
              <a:defRPr/>
            </a:pPr>
            <a:r>
              <a:rPr lang="en-US" sz="1700" dirty="0">
                <a:sym typeface="Wingdings 2" pitchFamily="18" charset="2"/>
              </a:rPr>
              <a:t>Independent Norwegian technology &amp; engineering company since 1989 </a:t>
            </a:r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endParaRPr lang="en-US" sz="800" dirty="0">
              <a:sym typeface="Wingdings 2" pitchFamily="18" charset="2"/>
            </a:endParaRPr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r>
              <a:rPr lang="en-US" sz="1700" dirty="0">
                <a:sym typeface="Wingdings 2" pitchFamily="18" charset="2"/>
              </a:rPr>
              <a:t>Designs, builds &amp; operates the </a:t>
            </a:r>
            <a:r>
              <a:rPr lang="en-US" sz="1700" b="1" dirty="0">
                <a:sym typeface="Wingdings 2" pitchFamily="18" charset="2"/>
              </a:rPr>
              <a:t>CAMBI Thermal Hydrolysis Process (THP</a:t>
            </a:r>
            <a:r>
              <a:rPr lang="en-US" b="1" dirty="0" smtClean="0">
                <a:solidFill>
                  <a:schemeClr val="tx1"/>
                </a:solidFill>
                <a:sym typeface="Wingdings 2" pitchFamily="18" charset="2"/>
              </a:rPr>
              <a:t>)</a:t>
            </a:r>
          </a:p>
          <a:p>
            <a:pPr marL="1007585" lvl="2" indent="-252272" defTabSz="863430">
              <a:spcBef>
                <a:spcPts val="568"/>
              </a:spcBef>
              <a:buSzPct val="150000"/>
              <a:defRPr/>
            </a:pPr>
            <a:r>
              <a:rPr lang="en-US" b="1" dirty="0" smtClean="0">
                <a:sym typeface="Wingdings 2" pitchFamily="18" charset="2"/>
              </a:rPr>
              <a:t>A pre-treatment technology before anaerobic digestion of sewage sludge</a:t>
            </a:r>
          </a:p>
          <a:p>
            <a:pPr marL="1007585" lvl="2" indent="-252272" defTabSz="863430">
              <a:spcBef>
                <a:spcPts val="568"/>
              </a:spcBef>
              <a:buSzPct val="150000"/>
              <a:defRPr/>
            </a:pPr>
            <a:r>
              <a:rPr lang="en-US" b="1" dirty="0" smtClean="0">
                <a:sym typeface="Wingdings 2" pitchFamily="18" charset="2"/>
              </a:rPr>
              <a:t>Optimizes digestion and dewatering, reduces digester volume, increases gas production</a:t>
            </a:r>
          </a:p>
          <a:p>
            <a:pPr marL="1007585" lvl="2" indent="-252272" defTabSz="863430">
              <a:spcBef>
                <a:spcPts val="568"/>
              </a:spcBef>
              <a:buSzPct val="150000"/>
              <a:defRPr/>
            </a:pPr>
            <a:r>
              <a:rPr lang="en-US" b="1" dirty="0" smtClean="0">
                <a:sym typeface="Wingdings 2" pitchFamily="18" charset="2"/>
              </a:rPr>
              <a:t>Delivers a high quality (Class A) end product (</a:t>
            </a:r>
            <a:r>
              <a:rPr lang="en-US" b="1" dirty="0" err="1" smtClean="0">
                <a:sym typeface="Wingdings 2" pitchFamily="18" charset="2"/>
              </a:rPr>
              <a:t>biosolids</a:t>
            </a:r>
            <a:r>
              <a:rPr lang="en-US" b="1" dirty="0" smtClean="0">
                <a:sym typeface="Wingdings 2" pitchFamily="18" charset="2"/>
              </a:rPr>
              <a:t>) and/or half the cake for drying/incineration (compared to conventional digestion)</a:t>
            </a:r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endParaRPr lang="en-US" sz="800" b="1" dirty="0"/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r>
              <a:rPr lang="en-US" sz="1700" b="1" dirty="0"/>
              <a:t>51 plants </a:t>
            </a:r>
            <a:r>
              <a:rPr lang="en-US" sz="1700" dirty="0"/>
              <a:t>for  ± </a:t>
            </a:r>
            <a:r>
              <a:rPr lang="en-US" sz="1700" b="1" dirty="0"/>
              <a:t>1,430,000 t dry solids/year</a:t>
            </a:r>
            <a:r>
              <a:rPr lang="en-US" sz="1700" dirty="0"/>
              <a:t>,  approx. 590,000,000 m³ biogas/year, and 1,400 </a:t>
            </a:r>
            <a:r>
              <a:rPr lang="en-US" sz="1700" dirty="0" err="1"/>
              <a:t>GWh</a:t>
            </a:r>
            <a:r>
              <a:rPr lang="en-US" sz="1700" dirty="0"/>
              <a:t> green electrical power, when using gas engine </a:t>
            </a:r>
            <a:r>
              <a:rPr lang="en-US" sz="1700" dirty="0" err="1"/>
              <a:t>cogen</a:t>
            </a:r>
            <a:endParaRPr lang="en-US" sz="1700" dirty="0"/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endParaRPr lang="en-US" sz="1700" dirty="0"/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r>
              <a:rPr lang="en-US" sz="1700" dirty="0"/>
              <a:t>Green energy production replaces 1,400,000 </a:t>
            </a:r>
            <a:r>
              <a:rPr lang="en-US" sz="1700" dirty="0" err="1"/>
              <a:t>tonnes</a:t>
            </a:r>
            <a:r>
              <a:rPr lang="en-US" sz="1700" dirty="0"/>
              <a:t> of </a:t>
            </a:r>
            <a:r>
              <a:rPr lang="en-US" sz="1700" dirty="0" err="1"/>
              <a:t>fossile</a:t>
            </a:r>
            <a:r>
              <a:rPr lang="en-US" sz="1700" dirty="0"/>
              <a:t> CO2 emissions.</a:t>
            </a:r>
          </a:p>
          <a:p>
            <a:pPr defTabSz="863430">
              <a:spcBef>
                <a:spcPct val="0"/>
              </a:spcBef>
              <a:buSzPct val="150000"/>
              <a:defRPr/>
            </a:pPr>
            <a:r>
              <a:rPr lang="en-US" sz="1700" dirty="0"/>
              <a:t> </a:t>
            </a:r>
          </a:p>
          <a:p>
            <a:pPr marL="250770" indent="-252272" defTabSz="863430">
              <a:spcBef>
                <a:spcPct val="0"/>
              </a:spcBef>
              <a:buSzPct val="150000"/>
              <a:defRPr/>
            </a:pPr>
            <a:r>
              <a:rPr lang="en-US" sz="1700" dirty="0"/>
              <a:t>Typical WWTP size : 200,000 to 10 Million People Equivalent</a:t>
            </a:r>
          </a:p>
          <a:p>
            <a:pPr algn="ctr" defTabSz="863430">
              <a:spcBef>
                <a:spcPct val="0"/>
              </a:spcBef>
              <a:buSzPct val="150000"/>
              <a:defRPr/>
            </a:pPr>
            <a:endParaRPr lang="nb-NO" sz="1700" b="1" dirty="0">
              <a:solidFill>
                <a:srgbClr val="FF0000"/>
              </a:solidFill>
            </a:endParaRPr>
          </a:p>
          <a:p>
            <a:pPr algn="ctr" defTabSz="863430">
              <a:spcBef>
                <a:spcPct val="0"/>
              </a:spcBef>
              <a:buSzPct val="150000"/>
              <a:defRPr/>
            </a:pPr>
            <a:r>
              <a:rPr lang="nb-NO" sz="1700" b="1" dirty="0">
                <a:solidFill>
                  <a:srgbClr val="FF0000"/>
                </a:solidFill>
              </a:rPr>
              <a:t>!Cambi THP is a </a:t>
            </a:r>
            <a:r>
              <a:rPr lang="nb-NO" sz="1700" b="1" dirty="0" err="1">
                <a:solidFill>
                  <a:srgbClr val="FF0000"/>
                </a:solidFill>
              </a:rPr>
              <a:t>key</a:t>
            </a:r>
            <a:r>
              <a:rPr lang="nb-NO" sz="1700" b="1" dirty="0">
                <a:solidFill>
                  <a:srgbClr val="FF0000"/>
                </a:solidFill>
              </a:rPr>
              <a:t> </a:t>
            </a:r>
            <a:r>
              <a:rPr lang="nb-NO" sz="1700" b="1" dirty="0" err="1">
                <a:solidFill>
                  <a:srgbClr val="FF0000"/>
                </a:solidFill>
              </a:rPr>
              <a:t>technology</a:t>
            </a:r>
            <a:r>
              <a:rPr lang="nb-NO" sz="1700" b="1" dirty="0">
                <a:solidFill>
                  <a:srgbClr val="FF0000"/>
                </a:solidFill>
              </a:rPr>
              <a:t> for </a:t>
            </a:r>
            <a:r>
              <a:rPr lang="nb-NO" sz="1700" b="1" dirty="0" err="1">
                <a:solidFill>
                  <a:srgbClr val="FF0000"/>
                </a:solidFill>
              </a:rPr>
              <a:t>any</a:t>
            </a:r>
            <a:r>
              <a:rPr lang="nb-NO" sz="1700" b="1" dirty="0">
                <a:solidFill>
                  <a:srgbClr val="FF0000"/>
                </a:solidFill>
              </a:rPr>
              <a:t> </a:t>
            </a:r>
            <a:r>
              <a:rPr lang="nb-NO" sz="1700" b="1" dirty="0" err="1">
                <a:solidFill>
                  <a:srgbClr val="FF0000"/>
                </a:solidFill>
              </a:rPr>
              <a:t>sludge</a:t>
            </a:r>
            <a:r>
              <a:rPr lang="nb-NO" sz="1700" b="1" dirty="0">
                <a:solidFill>
                  <a:srgbClr val="FF0000"/>
                </a:solidFill>
              </a:rPr>
              <a:t> </a:t>
            </a:r>
            <a:r>
              <a:rPr lang="nb-NO" sz="1700" b="1" dirty="0" err="1">
                <a:solidFill>
                  <a:srgbClr val="FF0000"/>
                </a:solidFill>
              </a:rPr>
              <a:t>disposal</a:t>
            </a:r>
            <a:r>
              <a:rPr lang="nb-NO" sz="1700" b="1" dirty="0">
                <a:solidFill>
                  <a:srgbClr val="FF0000"/>
                </a:solidFill>
              </a:rPr>
              <a:t> </a:t>
            </a:r>
            <a:r>
              <a:rPr lang="nb-NO" sz="1700" b="1" dirty="0" err="1">
                <a:solidFill>
                  <a:srgbClr val="FF0000"/>
                </a:solidFill>
              </a:rPr>
              <a:t>strategy</a:t>
            </a:r>
            <a:r>
              <a:rPr lang="nb-NO" sz="1700" b="1" dirty="0">
                <a:solidFill>
                  <a:srgbClr val="FF0000"/>
                </a:solidFill>
              </a:rPr>
              <a:t>!</a:t>
            </a:r>
          </a:p>
          <a:p>
            <a:pPr algn="ctr" defTabSz="863430">
              <a:spcBef>
                <a:spcPct val="0"/>
              </a:spcBef>
              <a:buSzPct val="150000"/>
              <a:defRPr/>
            </a:pPr>
            <a:endParaRPr lang="nb-NO" sz="1500" b="1" dirty="0">
              <a:solidFill>
                <a:srgbClr val="FF0000"/>
              </a:solidFill>
            </a:endParaRPr>
          </a:p>
          <a:p>
            <a:pPr algn="ctr" defTabSz="863430">
              <a:spcBef>
                <a:spcPct val="0"/>
              </a:spcBef>
              <a:buSzPct val="150000"/>
              <a:defRPr/>
            </a:pPr>
            <a:r>
              <a:rPr lang="nb-NO" sz="1500" b="1" dirty="0">
                <a:solidFill>
                  <a:srgbClr val="FF0000"/>
                </a:solidFill>
              </a:rPr>
              <a:t>!Cambi THP is a </a:t>
            </a:r>
            <a:r>
              <a:rPr lang="nb-NO" sz="1500" b="1" dirty="0" err="1">
                <a:solidFill>
                  <a:srgbClr val="FF0000"/>
                </a:solidFill>
              </a:rPr>
              <a:t>key</a:t>
            </a:r>
            <a:r>
              <a:rPr lang="nb-NO" sz="1500" b="1" dirty="0">
                <a:solidFill>
                  <a:srgbClr val="FF0000"/>
                </a:solidFill>
              </a:rPr>
              <a:t> </a:t>
            </a:r>
            <a:r>
              <a:rPr lang="nb-NO" sz="1500" b="1" dirty="0" err="1">
                <a:solidFill>
                  <a:srgbClr val="FF0000"/>
                </a:solidFill>
              </a:rPr>
              <a:t>technology</a:t>
            </a:r>
            <a:r>
              <a:rPr lang="nb-NO" sz="1500" b="1" dirty="0">
                <a:solidFill>
                  <a:srgbClr val="FF0000"/>
                </a:solidFill>
              </a:rPr>
              <a:t> for </a:t>
            </a:r>
            <a:r>
              <a:rPr lang="nb-NO" sz="1500" b="1" dirty="0" err="1">
                <a:solidFill>
                  <a:srgbClr val="FF0000"/>
                </a:solidFill>
              </a:rPr>
              <a:t>any</a:t>
            </a:r>
            <a:r>
              <a:rPr lang="nb-NO" sz="1500" b="1" dirty="0">
                <a:solidFill>
                  <a:srgbClr val="FF0000"/>
                </a:solidFill>
              </a:rPr>
              <a:t> </a:t>
            </a:r>
            <a:r>
              <a:rPr lang="nb-NO" sz="1500" b="1" dirty="0" err="1">
                <a:solidFill>
                  <a:srgbClr val="FF0000"/>
                </a:solidFill>
              </a:rPr>
              <a:t>sludge</a:t>
            </a:r>
            <a:r>
              <a:rPr lang="nb-NO" sz="1500" b="1" dirty="0">
                <a:solidFill>
                  <a:srgbClr val="FF0000"/>
                </a:solidFill>
              </a:rPr>
              <a:t> </a:t>
            </a:r>
            <a:r>
              <a:rPr lang="nb-NO" sz="1500" b="1" dirty="0" err="1">
                <a:solidFill>
                  <a:srgbClr val="FF0000"/>
                </a:solidFill>
              </a:rPr>
              <a:t>disposal</a:t>
            </a:r>
            <a:r>
              <a:rPr lang="nb-NO" sz="1500" b="1" dirty="0">
                <a:solidFill>
                  <a:srgbClr val="FF0000"/>
                </a:solidFill>
              </a:rPr>
              <a:t> </a:t>
            </a:r>
            <a:r>
              <a:rPr lang="nb-NO" sz="1500" b="1" dirty="0" err="1">
                <a:solidFill>
                  <a:srgbClr val="FF0000"/>
                </a:solidFill>
              </a:rPr>
              <a:t>strategy</a:t>
            </a:r>
            <a:r>
              <a:rPr lang="nb-NO" sz="1500" b="1" dirty="0">
                <a:solidFill>
                  <a:srgbClr val="FF0000"/>
                </a:solidFill>
              </a:rPr>
              <a:t>!</a:t>
            </a:r>
          </a:p>
          <a:p>
            <a:pPr eaLnBrk="1" hangingPunct="1"/>
            <a:endParaRPr lang="en-US" altLang="en-US" sz="1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4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46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13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30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99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77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529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053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08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94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69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69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4FD5-D1E9-7D4D-8F54-DD9EF04C5907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835-749D-8B4B-B3C3-D143D49B5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45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69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37" y="358775"/>
            <a:ext cx="7737231" cy="7191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37" y="1420813"/>
            <a:ext cx="7737231" cy="4678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98635" y="6356355"/>
            <a:ext cx="6540011" cy="327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6CB7-E25D-49AB-9DBB-41FCC8AAC6E9}" type="datetime1">
              <a:rPr lang="en-US"/>
              <a:pPr>
                <a:defRPr/>
              </a:pPr>
              <a:t>6/30/2015</a:t>
            </a:fld>
            <a:r>
              <a:rPr lang="en-US"/>
              <a:t> Presentasjon av Cambi's virksomhetsområder og prosessteknologi</a:t>
            </a:r>
          </a:p>
        </p:txBody>
      </p:sp>
    </p:spTree>
    <p:extLst>
      <p:ext uri="{BB962C8B-B14F-4D97-AF65-F5344CB8AC3E}">
        <p14:creationId xmlns:p14="http://schemas.microsoft.com/office/powerpoint/2010/main" val="303099306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22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67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8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29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37" y="358775"/>
            <a:ext cx="7737231" cy="7191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37" y="1420813"/>
            <a:ext cx="7737231" cy="4678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98635" y="6356355"/>
            <a:ext cx="6540011" cy="327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6CB7-E25D-49AB-9DBB-41FCC8AAC6E9}" type="datetime1">
              <a:rPr lang="en-US"/>
              <a:pPr>
                <a:defRPr/>
              </a:pPr>
              <a:t>6/30/2015</a:t>
            </a:fld>
            <a:r>
              <a:rPr lang="en-US"/>
              <a:t> Presentasjon av Cambi's virksomhetsområder og prosessteknologi</a:t>
            </a:r>
          </a:p>
        </p:txBody>
      </p:sp>
    </p:spTree>
    <p:extLst>
      <p:ext uri="{BB962C8B-B14F-4D97-AF65-F5344CB8AC3E}">
        <p14:creationId xmlns:p14="http://schemas.microsoft.com/office/powerpoint/2010/main" val="3982289819"/>
      </p:ext>
    </p:extLst>
  </p:cSld>
  <p:clrMapOvr>
    <a:masterClrMapping/>
  </p:clrMapOvr>
  <p:transition spd="slow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37" y="358775"/>
            <a:ext cx="7737231" cy="7191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37" y="1420813"/>
            <a:ext cx="7737231" cy="4678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98635" y="6356355"/>
            <a:ext cx="6540011" cy="327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6CB7-E25D-49AB-9DBB-41FCC8AAC6E9}" type="datetime1">
              <a:rPr lang="en-US"/>
              <a:pPr>
                <a:defRPr/>
              </a:pPr>
              <a:t>6/30/2015</a:t>
            </a:fld>
            <a:r>
              <a:rPr lang="en-US"/>
              <a:t> Presentasjon av Cambi's virksomhetsområder og prosessteknologi</a:t>
            </a:r>
          </a:p>
        </p:txBody>
      </p:sp>
    </p:spTree>
    <p:extLst>
      <p:ext uri="{BB962C8B-B14F-4D97-AF65-F5344CB8AC3E}">
        <p14:creationId xmlns:p14="http://schemas.microsoft.com/office/powerpoint/2010/main" val="3448747777"/>
      </p:ext>
    </p:extLst>
  </p:cSld>
  <p:clrMapOvr>
    <a:masterClrMapping/>
  </p:clrMapOvr>
  <p:transition spd="slow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9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37" y="358776"/>
            <a:ext cx="7737231" cy="71913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98637" y="1420814"/>
            <a:ext cx="3798277" cy="4678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7591" y="1420817"/>
            <a:ext cx="3798277" cy="2262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7591" y="3835403"/>
            <a:ext cx="3798277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98635" y="6356354"/>
            <a:ext cx="6540011" cy="327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13036-4124-4F23-AA29-F9807D76B6DE}" type="datetime1">
              <a:rPr lang="en-US"/>
              <a:pPr>
                <a:defRPr/>
              </a:pPr>
              <a:t>6/30/2015</a:t>
            </a:fld>
            <a:r>
              <a:rPr lang="en-US"/>
              <a:t> Presentasjon av Cambi's virksomhetsområder og prosessteknologi</a:t>
            </a:r>
          </a:p>
        </p:txBody>
      </p:sp>
    </p:spTree>
    <p:extLst>
      <p:ext uri="{BB962C8B-B14F-4D97-AF65-F5344CB8AC3E}">
        <p14:creationId xmlns:p14="http://schemas.microsoft.com/office/powerpoint/2010/main" val="1312717362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814E0F-DC43-484C-82B8-0D13FC2A7E5D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AFAEC-8D70-5A49-921D-56C69433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814E0F-DC43-484C-82B8-0D13FC2A7E5D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AFAEC-8D70-5A49-921D-56C69433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539750" y="1420813"/>
            <a:ext cx="83820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1600" b="1">
                <a:latin typeface="+mn-lt"/>
              </a:defRPr>
            </a:lvl1pPr>
            <a:lvl3pPr>
              <a:buFont typeface="Arial" pitchFamily="34" charset="0"/>
              <a:buChar char="•"/>
              <a:defRPr sz="1600">
                <a:latin typeface="+mn-lt"/>
              </a:defRPr>
            </a:lvl3pPr>
            <a:lvl4pPr marL="809625" indent="0">
              <a:buFont typeface="Arial" pitchFamily="34" charset="0"/>
              <a:buChar char="•"/>
              <a:defRPr sz="1600">
                <a:latin typeface="+mn-lt"/>
              </a:defRPr>
            </a:lvl4pPr>
          </a:lstStyle>
          <a:p>
            <a:pPr lvl="0"/>
            <a:endParaRPr lang="en-US" noProof="0" dirty="0" smtClean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476250"/>
            <a:ext cx="8382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407289450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80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1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3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jp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jp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jp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jp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jp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jp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jpg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 userDrawn="1"/>
        </p:nvSpPr>
        <p:spPr>
          <a:xfrm>
            <a:off x="685800" y="2913823"/>
            <a:ext cx="7772400" cy="671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1079C3"/>
                </a:solidFill>
                <a:latin typeface="Neo Tech Std Light"/>
                <a:ea typeface="+mj-ea"/>
                <a:cs typeface="Neo Tech Std Light"/>
              </a:defRPr>
            </a:lvl1pPr>
          </a:lstStyle>
          <a:p>
            <a:r>
              <a:rPr lang="en-US" sz="3200" b="0" i="0" kern="1200" dirty="0" smtClean="0">
                <a:solidFill>
                  <a:srgbClr val="1079C3"/>
                </a:solidFill>
                <a:effectLst/>
                <a:latin typeface="Neo Tech Std Light"/>
                <a:ea typeface="+mj-ea"/>
                <a:cs typeface="Neo Tech Std Light"/>
              </a:rPr>
              <a:t>Because it matters</a:t>
            </a:r>
            <a:endParaRPr lang="en-US" sz="3600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817469" y="3636959"/>
            <a:ext cx="3561981" cy="0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2817469" y="2989095"/>
            <a:ext cx="3561981" cy="0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ambi_Logo_RGB_500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8" y="1203755"/>
            <a:ext cx="6350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0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bi_Because_it_matters_RGB_125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2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mbi-Because_it_matters_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ambi_Because_it_matters_RGB_500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65" y="2076015"/>
            <a:ext cx="6350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7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4525-1306-E24D-9B18-AAFFE9A8779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BFE7-736C-024E-9740-5F0FF82077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4" y="-33419"/>
            <a:ext cx="9247972" cy="69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ambi-Because_it_matters_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7" cy="48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7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7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8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V="1">
            <a:off x="457200" y="405159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457200" y="96758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ambi_Because_it_matters_RGB_125pxs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868" r:id="rId2"/>
    <p:sldLayoutId id="2147483876" r:id="rId3"/>
    <p:sldLayoutId id="2147483877" r:id="rId4"/>
    <p:sldLayoutId id="2147483878" r:id="rId5"/>
    <p:sldLayoutId id="214748387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530858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457200" y="5911892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6588"/>
            <a:ext cx="6485276" cy="4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1079C3"/>
          </a:solidFill>
          <a:latin typeface="Neo Tech Std Light"/>
          <a:ea typeface="+mj-ea"/>
          <a:cs typeface="Neo Tech Std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79C3"/>
          </a:solidFill>
          <a:latin typeface="Neo Tech Std Light"/>
          <a:ea typeface="+mn-ea"/>
          <a:cs typeface="Neo Tech St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3D3C40"/>
          </a:solidFill>
          <a:latin typeface="Neo Tech Std Light"/>
          <a:ea typeface="+mn-ea"/>
          <a:cs typeface="Neo Tech St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D3C4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D3C4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D3C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V="1">
            <a:off x="457200" y="444235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57200" y="1475570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ambi_Because_it_matters_RGB_125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V="1">
            <a:off x="457200" y="444235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57200" y="1475570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ambi_Because_it_matters_RGB_125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1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mbi_Because_it_matters_RGB_125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V="1">
            <a:off x="457200" y="444235"/>
            <a:ext cx="8229600" cy="3159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57200" y="1475570"/>
            <a:ext cx="8229600" cy="2611"/>
          </a:xfrm>
          <a:prstGeom prst="line">
            <a:avLst/>
          </a:prstGeom>
          <a:ln w="12700" cmpd="sng">
            <a:solidFill>
              <a:srgbClr val="1079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45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i_Because_it_matters_RGB_125px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6340164"/>
            <a:ext cx="1254312" cy="3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9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4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09BDCB-F9F6-E94D-95B9-0328F2E1CBF9}" type="datetimeFigureOut">
              <a:rPr lang="en-US" smtClean="0">
                <a:solidFill>
                  <a:srgbClr val="3D3C40"/>
                </a:solidFill>
                <a:latin typeface="Neo Tech Std Light"/>
                <a:cs typeface="Neo Tech Std Light"/>
              </a:rPr>
              <a:pPr/>
              <a:t>6/30/2015</a:t>
            </a:fld>
            <a:endParaRPr lang="en-US" dirty="0">
              <a:solidFill>
                <a:srgbClr val="3D3C40"/>
              </a:solidFill>
              <a:latin typeface="Neo Tech Std Light"/>
              <a:cs typeface="Neo Tech Std Light"/>
            </a:endParaRPr>
          </a:p>
        </p:txBody>
      </p:sp>
      <p:sp>
        <p:nvSpPr>
          <p:cNvPr id="3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2E179D-3300-CB40-B839-966015DD0446}" type="slidenum">
              <a:rPr lang="en-US" smtClean="0">
                <a:solidFill>
                  <a:srgbClr val="3D3C40"/>
                </a:solidFill>
                <a:latin typeface="Neo Tech Std Light"/>
                <a:cs typeface="Neo Tech Std Light"/>
              </a:rPr>
              <a:pPr/>
              <a:t>1</a:t>
            </a:fld>
            <a:endParaRPr lang="en-US" dirty="0">
              <a:solidFill>
                <a:srgbClr val="3D3C40"/>
              </a:solidFill>
              <a:latin typeface="Neo Tech Std Light"/>
              <a:cs typeface="Neo Tech Std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590" y="3358968"/>
            <a:ext cx="4481849" cy="1446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b-NO" sz="2000" dirty="0" smtClean="0">
                <a:solidFill>
                  <a:srgbClr val="1079C3"/>
                </a:solidFill>
                <a:latin typeface="Neo Tech Std"/>
                <a:cs typeface="Neo Tech Std"/>
              </a:rPr>
              <a:t>Gjenvinning av energi og næringsstoffer </a:t>
            </a:r>
          </a:p>
          <a:p>
            <a:pPr algn="ctr"/>
            <a:r>
              <a:rPr lang="nb-NO" sz="2000" dirty="0" smtClean="0">
                <a:solidFill>
                  <a:srgbClr val="1079C3"/>
                </a:solidFill>
                <a:latin typeface="Neo Tech Std"/>
                <a:cs typeface="Neo Tech Std"/>
              </a:rPr>
              <a:t>ved biologisk </a:t>
            </a:r>
            <a:r>
              <a:rPr lang="nb-NO" sz="2000" dirty="0">
                <a:solidFill>
                  <a:srgbClr val="1079C3"/>
                </a:solidFill>
                <a:latin typeface="Neo Tech Std"/>
                <a:cs typeface="Neo Tech Std"/>
              </a:rPr>
              <a:t>konvertering</a:t>
            </a:r>
            <a:endParaRPr lang="nb-NO" sz="2000" dirty="0" smtClean="0">
              <a:solidFill>
                <a:srgbClr val="1079C3"/>
              </a:solidFill>
              <a:latin typeface="Neo Tech Std"/>
              <a:cs typeface="Neo Tech Std"/>
            </a:endParaRPr>
          </a:p>
          <a:p>
            <a:pPr algn="ctr"/>
            <a:r>
              <a:rPr lang="nb-NO" sz="1400" dirty="0" smtClean="0">
                <a:solidFill>
                  <a:srgbClr val="1079C3"/>
                </a:solidFill>
                <a:latin typeface="Neo Tech Std"/>
                <a:cs typeface="Neo Tech Std"/>
              </a:rPr>
              <a:t>Pål Jahre Nilsen</a:t>
            </a:r>
          </a:p>
          <a:p>
            <a:pPr algn="ctr"/>
            <a:r>
              <a:rPr lang="nb-NO" sz="1400" dirty="0" smtClean="0">
                <a:solidFill>
                  <a:srgbClr val="1079C3"/>
                </a:solidFill>
                <a:latin typeface="Neo Tech Std"/>
                <a:cs typeface="Neo Tech Std"/>
              </a:rPr>
              <a:t>CTO</a:t>
            </a:r>
            <a:endParaRPr lang="en-US" sz="1050" dirty="0">
              <a:solidFill>
                <a:srgbClr val="1079C3"/>
              </a:solidFill>
              <a:latin typeface="Neo Tech Std"/>
              <a:cs typeface="Neo Tech Std"/>
            </a:endParaRPr>
          </a:p>
        </p:txBody>
      </p:sp>
    </p:spTree>
    <p:extLst>
      <p:ext uri="{BB962C8B-B14F-4D97-AF65-F5344CB8AC3E}">
        <p14:creationId xmlns:p14="http://schemas.microsoft.com/office/powerpoint/2010/main" val="282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Cambi</a:t>
            </a:r>
            <a:r>
              <a:rPr lang="en-US" dirty="0" smtClean="0"/>
              <a:t> THP I ET RENSEANLEGG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Cambi THP flow_chart Present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242" y="977198"/>
            <a:ext cx="9106758" cy="52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3638" y="364791"/>
            <a:ext cx="8932862" cy="6011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CAMBI THP</a:t>
            </a:r>
          </a:p>
        </p:txBody>
      </p:sp>
      <p:pic>
        <p:nvPicPr>
          <p:cNvPr id="3" name="menu cambi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28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P cell ruptu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91" y="1139585"/>
            <a:ext cx="6680579" cy="50104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/>
              <a:t>Dampeksplosjon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gir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bedre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utråtning</a:t>
            </a:r>
            <a:endParaRPr lang="en-US" sz="4000" b="1" dirty="0" smtClean="0"/>
          </a:p>
          <a:p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2049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3" y="1114425"/>
            <a:ext cx="7600934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798637" y="358775"/>
            <a:ext cx="7737231" cy="719138"/>
          </a:xfrm>
        </p:spPr>
        <p:txBody>
          <a:bodyPr/>
          <a:lstStyle/>
          <a:p>
            <a:r>
              <a:rPr lang="en-US" dirty="0" smtClean="0"/>
              <a:t>FERDIGSTILT KAPASITET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165231" y="6248400"/>
            <a:ext cx="281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165231" y="6248400"/>
            <a:ext cx="281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61138" y="275875"/>
            <a:ext cx="7949236" cy="7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r>
              <a:rPr lang="nb-NO" alt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2010 - 2015   Cambi THP akseptert i hele verden</a:t>
            </a:r>
            <a:endParaRPr lang="nb-NO" altLang="en-US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61" y="1254437"/>
            <a:ext cx="7981881" cy="494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8431">
            <a:off x="8118057" y="2889792"/>
            <a:ext cx="559116" cy="372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2981" y="2474578"/>
            <a:ext cx="619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Neo Tech Std"/>
                <a:cs typeface="Neo Tech Std"/>
              </a:rPr>
              <a:t>2015</a:t>
            </a:r>
            <a:endParaRPr lang="en-US" sz="1400" dirty="0">
              <a:latin typeface="Neo Tech Std"/>
              <a:cs typeface="Neo Tech St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6042" y="3326046"/>
            <a:ext cx="1184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Neo Tech Std"/>
                <a:cs typeface="Neo Tech Std"/>
              </a:rPr>
              <a:t>Singapore</a:t>
            </a:r>
          </a:p>
          <a:p>
            <a:pPr algn="ctr"/>
            <a:r>
              <a:rPr lang="en-US" sz="1400" dirty="0" smtClean="0">
                <a:latin typeface="Neo Tech Std"/>
                <a:cs typeface="Neo Tech Std"/>
              </a:rPr>
              <a:t>19</a:t>
            </a:r>
            <a:r>
              <a:rPr lang="en-US" sz="1400" baseline="30000" dirty="0" smtClean="0">
                <a:latin typeface="Neo Tech Std"/>
                <a:cs typeface="Neo Tech Std"/>
              </a:rPr>
              <a:t>th</a:t>
            </a:r>
            <a:r>
              <a:rPr lang="en-US" sz="1400" dirty="0" smtClean="0">
                <a:latin typeface="Neo Tech Std"/>
                <a:cs typeface="Neo Tech Std"/>
              </a:rPr>
              <a:t> Country</a:t>
            </a:r>
          </a:p>
          <a:p>
            <a:pPr algn="ctr"/>
            <a:r>
              <a:rPr lang="en-US" sz="1400" dirty="0" smtClean="0">
                <a:latin typeface="Neo Tech Std"/>
                <a:cs typeface="Neo Tech Std"/>
              </a:rPr>
              <a:t>adopts </a:t>
            </a:r>
          </a:p>
          <a:p>
            <a:pPr algn="ctr"/>
            <a:r>
              <a:rPr lang="en-US" sz="1400" dirty="0" smtClean="0">
                <a:latin typeface="Neo Tech Std"/>
                <a:cs typeface="Neo Tech Std"/>
              </a:rPr>
              <a:t>Cambi</a:t>
            </a:r>
            <a:endParaRPr lang="en-US" sz="1400" dirty="0">
              <a:latin typeface="Neo Tech Std"/>
              <a:cs typeface="Neo Tech Std"/>
            </a:endParaRPr>
          </a:p>
        </p:txBody>
      </p:sp>
    </p:spTree>
    <p:extLst>
      <p:ext uri="{BB962C8B-B14F-4D97-AF65-F5344CB8AC3E}">
        <p14:creationId xmlns:p14="http://schemas.microsoft.com/office/powerpoint/2010/main" val="32624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651009" y="341202"/>
            <a:ext cx="8382000" cy="7191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dirty="0" smtClean="0"/>
              <a:t>Markedsandel for Cambi THP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26962" y="1307227"/>
            <a:ext cx="70054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900" b="1" dirty="0" smtClean="0"/>
              <a:t>* </a:t>
            </a:r>
            <a:r>
              <a:rPr lang="en-US" sz="900" dirty="0"/>
              <a:t>= operating;  </a:t>
            </a:r>
            <a:r>
              <a:rPr lang="en-US" sz="900" b="1" dirty="0"/>
              <a:t>**</a:t>
            </a:r>
            <a:r>
              <a:rPr lang="en-US" sz="900" dirty="0"/>
              <a:t>operating &amp; expanded, </a:t>
            </a:r>
            <a:r>
              <a:rPr lang="en-US" sz="900" b="1" dirty="0"/>
              <a:t> (*) </a:t>
            </a:r>
            <a:r>
              <a:rPr lang="en-US" sz="900" dirty="0"/>
              <a:t>closed down (pilot/decommissioned</a:t>
            </a:r>
            <a:r>
              <a:rPr lang="en-US" sz="900" dirty="0" smtClean="0"/>
              <a:t>), *? Uncertain operating status. All other under design/construction</a:t>
            </a:r>
            <a:endParaRPr lang="en-US" sz="9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540" b="10905"/>
          <a:stretch/>
        </p:blipFill>
        <p:spPr bwMode="auto">
          <a:xfrm>
            <a:off x="509725" y="1134090"/>
            <a:ext cx="8369133" cy="50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706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Sylinder 1"/>
          <p:cNvSpPr txBox="1">
            <a:spLocks noChangeArrowheads="1"/>
          </p:cNvSpPr>
          <p:nvPr/>
        </p:nvSpPr>
        <p:spPr bwMode="auto">
          <a:xfrm>
            <a:off x="4418013" y="18335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8EC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195" name="Picture 2" descr="C:\Users\ie11\Documents\My Dropbox\2013_Standard Presentation\Products\B6\Sizecomp_B2_B6_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2" y="1196752"/>
            <a:ext cx="3546471" cy="493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3303" y="404663"/>
            <a:ext cx="6480720" cy="59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400">
                <a:solidFill>
                  <a:schemeClr val="tx2"/>
                </a:solidFill>
              </a:defRPr>
            </a:lvl2pPr>
            <a:lvl3pPr eaLnBrk="0" hangingPunct="0">
              <a:defRPr sz="2400">
                <a:solidFill>
                  <a:schemeClr val="tx2"/>
                </a:solidFill>
              </a:defRPr>
            </a:lvl3pPr>
            <a:lvl4pPr eaLnBrk="0" hangingPunct="0">
              <a:defRPr sz="2400">
                <a:solidFill>
                  <a:schemeClr val="tx2"/>
                </a:solidFill>
              </a:defRPr>
            </a:lvl4pPr>
            <a:lvl5pPr eaLnBrk="0" hangingPunct="0">
              <a:defRPr sz="24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</a:defRPr>
            </a:lvl9pPr>
          </a:lstStyle>
          <a:p>
            <a:r>
              <a:rPr lang="nb-NO" dirty="0" smtClean="0"/>
              <a:t>Standard Cambi </a:t>
            </a:r>
            <a:r>
              <a:rPr lang="nb-NO" dirty="0"/>
              <a:t>THP m</a:t>
            </a:r>
            <a:r>
              <a:rPr lang="nb-NO" dirty="0" smtClean="0"/>
              <a:t>odeller</a:t>
            </a:r>
            <a:endParaRPr lang="nb-NO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98959"/>
            <a:ext cx="4343400" cy="41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6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165231" y="6248400"/>
            <a:ext cx="281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165231" y="6248400"/>
            <a:ext cx="281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03385" y="6248400"/>
            <a:ext cx="18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65425" y="387350"/>
            <a:ext cx="7949236" cy="5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nb-NO" altLang="en-US" sz="2400" dirty="0" smtClean="0">
                <a:solidFill>
                  <a:schemeClr val="tx1"/>
                </a:solidFill>
                <a:latin typeface="Neo Tech Std Medium" pitchFamily="34" charset="0"/>
              </a:rPr>
              <a:t>50 CAMBI anlegg betjener  50 millioner mennesker</a:t>
            </a:r>
            <a:endParaRPr lang="nb-NO" altLang="en-US" sz="2400" dirty="0">
              <a:solidFill>
                <a:schemeClr val="tx1"/>
              </a:solidFill>
              <a:latin typeface="Neo Tech Std Medium" pitchFamily="34" charset="0"/>
            </a:endParaRPr>
          </a:p>
        </p:txBody>
      </p:sp>
      <p:pic>
        <p:nvPicPr>
          <p:cNvPr id="7170" name="Picture 2" descr="http://upload.wikimedia.org/wikipedia/commons/6/69/Tiananmen_beijing_Panoram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370" y="4111627"/>
            <a:ext cx="4009107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" y="1544638"/>
            <a:ext cx="2795955" cy="2019652"/>
          </a:xfrm>
          <a:prstGeom prst="rect">
            <a:avLst/>
          </a:prstGeom>
        </p:spPr>
      </p:pic>
      <p:sp>
        <p:nvSpPr>
          <p:cNvPr id="12" name="Tekstvak 5"/>
          <p:cNvSpPr txBox="1">
            <a:spLocks noChangeArrowheads="1"/>
          </p:cNvSpPr>
          <p:nvPr/>
        </p:nvSpPr>
        <p:spPr bwMode="auto">
          <a:xfrm>
            <a:off x="586510" y="1235698"/>
            <a:ext cx="19028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en-US" sz="1400" dirty="0" smtClean="0">
                <a:solidFill>
                  <a:schemeClr val="tx1"/>
                </a:solidFill>
              </a:rPr>
              <a:t>Washington DC, USA</a:t>
            </a:r>
            <a:endParaRPr lang="nl-BE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Tekstvak 5"/>
          <p:cNvSpPr txBox="1">
            <a:spLocks noChangeArrowheads="1"/>
          </p:cNvSpPr>
          <p:nvPr/>
        </p:nvSpPr>
        <p:spPr bwMode="auto">
          <a:xfrm>
            <a:off x="4637942" y="3772035"/>
            <a:ext cx="2629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en-US" sz="1400" dirty="0" smtClean="0">
                <a:solidFill>
                  <a:schemeClr val="tx1"/>
                </a:solidFill>
              </a:rPr>
              <a:t>Beijing, China (5 plants)</a:t>
            </a:r>
            <a:endParaRPr lang="nl-BE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Tekstvak 5"/>
          <p:cNvSpPr txBox="1">
            <a:spLocks noChangeArrowheads="1"/>
          </p:cNvSpPr>
          <p:nvPr/>
        </p:nvSpPr>
        <p:spPr bwMode="auto">
          <a:xfrm>
            <a:off x="4435048" y="1222232"/>
            <a:ext cx="142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en-US" sz="1400" dirty="0" smtClean="0">
                <a:solidFill>
                  <a:schemeClr val="tx1"/>
                </a:solidFill>
              </a:rPr>
              <a:t>Athens, Greece</a:t>
            </a:r>
            <a:endParaRPr lang="nl-BE" altLang="en-US" sz="1400" dirty="0">
              <a:solidFill>
                <a:schemeClr val="tx1"/>
              </a:solidFill>
            </a:endParaRPr>
          </a:p>
        </p:txBody>
      </p:sp>
      <p:pic>
        <p:nvPicPr>
          <p:cNvPr id="7172" name="Picture 4" descr="http://cdn.londonandpartners.com/visit/london-organisations/houses-of-parliament/63950-640x360-london-icons2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4165997"/>
            <a:ext cx="3089031" cy="188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5"/>
          <p:cNvSpPr txBox="1">
            <a:spLocks noChangeArrowheads="1"/>
          </p:cNvSpPr>
          <p:nvPr/>
        </p:nvSpPr>
        <p:spPr bwMode="auto">
          <a:xfrm>
            <a:off x="691005" y="3804671"/>
            <a:ext cx="24742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100000"/>
              </a:spcBef>
              <a:defRPr sz="2000">
                <a:solidFill>
                  <a:srgbClr val="01A2DB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en-US" sz="1400" dirty="0" smtClean="0">
                <a:solidFill>
                  <a:schemeClr val="tx1"/>
                </a:solidFill>
              </a:rPr>
              <a:t>London, England (6 plants)</a:t>
            </a:r>
            <a:endParaRPr lang="nl-BE" altLang="en-US" sz="1400" dirty="0">
              <a:solidFill>
                <a:schemeClr val="tx1"/>
              </a:solidFill>
            </a:endParaRPr>
          </a:p>
        </p:txBody>
      </p:sp>
      <p:pic>
        <p:nvPicPr>
          <p:cNvPr id="2" name="Picture 2" descr="M:\Media\Press Releases\Psyttalia\Psyttalia pict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94" y="1544638"/>
            <a:ext cx="3805424" cy="20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66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bi Because it matters (with line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ambi Plain (high picture, small logo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Cambi Photo Collage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Cambi Photo Collage 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Cambi Photo Collage 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Cambi Photo Collage 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Cambi Photo Collage 0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Cambi Photo Collage 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Cambi Photo Collage 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Cambi Photo Collage (large)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Cambi Photo Collage (large) 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ambi Because it matt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CambiTHP Photo Coll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Cambi R&amp;D Photo Coll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Cambi Operations Photo Coll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Cambi Photo Collage (small)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Cambi Photo Collage (small)  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Cambi Photo Collage (small)  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Cambi Photo Collage (small)  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Cambi Photo Collage (small)  0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Cambi Photo Collage (small) 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Cambi Photo Collage (small) 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in text - small 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CambiTHP Photo Collage (small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Cambi R&amp;D Photo Collage (smal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Cambi Operations Photo Collage (small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ambi Plain text (large titl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ambi Plain text (two column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ambi Plain (large titl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ambi Pl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ambi Plain (small logo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Cambi Plain (high pictur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8344</TotalTime>
  <Words>352</Words>
  <Application>Microsoft Office PowerPoint</Application>
  <PresentationFormat>Skjermfremvisning (4:3)</PresentationFormat>
  <Paragraphs>65</Paragraphs>
  <Slides>10</Slides>
  <Notes>10</Notes>
  <HiddenSlides>0</HiddenSlides>
  <MMClips>3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32</vt:i4>
      </vt:variant>
      <vt:variant>
        <vt:lpstr>Lysbildetitler</vt:lpstr>
      </vt:variant>
      <vt:variant>
        <vt:i4>10</vt:i4>
      </vt:variant>
    </vt:vector>
  </HeadingPairs>
  <TitlesOfParts>
    <vt:vector size="48" baseType="lpstr">
      <vt:lpstr>Calibri</vt:lpstr>
      <vt:lpstr>Neo Tech Std</vt:lpstr>
      <vt:lpstr>Neo Tech Std Medium</vt:lpstr>
      <vt:lpstr>Wingdings 2</vt:lpstr>
      <vt:lpstr>Arial</vt:lpstr>
      <vt:lpstr>Neo Tech Std Light</vt:lpstr>
      <vt:lpstr>Cambi Because it matters (with lines)</vt:lpstr>
      <vt:lpstr>Cambi Because it matters</vt:lpstr>
      <vt:lpstr>Plain text - small header</vt:lpstr>
      <vt:lpstr>Cambi Plain text (large title)</vt:lpstr>
      <vt:lpstr>Cambi Plain text (two columns)</vt:lpstr>
      <vt:lpstr>Cambi Plain (large title)</vt:lpstr>
      <vt:lpstr>Cambi Plain</vt:lpstr>
      <vt:lpstr>Cambi Plain (small logo)</vt:lpstr>
      <vt:lpstr>1_Cambi Plain (high picture)</vt:lpstr>
      <vt:lpstr>Cambi Plain (high picture, small logo)</vt:lpstr>
      <vt:lpstr>Cambi Photo Collage 01</vt:lpstr>
      <vt:lpstr>Cambi Photo Collage 02</vt:lpstr>
      <vt:lpstr>Cambi Photo Collage 03</vt:lpstr>
      <vt:lpstr>Cambi Photo Collage 04</vt:lpstr>
      <vt:lpstr>Cambi Photo Collage 05</vt:lpstr>
      <vt:lpstr>Cambi Photo Collage 06</vt:lpstr>
      <vt:lpstr>Cambi Photo Collage 07</vt:lpstr>
      <vt:lpstr>Cambi Photo Collage (large) 01</vt:lpstr>
      <vt:lpstr>Cambi Photo Collage (large) 02</vt:lpstr>
      <vt:lpstr>CambiTHP Photo Collage</vt:lpstr>
      <vt:lpstr>Cambi R&amp;D Photo Collage</vt:lpstr>
      <vt:lpstr>Cambi Operations Photo Collage</vt:lpstr>
      <vt:lpstr>Cambi Photo Collage (small) 01</vt:lpstr>
      <vt:lpstr>Cambi Photo Collage (small)  02</vt:lpstr>
      <vt:lpstr>Cambi Photo Collage (small)  03</vt:lpstr>
      <vt:lpstr>Cambi Photo Collage (small)  04</vt:lpstr>
      <vt:lpstr>Cambi Photo Collage (small)  05</vt:lpstr>
      <vt:lpstr>Cambi Photo Collage (small) 06</vt:lpstr>
      <vt:lpstr>Cambi Photo Collage (small) 07</vt:lpstr>
      <vt:lpstr>CambiTHP Photo Collage (small)</vt:lpstr>
      <vt:lpstr>Cambi R&amp;D Photo Collage (smallL</vt:lpstr>
      <vt:lpstr>Cambi Operations Photo Collage (small)</vt:lpstr>
      <vt:lpstr>PowerPoint-presentasjon</vt:lpstr>
      <vt:lpstr>Cambi THP I ET RENSEANLEGG</vt:lpstr>
      <vt:lpstr>CAMBI THP</vt:lpstr>
      <vt:lpstr>PowerPoint-presentasjon</vt:lpstr>
      <vt:lpstr>FERDIGSTILT KAPASITET</vt:lpstr>
      <vt:lpstr>PowerPoint-presentasjon</vt:lpstr>
      <vt:lpstr>Markedsandel for Cambi THP</vt:lpstr>
      <vt:lpstr>PowerPoint-presentasjon</vt:lpstr>
      <vt:lpstr>PowerPoint-presentasjon</vt:lpstr>
      <vt:lpstr>PowerPoint-presentasjon</vt:lpstr>
    </vt:vector>
  </TitlesOfParts>
  <Company>Cambi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Kaia Røraas-Lundquist</dc:creator>
  <cp:lastModifiedBy>Sandra Clark</cp:lastModifiedBy>
  <cp:revision>379</cp:revision>
  <dcterms:created xsi:type="dcterms:W3CDTF">2015-03-02T07:39:59Z</dcterms:created>
  <dcterms:modified xsi:type="dcterms:W3CDTF">2015-06-30T12:43:52Z</dcterms:modified>
</cp:coreProperties>
</file>