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0"/>
  </p:notesMasterIdLst>
  <p:sldIdLst>
    <p:sldId id="260" r:id="rId2"/>
    <p:sldId id="290" r:id="rId3"/>
    <p:sldId id="311" r:id="rId4"/>
    <p:sldId id="277" r:id="rId5"/>
    <p:sldId id="306" r:id="rId6"/>
    <p:sldId id="305" r:id="rId7"/>
    <p:sldId id="310" r:id="rId8"/>
    <p:sldId id="285" r:id="rId9"/>
  </p:sldIdLst>
  <p:sldSz cx="16259175" cy="10160000"/>
  <p:notesSz cx="6858000" cy="9926638"/>
  <p:defaultTextStyle>
    <a:defPPr>
      <a:defRPr lang="nb-NO"/>
    </a:defPPr>
    <a:lvl1pPr marL="0" algn="l" defTabSz="150958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54791" algn="l" defTabSz="150958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09583" algn="l" defTabSz="150958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64374" algn="l" defTabSz="150958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19166" algn="l" defTabSz="150958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73957" algn="l" defTabSz="150958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28749" algn="l" defTabSz="150958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283540" algn="l" defTabSz="150958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38332" algn="l" defTabSz="1509583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967"/>
    <a:srgbClr val="007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02" autoAdjust="0"/>
    <p:restoredTop sz="75229" autoAdjust="0"/>
  </p:normalViewPr>
  <p:slideViewPr>
    <p:cSldViewPr>
      <p:cViewPr varScale="1">
        <p:scale>
          <a:sx n="68" d="100"/>
          <a:sy n="68" d="100"/>
        </p:scale>
        <p:origin x="108" y="66"/>
      </p:cViewPr>
      <p:guideLst>
        <p:guide orient="horz" pos="3200"/>
        <p:guide pos="5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C3EB1-A907-433F-8035-95FA616DCF10}" type="datetimeFigureOut">
              <a:rPr lang="nb-NO" smtClean="0"/>
              <a:t>01.07.2015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78E49-9834-446D-A549-7D3A106179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22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0958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54791" algn="l" defTabSz="150958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509583" algn="l" defTabSz="150958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264374" algn="l" defTabSz="150958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3019166" algn="l" defTabSz="150958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773957" algn="l" defTabSz="150958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28749" algn="l" defTabSz="150958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283540" algn="l" defTabSz="150958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38332" algn="l" defTabSz="150958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8E49-9834-446D-A549-7D3A1061795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12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8E49-9834-446D-A549-7D3A1061795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994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8E49-9834-446D-A549-7D3A1061795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263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8E49-9834-446D-A549-7D3A1061795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952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endParaRPr lang="nb-NO" sz="13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8E49-9834-446D-A549-7D3A1061795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93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8E49-9834-446D-A549-7D3A1061795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489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78E49-9834-446D-A549-7D3A1061795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66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0.xml"/><Relationship Id="rId7" Type="http://schemas.openxmlformats.org/officeDocument/2006/relationships/oleObject" Target="../embeddings/oleObject5.bin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39" b="8532"/>
          <a:stretch/>
        </p:blipFill>
        <p:spPr bwMode="ltGray">
          <a:xfrm>
            <a:off x="1" y="1314852"/>
            <a:ext cx="16256688" cy="7979451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1696213"/>
              </p:ext>
            </p:extLst>
          </p:nvPr>
        </p:nvGraphicFramePr>
        <p:xfrm>
          <a:off x="2824" y="2825"/>
          <a:ext cx="2821" cy="2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" name="think-cell Slide" r:id="rId5" imgW="352" imgH="357" progId="TCLayout.ActiveDocument.1">
                  <p:embed/>
                </p:oleObj>
              </mc:Choice>
              <mc:Fallback>
                <p:oleObj name="think-cell Slide" r:id="rId5" imgW="352" imgH="35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4" y="2825"/>
                        <a:ext cx="2821" cy="2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889228" y="5954697"/>
            <a:ext cx="6480720" cy="391326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754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9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7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8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82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5554242" y="3085549"/>
            <a:ext cx="5150695" cy="27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6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8119600"/>
              </p:ext>
            </p:extLst>
          </p:nvPr>
        </p:nvGraphicFramePr>
        <p:xfrm>
          <a:off x="1590" y="1590"/>
          <a:ext cx="1588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innhold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424731" y="3060806"/>
            <a:ext cx="3528393" cy="715901"/>
          </a:xfr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5499"/>
              </a:lnSpc>
              <a:spcBef>
                <a:spcPts val="0"/>
              </a:spcBef>
              <a:buNone/>
              <a:defRPr sz="5000" b="1">
                <a:solidFill>
                  <a:srgbClr val="009FDA"/>
                </a:solidFill>
              </a:defRPr>
            </a:lvl1pPr>
            <a:lvl2pPr marL="754800" indent="0">
              <a:buNone/>
              <a:defRPr/>
            </a:lvl2pPr>
            <a:lvl3pPr marL="1509601" indent="0">
              <a:buNone/>
              <a:defRPr/>
            </a:lvl3pPr>
            <a:lvl4pPr marL="2264403" indent="0">
              <a:buNone/>
              <a:defRPr/>
            </a:lvl4pPr>
            <a:lvl5pPr marL="3019203" indent="0">
              <a:buNone/>
              <a:defRPr/>
            </a:lvl5pPr>
          </a:lstStyle>
          <a:p>
            <a:pPr lvl="0"/>
            <a:r>
              <a:rPr lang="nb-NO" dirty="0" smtClean="0"/>
              <a:t>Tall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24731" y="4024891"/>
            <a:ext cx="3528393" cy="403957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  <a:latin typeface="Georgia" pitchFamily="18" charset="0"/>
              </a:defRPr>
            </a:lvl1pPr>
            <a:lvl2pPr marL="754800" indent="0">
              <a:buNone/>
              <a:defRPr sz="2100">
                <a:latin typeface="Georgia" pitchFamily="18" charset="0"/>
              </a:defRPr>
            </a:lvl2pPr>
            <a:lvl3pPr marL="1509601" indent="0">
              <a:buNone/>
              <a:defRPr sz="2100">
                <a:latin typeface="Georgia" pitchFamily="18" charset="0"/>
              </a:defRPr>
            </a:lvl3pPr>
            <a:lvl4pPr marL="2264403" indent="0">
              <a:buNone/>
              <a:defRPr sz="2100">
                <a:latin typeface="Georgia" pitchFamily="18" charset="0"/>
              </a:defRPr>
            </a:lvl4pPr>
            <a:lvl5pPr marL="3019203" indent="0">
              <a:buNone/>
              <a:defRPr sz="2100">
                <a:latin typeface="Georgia" pitchFamily="18" charset="0"/>
              </a:defRPr>
            </a:lvl5pPr>
          </a:lstStyle>
          <a:p>
            <a:pPr lvl="0"/>
            <a:r>
              <a:rPr lang="nb-NO" dirty="0" smtClean="0"/>
              <a:t>Tekst</a:t>
            </a:r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013862" y="9506161"/>
            <a:ext cx="2231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107988" tIns="0" rIns="107988" bIns="0">
            <a:sp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srgbClr val="00005A"/>
                </a:solidFill>
              </a:rPr>
              <a:t>Presentasjon av NorgesGruppen</a:t>
            </a:r>
            <a:endParaRPr lang="nb-NO" dirty="0">
              <a:solidFill>
                <a:srgbClr val="00005A"/>
              </a:solidFill>
            </a:endParaRPr>
          </a:p>
        </p:txBody>
      </p:sp>
      <p:sp>
        <p:nvSpPr>
          <p:cNvPr id="13" name="Plassholder for diagram 3"/>
          <p:cNvSpPr>
            <a:spLocks noGrp="1"/>
          </p:cNvSpPr>
          <p:nvPr>
            <p:ph type="chart" sz="quarter" idx="12"/>
          </p:nvPr>
        </p:nvSpPr>
        <p:spPr>
          <a:xfrm>
            <a:off x="4600576" y="3069773"/>
            <a:ext cx="11172629" cy="589801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ikonet for å legge til et diagram</a:t>
            </a:r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75978" y="2189229"/>
            <a:ext cx="15297227" cy="5539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4" name="Rett linje 13"/>
          <p:cNvCxnSpPr/>
          <p:nvPr userDrawn="1"/>
        </p:nvCxnSpPr>
        <p:spPr>
          <a:xfrm>
            <a:off x="4313164" y="3069774"/>
            <a:ext cx="0" cy="5933834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>
                <a:solidFill>
                  <a:srgbClr val="00005A"/>
                </a:solidFill>
              </a:rPr>
              <a:pPr/>
              <a:t>‹#›</a:t>
            </a:fld>
            <a:endParaRPr lang="nn-NO" dirty="0">
              <a:solidFill>
                <a:srgbClr val="000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1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e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6173315"/>
              </p:ext>
            </p:extLst>
          </p:nvPr>
        </p:nvGraphicFramePr>
        <p:xfrm>
          <a:off x="1590" y="1590"/>
          <a:ext cx="1588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innhold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424731" y="3060806"/>
            <a:ext cx="3528393" cy="715901"/>
          </a:xfr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5499"/>
              </a:lnSpc>
              <a:spcBef>
                <a:spcPts val="0"/>
              </a:spcBef>
              <a:buNone/>
              <a:defRPr sz="5000" b="1">
                <a:solidFill>
                  <a:srgbClr val="009FDA"/>
                </a:solidFill>
              </a:defRPr>
            </a:lvl1pPr>
            <a:lvl2pPr marL="754800" indent="0">
              <a:buNone/>
              <a:defRPr/>
            </a:lvl2pPr>
            <a:lvl3pPr marL="1509601" indent="0">
              <a:buNone/>
              <a:defRPr/>
            </a:lvl3pPr>
            <a:lvl4pPr marL="2264403" indent="0">
              <a:buNone/>
              <a:defRPr/>
            </a:lvl4pPr>
            <a:lvl5pPr marL="3019203" indent="0">
              <a:buNone/>
              <a:defRPr/>
            </a:lvl5pPr>
          </a:lstStyle>
          <a:p>
            <a:pPr lvl="0"/>
            <a:r>
              <a:rPr lang="nb-NO" dirty="0" smtClean="0"/>
              <a:t>Tall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424731" y="4024891"/>
            <a:ext cx="3528393" cy="403957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  <a:latin typeface="Georgia" pitchFamily="18" charset="0"/>
              </a:defRPr>
            </a:lvl1pPr>
            <a:lvl2pPr marL="754800" indent="0">
              <a:buNone/>
              <a:defRPr sz="2100">
                <a:latin typeface="Georgia" pitchFamily="18" charset="0"/>
              </a:defRPr>
            </a:lvl2pPr>
            <a:lvl3pPr marL="1509601" indent="0">
              <a:buNone/>
              <a:defRPr sz="2100">
                <a:latin typeface="Georgia" pitchFamily="18" charset="0"/>
              </a:defRPr>
            </a:lvl3pPr>
            <a:lvl4pPr marL="2264403" indent="0">
              <a:buNone/>
              <a:defRPr sz="2100">
                <a:latin typeface="Georgia" pitchFamily="18" charset="0"/>
              </a:defRPr>
            </a:lvl4pPr>
            <a:lvl5pPr marL="3019203" indent="0">
              <a:buNone/>
              <a:defRPr sz="2100">
                <a:latin typeface="Georgia" pitchFamily="18" charset="0"/>
              </a:defRPr>
            </a:lvl5pPr>
          </a:lstStyle>
          <a:p>
            <a:pPr lvl="0"/>
            <a:r>
              <a:rPr lang="nb-NO" dirty="0" smtClean="0"/>
              <a:t>Tekst</a:t>
            </a:r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013862" y="9506161"/>
            <a:ext cx="2231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107988" tIns="0" rIns="107988" bIns="0">
            <a:sp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srgbClr val="00005A"/>
                </a:solidFill>
              </a:rPr>
              <a:t>Presentasjon av NorgesGruppen</a:t>
            </a:r>
            <a:endParaRPr lang="nb-NO" dirty="0">
              <a:solidFill>
                <a:srgbClr val="00005A"/>
              </a:solidFill>
            </a:endParaRPr>
          </a:p>
        </p:txBody>
      </p:sp>
      <p:sp>
        <p:nvSpPr>
          <p:cNvPr id="13" name="Plassholder for diagram 3"/>
          <p:cNvSpPr>
            <a:spLocks noGrp="1"/>
          </p:cNvSpPr>
          <p:nvPr>
            <p:ph type="chart" sz="quarter" idx="12"/>
          </p:nvPr>
        </p:nvSpPr>
        <p:spPr>
          <a:xfrm>
            <a:off x="4600576" y="3069773"/>
            <a:ext cx="9033742" cy="589801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ikonet for å legge til et diagram</a:t>
            </a:r>
            <a:endParaRPr lang="nb-NO" dirty="0"/>
          </a:p>
        </p:txBody>
      </p:sp>
      <p:cxnSp>
        <p:nvCxnSpPr>
          <p:cNvPr id="14" name="Rett linje 13"/>
          <p:cNvCxnSpPr/>
          <p:nvPr userDrawn="1"/>
        </p:nvCxnSpPr>
        <p:spPr>
          <a:xfrm>
            <a:off x="4313164" y="3069774"/>
            <a:ext cx="0" cy="5933834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>
                <a:solidFill>
                  <a:srgbClr val="00005A"/>
                </a:solidFill>
              </a:rPr>
              <a:pPr/>
              <a:t>‹#›</a:t>
            </a:fld>
            <a:endParaRPr lang="nn-NO" dirty="0">
              <a:solidFill>
                <a:srgbClr val="00005A"/>
              </a:solidFill>
            </a:endParaRPr>
          </a:p>
        </p:txBody>
      </p:sp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784772" y="2189227"/>
            <a:ext cx="14633257" cy="55399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589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uten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4772" y="1247128"/>
            <a:ext cx="14633257" cy="5539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74002" y="2127673"/>
            <a:ext cx="14633257" cy="6984775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8" name="Rett linje 7"/>
          <p:cNvCxnSpPr/>
          <p:nvPr userDrawn="1"/>
        </p:nvCxnSpPr>
        <p:spPr>
          <a:xfrm flipH="1">
            <a:off x="496740" y="9580452"/>
            <a:ext cx="15265696" cy="0"/>
          </a:xfrm>
          <a:prstGeom prst="line">
            <a:avLst/>
          </a:prstGeom>
          <a:ln w="381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013862" y="9506161"/>
            <a:ext cx="2231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107988" tIns="0" rIns="107988" bIns="0">
            <a:sp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srgbClr val="00005A"/>
                </a:solidFill>
              </a:rPr>
              <a:t>Presentasjon av NorgesGruppen</a:t>
            </a:r>
            <a:endParaRPr lang="nb-NO" dirty="0">
              <a:solidFill>
                <a:srgbClr val="00005A"/>
              </a:solidFill>
            </a:endParaRPr>
          </a:p>
        </p:txBody>
      </p:sp>
      <p:sp>
        <p:nvSpPr>
          <p:cNvPr id="6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>
                <a:solidFill>
                  <a:srgbClr val="00005A"/>
                </a:solidFill>
              </a:rPr>
              <a:pPr/>
              <a:t>‹#›</a:t>
            </a:fld>
            <a:endParaRPr lang="nn-NO" dirty="0">
              <a:solidFill>
                <a:srgbClr val="000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3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96"/>
          <a:stretch/>
        </p:blipFill>
        <p:spPr>
          <a:xfrm>
            <a:off x="2198" y="1"/>
            <a:ext cx="16256688" cy="9196344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22902" y="9506161"/>
            <a:ext cx="2013372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srgbClr val="00005A"/>
                </a:solidFill>
              </a:rPr>
              <a:t>Presentasjon av NorgesGruppen</a:t>
            </a:r>
            <a:endParaRPr lang="nb-NO" dirty="0">
              <a:solidFill>
                <a:srgbClr val="00005A"/>
              </a:solidFill>
            </a:endParaRPr>
          </a:p>
        </p:txBody>
      </p:sp>
      <p:sp>
        <p:nvSpPr>
          <p:cNvPr id="6" name="Tittel 2"/>
          <p:cNvSpPr>
            <a:spLocks noGrp="1"/>
          </p:cNvSpPr>
          <p:nvPr>
            <p:ph type="title"/>
          </p:nvPr>
        </p:nvSpPr>
        <p:spPr>
          <a:xfrm>
            <a:off x="6185371" y="4742026"/>
            <a:ext cx="3888433" cy="1107996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>
                <a:solidFill>
                  <a:srgbClr val="00005A"/>
                </a:solidFill>
              </a:rPr>
              <a:pPr/>
              <a:t>‹#›</a:t>
            </a:fld>
            <a:endParaRPr lang="nn-NO" dirty="0">
              <a:solidFill>
                <a:srgbClr val="00005A"/>
              </a:solidFill>
            </a:endParaRP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65208" y="9578407"/>
            <a:ext cx="6272136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9527008" y="9566964"/>
            <a:ext cx="6272136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594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sag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09"/>
          <a:stretch/>
        </p:blipFill>
        <p:spPr>
          <a:xfrm>
            <a:off x="2198" y="0"/>
            <a:ext cx="16256688" cy="8991741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22903" y="9506161"/>
            <a:ext cx="2013372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Presentasjon av NorgesGruppen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401396" y="4681052"/>
            <a:ext cx="3456384" cy="166199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465208" y="9578407"/>
            <a:ext cx="6272136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 userDrawn="1"/>
        </p:nvCxnSpPr>
        <p:spPr>
          <a:xfrm>
            <a:off x="9527008" y="9566964"/>
            <a:ext cx="6272136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 userDrawn="1"/>
        </p:nvSpPr>
        <p:spPr>
          <a:xfrm>
            <a:off x="-3072849" y="3"/>
            <a:ext cx="2816374" cy="4319122"/>
          </a:xfrm>
          <a:prstGeom prst="rect">
            <a:avLst/>
          </a:prstGeom>
          <a:solidFill>
            <a:schemeClr val="bg2"/>
          </a:solidFill>
        </p:spPr>
        <p:txBody>
          <a:bodyPr wrap="square" lIns="162552" tIns="81275" rIns="162552" bIns="81275" rtlCol="0">
            <a:spAutoFit/>
          </a:bodyPr>
          <a:lstStyle/>
          <a:p>
            <a:pPr defTabSz="1509418"/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Utskifting av bakgrunnsbilde:</a:t>
            </a:r>
          </a:p>
          <a:p>
            <a:pPr defTabSz="1509418"/>
            <a:endParaRPr lang="nb-NO" sz="1800" dirty="0" smtClean="0">
              <a:solidFill>
                <a:prstClr val="white"/>
              </a:solidFill>
              <a:latin typeface="Arial"/>
            </a:endParaRP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Høyreklikk på lysbildet og velg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«Formater bakgrunn»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Under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«Fyll»</a:t>
            </a: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, velg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«Bilde eller tekstur» </a:t>
            </a: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og deretter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«Fil…»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Velg ønsket bakgrunnsbilde og klikk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«Åpne»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Avslutt med å velge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«Lukk»</a:t>
            </a:r>
            <a:endParaRPr lang="nb-NO" sz="1800" b="1" dirty="0">
              <a:solidFill>
                <a:srgbClr val="0000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301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sagn 1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22903" y="9506161"/>
            <a:ext cx="2013372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Presentasjon av NorgesGruppen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620"/>
          <a:stretch/>
        </p:blipFill>
        <p:spPr>
          <a:xfrm>
            <a:off x="2198" y="0"/>
            <a:ext cx="16256688" cy="1766026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27" t="17380" r="21818" b="12151"/>
          <a:stretch/>
        </p:blipFill>
        <p:spPr>
          <a:xfrm>
            <a:off x="64518" y="1766026"/>
            <a:ext cx="8998991" cy="7160431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752949" y="4681052"/>
            <a:ext cx="3456384" cy="166199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465208" y="9578407"/>
            <a:ext cx="6272136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>
            <a:off x="9527008" y="9566964"/>
            <a:ext cx="6272136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 userDrawn="1"/>
        </p:nvSpPr>
        <p:spPr>
          <a:xfrm>
            <a:off x="-3072849" y="3"/>
            <a:ext cx="2816374" cy="4319122"/>
          </a:xfrm>
          <a:prstGeom prst="rect">
            <a:avLst/>
          </a:prstGeom>
          <a:solidFill>
            <a:schemeClr val="bg2"/>
          </a:solidFill>
        </p:spPr>
        <p:txBody>
          <a:bodyPr wrap="square" lIns="162552" tIns="81275" rIns="162552" bIns="81275" rtlCol="0">
            <a:spAutoFit/>
          </a:bodyPr>
          <a:lstStyle/>
          <a:p>
            <a:pPr defTabSz="1509418"/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Utskifting av bakgrunnsbilde:</a:t>
            </a:r>
          </a:p>
          <a:p>
            <a:pPr defTabSz="1509418"/>
            <a:endParaRPr lang="nb-NO" sz="1800" dirty="0" smtClean="0">
              <a:solidFill>
                <a:prstClr val="white"/>
              </a:solidFill>
              <a:latin typeface="Arial"/>
            </a:endParaRP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Høyreklikk på lysbildet og velg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«Formater bakgrunn»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Under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«Fyll»</a:t>
            </a: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, velg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«Bilde eller tekstur» </a:t>
            </a: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og deretter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«Fil…»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Velg ønsket bakgrunnsbilde og klikk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«Åpne»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Avslutt med å velge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«Lukk»</a:t>
            </a:r>
            <a:endParaRPr lang="nb-NO" sz="1800" b="1" dirty="0">
              <a:solidFill>
                <a:srgbClr val="0000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127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sag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73"/>
          <a:stretch/>
        </p:blipFill>
        <p:spPr>
          <a:xfrm>
            <a:off x="2198" y="2"/>
            <a:ext cx="16256688" cy="9056353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22903" y="9506161"/>
            <a:ext cx="2013372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Presentasjon av NorgesGruppen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Tittel 2"/>
          <p:cNvSpPr>
            <a:spLocks noGrp="1"/>
          </p:cNvSpPr>
          <p:nvPr>
            <p:ph type="title"/>
          </p:nvPr>
        </p:nvSpPr>
        <p:spPr>
          <a:xfrm>
            <a:off x="6401396" y="4681052"/>
            <a:ext cx="3456384" cy="166199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465208" y="9578407"/>
            <a:ext cx="6272136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 userDrawn="1"/>
        </p:nvCxnSpPr>
        <p:spPr>
          <a:xfrm>
            <a:off x="9527008" y="9566964"/>
            <a:ext cx="6272136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 userDrawn="1"/>
        </p:nvSpPr>
        <p:spPr>
          <a:xfrm>
            <a:off x="-3072849" y="3"/>
            <a:ext cx="2816374" cy="4319122"/>
          </a:xfrm>
          <a:prstGeom prst="rect">
            <a:avLst/>
          </a:prstGeom>
          <a:solidFill>
            <a:schemeClr val="bg2"/>
          </a:solidFill>
        </p:spPr>
        <p:txBody>
          <a:bodyPr wrap="square" lIns="162552" tIns="81275" rIns="162552" bIns="81275" rtlCol="0">
            <a:spAutoFit/>
          </a:bodyPr>
          <a:lstStyle/>
          <a:p>
            <a:pPr defTabSz="1509418"/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Utskifting av bakgrunnsbilde:</a:t>
            </a:r>
          </a:p>
          <a:p>
            <a:pPr defTabSz="1509418"/>
            <a:endParaRPr lang="nb-NO" sz="1800" dirty="0" smtClean="0">
              <a:solidFill>
                <a:prstClr val="white"/>
              </a:solidFill>
              <a:latin typeface="Arial"/>
            </a:endParaRP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Høyreklikk på lysbildet og velg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«Formater bakgrunn»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Under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«Fyll»</a:t>
            </a: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, velg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«Bilde eller tekstur» </a:t>
            </a: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og deretter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«Fil…»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Velg ønsket bakgrunnsbilde og klikk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«Åpne»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Avslutt med å velge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«Lukk»</a:t>
            </a:r>
            <a:endParaRPr lang="nb-NO" sz="1800" b="1" dirty="0">
              <a:solidFill>
                <a:srgbClr val="0000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81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sagn 2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98" t="19908" r="24187" b="11309"/>
          <a:stretch/>
        </p:blipFill>
        <p:spPr>
          <a:xfrm>
            <a:off x="1248773" y="2022902"/>
            <a:ext cx="7415337" cy="698918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620"/>
          <a:stretch/>
        </p:blipFill>
        <p:spPr>
          <a:xfrm>
            <a:off x="2198" y="0"/>
            <a:ext cx="16256688" cy="1766026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22903" y="9506161"/>
            <a:ext cx="2013372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Presentasjon av NorgesGruppen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752949" y="4681052"/>
            <a:ext cx="3456384" cy="166199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2" name="Rett linje 11"/>
          <p:cNvCxnSpPr/>
          <p:nvPr userDrawn="1"/>
        </p:nvCxnSpPr>
        <p:spPr>
          <a:xfrm>
            <a:off x="465208" y="9578407"/>
            <a:ext cx="6272136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>
            <a:off x="9527008" y="9566964"/>
            <a:ext cx="6272136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 userDrawn="1"/>
        </p:nvSpPr>
        <p:spPr>
          <a:xfrm>
            <a:off x="-3072849" y="3"/>
            <a:ext cx="2816374" cy="4319122"/>
          </a:xfrm>
          <a:prstGeom prst="rect">
            <a:avLst/>
          </a:prstGeom>
          <a:solidFill>
            <a:schemeClr val="bg2"/>
          </a:solidFill>
        </p:spPr>
        <p:txBody>
          <a:bodyPr wrap="square" lIns="162552" tIns="81275" rIns="162552" bIns="81275" rtlCol="0">
            <a:spAutoFit/>
          </a:bodyPr>
          <a:lstStyle/>
          <a:p>
            <a:pPr defTabSz="1509418"/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Utskifting av bakgrunnsbilde:</a:t>
            </a:r>
          </a:p>
          <a:p>
            <a:pPr defTabSz="1509418"/>
            <a:endParaRPr lang="nb-NO" sz="1800" dirty="0" smtClean="0">
              <a:solidFill>
                <a:prstClr val="white"/>
              </a:solidFill>
              <a:latin typeface="Arial"/>
            </a:endParaRP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Høyreklikk på lysbildet og velg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«Formater bakgrunn»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Under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«Fyll»</a:t>
            </a: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, velg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«Bilde eller tekstur» </a:t>
            </a: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og deretter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«Fil…»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Velg ønsket bakgrunnsbilde og klikk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«Åpne»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Avslutt med å velge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«Lukk»</a:t>
            </a:r>
            <a:endParaRPr lang="nb-NO" sz="1800" b="1" dirty="0">
              <a:solidFill>
                <a:srgbClr val="0000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8364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sagn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92"/>
          <a:stretch/>
        </p:blipFill>
        <p:spPr>
          <a:xfrm>
            <a:off x="2198" y="2"/>
            <a:ext cx="16256688" cy="8840983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22903" y="9506161"/>
            <a:ext cx="2013372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Presentasjon av NorgesGruppen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Tittel 2"/>
          <p:cNvSpPr>
            <a:spLocks noGrp="1"/>
          </p:cNvSpPr>
          <p:nvPr>
            <p:ph type="title"/>
          </p:nvPr>
        </p:nvSpPr>
        <p:spPr>
          <a:xfrm>
            <a:off x="6401396" y="4681052"/>
            <a:ext cx="3456384" cy="166199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465208" y="9578407"/>
            <a:ext cx="6272136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 userDrawn="1"/>
        </p:nvCxnSpPr>
        <p:spPr>
          <a:xfrm>
            <a:off x="9527008" y="9566964"/>
            <a:ext cx="6272136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 userDrawn="1"/>
        </p:nvSpPr>
        <p:spPr>
          <a:xfrm>
            <a:off x="-3072849" y="3"/>
            <a:ext cx="2816374" cy="4319122"/>
          </a:xfrm>
          <a:prstGeom prst="rect">
            <a:avLst/>
          </a:prstGeom>
          <a:solidFill>
            <a:schemeClr val="bg2"/>
          </a:solidFill>
        </p:spPr>
        <p:txBody>
          <a:bodyPr wrap="square" lIns="162552" tIns="81275" rIns="162552" bIns="81275" rtlCol="0">
            <a:spAutoFit/>
          </a:bodyPr>
          <a:lstStyle/>
          <a:p>
            <a:pPr defTabSz="1509418"/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Utskifting av bakgrunnsbilde:</a:t>
            </a:r>
          </a:p>
          <a:p>
            <a:pPr defTabSz="1509418"/>
            <a:endParaRPr lang="nb-NO" sz="1800" dirty="0" smtClean="0">
              <a:solidFill>
                <a:prstClr val="white"/>
              </a:solidFill>
              <a:latin typeface="Arial"/>
            </a:endParaRP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Høyreklikk på lysbildet og velg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«Formater bakgrunn»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Under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«Fyll»</a:t>
            </a: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, velg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«Bilde eller tekstur» </a:t>
            </a: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og deretter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«Fil…»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Velg ønsket bakgrunnsbilde og klikk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«Åpne»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Avslutt med å velge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«Lukk»</a:t>
            </a:r>
            <a:endParaRPr lang="nb-NO" sz="1800" b="1" dirty="0">
              <a:solidFill>
                <a:srgbClr val="0000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90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Utsagn 2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90" t="18539" r="28927" b="12678"/>
          <a:stretch/>
        </p:blipFill>
        <p:spPr>
          <a:xfrm>
            <a:off x="939236" y="1883760"/>
            <a:ext cx="6955224" cy="698918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620"/>
          <a:stretch/>
        </p:blipFill>
        <p:spPr>
          <a:xfrm>
            <a:off x="2198" y="0"/>
            <a:ext cx="16256688" cy="1766026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22903" y="9506161"/>
            <a:ext cx="2013372" cy="1692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Presentasjon av NorgesGruppen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752949" y="4681052"/>
            <a:ext cx="3456384" cy="166199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465208" y="9578407"/>
            <a:ext cx="6272136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>
            <a:off x="9527008" y="9566964"/>
            <a:ext cx="6272136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 userDrawn="1"/>
        </p:nvSpPr>
        <p:spPr>
          <a:xfrm>
            <a:off x="-3072849" y="3"/>
            <a:ext cx="2816374" cy="4319122"/>
          </a:xfrm>
          <a:prstGeom prst="rect">
            <a:avLst/>
          </a:prstGeom>
          <a:solidFill>
            <a:schemeClr val="bg2"/>
          </a:solidFill>
        </p:spPr>
        <p:txBody>
          <a:bodyPr wrap="square" lIns="162552" tIns="81275" rIns="162552" bIns="81275" rtlCol="0">
            <a:spAutoFit/>
          </a:bodyPr>
          <a:lstStyle/>
          <a:p>
            <a:pPr defTabSz="1509418"/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Utskifting av bakgrunnsbilde:</a:t>
            </a:r>
          </a:p>
          <a:p>
            <a:pPr defTabSz="1509418"/>
            <a:endParaRPr lang="nb-NO" sz="1800" dirty="0" smtClean="0">
              <a:solidFill>
                <a:prstClr val="white"/>
              </a:solidFill>
              <a:latin typeface="Arial"/>
            </a:endParaRP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Høyreklikk på lysbildet og velg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«Formater bakgrunn»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Under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«Fyll»</a:t>
            </a: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, velg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«Bilde eller tekstur» </a:t>
            </a: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og deretter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«Fil…»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Velg ønsket bakgrunnsbilde og klikk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«Åpne»</a:t>
            </a:r>
          </a:p>
          <a:p>
            <a:pPr marL="304785" indent="-304785" defTabSz="1509418">
              <a:buFontTx/>
              <a:buChar char="-"/>
            </a:pPr>
            <a:r>
              <a:rPr lang="nb-NO" sz="1800" dirty="0" smtClean="0">
                <a:solidFill>
                  <a:srgbClr val="00005A"/>
                </a:solidFill>
                <a:latin typeface="Arial"/>
              </a:rPr>
              <a:t>Avslutt med å velge </a:t>
            </a:r>
            <a:r>
              <a:rPr lang="nb-NO" sz="1800" b="1" dirty="0" smtClean="0">
                <a:solidFill>
                  <a:srgbClr val="00005A"/>
                </a:solidFill>
                <a:latin typeface="Arial"/>
              </a:rPr>
              <a:t>«Lukk»</a:t>
            </a:r>
            <a:endParaRPr lang="nb-NO" sz="1800" b="1" dirty="0">
              <a:solidFill>
                <a:srgbClr val="0000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18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/>
          <p:cNvCxnSpPr/>
          <p:nvPr userDrawn="1"/>
        </p:nvCxnSpPr>
        <p:spPr>
          <a:xfrm>
            <a:off x="465208" y="9578407"/>
            <a:ext cx="15297227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22902" y="9506161"/>
            <a:ext cx="2013372" cy="169277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>
            <a:spAutoFit/>
          </a:bodyPr>
          <a:lstStyle>
            <a:lvl1pPr>
              <a:defRPr sz="11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Presentasjon av NorgesGruppen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>
          <a:xfrm>
            <a:off x="465209" y="3135785"/>
            <a:ext cx="7735817" cy="5905028"/>
          </a:xfrm>
        </p:spPr>
        <p:txBody>
          <a:bodyPr/>
          <a:lstStyle>
            <a:lvl1pPr marL="457150" indent="-457150">
              <a:buClr>
                <a:schemeClr val="accent4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3824" indent="-342863">
              <a:buClr>
                <a:schemeClr val="accent4"/>
              </a:buClr>
              <a:buFont typeface="Arial"/>
              <a:buChar char="•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465208" y="2189228"/>
            <a:ext cx="14952821" cy="5539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246"/>
          <a:stretch/>
        </p:blipFill>
        <p:spPr>
          <a:xfrm>
            <a:off x="2198" y="1"/>
            <a:ext cx="16256688" cy="1499191"/>
          </a:xfrm>
          <a:prstGeom prst="rect">
            <a:avLst/>
          </a:prstGeom>
        </p:spPr>
      </p:pic>
      <p:sp>
        <p:nvSpPr>
          <p:cNvPr id="13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38199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Utsagn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" y="1"/>
            <a:ext cx="16256688" cy="1499191"/>
          </a:xfrm>
          <a:prstGeom prst="rect">
            <a:avLst/>
          </a:prstGeom>
        </p:spPr>
      </p:pic>
      <p:cxnSp>
        <p:nvCxnSpPr>
          <p:cNvPr id="6" name="Rett linje 5"/>
          <p:cNvCxnSpPr/>
          <p:nvPr userDrawn="1"/>
        </p:nvCxnSpPr>
        <p:spPr>
          <a:xfrm>
            <a:off x="465208" y="9578407"/>
            <a:ext cx="15297227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tel 2"/>
          <p:cNvSpPr>
            <a:spLocks noGrp="1"/>
          </p:cNvSpPr>
          <p:nvPr>
            <p:ph type="title"/>
          </p:nvPr>
        </p:nvSpPr>
        <p:spPr>
          <a:xfrm>
            <a:off x="352723" y="4046916"/>
            <a:ext cx="15481720" cy="5539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2723" y="4935985"/>
            <a:ext cx="15481720" cy="1231106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tx1"/>
                </a:solidFill>
                <a:latin typeface="+mj-lt"/>
              </a:defRPr>
            </a:lvl1pPr>
            <a:lvl2pPr>
              <a:defRPr sz="8000" b="1">
                <a:solidFill>
                  <a:schemeClr val="bg1"/>
                </a:solidFill>
                <a:latin typeface="+mj-lt"/>
              </a:defRPr>
            </a:lvl2pPr>
            <a:lvl3pPr>
              <a:defRPr sz="8000" b="1">
                <a:solidFill>
                  <a:schemeClr val="bg1"/>
                </a:solidFill>
                <a:latin typeface="+mj-lt"/>
              </a:defRPr>
            </a:lvl3pPr>
            <a:lvl4pPr>
              <a:defRPr sz="8000" b="1">
                <a:solidFill>
                  <a:schemeClr val="bg1"/>
                </a:solidFill>
                <a:latin typeface="+mj-lt"/>
              </a:defRPr>
            </a:lvl4pPr>
            <a:lvl5pPr>
              <a:defRPr sz="80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066661" y="9496311"/>
            <a:ext cx="2237716" cy="169277"/>
          </a:xfrm>
          <a:prstGeom prst="rect">
            <a:avLst/>
          </a:prstGeom>
          <a:solidFill>
            <a:schemeClr val="accent4"/>
          </a:solidFill>
        </p:spPr>
        <p:txBody>
          <a:bodyPr wrap="square" lIns="0" tIns="0" rIns="0" bIns="0">
            <a:spAutoFit/>
          </a:bodyPr>
          <a:lstStyle>
            <a:lvl1pPr>
              <a:defRPr sz="1100">
                <a:solidFill>
                  <a:srgbClr val="00005A"/>
                </a:solidFill>
                <a:latin typeface="Georgia" pitchFamily="18" charset="0"/>
              </a:defRPr>
            </a:lvl1pPr>
          </a:lstStyle>
          <a:p>
            <a:r>
              <a:rPr lang="nb-NO" smtClean="0"/>
              <a:t>Presentasjon av NorgesGruppen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246"/>
          <a:stretch/>
        </p:blipFill>
        <p:spPr>
          <a:xfrm>
            <a:off x="2198" y="1"/>
            <a:ext cx="16256688" cy="1499191"/>
          </a:xfrm>
          <a:prstGeom prst="rect">
            <a:avLst/>
          </a:prstGeom>
        </p:spPr>
      </p:pic>
      <p:sp>
        <p:nvSpPr>
          <p:cNvPr id="10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>
                <a:solidFill>
                  <a:srgbClr val="00005A"/>
                </a:solidFill>
              </a:rPr>
              <a:pPr/>
              <a:t>‹#›</a:t>
            </a:fld>
            <a:endParaRPr lang="nn-NO" dirty="0">
              <a:solidFill>
                <a:srgbClr val="000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4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å #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" y="1"/>
            <a:ext cx="16256688" cy="1499191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>
            <a:off x="465208" y="9578407"/>
            <a:ext cx="15297227" cy="0"/>
          </a:xfrm>
          <a:prstGeom prst="line">
            <a:avLst/>
          </a:prstGeom>
          <a:ln w="381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tel 2"/>
          <p:cNvSpPr>
            <a:spLocks noGrp="1"/>
          </p:cNvSpPr>
          <p:nvPr>
            <p:ph type="title"/>
          </p:nvPr>
        </p:nvSpPr>
        <p:spPr>
          <a:xfrm>
            <a:off x="352723" y="4046916"/>
            <a:ext cx="15481720" cy="553998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352723" y="4935985"/>
            <a:ext cx="15481720" cy="1231106"/>
          </a:xfr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+mj-lt"/>
              </a:defRPr>
            </a:lvl1pPr>
            <a:lvl2pPr>
              <a:defRPr sz="8000" b="1">
                <a:solidFill>
                  <a:schemeClr val="bg1"/>
                </a:solidFill>
                <a:latin typeface="+mj-lt"/>
              </a:defRPr>
            </a:lvl2pPr>
            <a:lvl3pPr>
              <a:defRPr sz="8000" b="1">
                <a:solidFill>
                  <a:schemeClr val="bg1"/>
                </a:solidFill>
                <a:latin typeface="+mj-lt"/>
              </a:defRPr>
            </a:lvl3pPr>
            <a:lvl4pPr>
              <a:defRPr sz="8000" b="1">
                <a:solidFill>
                  <a:schemeClr val="bg1"/>
                </a:solidFill>
                <a:latin typeface="+mj-lt"/>
              </a:defRPr>
            </a:lvl4pPr>
            <a:lvl5pPr>
              <a:defRPr sz="80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122902" y="9506161"/>
            <a:ext cx="2013372" cy="169277"/>
          </a:xfrm>
          <a:prstGeom prst="rect">
            <a:avLst/>
          </a:prstGeom>
          <a:solidFill>
            <a:schemeClr val="accent5"/>
          </a:solidFill>
        </p:spPr>
        <p:txBody>
          <a:bodyPr wrap="none" lIns="0" tIns="0" rIns="0" bIns="0">
            <a:spAutoFit/>
          </a:bodyPr>
          <a:lstStyle>
            <a:lvl1pPr>
              <a:defRPr sz="11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Presentasjon av NorgesGruppen</a:t>
            </a:r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246"/>
          <a:stretch/>
        </p:blipFill>
        <p:spPr>
          <a:xfrm>
            <a:off x="2198" y="1"/>
            <a:ext cx="16256688" cy="1499191"/>
          </a:xfrm>
          <a:prstGeom prst="rect">
            <a:avLst/>
          </a:prstGeom>
        </p:spPr>
      </p:pic>
      <p:sp>
        <p:nvSpPr>
          <p:cNvPr id="11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07213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39" b="8532"/>
          <a:stretch/>
        </p:blipFill>
        <p:spPr bwMode="ltGray">
          <a:xfrm>
            <a:off x="1" y="1314852"/>
            <a:ext cx="16256688" cy="7979451"/>
          </a:xfrm>
          <a:prstGeom prst="rect">
            <a:avLst/>
          </a:prstGeom>
        </p:spPr>
      </p:pic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9682709"/>
              </p:ext>
            </p:extLst>
          </p:nvPr>
        </p:nvGraphicFramePr>
        <p:xfrm>
          <a:off x="2824" y="2825"/>
          <a:ext cx="2821" cy="2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" y="2825"/>
                        <a:ext cx="2821" cy="28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889228" y="6346024"/>
            <a:ext cx="6480720" cy="391326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754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09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1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73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28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82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3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6828518" y="3031203"/>
            <a:ext cx="2548555" cy="1354202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/>
        </p:nvSpPr>
        <p:spPr>
          <a:xfrm>
            <a:off x="3564060" y="4811637"/>
            <a:ext cx="11521528" cy="107721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ctr" defTabSz="1509583" rtl="0" eaLnBrk="1" latinLnBrk="0" hangingPunct="1">
              <a:spcBef>
                <a:spcPct val="0"/>
              </a:spcBef>
              <a:buNone/>
              <a:defRPr sz="7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Undertittel 2"/>
          <p:cNvSpPr>
            <a:spLocks noGrp="1"/>
          </p:cNvSpPr>
          <p:nvPr/>
        </p:nvSpPr>
        <p:spPr>
          <a:xfrm>
            <a:off x="3564061" y="6129530"/>
            <a:ext cx="1152152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1509583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 pitchFamily="18" charset="2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4791" indent="0" algn="ctr" defTabSz="1509583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09583" indent="0" algn="ctr" defTabSz="1509583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264374" indent="0" algn="ctr" defTabSz="1509583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019166" indent="0" algn="ctr" defTabSz="1509583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3957" indent="0" algn="ctr" defTabSz="150958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528749" indent="0" algn="ctr" defTabSz="150958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283540" indent="0" algn="ctr" defTabSz="150958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6038332" indent="0" algn="ctr" defTabSz="150958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6BF00"/>
              </a:buClr>
            </a:pPr>
            <a:endParaRPr lang="nb-NO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ittel 12"/>
          <p:cNvSpPr>
            <a:spLocks noGrp="1"/>
          </p:cNvSpPr>
          <p:nvPr>
            <p:ph type="title"/>
          </p:nvPr>
        </p:nvSpPr>
        <p:spPr>
          <a:xfrm>
            <a:off x="4889228" y="4813554"/>
            <a:ext cx="6480720" cy="1532468"/>
          </a:xfrm>
        </p:spPr>
        <p:txBody>
          <a:bodyPr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88676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ke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7386183"/>
              </p:ext>
            </p:extLst>
          </p:nvPr>
        </p:nvGraphicFramePr>
        <p:xfrm>
          <a:off x="1590" y="1590"/>
          <a:ext cx="1588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Bilde 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71" y="4034468"/>
            <a:ext cx="6180832" cy="5240488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424731" y="4338885"/>
            <a:ext cx="4608512" cy="715495"/>
          </a:xfr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ts val="5499"/>
              </a:lnSpc>
              <a:spcBef>
                <a:spcPts val="0"/>
              </a:spcBef>
              <a:buNone/>
              <a:defRPr sz="5000" b="1">
                <a:solidFill>
                  <a:srgbClr val="009FDA"/>
                </a:solidFill>
              </a:defRPr>
            </a:lvl1pPr>
            <a:lvl2pPr marL="754800" indent="0">
              <a:buNone/>
              <a:defRPr/>
            </a:lvl2pPr>
            <a:lvl3pPr marL="1509601" indent="0">
              <a:buNone/>
              <a:defRPr/>
            </a:lvl3pPr>
            <a:lvl4pPr marL="2264403" indent="0">
              <a:buNone/>
              <a:defRPr/>
            </a:lvl4pPr>
            <a:lvl5pPr marL="3019203" indent="0">
              <a:buNone/>
              <a:defRPr/>
            </a:lvl5pPr>
          </a:lstStyle>
          <a:p>
            <a:pPr lvl="0"/>
            <a:r>
              <a:rPr lang="nb-NO" dirty="0" smtClean="0"/>
              <a:t>Tall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424732" y="5799856"/>
            <a:ext cx="4609182" cy="410482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2100">
                <a:solidFill>
                  <a:srgbClr val="00005A"/>
                </a:solidFill>
                <a:latin typeface="Georgia" pitchFamily="18" charset="0"/>
              </a:defRPr>
            </a:lvl1pPr>
            <a:lvl2pPr marL="754800" indent="0">
              <a:buNone/>
              <a:defRPr sz="2100">
                <a:latin typeface="Georgia" pitchFamily="18" charset="0"/>
              </a:defRPr>
            </a:lvl2pPr>
            <a:lvl3pPr marL="1509601" indent="0">
              <a:buNone/>
              <a:defRPr sz="2100">
                <a:latin typeface="Georgia" pitchFamily="18" charset="0"/>
              </a:defRPr>
            </a:lvl3pPr>
            <a:lvl4pPr marL="2264403" indent="0">
              <a:buNone/>
              <a:defRPr sz="2100">
                <a:latin typeface="Georgia" pitchFamily="18" charset="0"/>
              </a:defRPr>
            </a:lvl4pPr>
            <a:lvl5pPr marL="3019203" indent="0">
              <a:buNone/>
              <a:defRPr sz="2100">
                <a:latin typeface="Georgia" pitchFamily="18" charset="0"/>
              </a:defRPr>
            </a:lvl5pPr>
          </a:lstStyle>
          <a:p>
            <a:pPr lvl="0"/>
            <a:r>
              <a:rPr lang="nb-NO" dirty="0" smtClean="0"/>
              <a:t>Tekst</a:t>
            </a:r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774002" y="2354001"/>
            <a:ext cx="14633257" cy="55399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646251" y="9506161"/>
            <a:ext cx="296667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71993" tIns="0" rIns="71993" bIns="0">
            <a:spAutoFit/>
          </a:bodyPr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nb-NO" smtClean="0">
                <a:solidFill>
                  <a:srgbClr val="333333"/>
                </a:solidFill>
              </a:rPr>
              <a:t>Samfunnsrapport og seminar 15. januar 2013</a:t>
            </a:r>
            <a:endParaRPr lang="nb-NO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84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 m/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58547" y="2182897"/>
            <a:ext cx="6784901" cy="55399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58547" y="3069773"/>
            <a:ext cx="6784901" cy="602779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104307" y="1551609"/>
            <a:ext cx="3586120" cy="360461"/>
          </a:xfrm>
        </p:spPr>
        <p:txBody>
          <a:bodyPr>
            <a:normAutofit/>
          </a:bodyPr>
          <a:lstStyle>
            <a:lvl1pPr marL="0" indent="0">
              <a:buNone/>
              <a:defRPr sz="1956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dirty="0" smtClean="0"/>
              <a:t>Fakta tittel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12098114" y="2171636"/>
            <a:ext cx="3592312" cy="6925934"/>
          </a:xfrm>
        </p:spPr>
        <p:txBody>
          <a:bodyPr>
            <a:normAutofit/>
          </a:bodyPr>
          <a:lstStyle>
            <a:lvl1pPr>
              <a:defRPr sz="1956">
                <a:solidFill>
                  <a:schemeClr val="tx1"/>
                </a:solidFill>
              </a:defRPr>
            </a:lvl1pPr>
            <a:lvl2pPr marL="360303" indent="0">
              <a:buNone/>
              <a:defRPr sz="1956"/>
            </a:lvl2pPr>
            <a:lvl3pPr>
              <a:defRPr sz="1778"/>
            </a:lvl3pPr>
            <a:lvl4pPr>
              <a:defRPr sz="1778"/>
            </a:lvl4pPr>
            <a:lvl5pPr>
              <a:defRPr sz="1778"/>
            </a:lvl5pPr>
          </a:lstStyle>
          <a:p>
            <a:pPr lvl="0"/>
            <a:r>
              <a:rPr lang="nb-NO" smtClean="0"/>
              <a:t>Klikk for å redigere tekststiler i malen</a:t>
            </a:r>
            <a:endParaRPr lang="nb-NO" dirty="0" smtClean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094435" y="9506161"/>
            <a:ext cx="2070312" cy="164212"/>
          </a:xfrm>
          <a:prstGeom prst="rect">
            <a:avLst/>
          </a:prstGeom>
          <a:solidFill>
            <a:schemeClr val="bg1"/>
          </a:solidFill>
        </p:spPr>
        <p:txBody>
          <a:bodyPr wrap="none" lIns="60739" tIns="0" rIns="60739" bIns="0">
            <a:spAutoFit/>
          </a:bodyPr>
          <a:lstStyle>
            <a:lvl1pPr algn="ctr">
              <a:defRPr sz="1067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Presentasjon av NorgesGruppen</a:t>
            </a:r>
            <a:endParaRPr lang="nb-NO" dirty="0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11842080" y="1551609"/>
            <a:ext cx="0" cy="7545962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4417095" y="1551609"/>
            <a:ext cx="0" cy="7545962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5"/>
          <p:cNvSpPr>
            <a:spLocks noGrp="1"/>
          </p:cNvSpPr>
          <p:nvPr userDrawn="1">
            <p:ph type="pic" sz="quarter" idx="12"/>
          </p:nvPr>
        </p:nvSpPr>
        <p:spPr>
          <a:xfrm>
            <a:off x="496889" y="1550990"/>
            <a:ext cx="3664172" cy="7546581"/>
          </a:xfrm>
        </p:spPr>
        <p:txBody>
          <a:bodyPr/>
          <a:lstStyle/>
          <a:p>
            <a:r>
              <a:rPr lang="en-US" smtClean="0"/>
              <a:t>Dra bildet til plassholderen eller klikk ikonet for å legge 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345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013862" y="9506161"/>
            <a:ext cx="2231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107988" tIns="0" rIns="107988" bIns="0">
            <a:sp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srgbClr val="00005A"/>
                </a:solidFill>
              </a:rPr>
              <a:t>Presentasjon av NorgesGruppen</a:t>
            </a:r>
            <a:endParaRPr lang="nb-NO" dirty="0">
              <a:solidFill>
                <a:srgbClr val="00005A"/>
              </a:solidFill>
            </a:endParaRPr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475978" y="2189229"/>
            <a:ext cx="15297227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475978" y="3068609"/>
            <a:ext cx="15286475" cy="60299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9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>
                <a:solidFill>
                  <a:srgbClr val="00005A"/>
                </a:solidFill>
              </a:rPr>
              <a:pPr/>
              <a:t>‹#›</a:t>
            </a:fld>
            <a:endParaRPr lang="nn-NO" dirty="0">
              <a:solidFill>
                <a:srgbClr val="000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3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/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240001" y="1596811"/>
            <a:ext cx="3450427" cy="360461"/>
          </a:xfrm>
        </p:spPr>
        <p:txBody>
          <a:bodyPr>
            <a:normAutofit/>
          </a:bodyPr>
          <a:lstStyle>
            <a:lvl1pPr marL="0" indent="0">
              <a:buNone/>
              <a:defRPr sz="20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dirty="0" smtClean="0"/>
              <a:t>Fakta tittel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12234043" y="2216839"/>
            <a:ext cx="3456384" cy="687473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 marL="360323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013862" y="9506161"/>
            <a:ext cx="2231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107988" tIns="0" rIns="107988" bIns="0">
            <a:sp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srgbClr val="00005A"/>
                </a:solidFill>
              </a:rPr>
              <a:t>Presentasjon av NorgesGruppen</a:t>
            </a:r>
            <a:endParaRPr lang="nb-NO" dirty="0">
              <a:solidFill>
                <a:srgbClr val="00005A"/>
              </a:solidFill>
            </a:endParaRPr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11970097" y="1551610"/>
            <a:ext cx="0" cy="7539964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ittel 1"/>
          <p:cNvSpPr>
            <a:spLocks noGrp="1"/>
          </p:cNvSpPr>
          <p:nvPr>
            <p:ph type="title"/>
          </p:nvPr>
        </p:nvSpPr>
        <p:spPr>
          <a:xfrm>
            <a:off x="475978" y="2189229"/>
            <a:ext cx="11248855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6" name="Plassholder for tekst 4"/>
          <p:cNvSpPr>
            <a:spLocks noGrp="1"/>
          </p:cNvSpPr>
          <p:nvPr>
            <p:ph type="body" sz="quarter" idx="12"/>
          </p:nvPr>
        </p:nvSpPr>
        <p:spPr>
          <a:xfrm>
            <a:off x="475978" y="3068609"/>
            <a:ext cx="11248855" cy="60299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12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>
                <a:solidFill>
                  <a:srgbClr val="00005A"/>
                </a:solidFill>
              </a:rPr>
              <a:pPr/>
              <a:t>‹#›</a:t>
            </a:fld>
            <a:endParaRPr lang="nn-NO" dirty="0">
              <a:solidFill>
                <a:srgbClr val="000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3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2"/>
          <p:cNvSpPr>
            <a:spLocks noGrp="1"/>
          </p:cNvSpPr>
          <p:nvPr>
            <p:ph idx="1"/>
          </p:nvPr>
        </p:nvSpPr>
        <p:spPr>
          <a:xfrm>
            <a:off x="8561636" y="1551610"/>
            <a:ext cx="7248971" cy="754596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cxnSp>
        <p:nvCxnSpPr>
          <p:cNvPr id="16" name="Rett linje 15"/>
          <p:cNvCxnSpPr/>
          <p:nvPr userDrawn="1"/>
        </p:nvCxnSpPr>
        <p:spPr>
          <a:xfrm>
            <a:off x="8129588" y="1551610"/>
            <a:ext cx="0" cy="7539964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013862" y="9506161"/>
            <a:ext cx="2231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107988" tIns="0" rIns="107988" bIns="0">
            <a:sp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srgbClr val="00005A"/>
                </a:solidFill>
              </a:rPr>
              <a:t>Presentasjon av NorgesGruppen</a:t>
            </a:r>
            <a:endParaRPr lang="nb-NO" dirty="0">
              <a:solidFill>
                <a:srgbClr val="00005A"/>
              </a:solidFill>
            </a:endParaRPr>
          </a:p>
        </p:txBody>
      </p:sp>
      <p:sp>
        <p:nvSpPr>
          <p:cNvPr id="15" name="Plassholder for tittel 1"/>
          <p:cNvSpPr>
            <a:spLocks noGrp="1"/>
          </p:cNvSpPr>
          <p:nvPr>
            <p:ph type="title"/>
          </p:nvPr>
        </p:nvSpPr>
        <p:spPr>
          <a:xfrm>
            <a:off x="475978" y="2189229"/>
            <a:ext cx="7280328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475978" y="3068609"/>
            <a:ext cx="7280328" cy="60299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8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>
                <a:solidFill>
                  <a:srgbClr val="00005A"/>
                </a:solidFill>
              </a:rPr>
              <a:pPr/>
              <a:t>‹#›</a:t>
            </a:fld>
            <a:endParaRPr lang="nn-NO" dirty="0">
              <a:solidFill>
                <a:srgbClr val="000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4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/ 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ett linje 19"/>
          <p:cNvCxnSpPr/>
          <p:nvPr userDrawn="1"/>
        </p:nvCxnSpPr>
        <p:spPr>
          <a:xfrm>
            <a:off x="8158050" y="1551608"/>
            <a:ext cx="0" cy="745200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496888" y="1550990"/>
            <a:ext cx="7345363" cy="7489826"/>
          </a:xfrm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013862" y="9506161"/>
            <a:ext cx="2231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107988" tIns="0" rIns="107988" bIns="0">
            <a:sp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srgbClr val="00005A"/>
                </a:solidFill>
              </a:rPr>
              <a:t>Presentasjon av NorgesGruppen</a:t>
            </a:r>
            <a:endParaRPr lang="nb-NO" dirty="0">
              <a:solidFill>
                <a:srgbClr val="00005A"/>
              </a:solidFill>
            </a:endParaRPr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8524408" y="2189229"/>
            <a:ext cx="7248797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8524408" y="3068609"/>
            <a:ext cx="7238045" cy="60299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10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>
                <a:solidFill>
                  <a:srgbClr val="00005A"/>
                </a:solidFill>
              </a:rPr>
              <a:pPr/>
              <a:t>‹#›</a:t>
            </a:fld>
            <a:endParaRPr lang="nn-NO" dirty="0">
              <a:solidFill>
                <a:srgbClr val="000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7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/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Rett linje 19"/>
          <p:cNvCxnSpPr/>
          <p:nvPr userDrawn="1"/>
        </p:nvCxnSpPr>
        <p:spPr>
          <a:xfrm>
            <a:off x="4313164" y="1551608"/>
            <a:ext cx="0" cy="745200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496889" y="1550990"/>
            <a:ext cx="3528243" cy="7489826"/>
          </a:xfrm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013862" y="9506161"/>
            <a:ext cx="2231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107988" tIns="0" rIns="107988" bIns="0">
            <a:sp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srgbClr val="00005A"/>
                </a:solidFill>
              </a:rPr>
              <a:t>Presentasjon av NorgesGruppen</a:t>
            </a:r>
            <a:endParaRPr lang="nb-NO" dirty="0">
              <a:solidFill>
                <a:srgbClr val="00005A"/>
              </a:solidFill>
            </a:endParaRPr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4683899" y="2189229"/>
            <a:ext cx="11089307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4"/>
          <p:cNvSpPr>
            <a:spLocks noGrp="1"/>
          </p:cNvSpPr>
          <p:nvPr>
            <p:ph type="body" sz="quarter" idx="11"/>
          </p:nvPr>
        </p:nvSpPr>
        <p:spPr>
          <a:xfrm>
            <a:off x="4673701" y="3068609"/>
            <a:ext cx="11088752" cy="6029941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10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>
                <a:solidFill>
                  <a:srgbClr val="00005A"/>
                </a:solidFill>
              </a:rPr>
              <a:pPr/>
              <a:t>‹#›</a:t>
            </a:fld>
            <a:endParaRPr lang="nn-NO" dirty="0">
              <a:solidFill>
                <a:srgbClr val="000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5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013862" y="9506161"/>
            <a:ext cx="2231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107988" tIns="0" rIns="107988" bIns="0">
            <a:sp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srgbClr val="00005A"/>
                </a:solidFill>
              </a:rPr>
              <a:t>Presentasjon av NorgesGruppen</a:t>
            </a:r>
            <a:endParaRPr lang="nb-NO" dirty="0">
              <a:solidFill>
                <a:srgbClr val="00005A"/>
              </a:solidFill>
            </a:endParaRPr>
          </a:p>
        </p:txBody>
      </p:sp>
      <p:sp>
        <p:nvSpPr>
          <p:cNvPr id="5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>
                <a:solidFill>
                  <a:srgbClr val="00005A"/>
                </a:solidFill>
              </a:rPr>
              <a:pPr/>
              <a:t>‹#›</a:t>
            </a:fld>
            <a:endParaRPr lang="nn-NO" dirty="0">
              <a:solidFill>
                <a:srgbClr val="000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4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013862" y="9506161"/>
            <a:ext cx="2231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107988" tIns="0" rIns="107988" bIns="0">
            <a:sp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 smtClean="0">
                <a:solidFill>
                  <a:srgbClr val="00005A"/>
                </a:solidFill>
              </a:rPr>
              <a:t>Presentasjon av NorgesGruppen</a:t>
            </a:r>
            <a:endParaRPr lang="nb-NO" dirty="0">
              <a:solidFill>
                <a:srgbClr val="00005A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fld id="{F001D1E4-E134-7E46-A970-C5EABDD4D55C}" type="slidenum">
              <a:rPr lang="nn-NO" smtClean="0">
                <a:solidFill>
                  <a:srgbClr val="00005A"/>
                </a:solidFill>
              </a:rPr>
              <a:pPr/>
              <a:t>‹#›</a:t>
            </a:fld>
            <a:endParaRPr lang="nn-NO" dirty="0">
              <a:solidFill>
                <a:srgbClr val="000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5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5978" y="2189229"/>
            <a:ext cx="15297227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5208" y="3069773"/>
            <a:ext cx="15297227" cy="60277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" y="0"/>
            <a:ext cx="16256690" cy="1401964"/>
          </a:xfrm>
          <a:prstGeom prst="rect">
            <a:avLst/>
          </a:prstGeom>
        </p:spPr>
      </p:pic>
      <p:cxnSp>
        <p:nvCxnSpPr>
          <p:cNvPr id="13" name="Rett linje 12"/>
          <p:cNvCxnSpPr/>
          <p:nvPr/>
        </p:nvCxnSpPr>
        <p:spPr>
          <a:xfrm>
            <a:off x="465208" y="9578407"/>
            <a:ext cx="15297227" cy="0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013865" y="9506161"/>
            <a:ext cx="2231457" cy="169277"/>
          </a:xfrm>
          <a:prstGeom prst="rect">
            <a:avLst/>
          </a:prstGeom>
          <a:solidFill>
            <a:schemeClr val="bg1"/>
          </a:solidFill>
        </p:spPr>
        <p:txBody>
          <a:bodyPr wrap="none" lIns="107988" tIns="0" rIns="107988" bIns="0">
            <a:spAutoFit/>
          </a:bodyPr>
          <a:lstStyle>
            <a:lvl1pPr algn="ctr">
              <a:defRPr sz="11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defTabSz="1509418"/>
            <a:r>
              <a:rPr lang="nb-NO" smtClean="0">
                <a:solidFill>
                  <a:srgbClr val="00005A"/>
                </a:solidFill>
              </a:rPr>
              <a:t>Presentasjon av NorgesGruppen</a:t>
            </a:r>
            <a:endParaRPr lang="nb-NO" dirty="0">
              <a:solidFill>
                <a:srgbClr val="00005A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6209332" y="9758412"/>
            <a:ext cx="3793149" cy="252804"/>
          </a:xfrm>
          <a:prstGeom prst="rect">
            <a:avLst/>
          </a:prstGeom>
        </p:spPr>
        <p:txBody>
          <a:bodyPr vert="horz" lIns="162571" tIns="81286" rIns="162571" bIns="81286" rtlCol="0" anchor="ctr"/>
          <a:lstStyle>
            <a:lvl1pPr algn="ctr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defTabSz="1509418"/>
            <a:fld id="{F001D1E4-E134-7E46-A970-C5EABDD4D55C}" type="slidenum">
              <a:rPr lang="nn-NO" smtClean="0">
                <a:solidFill>
                  <a:srgbClr val="00005A"/>
                </a:solidFill>
              </a:rPr>
              <a:pPr defTabSz="1509418"/>
              <a:t>‹#›</a:t>
            </a:fld>
            <a:endParaRPr lang="nn-NO" dirty="0">
              <a:solidFill>
                <a:srgbClr val="000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9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9" r:id="rId21"/>
    <p:sldLayoutId id="2147483690" r:id="rId22"/>
    <p:sldLayoutId id="2147483691" r:id="rId23"/>
    <p:sldLayoutId id="2147483692" r:id="rId24"/>
  </p:sldLayoutIdLst>
  <p:hf hdr="0" dt="0"/>
  <p:txStyles>
    <p:titleStyle>
      <a:lvl1pPr algn="l" defTabSz="1509418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36" indent="-358736" algn="l" defTabSz="1509418" rtl="0" eaLnBrk="1" latinLnBrk="0" hangingPunct="1">
        <a:lnSpc>
          <a:spcPct val="130000"/>
        </a:lnSpc>
        <a:spcBef>
          <a:spcPct val="20000"/>
        </a:spcBef>
        <a:buClr>
          <a:schemeClr val="accent4"/>
        </a:buClr>
        <a:buFont typeface="Wingdings 3" pitchFamily="18" charset="2"/>
        <a:buChar char=""/>
        <a:defRPr sz="25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804775" indent="-323814" algn="l" defTabSz="1509418" rtl="0" eaLnBrk="1" latinLnBrk="0" hangingPunct="1">
        <a:lnSpc>
          <a:spcPct val="130000"/>
        </a:lnSpc>
        <a:spcBef>
          <a:spcPct val="20000"/>
        </a:spcBef>
        <a:buClr>
          <a:schemeClr val="accent4"/>
        </a:buClr>
        <a:buFont typeface="Wingdings 3" pitchFamily="18" charset="2"/>
        <a:buChar char=""/>
        <a:defRPr sz="21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439706" indent="-376197" algn="l" defTabSz="1509418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973048" indent="-376197" algn="l" defTabSz="1509418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419085" indent="-376197" algn="l" defTabSz="1509418" rtl="0" eaLnBrk="1" latinLnBrk="0" hangingPunct="1">
        <a:lnSpc>
          <a:spcPct val="130000"/>
        </a:lnSpc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4150900" indent="-377356" algn="l" defTabSz="150941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4905610" indent="-377356" algn="l" defTabSz="150941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660318" indent="-377356" algn="l" defTabSz="150941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415028" indent="-377356" algn="l" defTabSz="150941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5094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4708" algn="l" defTabSz="15094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09418" algn="l" defTabSz="15094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64127" algn="l" defTabSz="15094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18837" algn="l" defTabSz="15094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3545" algn="l" defTabSz="15094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28254" algn="l" defTabSz="15094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82964" algn="l" defTabSz="15094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37674" algn="l" defTabSz="15094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4889228" y="4733895"/>
            <a:ext cx="6480720" cy="1354217"/>
          </a:xfrm>
        </p:spPr>
        <p:txBody>
          <a:bodyPr/>
          <a:lstStyle/>
          <a:p>
            <a:r>
              <a:rPr lang="nb-NO" sz="4400" dirty="0" smtClean="0"/>
              <a:t>Næringslivet har miljøansvar</a:t>
            </a:r>
            <a:endParaRPr lang="nb-NO" sz="4400" dirty="0"/>
          </a:p>
        </p:txBody>
      </p:sp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4889228" y="6346026"/>
            <a:ext cx="6480720" cy="861774"/>
          </a:xfrm>
        </p:spPr>
        <p:txBody>
          <a:bodyPr/>
          <a:lstStyle/>
          <a:p>
            <a:r>
              <a:rPr lang="nb-NO" dirty="0" smtClean="0"/>
              <a:t>Innspillkonferanse </a:t>
            </a:r>
            <a:r>
              <a:rPr lang="nb-NO" dirty="0"/>
              <a:t>18. juni 2015, </a:t>
            </a:r>
            <a:r>
              <a:rPr lang="nb-NO" dirty="0" smtClean="0"/>
              <a:t>Oslo.</a:t>
            </a:r>
          </a:p>
          <a:p>
            <a:r>
              <a:rPr lang="nb-NO" dirty="0" smtClean="0"/>
              <a:t>Per Roskifte, konserndirektør kommunikasjon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33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4771" y="1327698"/>
            <a:ext cx="14633258" cy="830997"/>
          </a:xfrm>
        </p:spPr>
        <p:txBody>
          <a:bodyPr/>
          <a:lstStyle/>
          <a:p>
            <a:r>
              <a:rPr lang="nb-NO" sz="1800" dirty="0" smtClean="0">
                <a:solidFill>
                  <a:schemeClr val="accent1"/>
                </a:solidFill>
              </a:rPr>
              <a:t>VÅRE KLIMAMÅL FOR 2015-2020</a:t>
            </a:r>
            <a:r>
              <a:rPr lang="nb-NO" sz="1800" baseline="30000" dirty="0" smtClean="0">
                <a:solidFill>
                  <a:schemeClr val="accent1"/>
                </a:solidFill>
              </a:rPr>
              <a:t>*</a:t>
            </a:r>
            <a:r>
              <a:rPr lang="nb-NO" baseline="30000" dirty="0" smtClean="0"/>
              <a:t/>
            </a:r>
            <a:br>
              <a:rPr lang="nb-NO" baseline="30000" dirty="0" smtClean="0"/>
            </a:br>
            <a:r>
              <a:rPr lang="nb-NO" dirty="0"/>
              <a:t>NorgesGruppens ambisjon er å bli </a:t>
            </a:r>
            <a:r>
              <a:rPr lang="nb-NO" dirty="0" smtClean="0"/>
              <a:t>bærekraftig og klimanøytrale</a:t>
            </a:r>
            <a:endParaRPr lang="nb-NO" sz="3200" b="0" baseline="30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Presentasjon av NorgesGruppen</a:t>
            </a:r>
            <a:endParaRPr lang="nb-NO" dirty="0"/>
          </a:p>
        </p:txBody>
      </p:sp>
      <p:grpSp>
        <p:nvGrpSpPr>
          <p:cNvPr id="16" name="Gruppe 15"/>
          <p:cNvGrpSpPr/>
          <p:nvPr/>
        </p:nvGrpSpPr>
        <p:grpSpPr>
          <a:xfrm>
            <a:off x="377972" y="3495824"/>
            <a:ext cx="13291961" cy="4536504"/>
            <a:chOff x="212605" y="1186558"/>
            <a:chExt cx="8804465" cy="3004936"/>
          </a:xfrm>
        </p:grpSpPr>
        <p:pic>
          <p:nvPicPr>
            <p:cNvPr id="17" name="Bild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606" y="1186558"/>
              <a:ext cx="8804464" cy="3004936"/>
            </a:xfrm>
            <a:prstGeom prst="rect">
              <a:avLst/>
            </a:prstGeom>
          </p:spPr>
        </p:pic>
        <p:sp>
          <p:nvSpPr>
            <p:cNvPr id="18" name="TekstSylinder 17"/>
            <p:cNvSpPr txBox="1"/>
            <p:nvPr/>
          </p:nvSpPr>
          <p:spPr>
            <a:xfrm>
              <a:off x="3243060" y="2941841"/>
              <a:ext cx="1251622" cy="3370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422" dirty="0">
                  <a:solidFill>
                    <a:schemeClr val="tx2">
                      <a:lumMod val="75000"/>
                    </a:schemeClr>
                  </a:solidFill>
                </a:rPr>
                <a:t>Andel matavfall til biogass-produksjon</a:t>
              </a: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4684829" y="2974296"/>
              <a:ext cx="1275412" cy="367602"/>
            </a:xfrm>
            <a:prstGeom prst="rect">
              <a:avLst/>
            </a:prstGeom>
            <a:noFill/>
          </p:spPr>
          <p:txBody>
            <a:bodyPr wrap="square" lIns="128003" tIns="128003" rIns="128003" bIns="128003" rtlCol="0">
              <a:spAutoFit/>
            </a:bodyPr>
            <a:lstStyle/>
            <a:p>
              <a:pPr algn="ctr"/>
              <a:r>
                <a:rPr lang="nb-NO" sz="1422" dirty="0">
                  <a:solidFill>
                    <a:schemeClr val="tx2">
                      <a:lumMod val="75000"/>
                    </a:schemeClr>
                  </a:solidFill>
                </a:rPr>
                <a:t>Kildesortering</a:t>
              </a:r>
            </a:p>
          </p:txBody>
        </p:sp>
        <p:sp>
          <p:nvSpPr>
            <p:cNvPr id="24" name="TekstSylinder 23"/>
            <p:cNvSpPr txBox="1"/>
            <p:nvPr/>
          </p:nvSpPr>
          <p:spPr>
            <a:xfrm>
              <a:off x="1690383" y="1956257"/>
              <a:ext cx="1552676" cy="375534"/>
            </a:xfrm>
            <a:prstGeom prst="rect">
              <a:avLst/>
            </a:prstGeom>
            <a:noFill/>
          </p:spPr>
          <p:txBody>
            <a:bodyPr wrap="square" lIns="128003" tIns="128003" rIns="128003" bIns="0" rtlCol="0">
              <a:spAutoFit/>
            </a:bodyPr>
            <a:lstStyle/>
            <a:p>
              <a:pPr algn="ctr"/>
              <a:r>
                <a:rPr lang="nb-NO" sz="1422" dirty="0">
                  <a:solidFill>
                    <a:schemeClr val="tx2">
                      <a:lumMod val="75000"/>
                    </a:schemeClr>
                  </a:solidFill>
                </a:rPr>
                <a:t>Reduksjon av </a:t>
              </a:r>
              <a:r>
                <a:rPr lang="nb-NO" sz="1422">
                  <a:solidFill>
                    <a:schemeClr val="tx2">
                      <a:lumMod val="75000"/>
                    </a:schemeClr>
                  </a:solidFill>
                </a:rPr>
                <a:t>utslipp </a:t>
              </a:r>
              <a:endParaRPr lang="nb-NO" sz="1422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ctr"/>
              <a:r>
                <a:rPr lang="nb-NO" sz="1422" smtClean="0">
                  <a:solidFill>
                    <a:schemeClr val="tx2">
                      <a:lumMod val="75000"/>
                    </a:schemeClr>
                  </a:solidFill>
                </a:rPr>
                <a:t>av </a:t>
              </a:r>
              <a:r>
                <a:rPr lang="nb-NO" sz="1422" dirty="0">
                  <a:solidFill>
                    <a:schemeClr val="tx2">
                      <a:lumMod val="75000"/>
                    </a:schemeClr>
                  </a:solidFill>
                </a:rPr>
                <a:t>HFK-gasser</a:t>
              </a:r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212605" y="1956258"/>
              <a:ext cx="1699589" cy="436593"/>
            </a:xfrm>
            <a:prstGeom prst="rect">
              <a:avLst/>
            </a:prstGeom>
            <a:noFill/>
          </p:spPr>
          <p:txBody>
            <a:bodyPr wrap="square" lIns="128003" tIns="128003" rIns="128003" bIns="0" rtlCol="0">
              <a:spAutoFit/>
            </a:bodyPr>
            <a:lstStyle/>
            <a:p>
              <a:pPr algn="ctr"/>
              <a:r>
                <a:rPr lang="nb-NO" sz="1422" dirty="0">
                  <a:solidFill>
                    <a:schemeClr val="tx2">
                      <a:lumMod val="75000"/>
                    </a:schemeClr>
                  </a:solidFill>
                </a:rPr>
                <a:t>Fornybart drivstoff i distribusjonen</a:t>
              </a:r>
            </a:p>
          </p:txBody>
        </p:sp>
        <p:sp>
          <p:nvSpPr>
            <p:cNvPr id="26" name="TekstSylinder 25"/>
            <p:cNvSpPr txBox="1"/>
            <p:nvPr/>
          </p:nvSpPr>
          <p:spPr>
            <a:xfrm>
              <a:off x="5960241" y="2136626"/>
              <a:ext cx="1497223" cy="536130"/>
            </a:xfrm>
            <a:prstGeom prst="rect">
              <a:avLst/>
            </a:prstGeom>
            <a:noFill/>
          </p:spPr>
          <p:txBody>
            <a:bodyPr wrap="square" lIns="128003" tIns="128003" rIns="128003" bIns="128003" rtlCol="0">
              <a:spAutoFit/>
            </a:bodyPr>
            <a:lstStyle/>
            <a:p>
              <a:pPr algn="ctr"/>
              <a:r>
                <a:rPr lang="nb-NO" sz="1422" dirty="0" smtClean="0">
                  <a:solidFill>
                    <a:schemeClr val="tx2">
                      <a:lumMod val="75000"/>
                    </a:schemeClr>
                  </a:solidFill>
                </a:rPr>
                <a:t>Energi-</a:t>
              </a:r>
            </a:p>
            <a:p>
              <a:pPr algn="ctr"/>
              <a:r>
                <a:rPr lang="nb-NO" sz="1422" dirty="0" smtClean="0">
                  <a:solidFill>
                    <a:schemeClr val="tx2">
                      <a:lumMod val="75000"/>
                    </a:schemeClr>
                  </a:solidFill>
                </a:rPr>
                <a:t>effektivisering</a:t>
              </a:r>
              <a:endParaRPr lang="nb-NO" sz="1422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TekstSylinder 26"/>
            <p:cNvSpPr txBox="1"/>
            <p:nvPr/>
          </p:nvSpPr>
          <p:spPr>
            <a:xfrm>
              <a:off x="7457464" y="2938604"/>
              <a:ext cx="1559606" cy="3402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nb-NO" sz="1422" dirty="0">
                  <a:solidFill>
                    <a:schemeClr val="tx2">
                      <a:lumMod val="75000"/>
                    </a:schemeClr>
                  </a:solidFill>
                </a:rPr>
                <a:t>Egenprodusert </a:t>
              </a:r>
              <a:r>
                <a:rPr lang="nb-NO" sz="1422" dirty="0" smtClean="0">
                  <a:solidFill>
                    <a:schemeClr val="tx2">
                      <a:lumMod val="75000"/>
                    </a:schemeClr>
                  </a:solidFill>
                </a:rPr>
                <a:t/>
              </a:r>
              <a:br>
                <a:rPr lang="nb-NO" sz="1422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nb-NO" sz="1422" dirty="0" smtClean="0">
                  <a:solidFill>
                    <a:schemeClr val="tx2">
                      <a:lumMod val="75000"/>
                    </a:schemeClr>
                  </a:solidFill>
                </a:rPr>
                <a:t>fornybar </a:t>
              </a:r>
              <a:r>
                <a:rPr lang="nb-NO" sz="1422" dirty="0">
                  <a:solidFill>
                    <a:schemeClr val="tx2">
                      <a:lumMod val="75000"/>
                    </a:schemeClr>
                  </a:solidFill>
                </a:rPr>
                <a:t>energi</a:t>
              </a:r>
            </a:p>
          </p:txBody>
        </p:sp>
      </p:grpSp>
      <p:sp>
        <p:nvSpPr>
          <p:cNvPr id="13" name="TekstSylinder 12"/>
          <p:cNvSpPr txBox="1"/>
          <p:nvPr/>
        </p:nvSpPr>
        <p:spPr>
          <a:xfrm>
            <a:off x="11768760" y="6918816"/>
            <a:ext cx="1447833" cy="969496"/>
          </a:xfrm>
          <a:prstGeom prst="rect">
            <a:avLst/>
          </a:prstGeom>
          <a:solidFill>
            <a:schemeClr val="bg1"/>
          </a:solidFill>
        </p:spPr>
        <p:txBody>
          <a:bodyPr wrap="none" bIns="0" rtlCol="0">
            <a:spAutoFit/>
          </a:bodyPr>
          <a:lstStyle/>
          <a:p>
            <a:pPr algn="ctr"/>
            <a:r>
              <a:rPr lang="nb-NO" sz="6000" dirty="0">
                <a:solidFill>
                  <a:srgbClr val="34BEC8"/>
                </a:solidFill>
                <a:latin typeface="Arial Narrow" panose="020B0606020202030204" pitchFamily="34" charset="0"/>
              </a:rPr>
              <a:t>12%</a:t>
            </a:r>
            <a:endParaRPr lang="nb-NO" sz="2000" dirty="0">
              <a:solidFill>
                <a:srgbClr val="34BEC8"/>
              </a:solidFill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65" y="630547"/>
            <a:ext cx="15836376" cy="538902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80133" y="8446985"/>
            <a:ext cx="2398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i="1" dirty="0" smtClean="0"/>
              <a:t>*med </a:t>
            </a:r>
            <a:r>
              <a:rPr lang="nb-NO" sz="1600" i="1" dirty="0"/>
              <a:t>2010 som </a:t>
            </a:r>
            <a:r>
              <a:rPr lang="nb-NO" sz="1600" i="1" dirty="0" smtClean="0"/>
              <a:t>basisår</a:t>
            </a:r>
            <a:endParaRPr lang="nb-NO" sz="1600" i="1" dirty="0"/>
          </a:p>
        </p:txBody>
      </p:sp>
      <p:grpSp>
        <p:nvGrpSpPr>
          <p:cNvPr id="9" name="Gruppe 8"/>
          <p:cNvGrpSpPr/>
          <p:nvPr/>
        </p:nvGrpSpPr>
        <p:grpSpPr>
          <a:xfrm>
            <a:off x="13170419" y="3495824"/>
            <a:ext cx="2448000" cy="4387891"/>
            <a:chOff x="13170419" y="3495824"/>
            <a:chExt cx="2448000" cy="4387891"/>
          </a:xfrm>
        </p:grpSpPr>
        <p:sp>
          <p:nvSpPr>
            <p:cNvPr id="3" name="Ellipse 2"/>
            <p:cNvSpPr>
              <a:spLocks noChangeAspect="1"/>
            </p:cNvSpPr>
            <p:nvPr/>
          </p:nvSpPr>
          <p:spPr>
            <a:xfrm>
              <a:off x="13170419" y="4381457"/>
              <a:ext cx="2448000" cy="2448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alpha val="72000"/>
                  </a:schemeClr>
                </a:gs>
                <a:gs pos="74000">
                  <a:schemeClr val="accent3"/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20" name="TekstSylinder 19"/>
            <p:cNvSpPr txBox="1"/>
            <p:nvPr/>
          </p:nvSpPr>
          <p:spPr>
            <a:xfrm>
              <a:off x="13670503" y="6914219"/>
              <a:ext cx="1447833" cy="9694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bIns="0" rtlCol="0">
              <a:spAutoFit/>
            </a:bodyPr>
            <a:lstStyle/>
            <a:p>
              <a:pPr algn="ctr"/>
              <a:r>
                <a:rPr lang="nb-NO" sz="6000" dirty="0" smtClean="0">
                  <a:solidFill>
                    <a:srgbClr val="34BEC8"/>
                  </a:solidFill>
                  <a:latin typeface="Arial Narrow" panose="020B0606020202030204" pitchFamily="34" charset="0"/>
                </a:rPr>
                <a:t>15%</a:t>
              </a:r>
              <a:endParaRPr lang="nb-NO" sz="2000" dirty="0">
                <a:solidFill>
                  <a:srgbClr val="34BEC8"/>
                </a:solidFill>
              </a:endParaRPr>
            </a:p>
          </p:txBody>
        </p:sp>
        <p:sp>
          <p:nvSpPr>
            <p:cNvPr id="8" name="Pil opp 7"/>
            <p:cNvSpPr/>
            <p:nvPr/>
          </p:nvSpPr>
          <p:spPr>
            <a:xfrm>
              <a:off x="13890363" y="3495824"/>
              <a:ext cx="1008113" cy="948585"/>
            </a:xfrm>
            <a:prstGeom prst="upArrow">
              <a:avLst>
                <a:gd name="adj1" fmla="val 50901"/>
                <a:gd name="adj2" fmla="val 5421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600" dirty="0" err="1" smtClean="0">
                <a:solidFill>
                  <a:schemeClr val="tx2"/>
                </a:solidFill>
              </a:endParaRPr>
            </a:p>
          </p:txBody>
        </p:sp>
      </p:grpSp>
      <p:sp>
        <p:nvSpPr>
          <p:cNvPr id="7" name="Rektangel 6"/>
          <p:cNvSpPr/>
          <p:nvPr/>
        </p:nvSpPr>
        <p:spPr>
          <a:xfrm>
            <a:off x="13455700" y="6099192"/>
            <a:ext cx="1877437" cy="310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b-NO" sz="1420" dirty="0" smtClean="0">
                <a:solidFill>
                  <a:srgbClr val="333333"/>
                </a:solidFill>
              </a:rPr>
              <a:t>Sertifiserte produkter</a:t>
            </a:r>
            <a:endParaRPr lang="nb-NO" sz="1420" dirty="0">
              <a:solidFill>
                <a:srgbClr val="333333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14110934" y="363984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nb-NO" sz="5400" dirty="0" smtClean="0">
                <a:solidFill>
                  <a:schemeClr val="tx2"/>
                </a:solidFill>
              </a:rPr>
              <a:t>+</a:t>
            </a:r>
            <a:endParaRPr lang="nb-NO" sz="5400" dirty="0">
              <a:solidFill>
                <a:schemeClr val="tx2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461" y="4948772"/>
            <a:ext cx="1165913" cy="110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Presentasjon av NorgesGruppen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5978" y="2055664"/>
            <a:ext cx="15297227" cy="553998"/>
          </a:xfrm>
        </p:spPr>
        <p:txBody>
          <a:bodyPr/>
          <a:lstStyle/>
          <a:p>
            <a:r>
              <a:rPr lang="nb-NO" smtClean="0"/>
              <a:t>Vårt ansvar inkluderer også kasting av mat</a:t>
            </a:r>
            <a:endParaRPr lang="nb-NO" dirty="0"/>
          </a:p>
        </p:txBody>
      </p:sp>
      <p:pic>
        <p:nvPicPr>
          <p:cNvPr id="9218" name="Picture 2" descr="Bilde_Forsid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r="18781"/>
          <a:stretch/>
        </p:blipFill>
        <p:spPr bwMode="auto">
          <a:xfrm>
            <a:off x="743343" y="4157888"/>
            <a:ext cx="4213914" cy="433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Sylinder 14"/>
          <p:cNvSpPr txBox="1"/>
          <p:nvPr/>
        </p:nvSpPr>
        <p:spPr>
          <a:xfrm>
            <a:off x="424731" y="3135784"/>
            <a:ext cx="4851139" cy="85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89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MATSENTRAL OG VELDEDIGHET</a:t>
            </a:r>
            <a:endParaRPr lang="nb-NO" sz="2489" b="1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6180315" y="4143896"/>
            <a:ext cx="4213914" cy="4323082"/>
          </a:xfrm>
          <a:prstGeom prst="rect">
            <a:avLst/>
          </a:prstGeom>
        </p:spPr>
      </p:pic>
      <p:sp>
        <p:nvSpPr>
          <p:cNvPr id="17" name="TekstSylinder 16"/>
          <p:cNvSpPr txBox="1"/>
          <p:nvPr/>
        </p:nvSpPr>
        <p:spPr>
          <a:xfrm>
            <a:off x="6132465" y="3327311"/>
            <a:ext cx="4309614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89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FORBRUKERFOKUS</a:t>
            </a:r>
            <a:endParaRPr lang="nb-NO" sz="2489" b="1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5"/>
          <a:srcRect t="5275" b="5275"/>
          <a:stretch/>
        </p:blipFill>
        <p:spPr>
          <a:xfrm>
            <a:off x="11332133" y="4157888"/>
            <a:ext cx="4243343" cy="4320481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11298675" y="3327311"/>
            <a:ext cx="4310259" cy="475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89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NEDPRISING</a:t>
            </a:r>
            <a:endParaRPr lang="nb-NO" sz="2489" b="1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3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Presentasjon av NorgesGruppen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899" y="1695624"/>
            <a:ext cx="11089307" cy="553998"/>
          </a:xfrm>
        </p:spPr>
        <p:txBody>
          <a:bodyPr/>
          <a:lstStyle/>
          <a:p>
            <a:r>
              <a:rPr lang="nb-NO" dirty="0" smtClean="0"/>
              <a:t>Matavfall </a:t>
            </a:r>
            <a:r>
              <a:rPr lang="nb-NO" dirty="0" smtClean="0">
                <a:sym typeface="Wingdings"/>
              </a:rPr>
              <a:t> </a:t>
            </a:r>
            <a:r>
              <a:rPr lang="nb-NO" dirty="0" smtClean="0"/>
              <a:t>biogass </a:t>
            </a:r>
            <a:r>
              <a:rPr lang="nb-NO" dirty="0" smtClean="0">
                <a:sym typeface="Wingdings"/>
              </a:rPr>
              <a:t> </a:t>
            </a:r>
            <a:r>
              <a:rPr lang="nb-NO" dirty="0" smtClean="0"/>
              <a:t>drivstoff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01D1E4-E134-7E46-A970-C5EABDD4D55C}" type="slidenum">
              <a:rPr lang="nn-NO" smtClean="0"/>
              <a:pPr/>
              <a:t>4</a:t>
            </a:fld>
            <a:endParaRPr lang="nn-NO" dirty="0"/>
          </a:p>
        </p:txBody>
      </p:sp>
      <p:pic>
        <p:nvPicPr>
          <p:cNvPr id="11" name="Bilde 10" descr="Skjermbilde 2014-06-20 kl. 13.44.2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3700" y="2415704"/>
            <a:ext cx="11088753" cy="6693749"/>
          </a:xfrm>
          <a:prstGeom prst="rect">
            <a:avLst/>
          </a:prstGeom>
        </p:spPr>
      </p:pic>
      <p:pic>
        <p:nvPicPr>
          <p:cNvPr id="7" name="Plassholder for bilde 6" descr="COLOURBOX5410817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r="14894"/>
          <a:stretch>
            <a:fillRect/>
          </a:stretch>
        </p:blipFill>
        <p:spPr/>
      </p:pic>
      <p:sp>
        <p:nvSpPr>
          <p:cNvPr id="8" name="Rektangel 7"/>
          <p:cNvSpPr/>
          <p:nvPr/>
        </p:nvSpPr>
        <p:spPr>
          <a:xfrm>
            <a:off x="8345611" y="4719960"/>
            <a:ext cx="3816424" cy="1944216"/>
          </a:xfrm>
          <a:prstGeom prst="rect">
            <a:avLst/>
          </a:prstGeom>
          <a:solidFill>
            <a:srgbClr val="ED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 smtClean="0">
                <a:solidFill>
                  <a:srgbClr val="16AACD"/>
                </a:solidFill>
              </a:rPr>
              <a:t>11 072 tonn </a:t>
            </a:r>
            <a:br>
              <a:rPr lang="nb-NO" sz="2800" b="1" dirty="0" smtClean="0">
                <a:solidFill>
                  <a:srgbClr val="16AACD"/>
                </a:solidFill>
              </a:rPr>
            </a:br>
            <a:r>
              <a:rPr lang="nb-NO" sz="2800" b="1" dirty="0" smtClean="0">
                <a:solidFill>
                  <a:srgbClr val="16AACD"/>
                </a:solidFill>
              </a:rPr>
              <a:t>matavfall til </a:t>
            </a:r>
            <a:br>
              <a:rPr lang="nb-NO" sz="2800" b="1" dirty="0" smtClean="0">
                <a:solidFill>
                  <a:srgbClr val="16AACD"/>
                </a:solidFill>
              </a:rPr>
            </a:br>
            <a:r>
              <a:rPr lang="nb-NO" sz="2800" b="1" dirty="0" smtClean="0">
                <a:solidFill>
                  <a:srgbClr val="16AACD"/>
                </a:solidFill>
              </a:rPr>
              <a:t>biogass i 2014</a:t>
            </a:r>
          </a:p>
        </p:txBody>
      </p:sp>
    </p:spTree>
    <p:extLst>
      <p:ext uri="{BB962C8B-B14F-4D97-AF65-F5344CB8AC3E}">
        <p14:creationId xmlns:p14="http://schemas.microsoft.com/office/powerpoint/2010/main" val="17955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1"/>
          </p:nvPr>
        </p:nvSpPr>
        <p:spPr>
          <a:xfrm>
            <a:off x="12234043" y="1570336"/>
            <a:ext cx="3456384" cy="7521239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Clr>
                <a:srgbClr val="A1DEE9"/>
              </a:buClr>
              <a:buNone/>
            </a:pPr>
            <a:r>
              <a:rPr lang="nb-NO" sz="8800" dirty="0">
                <a:solidFill>
                  <a:srgbClr val="00005A"/>
                </a:solidFill>
              </a:rPr>
              <a:t>40</a:t>
            </a:r>
          </a:p>
          <a:p>
            <a:pPr marL="0" lvl="0" indent="0" algn="ctr">
              <a:spcBef>
                <a:spcPts val="0"/>
              </a:spcBef>
              <a:buClr>
                <a:srgbClr val="A1DEE9"/>
              </a:buClr>
              <a:buNone/>
            </a:pPr>
            <a:r>
              <a:rPr lang="nb-NO" sz="2400" dirty="0" err="1" smtClean="0">
                <a:solidFill>
                  <a:srgbClr val="009FE9"/>
                </a:solidFill>
              </a:rPr>
              <a:t>Bioetanolbiler</a:t>
            </a:r>
            <a:endParaRPr lang="nb-NO" sz="8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nb-NO" sz="9600" dirty="0" smtClean="0"/>
              <a:t>5</a:t>
            </a:r>
            <a:endParaRPr lang="nb-NO" sz="9600" dirty="0"/>
          </a:p>
          <a:p>
            <a:pPr marL="0" lvl="0" indent="0" algn="ctr">
              <a:spcBef>
                <a:spcPts val="0"/>
              </a:spcBef>
              <a:buClr>
                <a:srgbClr val="A1DEE9"/>
              </a:buClr>
              <a:buNone/>
            </a:pPr>
            <a:r>
              <a:rPr lang="nb-NO" sz="2400" dirty="0" smtClean="0">
                <a:solidFill>
                  <a:srgbClr val="009FE9"/>
                </a:solidFill>
              </a:rPr>
              <a:t>Gassbiler</a:t>
            </a:r>
            <a:endParaRPr lang="nb-NO" sz="2400" dirty="0"/>
          </a:p>
          <a:p>
            <a:pPr marL="0" lvl="0" indent="0" algn="ctr">
              <a:spcBef>
                <a:spcPts val="0"/>
              </a:spcBef>
              <a:buClr>
                <a:srgbClr val="A1DEE9"/>
              </a:buClr>
              <a:buNone/>
            </a:pPr>
            <a:r>
              <a:rPr lang="nb-NO" sz="8800" dirty="0">
                <a:solidFill>
                  <a:srgbClr val="00005A"/>
                </a:solidFill>
              </a:rPr>
              <a:t>150</a:t>
            </a:r>
          </a:p>
          <a:p>
            <a:pPr marL="0" lvl="0" indent="0" algn="ctr">
              <a:spcBef>
                <a:spcPts val="0"/>
              </a:spcBef>
              <a:buClr>
                <a:srgbClr val="A1DEE9"/>
              </a:buClr>
              <a:buNone/>
            </a:pPr>
            <a:r>
              <a:rPr lang="nb-NO" sz="2400" dirty="0">
                <a:solidFill>
                  <a:srgbClr val="009FE9"/>
                </a:solidFill>
              </a:rPr>
              <a:t>Lastebiler på biodiesel</a:t>
            </a:r>
          </a:p>
          <a:p>
            <a:pPr marL="0" lvl="0" indent="0" algn="ctr">
              <a:spcBef>
                <a:spcPts val="0"/>
              </a:spcBef>
              <a:buClr>
                <a:srgbClr val="A1DEE9"/>
              </a:buClr>
              <a:buNone/>
            </a:pPr>
            <a:endParaRPr lang="nb-NO" sz="9600" dirty="0" smtClean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srgbClr val="00005A"/>
                </a:solidFill>
              </a:rPr>
              <a:t>Presentasjon av NorgesGruppen</a:t>
            </a:r>
            <a:endParaRPr lang="nb-NO" dirty="0">
              <a:solidFill>
                <a:srgbClr val="00005A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01D1E4-E134-7E46-A970-C5EABDD4D55C}" type="slidenum">
              <a:rPr lang="nn-NO" smtClean="0">
                <a:solidFill>
                  <a:srgbClr val="00005A"/>
                </a:solidFill>
              </a:rPr>
              <a:pPr/>
              <a:t>5</a:t>
            </a:fld>
            <a:endParaRPr lang="nn-NO" dirty="0">
              <a:solidFill>
                <a:srgbClr val="00005A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2899" r="3274" b="3804"/>
          <a:stretch/>
        </p:blipFill>
        <p:spPr>
          <a:xfrm>
            <a:off x="424731" y="1551608"/>
            <a:ext cx="11389763" cy="7546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3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58547" y="2172487"/>
            <a:ext cx="6784901" cy="875368"/>
          </a:xfrm>
        </p:spPr>
        <p:txBody>
          <a:bodyPr/>
          <a:lstStyle/>
          <a:p>
            <a:r>
              <a:rPr lang="nb-NO" sz="2844" dirty="0"/>
              <a:t>Vi vil bidra til at forbrukerne kan velge produkter med lav miljøbelastning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58547" y="3340766"/>
            <a:ext cx="6784901" cy="5756804"/>
          </a:xfrm>
          <a:prstGeom prst="rect">
            <a:avLst/>
          </a:prstGeom>
        </p:spPr>
        <p:txBody>
          <a:bodyPr vert="horz" lIns="91426" tIns="45713" rIns="91426" bIns="45713" rtlCol="0">
            <a:normAutofit lnSpcReduction="10000"/>
          </a:bodyPr>
          <a:lstStyle/>
          <a:p>
            <a:r>
              <a:rPr lang="nb-NO" sz="2100" b="1" dirty="0"/>
              <a:t>Strategi for etikk og miljø i </a:t>
            </a:r>
            <a:r>
              <a:rPr lang="nb-NO" sz="2100" b="1" dirty="0" smtClean="0"/>
              <a:t>verdikjeden</a:t>
            </a:r>
          </a:p>
          <a:p>
            <a:pPr lvl="1"/>
            <a:r>
              <a:rPr lang="nb-NO" sz="1800" dirty="0" smtClean="0"/>
              <a:t>Minimum </a:t>
            </a:r>
            <a:r>
              <a:rPr lang="nb-NO" sz="1800" dirty="0"/>
              <a:t>15 % årlig omsetningsvekst på relevante sertifiserte </a:t>
            </a:r>
            <a:r>
              <a:rPr lang="nb-NO" sz="1800" dirty="0" smtClean="0"/>
              <a:t>produkter</a:t>
            </a:r>
          </a:p>
          <a:p>
            <a:pPr lvl="1"/>
            <a:r>
              <a:rPr lang="nb-NO" sz="1800" dirty="0"/>
              <a:t>Redusere klimapåvirkning grunnet </a:t>
            </a:r>
            <a:r>
              <a:rPr lang="nb-NO" sz="1800" dirty="0" smtClean="0"/>
              <a:t>avskoging</a:t>
            </a:r>
            <a:endParaRPr lang="nb-NO" sz="1800" dirty="0"/>
          </a:p>
          <a:p>
            <a:r>
              <a:rPr lang="nb-NO" sz="2100" b="1" dirty="0" smtClean="0"/>
              <a:t>Fortsatt </a:t>
            </a:r>
            <a:r>
              <a:rPr lang="nb-NO" sz="2100" b="1" dirty="0"/>
              <a:t>fokus på å rydde i eget hus først</a:t>
            </a:r>
          </a:p>
          <a:p>
            <a:pPr lvl="1"/>
            <a:r>
              <a:rPr lang="nb-NO" sz="1800" dirty="0"/>
              <a:t>Gjennomføre tiltak på egne merkevarer</a:t>
            </a:r>
          </a:p>
          <a:p>
            <a:pPr lvl="1"/>
            <a:r>
              <a:rPr lang="nb-NO" sz="1800" dirty="0"/>
              <a:t>Samle kunnskap og utvikle klare forventninger for påvirkning og samarbeid med </a:t>
            </a:r>
            <a:r>
              <a:rPr lang="nb-NO" sz="1800" dirty="0" smtClean="0"/>
              <a:t>merkevareleverandører</a:t>
            </a:r>
            <a:endParaRPr lang="nb-NO" sz="2100" dirty="0" smtClean="0"/>
          </a:p>
          <a:p>
            <a:r>
              <a:rPr lang="nb-NO" sz="2133" b="1" dirty="0" smtClean="0"/>
              <a:t>Fokusområder inkluderer</a:t>
            </a:r>
            <a:r>
              <a:rPr lang="nb-NO" sz="2133" b="1" dirty="0"/>
              <a:t>: </a:t>
            </a:r>
          </a:p>
          <a:p>
            <a:pPr lvl="1"/>
            <a:r>
              <a:rPr lang="nb-NO" sz="1800" dirty="0" smtClean="0"/>
              <a:t>Palmeolje </a:t>
            </a:r>
            <a:r>
              <a:rPr lang="nb-NO" sz="1800" dirty="0"/>
              <a:t>og fiskeoljer</a:t>
            </a:r>
          </a:p>
          <a:p>
            <a:pPr lvl="1"/>
            <a:r>
              <a:rPr lang="nb-NO" sz="1800" dirty="0" smtClean="0"/>
              <a:t>Fisk og skalldyr</a:t>
            </a:r>
          </a:p>
          <a:p>
            <a:pPr lvl="1"/>
            <a:r>
              <a:rPr lang="nb-NO" sz="1800" dirty="0" smtClean="0"/>
              <a:t>Kjemikalier</a:t>
            </a:r>
            <a:endParaRPr lang="nb-NO" sz="1800" dirty="0"/>
          </a:p>
          <a:p>
            <a:pPr lvl="1"/>
            <a:r>
              <a:rPr lang="nb-NO" sz="1800" dirty="0" smtClean="0"/>
              <a:t>Emballasje</a:t>
            </a:r>
          </a:p>
          <a:p>
            <a:pPr lvl="1"/>
            <a:r>
              <a:rPr lang="nb-NO" sz="1800" dirty="0" smtClean="0"/>
              <a:t>Fôr</a:t>
            </a:r>
            <a:endParaRPr lang="nb-NO" sz="1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6705707" y="9506161"/>
            <a:ext cx="2847769" cy="164212"/>
          </a:xfrm>
        </p:spPr>
        <p:txBody>
          <a:bodyPr/>
          <a:lstStyle/>
          <a:p>
            <a:r>
              <a:rPr lang="nb-NO" dirty="0" smtClean="0"/>
              <a:t>Samfunnsrapport og seminar 15. januar 2013</a:t>
            </a:r>
            <a:endParaRPr lang="nb-NO" dirty="0"/>
          </a:p>
        </p:txBody>
      </p:sp>
      <p:pic>
        <p:nvPicPr>
          <p:cNvPr id="9" name="Plassholder for bilde 8" descr="COLOURBOX3648082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68" r="21990"/>
          <a:stretch/>
        </p:blipFill>
        <p:spPr/>
      </p:pic>
      <p:sp>
        <p:nvSpPr>
          <p:cNvPr id="8" name="Plassholder for tekst 4"/>
          <p:cNvSpPr txBox="1">
            <a:spLocks/>
          </p:cNvSpPr>
          <p:nvPr/>
        </p:nvSpPr>
        <p:spPr>
          <a:xfrm>
            <a:off x="4758548" y="1519207"/>
            <a:ext cx="3586120" cy="36036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848989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4"/>
              </a:buClr>
              <a:buFont typeface="Wingdings 3" pitchFamily="18" charset="2"/>
              <a:buNone/>
              <a:defRPr sz="11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2655" indent="-182133" algn="l" defTabSz="848989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4"/>
              </a:buClr>
              <a:buFont typeface="Wingdings 3" pitchFamily="18" charset="2"/>
              <a:buChar char=""/>
              <a:defRPr sz="1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809779" indent="-211596" algn="l" defTabSz="848989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109763" indent="-211596" algn="l" defTabSz="848989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360642" indent="-211596" algn="l" defTabSz="848989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334721" indent="-212248" algn="l" defTabSz="8489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6" indent="-212248" algn="l" defTabSz="8489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0" indent="-212248" algn="l" defTabSz="8489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05" indent="-212248" algn="l" defTabSz="84898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956" dirty="0"/>
              <a:t>Miljøprodukter</a:t>
            </a:r>
          </a:p>
          <a:p>
            <a:endParaRPr lang="nb-NO" sz="1956" dirty="0"/>
          </a:p>
          <a:p>
            <a:endParaRPr lang="nb-NO" sz="1956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5" r="33515"/>
          <a:stretch/>
        </p:blipFill>
        <p:spPr>
          <a:xfrm>
            <a:off x="12234043" y="1550990"/>
            <a:ext cx="3744416" cy="7561458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12234043" y="1550990"/>
            <a:ext cx="3744416" cy="759200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800" b="1" dirty="0" smtClean="0">
                <a:solidFill>
                  <a:schemeClr val="accent1"/>
                </a:solidFill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60 %</a:t>
            </a:r>
          </a:p>
          <a:p>
            <a:pPr algn="ctr"/>
            <a:r>
              <a:rPr lang="nb-NO" sz="3200" dirty="0" smtClean="0">
                <a:solidFill>
                  <a:schemeClr val="accent1"/>
                </a:solidFill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  <a:latin typeface="Georgia" charset="0"/>
                <a:ea typeface="Georgia" charset="0"/>
                <a:cs typeface="Georgia" charset="0"/>
              </a:rPr>
              <a:t>Økning i salg av </a:t>
            </a:r>
          </a:p>
          <a:p>
            <a:pPr algn="ctr"/>
            <a:r>
              <a:rPr lang="nb-NO" sz="3200" dirty="0" smtClean="0">
                <a:solidFill>
                  <a:schemeClr val="accent1"/>
                </a:solidFill>
                <a:effectLst>
                  <a:outerShdw blurRad="50800" dist="76200" dir="2700000" algn="tl" rotWithShape="0">
                    <a:schemeClr val="bg1">
                      <a:alpha val="40000"/>
                    </a:schemeClr>
                  </a:outerShdw>
                </a:effectLst>
                <a:latin typeface="Georgia" charset="0"/>
                <a:ea typeface="Georgia" charset="0"/>
                <a:cs typeface="Georgia" charset="0"/>
              </a:rPr>
              <a:t>fersk fisk på KIWI</a:t>
            </a:r>
          </a:p>
        </p:txBody>
      </p:sp>
    </p:spTree>
    <p:extLst>
      <p:ext uri="{BB962C8B-B14F-4D97-AF65-F5344CB8AC3E}">
        <p14:creationId xmlns:p14="http://schemas.microsoft.com/office/powerpoint/2010/main" val="11557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Presentasjon av NorgesGruppen</a:t>
            </a:r>
            <a:endParaRPr lang="nb-NO" dirty="0"/>
          </a:p>
        </p:txBody>
      </p:sp>
      <p:sp>
        <p:nvSpPr>
          <p:cNvPr id="14" name="Tittel 13"/>
          <p:cNvSpPr>
            <a:spLocks noGrp="1"/>
          </p:cNvSpPr>
          <p:nvPr>
            <p:ph type="title"/>
          </p:nvPr>
        </p:nvSpPr>
        <p:spPr>
          <a:xfrm>
            <a:off x="496739" y="1695624"/>
            <a:ext cx="15297227" cy="553998"/>
          </a:xfrm>
        </p:spPr>
        <p:txBody>
          <a:bodyPr/>
          <a:lstStyle/>
          <a:p>
            <a:r>
              <a:rPr lang="nb-NO" dirty="0" smtClean="0"/>
              <a:t>Vi etterlyser en grønnere politikk som tar i bruk pisk og gulrot</a:t>
            </a:r>
            <a:endParaRPr lang="nb-NO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1"/>
          </p:nvPr>
        </p:nvSpPr>
        <p:spPr>
          <a:xfrm>
            <a:off x="730727" y="4719960"/>
            <a:ext cx="6678779" cy="4031058"/>
          </a:xfrm>
        </p:spPr>
        <p:txBody>
          <a:bodyPr/>
          <a:lstStyle/>
          <a:p>
            <a:r>
              <a:rPr lang="nb-NO" dirty="0" smtClean="0"/>
              <a:t>Landsdekkende infrastruktur for biodrivstoff</a:t>
            </a:r>
          </a:p>
          <a:p>
            <a:r>
              <a:rPr lang="nb-NO" dirty="0" smtClean="0"/>
              <a:t>Ønsker en sterk norsk </a:t>
            </a:r>
            <a:r>
              <a:rPr lang="nb-NO" dirty="0" err="1" smtClean="0"/>
              <a:t>bioøkonomisektor</a:t>
            </a:r>
            <a:r>
              <a:rPr lang="nb-NO" dirty="0" smtClean="0"/>
              <a:t>, med landbruk og fiskeri i sentrum</a:t>
            </a:r>
          </a:p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01D1E4-E134-7E46-A970-C5EABDD4D55C}" type="slidenum">
              <a:rPr lang="nn-NO" smtClean="0"/>
              <a:pPr/>
              <a:t>7</a:t>
            </a:fld>
            <a:endParaRPr lang="nn-NO" dirty="0"/>
          </a:p>
        </p:txBody>
      </p:sp>
      <p:sp>
        <p:nvSpPr>
          <p:cNvPr id="18" name="Rektangel 17"/>
          <p:cNvSpPr/>
          <p:nvPr/>
        </p:nvSpPr>
        <p:spPr>
          <a:xfrm>
            <a:off x="730726" y="3135784"/>
            <a:ext cx="6704093" cy="1414858"/>
          </a:xfrm>
          <a:prstGeom prst="rect">
            <a:avLst/>
          </a:prstGeom>
          <a:gradFill flip="none" rotWithShape="1">
            <a:gsLst>
              <a:gs pos="0">
                <a:srgbClr val="00D967">
                  <a:shade val="30000"/>
                  <a:satMod val="115000"/>
                </a:srgbClr>
              </a:gs>
              <a:gs pos="50000">
                <a:srgbClr val="00D967">
                  <a:shade val="67500"/>
                  <a:satMod val="115000"/>
                </a:srgbClr>
              </a:gs>
              <a:gs pos="100000">
                <a:srgbClr val="00D967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b="1" dirty="0" smtClean="0">
                <a:solidFill>
                  <a:schemeClr val="bg1"/>
                </a:solidFill>
              </a:rPr>
              <a:t>Bioenergi</a:t>
            </a:r>
          </a:p>
        </p:txBody>
      </p:sp>
      <p:sp>
        <p:nvSpPr>
          <p:cNvPr id="16" name="Rektangel 15"/>
          <p:cNvSpPr/>
          <p:nvPr/>
        </p:nvSpPr>
        <p:spPr>
          <a:xfrm>
            <a:off x="8633643" y="3135784"/>
            <a:ext cx="6704093" cy="1414858"/>
          </a:xfrm>
          <a:prstGeom prst="rect">
            <a:avLst/>
          </a:prstGeom>
          <a:gradFill flip="none" rotWithShape="1">
            <a:gsLst>
              <a:gs pos="0">
                <a:srgbClr val="007936">
                  <a:shade val="30000"/>
                  <a:satMod val="115000"/>
                </a:srgbClr>
              </a:gs>
              <a:gs pos="50000">
                <a:srgbClr val="007936">
                  <a:shade val="67500"/>
                  <a:satMod val="115000"/>
                </a:srgbClr>
              </a:gs>
              <a:gs pos="100000">
                <a:srgbClr val="00793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b="1" dirty="0" smtClean="0">
                <a:solidFill>
                  <a:schemeClr val="bg1"/>
                </a:solidFill>
              </a:rPr>
              <a:t>Avfall</a:t>
            </a:r>
          </a:p>
        </p:txBody>
      </p:sp>
      <p:sp>
        <p:nvSpPr>
          <p:cNvPr id="20" name="Plassholder for tekst 14"/>
          <p:cNvSpPr txBox="1">
            <a:spLocks/>
          </p:cNvSpPr>
          <p:nvPr/>
        </p:nvSpPr>
        <p:spPr>
          <a:xfrm>
            <a:off x="8633642" y="4719960"/>
            <a:ext cx="6678779" cy="40310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8736" indent="-358736" algn="l" defTabSz="1509418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4"/>
              </a:buClr>
              <a:buFont typeface="Wingdings 3" pitchFamily="18" charset="2"/>
              <a:buChar char=""/>
              <a:defRPr sz="25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804775" indent="-323814" algn="l" defTabSz="1509418" rtl="0" eaLnBrk="1" latinLnBrk="0" hangingPunct="1">
              <a:lnSpc>
                <a:spcPct val="130000"/>
              </a:lnSpc>
              <a:spcBef>
                <a:spcPct val="20000"/>
              </a:spcBef>
              <a:buClr>
                <a:schemeClr val="accent4"/>
              </a:buClr>
              <a:buFont typeface="Wingdings 3" pitchFamily="18" charset="2"/>
              <a:buChar char=""/>
              <a:defRPr sz="2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439706" indent="-376197" algn="l" defTabSz="1509418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973048" indent="-376197" algn="l" defTabSz="1509418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419085" indent="-376197" algn="l" defTabSz="1509418" rtl="0" eaLnBrk="1" latinLnBrk="0" hangingPunct="1">
              <a:lnSpc>
                <a:spcPct val="130000"/>
              </a:lnSpc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4150900" indent="-377356" algn="l" defTabSz="15094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5610" indent="-377356" algn="l" defTabSz="15094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60318" indent="-377356" algn="l" defTabSz="15094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15028" indent="-377356" algn="l" defTabSz="15094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Nasjonalt krav til sortering av avfall</a:t>
            </a:r>
          </a:p>
          <a:p>
            <a:r>
              <a:rPr lang="nb-NO" dirty="0" smtClean="0"/>
              <a:t>Støtte til biogassanlegg</a:t>
            </a:r>
          </a:p>
          <a:p>
            <a:r>
              <a:rPr lang="nb-NO" dirty="0" smtClean="0"/>
              <a:t>Stramme inn materialgjenvinningsmål</a:t>
            </a:r>
          </a:p>
          <a:p>
            <a:r>
              <a:rPr lang="nb-NO" dirty="0" smtClean="0"/>
              <a:t>Øke kostnaden for restavfall</a:t>
            </a:r>
          </a:p>
          <a:p>
            <a:r>
              <a:rPr lang="nb-NO" dirty="0" smtClean="0"/>
              <a:t>Fjerne grunnavgiften for gjenvinningsflasker- og bokser</a:t>
            </a:r>
          </a:p>
        </p:txBody>
      </p:sp>
    </p:spTree>
    <p:extLst>
      <p:ext uri="{BB962C8B-B14F-4D97-AF65-F5344CB8AC3E}">
        <p14:creationId xmlns:p14="http://schemas.microsoft.com/office/powerpoint/2010/main" val="12275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730727" y="3506560"/>
            <a:ext cx="14725712" cy="3549119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b="1" dirty="0" smtClean="0">
              <a:solidFill>
                <a:schemeClr val="bg1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>
                <a:solidFill>
                  <a:srgbClr val="00005A"/>
                </a:solidFill>
              </a:rPr>
              <a:t>Presentasjon av NorgesGruppen</a:t>
            </a:r>
            <a:endParaRPr lang="nb-NO" dirty="0">
              <a:solidFill>
                <a:srgbClr val="00005A"/>
              </a:solidFill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75978" y="1551608"/>
            <a:ext cx="15297227" cy="553998"/>
          </a:xfrm>
        </p:spPr>
        <p:txBody>
          <a:bodyPr/>
          <a:lstStyle/>
          <a:p>
            <a:r>
              <a:rPr lang="nb-NO" dirty="0" smtClean="0"/>
              <a:t>NorgesGruppen...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01D1E4-E134-7E46-A970-C5EABDD4D55C}" type="slidenum">
              <a:rPr lang="nn-NO" smtClean="0">
                <a:solidFill>
                  <a:srgbClr val="00005A"/>
                </a:solidFill>
              </a:rPr>
              <a:pPr/>
              <a:t>8</a:t>
            </a:fld>
            <a:endParaRPr lang="nn-NO" dirty="0">
              <a:solidFill>
                <a:srgbClr val="00005A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1225931" y="3547105"/>
            <a:ext cx="4230508" cy="3549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72000" rtlCol="0" anchor="ctr"/>
          <a:lstStyle/>
          <a:p>
            <a:pPr algn="ctr"/>
            <a:r>
              <a:rPr lang="nb-NO" sz="3600" b="1" dirty="0" smtClean="0">
                <a:solidFill>
                  <a:schemeClr val="bg1"/>
                </a:solidFill>
              </a:rPr>
              <a:t>...sier JA til </a:t>
            </a:r>
            <a:br>
              <a:rPr lang="nb-NO" sz="3600" b="1" dirty="0" smtClean="0">
                <a:solidFill>
                  <a:schemeClr val="bg1"/>
                </a:solidFill>
              </a:rPr>
            </a:br>
            <a:r>
              <a:rPr lang="nb-NO" sz="3600" b="1" dirty="0" smtClean="0">
                <a:solidFill>
                  <a:schemeClr val="bg1"/>
                </a:solidFill>
              </a:rPr>
              <a:t>grønn tvang</a:t>
            </a:r>
          </a:p>
        </p:txBody>
      </p:sp>
      <p:sp>
        <p:nvSpPr>
          <p:cNvPr id="7" name="Rektangel 6"/>
          <p:cNvSpPr/>
          <p:nvPr/>
        </p:nvSpPr>
        <p:spPr>
          <a:xfrm>
            <a:off x="5970342" y="3521126"/>
            <a:ext cx="4230508" cy="3549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72000" rtlCol="0" anchor="ctr"/>
          <a:lstStyle/>
          <a:p>
            <a:pPr algn="ctr"/>
            <a:r>
              <a:rPr lang="nb-NO" sz="3600" b="1" dirty="0" smtClean="0">
                <a:solidFill>
                  <a:schemeClr val="bg1"/>
                </a:solidFill>
              </a:rPr>
              <a:t>...tar grønne </a:t>
            </a:r>
            <a:br>
              <a:rPr lang="nb-NO" sz="3600" b="1" dirty="0" smtClean="0">
                <a:solidFill>
                  <a:schemeClr val="bg1"/>
                </a:solidFill>
              </a:rPr>
            </a:br>
            <a:r>
              <a:rPr lang="nb-NO" sz="3600" b="1" dirty="0" smtClean="0">
                <a:solidFill>
                  <a:schemeClr val="bg1"/>
                </a:solidFill>
              </a:rPr>
              <a:t>grep</a:t>
            </a:r>
          </a:p>
        </p:txBody>
      </p:sp>
      <p:sp>
        <p:nvSpPr>
          <p:cNvPr id="8" name="Rektangel 7"/>
          <p:cNvSpPr/>
          <p:nvPr/>
        </p:nvSpPr>
        <p:spPr>
          <a:xfrm>
            <a:off x="730727" y="3521126"/>
            <a:ext cx="4230508" cy="3549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72000" rtlCol="0" anchor="ctr"/>
          <a:lstStyle/>
          <a:p>
            <a:pPr algn="ctr"/>
            <a:r>
              <a:rPr lang="nb-NO" sz="3600" b="1" dirty="0" smtClean="0">
                <a:solidFill>
                  <a:schemeClr val="bg1"/>
                </a:solidFill>
              </a:rPr>
              <a:t>...erkjenner ansvar</a:t>
            </a:r>
          </a:p>
        </p:txBody>
      </p:sp>
      <p:sp>
        <p:nvSpPr>
          <p:cNvPr id="10" name="Rektangel 9"/>
          <p:cNvSpPr/>
          <p:nvPr/>
        </p:nvSpPr>
        <p:spPr>
          <a:xfrm>
            <a:off x="4974102" y="3351808"/>
            <a:ext cx="996240" cy="396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b="1" dirty="0" smtClean="0">
              <a:solidFill>
                <a:schemeClr val="bg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0213717" y="3161433"/>
            <a:ext cx="996240" cy="3960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kjThcrVkq_HZMIPA1oa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6.nb.t8aE.5umioqhRjt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UumX632USDKiaole7E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UgmUdsW0axqkFHlHtT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UumX632USDKiaole7Ed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UgmUdsW0axqkFHlHtT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UumX632USDKiaole7Ed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orgesgruppen">
  <a:themeElements>
    <a:clrScheme name="Egendefinert 1">
      <a:dk1>
        <a:srgbClr val="00005A"/>
      </a:dk1>
      <a:lt1>
        <a:sysClr val="window" lastClr="FFFFFF"/>
      </a:lt1>
      <a:dk2>
        <a:srgbClr val="333333"/>
      </a:dk2>
      <a:lt2>
        <a:srgbClr val="A1DEE9"/>
      </a:lt2>
      <a:accent1>
        <a:srgbClr val="009FE9"/>
      </a:accent1>
      <a:accent2>
        <a:srgbClr val="E98300"/>
      </a:accent2>
      <a:accent3>
        <a:srgbClr val="B6BF00"/>
      </a:accent3>
      <a:accent4>
        <a:srgbClr val="A1DEE9"/>
      </a:accent4>
      <a:accent5>
        <a:srgbClr val="00005A"/>
      </a:accent5>
      <a:accent6>
        <a:srgbClr val="B93230"/>
      </a:accent6>
      <a:hlink>
        <a:srgbClr val="009FE9"/>
      </a:hlink>
      <a:folHlink>
        <a:srgbClr val="E98300"/>
      </a:folHlink>
    </a:clrScheme>
    <a:fontScheme name="Santan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NG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587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/>
      <a:bodyPr rtlCol="0" anchor="ctr"/>
      <a:lstStyle>
        <a:defPPr algn="ctr"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NorgesGruppen_Standardmal</Template>
  <TotalTime>1382</TotalTime>
  <Words>259</Words>
  <Application>Microsoft Office PowerPoint</Application>
  <PresentationFormat>Egendefinert</PresentationFormat>
  <Paragraphs>78</Paragraphs>
  <Slides>8</Slides>
  <Notes>7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Georgia</vt:lpstr>
      <vt:lpstr>Times New Roman</vt:lpstr>
      <vt:lpstr>Wingdings</vt:lpstr>
      <vt:lpstr>Wingdings 3</vt:lpstr>
      <vt:lpstr>norgesgruppen</vt:lpstr>
      <vt:lpstr>think-cell Slide</vt:lpstr>
      <vt:lpstr>Næringslivet har miljøansvar</vt:lpstr>
      <vt:lpstr>VÅRE KLIMAMÅL FOR 2015-2020* NorgesGruppens ambisjon er å bli bærekraftig og klimanøytrale</vt:lpstr>
      <vt:lpstr>Vårt ansvar inkluderer også kasting av mat</vt:lpstr>
      <vt:lpstr>Matavfall  biogass  drivstoff</vt:lpstr>
      <vt:lpstr>PowerPoint-presentasjon</vt:lpstr>
      <vt:lpstr>Vi vil bidra til at forbrukerne kan velge produkter med lav miljøbelastning</vt:lpstr>
      <vt:lpstr>Vi etterlyser en grønnere politikk som tar i bruk pisk og gulrot</vt:lpstr>
      <vt:lpstr>NorgesGruppen...</vt:lpstr>
    </vt:vector>
  </TitlesOfParts>
  <Company>NorgesGruppen Data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Kommunikasjonsavdelingen i NorgesGruppen,  - hvordan jobber vi?</dc:title>
  <dc:creator>ingund4</dc:creator>
  <cp:lastModifiedBy>Sandra Clark</cp:lastModifiedBy>
  <cp:revision>337</cp:revision>
  <cp:lastPrinted>2015-06-16T07:56:12Z</cp:lastPrinted>
  <dcterms:created xsi:type="dcterms:W3CDTF">2013-01-30T09:57:46Z</dcterms:created>
  <dcterms:modified xsi:type="dcterms:W3CDTF">2015-07-01T10:10:01Z</dcterms:modified>
</cp:coreProperties>
</file>