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40" r:id="rId2"/>
    <p:sldMasterId id="2147483985" r:id="rId3"/>
    <p:sldMasterId id="2147484013" r:id="rId4"/>
  </p:sldMasterIdLst>
  <p:notesMasterIdLst>
    <p:notesMasterId r:id="rId37"/>
  </p:notesMasterIdLst>
  <p:sldIdLst>
    <p:sldId id="524" r:id="rId5"/>
    <p:sldId id="669" r:id="rId6"/>
    <p:sldId id="723" r:id="rId7"/>
    <p:sldId id="671" r:id="rId8"/>
    <p:sldId id="801" r:id="rId9"/>
    <p:sldId id="802" r:id="rId10"/>
    <p:sldId id="803" r:id="rId11"/>
    <p:sldId id="774" r:id="rId12"/>
    <p:sldId id="769" r:id="rId13"/>
    <p:sldId id="770" r:id="rId14"/>
    <p:sldId id="771" r:id="rId15"/>
    <p:sldId id="786" r:id="rId16"/>
    <p:sldId id="791" r:id="rId17"/>
    <p:sldId id="792" r:id="rId18"/>
    <p:sldId id="793" r:id="rId19"/>
    <p:sldId id="794" r:id="rId20"/>
    <p:sldId id="796" r:id="rId21"/>
    <p:sldId id="797" r:id="rId22"/>
    <p:sldId id="798" r:id="rId23"/>
    <p:sldId id="688" r:id="rId24"/>
    <p:sldId id="693" r:id="rId25"/>
    <p:sldId id="775" r:id="rId26"/>
    <p:sldId id="776" r:id="rId27"/>
    <p:sldId id="777" r:id="rId28"/>
    <p:sldId id="779" r:id="rId29"/>
    <p:sldId id="710" r:id="rId30"/>
    <p:sldId id="694" r:id="rId31"/>
    <p:sldId id="795" r:id="rId32"/>
    <p:sldId id="785" r:id="rId33"/>
    <p:sldId id="784" r:id="rId34"/>
    <p:sldId id="780" r:id="rId35"/>
    <p:sldId id="804" r:id="rId36"/>
  </p:sldIdLst>
  <p:sldSz cx="9144000" cy="6858000" type="screen4x3"/>
  <p:notesSz cx="6811963" cy="99425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99FF"/>
    <a:srgbClr val="66CCFF"/>
    <a:srgbClr val="00CCFF"/>
    <a:srgbClr val="339933"/>
    <a:srgbClr val="6699FF"/>
    <a:srgbClr val="0099FF"/>
    <a:srgbClr val="6BA6E7"/>
    <a:srgbClr val="1B653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5" autoAdjust="0"/>
    <p:restoredTop sz="94660"/>
  </p:normalViewPr>
  <p:slideViewPr>
    <p:cSldViewPr>
      <p:cViewPr varScale="1">
        <p:scale>
          <a:sx n="106" d="100"/>
          <a:sy n="106" d="100"/>
        </p:scale>
        <p:origin x="11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21590F-B076-49F7-9A45-BF02547E2509}" type="datetimeFigureOut">
              <a:rPr lang="nb-NO"/>
              <a:pPr>
                <a:defRPr/>
              </a:pPr>
              <a:t>08.06.2015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F4013B-5DCC-4F64-B61C-DF4B6AFD896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883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33307" y="10268753"/>
            <a:ext cx="2931351" cy="54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98486AF0-688F-425A-8E8F-48ED55D977B1}" type="slidenum">
              <a:rPr lang="nb-NO" altLang="nb-NO" sz="12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14</a:t>
            </a:fld>
            <a:endParaRPr lang="nb-NO" altLang="nb-NO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0725" y="835025"/>
            <a:ext cx="5340350" cy="400685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69" y="5176666"/>
            <a:ext cx="4952865" cy="48400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7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58536" y="9443662"/>
            <a:ext cx="295185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544698-EE73-41FC-ABA5-1192ED2C0E84}" type="slidenum">
              <a:rPr lang="nb-NO" sz="1200">
                <a:solidFill>
                  <a:prstClr val="black"/>
                </a:solidFill>
                <a:latin typeface="Arial" pitchFamily="34" charset="0"/>
              </a:rPr>
              <a:pPr algn="r"/>
              <a:t>20</a:t>
            </a:fld>
            <a:endParaRPr lang="nb-NO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68350"/>
            <a:ext cx="4910138" cy="36845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877" y="4760669"/>
            <a:ext cx="4985978" cy="445169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3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BF9D50A-CC98-42B7-9757-A11B7865F9F4}" type="slidenum">
              <a:rPr lang="nb-NO" altLang="nb-NO" sz="1200">
                <a:latin typeface="Arial" panose="020B0604020202020204" pitchFamily="34" charset="0"/>
              </a:rPr>
              <a:pPr/>
              <a:t>28</a:t>
            </a:fld>
            <a:endParaRPr lang="nb-NO" altLang="nb-NO" sz="1200">
              <a:latin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0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60112" y="9445387"/>
            <a:ext cx="295185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002768-3CD6-4152-AB8E-EF4F4FF412C3}" type="slidenum">
              <a:rPr lang="nb-NO" sz="500">
                <a:latin typeface="Verdana" pitchFamily="34" charset="0"/>
              </a:rPr>
              <a:pPr algn="r"/>
              <a:t>32</a:t>
            </a:fld>
            <a:endParaRPr lang="nb-NO" sz="500">
              <a:latin typeface="Verdana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850" y="768350"/>
            <a:ext cx="4910138" cy="368458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877" y="4760669"/>
            <a:ext cx="4985978" cy="4451692"/>
          </a:xfrm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1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49"/>
            <a:ext cx="6858000" cy="1371599"/>
          </a:xfrm>
        </p:spPr>
        <p:txBody>
          <a:bodyPr>
            <a:normAutofit/>
          </a:bodyPr>
          <a:lstStyle>
            <a:lvl1pPr algn="l">
              <a:defRPr sz="40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SM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EC4A-40C7-45E9-8266-64A8A7CE4667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234203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A1EC5-948B-4221-9CA8-84A25218BE97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245220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317625"/>
            <a:ext cx="3695700" cy="287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317625"/>
            <a:ext cx="3695700" cy="2879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84DE8-99B9-441D-A771-26C548D882C5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159416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362E-F6EF-4293-8133-90CE9A714CB3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161344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00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457E-0CB6-4ED0-93F3-354C0891B4B1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2710313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A19C-CDE3-4CF5-BB49-58956AD4A8BD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2561565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654E-B218-408F-8769-2EB3242F1806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203750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74B0-D595-41FB-A0B8-6F34408E6EBE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3237316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3B6F7-6A01-403F-A81A-268D6BD90C29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362939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30021D-F44B-5F4F-B8A3-D134E1F3B10F}" type="datetimeFigureOut">
              <a:rPr lang="nb-NO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08.06.2015</a:t>
            </a:fld>
            <a:endParaRPr lang="nb-NO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61BD390-F649-5444-9E75-8985176DCF5B}" type="slidenum">
              <a:rPr lang="nb-NO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567D-DCE4-4C15-B763-420CB52EF194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925804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317625"/>
            <a:ext cx="3695700" cy="287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317625"/>
            <a:ext cx="3695700" cy="287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C1DC4-AD7E-4D83-B89F-C48C1FFEAB97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2231089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543800" cy="7191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317625"/>
            <a:ext cx="7543800" cy="2879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nb-NO" noProof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71F2B-9573-4C02-88F4-7BFB9B6F2CB4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650002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4" y="1981210"/>
            <a:ext cx="6858001" cy="1371599"/>
          </a:xfrm>
        </p:spPr>
        <p:txBody>
          <a:bodyPr>
            <a:normAutofit/>
          </a:bodyPr>
          <a:lstStyle>
            <a:lvl1pPr algn="l">
              <a:defRPr sz="40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7683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3"/>
            <a:ext cx="6858000" cy="1371599"/>
          </a:xfrm>
        </p:spPr>
        <p:txBody>
          <a:bodyPr>
            <a:normAutofit/>
          </a:bodyPr>
          <a:lstStyle>
            <a:lvl1pPr algn="l">
              <a:defRPr sz="40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778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43000" y="304802"/>
            <a:ext cx="7543800" cy="38925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FBB1-DCCE-48D7-AEC9-02029DBF23D9}" type="slidenum">
              <a:rPr lang="nb-NO" altLang="nb-NO"/>
              <a:pPr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3228527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9144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6351588"/>
            <a:ext cx="51831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8313" y="260896"/>
            <a:ext cx="8207375" cy="4318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1BE4-ED8E-4E3B-AC2D-FF5072294DB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9830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9144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6351588"/>
            <a:ext cx="51831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8313" y="260896"/>
            <a:ext cx="8207375" cy="4318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1A6-4145-456A-8293-E84CD212040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931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9144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6351588"/>
            <a:ext cx="51831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8313" y="260896"/>
            <a:ext cx="8207375" cy="4318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6076-6D9D-4ED0-B33D-DD255E7FF88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338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9144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6351588"/>
            <a:ext cx="51831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8313" y="260896"/>
            <a:ext cx="8207375" cy="4318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9FF49-DF5D-4026-9362-2EE529B5CE2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3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345237"/>
            <a:ext cx="1905000" cy="36036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6019800" y="6345237"/>
            <a:ext cx="2895600" cy="36036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endParaRPr lang="nb-NO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43400" y="6345237"/>
            <a:ext cx="838200" cy="360363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fld id="{70B32D62-11A7-4BFD-A1CA-7CAEFD3CEEBA}" type="slidenum">
              <a:rPr lang="nb-NO"/>
              <a:pPr/>
              <a:t>‹#›</a:t>
            </a:fld>
            <a:endParaRPr lang="nb-NO" sz="14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9144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6351588"/>
            <a:ext cx="51831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8313" y="260896"/>
            <a:ext cx="8207375" cy="4318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CD08-AD08-4EF3-A580-BCFF9755A2F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342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5363"/>
            <a:ext cx="91440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6351588"/>
            <a:ext cx="51831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8574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8313" y="260896"/>
            <a:ext cx="8207375" cy="4318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D75ED-BFF7-4C43-8D39-C244C44DD9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044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95C8979-F53A-4E79-82BE-F823D92D500B}" type="datetimeFigureOut">
              <a:rPr lang="nb-NO"/>
              <a:pPr>
                <a:defRPr/>
              </a:pPr>
              <a:t>08.06.2015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7201D3-906A-4B4C-A46D-2BBDBBA46A5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5259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49"/>
            <a:ext cx="6858000" cy="1371599"/>
          </a:xfrm>
        </p:spPr>
        <p:txBody>
          <a:bodyPr>
            <a:normAutofit/>
          </a:bodyPr>
          <a:lstStyle>
            <a:lvl1pPr algn="l">
              <a:defRPr sz="4000" cap="none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30021D-F44B-5F4F-B8A3-D134E1F3B10F}" type="datetimeFigureOut">
              <a:rPr lang="nb-NO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08.06.2015</a:t>
            </a:fld>
            <a:endParaRPr lang="nb-NO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61BD390-F649-5444-9E75-8985176DCF5B}" type="slidenum">
              <a:rPr lang="nb-NO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0854-01F3-442E-92DF-E899FCD5F37D}" type="datetimeFigureOut">
              <a:rPr lang="nb-NO">
                <a:solidFill>
                  <a:prstClr val="black"/>
                </a:solidFill>
              </a:rPr>
              <a:pPr>
                <a:defRPr/>
              </a:pPr>
              <a:t>08.06.2015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65B0-CB07-4F92-A091-530A6A08260A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pPr>
              <a:defRPr/>
            </a:pPr>
            <a:fld id="{6C4D0854-01F3-442E-92DF-E899FCD5F37D}" type="datetimeFigureOut">
              <a:rPr lang="nb-NO">
                <a:solidFill>
                  <a:prstClr val="black"/>
                </a:solidFill>
              </a:rPr>
              <a:pPr>
                <a:defRPr/>
              </a:pPr>
              <a:t>08.06.2015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6" tIns="45713" rIns="91426" bIns="45713"/>
          <a:lstStyle>
            <a:lvl1pPr>
              <a:defRPr/>
            </a:lvl1pPr>
          </a:lstStyle>
          <a:p>
            <a:pPr>
              <a:defRPr/>
            </a:pPr>
            <a:fld id="{A7EE65B0-CB07-4F92-A091-530A6A08260A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5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24FF3751-06AC-4D72-9B35-A7EF6EE47C8D}" type="datetimeFigureOut">
              <a:rPr lang="nb-NO" smtClean="0">
                <a:solidFill>
                  <a:prstClr val="black"/>
                </a:solidFill>
              </a:rPr>
              <a:pPr/>
              <a:t>08.06.2015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9E272E-37DD-4799-A226-B31F813CB81E}" type="slidenum">
              <a:rPr lang="nb-NO" smtClean="0">
                <a:solidFill>
                  <a:prstClr val="black"/>
                </a:solidFill>
              </a:rPr>
              <a:pPr/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2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67F1A-A52A-46F9-BFB9-56A6FD159324}" type="datetimeFigureOut">
              <a:rPr lang="nb-NO">
                <a:solidFill>
                  <a:prstClr val="black"/>
                </a:solidFill>
              </a:rPr>
              <a:pPr>
                <a:defRPr/>
              </a:pPr>
              <a:t>08.06.2015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69D2-8771-4DD5-BCC2-9B160BD2DB11}" type="slidenum">
              <a:rPr lang="nb-NO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9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nn for ppt-m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nn for ppt-m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nn for ppt-mal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038600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546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</p:sldLayoutIdLst>
  <p:txStyles>
    <p:titleStyle>
      <a:lvl1pPr algn="ctr" defTabSz="4571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48" indent="-342848" algn="l" defTabSz="45713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838" indent="-285707" algn="l" defTabSz="45713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830" indent="-228566" algn="l" defTabSz="45713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599961" indent="-228566" algn="l" defTabSz="45713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093" indent="-228566" algn="l" defTabSz="45713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225" indent="-228566" algn="l" defTabSz="4571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6" algn="l" defTabSz="4571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6" algn="l" defTabSz="4571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0" indent="-228566" algn="l" defTabSz="45713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3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2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3" algn="l" defTabSz="4571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engelsk_bakgrunn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2" name="Rectangle 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345238"/>
            <a:ext cx="1905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667000"/>
            <a:ext cx="75438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  <a:endParaRPr lang="nb-NO" altLang="nb-NO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7800"/>
            <a:ext cx="75438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  <a:endParaRPr lang="nb-NO" altLang="nb-NO" smtClean="0"/>
          </a:p>
        </p:txBody>
      </p:sp>
      <p:sp>
        <p:nvSpPr>
          <p:cNvPr id="1063" name="Rectangle 3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19800" y="6345238"/>
            <a:ext cx="2895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64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345238"/>
            <a:ext cx="8382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 eaLnBrk="0" hangingPunct="0">
              <a:defRPr/>
            </a:pPr>
            <a:fld id="{A3EA9AFC-48D1-40D9-99EE-8E32EF8479C3}" type="slidenum">
              <a:rPr lang="nb-NO" altLang="nb-NO"/>
              <a:pPr eaLnBrk="0" hangingPunct="0">
                <a:defRPr/>
              </a:pPr>
              <a:t>‹#›</a:t>
            </a:fld>
            <a:endParaRPr lang="nb-NO" altLang="nb-NO" sz="1400"/>
          </a:p>
        </p:txBody>
      </p:sp>
    </p:spTree>
    <p:extLst>
      <p:ext uri="{BB962C8B-B14F-4D97-AF65-F5344CB8AC3E}">
        <p14:creationId xmlns:p14="http://schemas.microsoft.com/office/powerpoint/2010/main" val="170795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  <p:sldLayoutId id="2147484034" r:id="rId21"/>
    <p:sldLayoutId id="2147484035" r:id="rId22"/>
    <p:sldLayoutId id="2147484036" r:id="rId2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66C"/>
          </a:solidFill>
          <a:latin typeface="Arial" charset="0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 b="1">
          <a:solidFill>
            <a:srgbClr val="00366C"/>
          </a:solidFill>
          <a:latin typeface="+mn-lt"/>
          <a:ea typeface="+mn-ea"/>
          <a:cs typeface="+mn-cs"/>
        </a:defRPr>
      </a:lvl1pPr>
      <a:lvl2pPr marL="668338" indent="-1952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147763" indent="-1984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524000" indent="-1524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4pPr>
      <a:lvl5pPr marL="2003425" indent="-1746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4606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wmf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reap.mit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875704"/>
          </a:xfrm>
          <a:solidFill>
            <a:srgbClr val="99CCFF">
              <a:alpha val="75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nb-NO" b="1" dirty="0" err="1" smtClean="0"/>
              <a:t>Bionæringene</a:t>
            </a:r>
            <a:r>
              <a:rPr lang="nb-NO" b="1" dirty="0" smtClean="0"/>
              <a:t>: Nasjonale muligheter og utfordringer</a:t>
            </a:r>
            <a:endParaRPr lang="nb-NO" b="1" dirty="0"/>
          </a:p>
        </p:txBody>
      </p:sp>
      <p:sp>
        <p:nvSpPr>
          <p:cNvPr id="3" name="Rectangle 2"/>
          <p:cNvSpPr/>
          <p:nvPr/>
        </p:nvSpPr>
        <p:spPr>
          <a:xfrm>
            <a:off x="107504" y="2852983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Professor Torger Reve</a:t>
            </a:r>
          </a:p>
          <a:p>
            <a:r>
              <a:rPr lang="nb-N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Handelshøyskolen BI</a:t>
            </a:r>
          </a:p>
          <a:p>
            <a:endParaRPr lang="nb-NO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b-NO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b-N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nb-NO" sz="3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nb-NO" sz="3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Innspillskonferanse</a:t>
            </a:r>
            <a:endParaRPr lang="nb-NO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b-N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Regjeringens </a:t>
            </a:r>
            <a:r>
              <a:rPr lang="nb-NO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Bioøkonomistrategi</a:t>
            </a:r>
            <a:endParaRPr lang="nb-NO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b-N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</a:t>
            </a:r>
            <a:r>
              <a:rPr lang="nb-NO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nb-NO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Oslo,16.06.2015</a:t>
            </a:r>
            <a:endParaRPr lang="nb-NO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230"/>
            <a:ext cx="9252520" cy="57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44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108642"/>
            <a:ext cx="9036496" cy="5877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453818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Helse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260648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solidFill>
                  <a:schemeClr val="bg1"/>
                </a:solidFill>
              </a:rPr>
              <a:t>I</a:t>
            </a:r>
            <a:r>
              <a:rPr lang="nb-NO" sz="4000" dirty="0" smtClean="0">
                <a:solidFill>
                  <a:schemeClr val="bg1"/>
                </a:solidFill>
              </a:rPr>
              <a:t>ndustri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5224" y="4941168"/>
            <a:ext cx="2324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Landbruk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2485104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Marin</a:t>
            </a:r>
            <a:endParaRPr lang="nb-NO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477" y="2146041"/>
            <a:ext cx="2637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err="1" smtClean="0">
                <a:solidFill>
                  <a:schemeClr val="bg1"/>
                </a:solidFill>
              </a:rPr>
              <a:t>Biobaserte</a:t>
            </a:r>
            <a:endParaRPr lang="nb-NO" sz="4000" dirty="0" smtClean="0">
              <a:solidFill>
                <a:schemeClr val="bg1"/>
              </a:solidFill>
            </a:endParaRPr>
          </a:p>
          <a:p>
            <a:r>
              <a:rPr lang="nb-NO" sz="4000" dirty="0" smtClean="0">
                <a:solidFill>
                  <a:schemeClr val="bg1"/>
                </a:solidFill>
              </a:rPr>
              <a:t>næringer</a:t>
            </a:r>
            <a:endParaRPr lang="nb-NO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t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460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03649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600" b="1" dirty="0" smtClean="0"/>
              <a:t>Forskning  Nr 1, 2012 </a:t>
            </a:r>
          </a:p>
          <a:p>
            <a:r>
              <a:rPr lang="nb-NO" sz="3600" b="1" dirty="0" smtClean="0"/>
              <a:t>”Kan vi leve av bioteknologien?”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313566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4464496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24944"/>
            <a:ext cx="4680520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3605"/>
            <a:ext cx="918051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Noen få helse-</a:t>
            </a:r>
            <a:r>
              <a:rPr lang="nb-NO" sz="3600" b="1" dirty="0" err="1" smtClean="0">
                <a:solidFill>
                  <a:schemeClr val="accent1">
                    <a:lumMod val="75000"/>
                  </a:schemeClr>
                </a:solidFill>
              </a:rPr>
              <a:t>biotek</a:t>
            </a:r>
            <a:r>
              <a:rPr lang="nb-NO" sz="3600" b="1" dirty="0" smtClean="0">
                <a:solidFill>
                  <a:schemeClr val="accent1">
                    <a:lumMod val="75000"/>
                  </a:schemeClr>
                </a:solidFill>
              </a:rPr>
              <a:t> selskaper lykkes</a:t>
            </a:r>
            <a:endParaRPr lang="nb-NO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3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9906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endParaRPr kumimoji="1" lang="en-GB" altLang="en-US" sz="19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1450"/>
            <a:ext cx="9144000" cy="1800225"/>
          </a:xfrm>
          <a:solidFill>
            <a:srgbClr val="00B0F0">
              <a:alpha val="75000"/>
            </a:srgb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3600" dirty="0" smtClean="0">
                <a:solidFill>
                  <a:srgbClr val="002060"/>
                </a:solidFill>
              </a:rPr>
              <a:t> </a:t>
            </a:r>
            <a:r>
              <a:rPr lang="nb-NO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 har lykkes stort innen lakseoppdrett</a:t>
            </a:r>
            <a:br>
              <a:rPr lang="nb-NO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b-NO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«En ren professornæring»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4932" name="Picture 3" descr="SalMa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84321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Picture 4" descr="marine harve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24" y="1690688"/>
            <a:ext cx="365747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5" descr="grie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4" y="1690688"/>
            <a:ext cx="2275906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6" descr="salm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2" y="4149725"/>
            <a:ext cx="379888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6" name="Picture 7" descr="cermaq.bmp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3686"/>
            <a:ext cx="53451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41" y="3744378"/>
            <a:ext cx="1581150" cy="667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0" y="4063687"/>
            <a:ext cx="1887144" cy="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1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036496" cy="2736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3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nb-N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24" name="Picture 4" descr="Hjemme 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446" y="23403"/>
            <a:ext cx="10656888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-468560" y="892315"/>
            <a:ext cx="90271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nb-NO" altLang="nb-NO" sz="4000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Høyteknologisk  melkeproduksjon</a:t>
            </a:r>
            <a:endParaRPr lang="nb-NO" altLang="nb-NO" sz="40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49275"/>
            <a:ext cx="7718425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sz="2800" b="1">
                <a:solidFill>
                  <a:srgbClr val="002060"/>
                </a:solidFill>
                <a:latin typeface="Arial" pitchFamily="34" charset="0"/>
              </a:rPr>
              <a:t>Life Science Global Knowledge Hub in Boston </a:t>
            </a:r>
            <a:endParaRPr lang="nb-NO" sz="280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23850" y="4581525"/>
            <a:ext cx="248443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b-NO" sz="1200" b="1">
                <a:solidFill>
                  <a:srgbClr val="000000"/>
                </a:solidFill>
                <a:latin typeface="Arial" pitchFamily="34" charset="0"/>
              </a:rPr>
              <a:t>Color Legend </a:t>
            </a:r>
          </a:p>
          <a:p>
            <a:pPr eaLnBrk="1" hangingPunct="1">
              <a:spcBef>
                <a:spcPct val="50000"/>
              </a:spcBef>
            </a:pPr>
            <a:r>
              <a:rPr lang="nb-NO" sz="1200" b="1">
                <a:solidFill>
                  <a:srgbClr val="000000"/>
                </a:solidFill>
                <a:latin typeface="Arial" pitchFamily="34" charset="0"/>
              </a:rPr>
              <a:t>Reds: University (21%)All other colors: Biotech (38%)Light Grey: PRO (26% )Black: Cross-sector (16%)</a:t>
            </a:r>
            <a:endParaRPr lang="nb-NO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5292725" y="6021388"/>
            <a:ext cx="3021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 b="1">
                <a:solidFill>
                  <a:srgbClr val="000000"/>
                </a:solidFill>
              </a:rPr>
              <a:t>Source: W. Powell et al, 2010</a:t>
            </a:r>
          </a:p>
        </p:txBody>
      </p:sp>
    </p:spTree>
    <p:extLst>
      <p:ext uri="{BB962C8B-B14F-4D97-AF65-F5344CB8AC3E}">
        <p14:creationId xmlns:p14="http://schemas.microsoft.com/office/powerpoint/2010/main" val="5275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97138" y="776288"/>
            <a:ext cx="4740275" cy="5029200"/>
            <a:chOff x="2183" y="2751"/>
            <a:chExt cx="7465" cy="7919"/>
          </a:xfrm>
        </p:grpSpPr>
        <p:sp>
          <p:nvSpPr>
            <p:cNvPr id="61472" name="Freeform 3"/>
            <p:cNvSpPr>
              <a:spLocks/>
            </p:cNvSpPr>
            <p:nvPr/>
          </p:nvSpPr>
          <p:spPr bwMode="auto">
            <a:xfrm rot="4203709">
              <a:off x="1956" y="2978"/>
              <a:ext cx="7919" cy="7465"/>
            </a:xfrm>
            <a:custGeom>
              <a:avLst/>
              <a:gdLst>
                <a:gd name="T0" fmla="*/ 2147483647 w 2440"/>
                <a:gd name="T1" fmla="*/ 2147483647 h 2342"/>
                <a:gd name="T2" fmla="*/ 2147483647 w 2440"/>
                <a:gd name="T3" fmla="*/ 2147483647 h 2342"/>
                <a:gd name="T4" fmla="*/ 2147483647 w 2440"/>
                <a:gd name="T5" fmla="*/ 2147483647 h 2342"/>
                <a:gd name="T6" fmla="*/ 2147483647 w 2440"/>
                <a:gd name="T7" fmla="*/ 2147483647 h 2342"/>
                <a:gd name="T8" fmla="*/ 2147483647 w 2440"/>
                <a:gd name="T9" fmla="*/ 2147483647 h 2342"/>
                <a:gd name="T10" fmla="*/ 2147483647 w 2440"/>
                <a:gd name="T11" fmla="*/ 2147483647 h 2342"/>
                <a:gd name="T12" fmla="*/ 2147483647 w 2440"/>
                <a:gd name="T13" fmla="*/ 2147483647 h 2342"/>
                <a:gd name="T14" fmla="*/ 2147483647 w 2440"/>
                <a:gd name="T15" fmla="*/ 2147483647 h 2342"/>
                <a:gd name="T16" fmla="*/ 2147483647 w 2440"/>
                <a:gd name="T17" fmla="*/ 2147483647 h 2342"/>
                <a:gd name="T18" fmla="*/ 2147483647 w 2440"/>
                <a:gd name="T19" fmla="*/ 2147483647 h 2342"/>
                <a:gd name="T20" fmla="*/ 2147483647 w 2440"/>
                <a:gd name="T21" fmla="*/ 2147483647 h 2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0"/>
                <a:gd name="T34" fmla="*/ 0 h 2342"/>
                <a:gd name="T35" fmla="*/ 2440 w 2440"/>
                <a:gd name="T36" fmla="*/ 2342 h 23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0" h="2342">
                  <a:moveTo>
                    <a:pt x="80" y="710"/>
                  </a:moveTo>
                  <a:cubicBezTo>
                    <a:pt x="160" y="488"/>
                    <a:pt x="513" y="392"/>
                    <a:pt x="710" y="275"/>
                  </a:cubicBezTo>
                  <a:cubicBezTo>
                    <a:pt x="907" y="158"/>
                    <a:pt x="1065" y="0"/>
                    <a:pt x="1265" y="5"/>
                  </a:cubicBezTo>
                  <a:cubicBezTo>
                    <a:pt x="1465" y="10"/>
                    <a:pt x="1725" y="190"/>
                    <a:pt x="1910" y="305"/>
                  </a:cubicBezTo>
                  <a:cubicBezTo>
                    <a:pt x="2095" y="420"/>
                    <a:pt x="2310" y="490"/>
                    <a:pt x="2375" y="695"/>
                  </a:cubicBezTo>
                  <a:cubicBezTo>
                    <a:pt x="2440" y="900"/>
                    <a:pt x="2362" y="1283"/>
                    <a:pt x="2300" y="1535"/>
                  </a:cubicBezTo>
                  <a:cubicBezTo>
                    <a:pt x="2238" y="1787"/>
                    <a:pt x="2190" y="2078"/>
                    <a:pt x="2000" y="2210"/>
                  </a:cubicBezTo>
                  <a:cubicBezTo>
                    <a:pt x="1810" y="2342"/>
                    <a:pt x="1412" y="2330"/>
                    <a:pt x="1160" y="2330"/>
                  </a:cubicBezTo>
                  <a:cubicBezTo>
                    <a:pt x="908" y="2330"/>
                    <a:pt x="640" y="2330"/>
                    <a:pt x="485" y="2210"/>
                  </a:cubicBezTo>
                  <a:cubicBezTo>
                    <a:pt x="330" y="2090"/>
                    <a:pt x="298" y="1860"/>
                    <a:pt x="230" y="1610"/>
                  </a:cubicBezTo>
                  <a:cubicBezTo>
                    <a:pt x="162" y="1360"/>
                    <a:pt x="0" y="932"/>
                    <a:pt x="80" y="71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73" name="Text Box 4"/>
            <p:cNvSpPr txBox="1">
              <a:spLocks noChangeArrowheads="1"/>
            </p:cNvSpPr>
            <p:nvPr/>
          </p:nvSpPr>
          <p:spPr bwMode="auto">
            <a:xfrm>
              <a:off x="4657" y="10057"/>
              <a:ext cx="540" cy="360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1" hangingPunct="1"/>
              <a:r>
                <a:rPr lang="nb-NO" sz="800">
                  <a:solidFill>
                    <a:srgbClr val="000000"/>
                  </a:solidFill>
                  <a:latin typeface="Verdana" pitchFamily="34" charset="0"/>
                </a:rPr>
                <a:t>REG</a:t>
              </a:r>
              <a:endParaRPr lang="nb-NO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611438" y="1119188"/>
            <a:ext cx="4570412" cy="4283075"/>
            <a:chOff x="2317" y="3398"/>
            <a:chExt cx="7197" cy="6745"/>
          </a:xfrm>
        </p:grpSpPr>
        <p:sp>
          <p:nvSpPr>
            <p:cNvPr id="61470" name="Freeform 6"/>
            <p:cNvSpPr>
              <a:spLocks/>
            </p:cNvSpPr>
            <p:nvPr/>
          </p:nvSpPr>
          <p:spPr bwMode="auto">
            <a:xfrm rot="559243">
              <a:off x="2317" y="3398"/>
              <a:ext cx="7197" cy="6745"/>
            </a:xfrm>
            <a:custGeom>
              <a:avLst/>
              <a:gdLst>
                <a:gd name="T0" fmla="*/ 2147483647 w 2440"/>
                <a:gd name="T1" fmla="*/ 2147483647 h 2342"/>
                <a:gd name="T2" fmla="*/ 2147483647 w 2440"/>
                <a:gd name="T3" fmla="*/ 2147483647 h 2342"/>
                <a:gd name="T4" fmla="*/ 2147483647 w 2440"/>
                <a:gd name="T5" fmla="*/ 2147483647 h 2342"/>
                <a:gd name="T6" fmla="*/ 2147483647 w 2440"/>
                <a:gd name="T7" fmla="*/ 2147483647 h 2342"/>
                <a:gd name="T8" fmla="*/ 2147483647 w 2440"/>
                <a:gd name="T9" fmla="*/ 2147483647 h 2342"/>
                <a:gd name="T10" fmla="*/ 2147483647 w 2440"/>
                <a:gd name="T11" fmla="*/ 2147483647 h 2342"/>
                <a:gd name="T12" fmla="*/ 2147483647 w 2440"/>
                <a:gd name="T13" fmla="*/ 2147483647 h 2342"/>
                <a:gd name="T14" fmla="*/ 2147483647 w 2440"/>
                <a:gd name="T15" fmla="*/ 2147483647 h 2342"/>
                <a:gd name="T16" fmla="*/ 2147483647 w 2440"/>
                <a:gd name="T17" fmla="*/ 2147483647 h 2342"/>
                <a:gd name="T18" fmla="*/ 2147483647 w 2440"/>
                <a:gd name="T19" fmla="*/ 2147483647 h 2342"/>
                <a:gd name="T20" fmla="*/ 2147483647 w 2440"/>
                <a:gd name="T21" fmla="*/ 2147483647 h 2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0"/>
                <a:gd name="T34" fmla="*/ 0 h 2342"/>
                <a:gd name="T35" fmla="*/ 2440 w 2440"/>
                <a:gd name="T36" fmla="*/ 2342 h 23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0" h="2342">
                  <a:moveTo>
                    <a:pt x="80" y="710"/>
                  </a:moveTo>
                  <a:cubicBezTo>
                    <a:pt x="160" y="488"/>
                    <a:pt x="513" y="392"/>
                    <a:pt x="710" y="275"/>
                  </a:cubicBezTo>
                  <a:cubicBezTo>
                    <a:pt x="907" y="158"/>
                    <a:pt x="1065" y="0"/>
                    <a:pt x="1265" y="5"/>
                  </a:cubicBezTo>
                  <a:cubicBezTo>
                    <a:pt x="1465" y="10"/>
                    <a:pt x="1725" y="190"/>
                    <a:pt x="1910" y="305"/>
                  </a:cubicBezTo>
                  <a:cubicBezTo>
                    <a:pt x="2095" y="420"/>
                    <a:pt x="2310" y="490"/>
                    <a:pt x="2375" y="695"/>
                  </a:cubicBezTo>
                  <a:cubicBezTo>
                    <a:pt x="2440" y="900"/>
                    <a:pt x="2362" y="1283"/>
                    <a:pt x="2300" y="1535"/>
                  </a:cubicBezTo>
                  <a:cubicBezTo>
                    <a:pt x="2238" y="1787"/>
                    <a:pt x="2190" y="2078"/>
                    <a:pt x="2000" y="2210"/>
                  </a:cubicBezTo>
                  <a:cubicBezTo>
                    <a:pt x="1810" y="2342"/>
                    <a:pt x="1412" y="2330"/>
                    <a:pt x="1160" y="2330"/>
                  </a:cubicBezTo>
                  <a:cubicBezTo>
                    <a:pt x="908" y="2330"/>
                    <a:pt x="640" y="2330"/>
                    <a:pt x="485" y="2210"/>
                  </a:cubicBezTo>
                  <a:cubicBezTo>
                    <a:pt x="330" y="2090"/>
                    <a:pt x="298" y="1860"/>
                    <a:pt x="230" y="1610"/>
                  </a:cubicBezTo>
                  <a:cubicBezTo>
                    <a:pt x="162" y="1360"/>
                    <a:pt x="0" y="932"/>
                    <a:pt x="80" y="71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71" name="Text Box 7"/>
            <p:cNvSpPr txBox="1">
              <a:spLocks noChangeArrowheads="1"/>
            </p:cNvSpPr>
            <p:nvPr/>
          </p:nvSpPr>
          <p:spPr bwMode="auto">
            <a:xfrm>
              <a:off x="7177" y="9697"/>
              <a:ext cx="540" cy="36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algn="r" eaLnBrk="1" hangingPunct="1"/>
              <a:r>
                <a:rPr lang="nb-NO" sz="800">
                  <a:solidFill>
                    <a:srgbClr val="000000"/>
                  </a:solidFill>
                  <a:latin typeface="Verdana" pitchFamily="34" charset="0"/>
                </a:rPr>
                <a:t>IFC</a:t>
              </a:r>
              <a:endParaRPr lang="nb-NO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840038" y="1338263"/>
            <a:ext cx="4111625" cy="3895725"/>
            <a:chOff x="2677" y="3743"/>
            <a:chExt cx="6475" cy="6134"/>
          </a:xfrm>
        </p:grpSpPr>
        <p:sp>
          <p:nvSpPr>
            <p:cNvPr id="61468" name="Freeform 9"/>
            <p:cNvSpPr>
              <a:spLocks/>
            </p:cNvSpPr>
            <p:nvPr/>
          </p:nvSpPr>
          <p:spPr bwMode="auto">
            <a:xfrm rot="1467869">
              <a:off x="2677" y="3743"/>
              <a:ext cx="6475" cy="5994"/>
            </a:xfrm>
            <a:custGeom>
              <a:avLst/>
              <a:gdLst>
                <a:gd name="T0" fmla="*/ 2147483647 w 2440"/>
                <a:gd name="T1" fmla="*/ 2147483647 h 2342"/>
                <a:gd name="T2" fmla="*/ 2147483647 w 2440"/>
                <a:gd name="T3" fmla="*/ 2147483647 h 2342"/>
                <a:gd name="T4" fmla="*/ 2147483647 w 2440"/>
                <a:gd name="T5" fmla="*/ 2147483647 h 2342"/>
                <a:gd name="T6" fmla="*/ 2147483647 w 2440"/>
                <a:gd name="T7" fmla="*/ 2147483647 h 2342"/>
                <a:gd name="T8" fmla="*/ 2147483647 w 2440"/>
                <a:gd name="T9" fmla="*/ 2147483647 h 2342"/>
                <a:gd name="T10" fmla="*/ 2147483647 w 2440"/>
                <a:gd name="T11" fmla="*/ 2147483647 h 2342"/>
                <a:gd name="T12" fmla="*/ 2147483647 w 2440"/>
                <a:gd name="T13" fmla="*/ 2147483647 h 2342"/>
                <a:gd name="T14" fmla="*/ 2147483647 w 2440"/>
                <a:gd name="T15" fmla="*/ 2147483647 h 2342"/>
                <a:gd name="T16" fmla="*/ 2147483647 w 2440"/>
                <a:gd name="T17" fmla="*/ 2147483647 h 2342"/>
                <a:gd name="T18" fmla="*/ 2147483647 w 2440"/>
                <a:gd name="T19" fmla="*/ 2147483647 h 2342"/>
                <a:gd name="T20" fmla="*/ 2147483647 w 2440"/>
                <a:gd name="T21" fmla="*/ 2147483647 h 2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0"/>
                <a:gd name="T34" fmla="*/ 0 h 2342"/>
                <a:gd name="T35" fmla="*/ 2440 w 2440"/>
                <a:gd name="T36" fmla="*/ 2342 h 23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0" h="2342">
                  <a:moveTo>
                    <a:pt x="80" y="710"/>
                  </a:moveTo>
                  <a:cubicBezTo>
                    <a:pt x="160" y="488"/>
                    <a:pt x="513" y="392"/>
                    <a:pt x="710" y="275"/>
                  </a:cubicBezTo>
                  <a:cubicBezTo>
                    <a:pt x="907" y="158"/>
                    <a:pt x="1065" y="0"/>
                    <a:pt x="1265" y="5"/>
                  </a:cubicBezTo>
                  <a:cubicBezTo>
                    <a:pt x="1465" y="10"/>
                    <a:pt x="1725" y="190"/>
                    <a:pt x="1910" y="305"/>
                  </a:cubicBezTo>
                  <a:cubicBezTo>
                    <a:pt x="2095" y="420"/>
                    <a:pt x="2310" y="490"/>
                    <a:pt x="2375" y="695"/>
                  </a:cubicBezTo>
                  <a:cubicBezTo>
                    <a:pt x="2440" y="900"/>
                    <a:pt x="2362" y="1283"/>
                    <a:pt x="2300" y="1535"/>
                  </a:cubicBezTo>
                  <a:cubicBezTo>
                    <a:pt x="2238" y="1787"/>
                    <a:pt x="2190" y="2078"/>
                    <a:pt x="2000" y="2210"/>
                  </a:cubicBezTo>
                  <a:cubicBezTo>
                    <a:pt x="1810" y="2342"/>
                    <a:pt x="1412" y="2330"/>
                    <a:pt x="1160" y="2330"/>
                  </a:cubicBezTo>
                  <a:cubicBezTo>
                    <a:pt x="908" y="2330"/>
                    <a:pt x="640" y="2330"/>
                    <a:pt x="485" y="2210"/>
                  </a:cubicBezTo>
                  <a:cubicBezTo>
                    <a:pt x="330" y="2090"/>
                    <a:pt x="298" y="1860"/>
                    <a:pt x="230" y="1610"/>
                  </a:cubicBezTo>
                  <a:cubicBezTo>
                    <a:pt x="162" y="1360"/>
                    <a:pt x="0" y="932"/>
                    <a:pt x="80" y="71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69" name="Text Box 10"/>
            <p:cNvSpPr txBox="1">
              <a:spLocks noChangeArrowheads="1"/>
            </p:cNvSpPr>
            <p:nvPr/>
          </p:nvSpPr>
          <p:spPr bwMode="auto">
            <a:xfrm>
              <a:off x="6097" y="9517"/>
              <a:ext cx="540" cy="36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1" hangingPunct="1"/>
              <a:r>
                <a:rPr lang="nb-NO" sz="800">
                  <a:solidFill>
                    <a:srgbClr val="000000"/>
                  </a:solidFill>
                  <a:latin typeface="Verdana" pitchFamily="34" charset="0"/>
                </a:rPr>
                <a:t>SSS</a:t>
              </a:r>
              <a:endParaRPr lang="nb-NO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068638" y="1576388"/>
            <a:ext cx="3657600" cy="3429000"/>
            <a:chOff x="3037" y="4117"/>
            <a:chExt cx="5760" cy="5400"/>
          </a:xfrm>
        </p:grpSpPr>
        <p:sp>
          <p:nvSpPr>
            <p:cNvPr id="61466" name="Freeform 12"/>
            <p:cNvSpPr>
              <a:spLocks/>
            </p:cNvSpPr>
            <p:nvPr/>
          </p:nvSpPr>
          <p:spPr bwMode="auto">
            <a:xfrm rot="861459">
              <a:off x="3037" y="4117"/>
              <a:ext cx="5760" cy="5274"/>
            </a:xfrm>
            <a:custGeom>
              <a:avLst/>
              <a:gdLst>
                <a:gd name="T0" fmla="*/ 2147483647 w 2440"/>
                <a:gd name="T1" fmla="*/ 2147483647 h 2342"/>
                <a:gd name="T2" fmla="*/ 2147483647 w 2440"/>
                <a:gd name="T3" fmla="*/ 2147483647 h 2342"/>
                <a:gd name="T4" fmla="*/ 2147483647 w 2440"/>
                <a:gd name="T5" fmla="*/ 2147483647 h 2342"/>
                <a:gd name="T6" fmla="*/ 2147483647 w 2440"/>
                <a:gd name="T7" fmla="*/ 2147483647 h 2342"/>
                <a:gd name="T8" fmla="*/ 2147483647 w 2440"/>
                <a:gd name="T9" fmla="*/ 2147483647 h 2342"/>
                <a:gd name="T10" fmla="*/ 2147483647 w 2440"/>
                <a:gd name="T11" fmla="*/ 2147483647 h 2342"/>
                <a:gd name="T12" fmla="*/ 2147483647 w 2440"/>
                <a:gd name="T13" fmla="*/ 2147483647 h 2342"/>
                <a:gd name="T14" fmla="*/ 2147483647 w 2440"/>
                <a:gd name="T15" fmla="*/ 2147483647 h 2342"/>
                <a:gd name="T16" fmla="*/ 2147483647 w 2440"/>
                <a:gd name="T17" fmla="*/ 2147483647 h 2342"/>
                <a:gd name="T18" fmla="*/ 2147483647 w 2440"/>
                <a:gd name="T19" fmla="*/ 2147483647 h 2342"/>
                <a:gd name="T20" fmla="*/ 2147483647 w 2440"/>
                <a:gd name="T21" fmla="*/ 2147483647 h 2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0"/>
                <a:gd name="T34" fmla="*/ 0 h 2342"/>
                <a:gd name="T35" fmla="*/ 2440 w 2440"/>
                <a:gd name="T36" fmla="*/ 2342 h 23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0" h="2342">
                  <a:moveTo>
                    <a:pt x="80" y="710"/>
                  </a:moveTo>
                  <a:cubicBezTo>
                    <a:pt x="160" y="488"/>
                    <a:pt x="513" y="392"/>
                    <a:pt x="710" y="275"/>
                  </a:cubicBezTo>
                  <a:cubicBezTo>
                    <a:pt x="907" y="158"/>
                    <a:pt x="1065" y="0"/>
                    <a:pt x="1265" y="5"/>
                  </a:cubicBezTo>
                  <a:cubicBezTo>
                    <a:pt x="1465" y="10"/>
                    <a:pt x="1725" y="190"/>
                    <a:pt x="1910" y="305"/>
                  </a:cubicBezTo>
                  <a:cubicBezTo>
                    <a:pt x="2095" y="420"/>
                    <a:pt x="2310" y="490"/>
                    <a:pt x="2375" y="695"/>
                  </a:cubicBezTo>
                  <a:cubicBezTo>
                    <a:pt x="2440" y="900"/>
                    <a:pt x="2362" y="1283"/>
                    <a:pt x="2300" y="1535"/>
                  </a:cubicBezTo>
                  <a:cubicBezTo>
                    <a:pt x="2238" y="1787"/>
                    <a:pt x="2190" y="2078"/>
                    <a:pt x="2000" y="2210"/>
                  </a:cubicBezTo>
                  <a:cubicBezTo>
                    <a:pt x="1810" y="2342"/>
                    <a:pt x="1412" y="2330"/>
                    <a:pt x="1160" y="2330"/>
                  </a:cubicBezTo>
                  <a:cubicBezTo>
                    <a:pt x="908" y="2330"/>
                    <a:pt x="640" y="2330"/>
                    <a:pt x="485" y="2210"/>
                  </a:cubicBezTo>
                  <a:cubicBezTo>
                    <a:pt x="330" y="2090"/>
                    <a:pt x="298" y="1860"/>
                    <a:pt x="230" y="1610"/>
                  </a:cubicBezTo>
                  <a:cubicBezTo>
                    <a:pt x="162" y="1360"/>
                    <a:pt x="0" y="932"/>
                    <a:pt x="80" y="71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67" name="Text Box 13"/>
            <p:cNvSpPr txBox="1">
              <a:spLocks noChangeArrowheads="1"/>
            </p:cNvSpPr>
            <p:nvPr/>
          </p:nvSpPr>
          <p:spPr bwMode="auto">
            <a:xfrm>
              <a:off x="6457" y="9157"/>
              <a:ext cx="540" cy="36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1" hangingPunct="1"/>
              <a:r>
                <a:rPr lang="nb-NO" sz="800">
                  <a:solidFill>
                    <a:srgbClr val="000000"/>
                  </a:solidFill>
                  <a:latin typeface="Verdana" pitchFamily="34" charset="0"/>
                </a:rPr>
                <a:t>HCO</a:t>
              </a:r>
              <a:endParaRPr lang="nb-NO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311525" y="1690688"/>
            <a:ext cx="3200400" cy="3086100"/>
            <a:chOff x="3397" y="4297"/>
            <a:chExt cx="5040" cy="4860"/>
          </a:xfrm>
        </p:grpSpPr>
        <p:sp>
          <p:nvSpPr>
            <p:cNvPr id="61464" name="Freeform 15"/>
            <p:cNvSpPr>
              <a:spLocks/>
            </p:cNvSpPr>
            <p:nvPr/>
          </p:nvSpPr>
          <p:spPr bwMode="auto">
            <a:xfrm>
              <a:off x="3397" y="4297"/>
              <a:ext cx="5040" cy="4860"/>
            </a:xfrm>
            <a:custGeom>
              <a:avLst/>
              <a:gdLst>
                <a:gd name="T0" fmla="*/ 2147483647 w 2440"/>
                <a:gd name="T1" fmla="*/ 2147483647 h 2342"/>
                <a:gd name="T2" fmla="*/ 2147483647 w 2440"/>
                <a:gd name="T3" fmla="*/ 2147483647 h 2342"/>
                <a:gd name="T4" fmla="*/ 2147483647 w 2440"/>
                <a:gd name="T5" fmla="*/ 1782686635 h 2342"/>
                <a:gd name="T6" fmla="*/ 2147483647 w 2440"/>
                <a:gd name="T7" fmla="*/ 2147483647 h 2342"/>
                <a:gd name="T8" fmla="*/ 2147483647 w 2440"/>
                <a:gd name="T9" fmla="*/ 2147483647 h 2342"/>
                <a:gd name="T10" fmla="*/ 2147483647 w 2440"/>
                <a:gd name="T11" fmla="*/ 2147483647 h 2342"/>
                <a:gd name="T12" fmla="*/ 2147483647 w 2440"/>
                <a:gd name="T13" fmla="*/ 2147483647 h 2342"/>
                <a:gd name="T14" fmla="*/ 2147483647 w 2440"/>
                <a:gd name="T15" fmla="*/ 2147483647 h 2342"/>
                <a:gd name="T16" fmla="*/ 2147483647 w 2440"/>
                <a:gd name="T17" fmla="*/ 2147483647 h 2342"/>
                <a:gd name="T18" fmla="*/ 2147483647 w 2440"/>
                <a:gd name="T19" fmla="*/ 2147483647 h 2342"/>
                <a:gd name="T20" fmla="*/ 2147483647 w 2440"/>
                <a:gd name="T21" fmla="*/ 2147483647 h 2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0"/>
                <a:gd name="T34" fmla="*/ 0 h 2342"/>
                <a:gd name="T35" fmla="*/ 2440 w 2440"/>
                <a:gd name="T36" fmla="*/ 2342 h 23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0" h="2342">
                  <a:moveTo>
                    <a:pt x="80" y="710"/>
                  </a:moveTo>
                  <a:cubicBezTo>
                    <a:pt x="160" y="488"/>
                    <a:pt x="513" y="392"/>
                    <a:pt x="710" y="275"/>
                  </a:cubicBezTo>
                  <a:cubicBezTo>
                    <a:pt x="907" y="158"/>
                    <a:pt x="1065" y="0"/>
                    <a:pt x="1265" y="5"/>
                  </a:cubicBezTo>
                  <a:cubicBezTo>
                    <a:pt x="1465" y="10"/>
                    <a:pt x="1725" y="190"/>
                    <a:pt x="1910" y="305"/>
                  </a:cubicBezTo>
                  <a:cubicBezTo>
                    <a:pt x="2095" y="420"/>
                    <a:pt x="2310" y="490"/>
                    <a:pt x="2375" y="695"/>
                  </a:cubicBezTo>
                  <a:cubicBezTo>
                    <a:pt x="2440" y="900"/>
                    <a:pt x="2362" y="1283"/>
                    <a:pt x="2300" y="1535"/>
                  </a:cubicBezTo>
                  <a:cubicBezTo>
                    <a:pt x="2238" y="1787"/>
                    <a:pt x="2190" y="2078"/>
                    <a:pt x="2000" y="2210"/>
                  </a:cubicBezTo>
                  <a:cubicBezTo>
                    <a:pt x="1810" y="2342"/>
                    <a:pt x="1412" y="2330"/>
                    <a:pt x="1160" y="2330"/>
                  </a:cubicBezTo>
                  <a:cubicBezTo>
                    <a:pt x="908" y="2330"/>
                    <a:pt x="640" y="2330"/>
                    <a:pt x="485" y="2210"/>
                  </a:cubicBezTo>
                  <a:cubicBezTo>
                    <a:pt x="330" y="2090"/>
                    <a:pt x="298" y="1860"/>
                    <a:pt x="230" y="1610"/>
                  </a:cubicBezTo>
                  <a:cubicBezTo>
                    <a:pt x="162" y="1360"/>
                    <a:pt x="0" y="932"/>
                    <a:pt x="80" y="710"/>
                  </a:cubicBez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65" name="Text Box 16"/>
            <p:cNvSpPr txBox="1">
              <a:spLocks noChangeArrowheads="1"/>
            </p:cNvSpPr>
            <p:nvPr/>
          </p:nvSpPr>
          <p:spPr bwMode="auto">
            <a:xfrm>
              <a:off x="4837" y="8617"/>
              <a:ext cx="720" cy="360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1" hangingPunct="1"/>
              <a:r>
                <a:rPr lang="nb-NO" sz="800">
                  <a:solidFill>
                    <a:srgbClr val="000000"/>
                  </a:solidFill>
                  <a:latin typeface="Verdana" pitchFamily="34" charset="0"/>
                </a:rPr>
                <a:t>PHAR</a:t>
              </a:r>
              <a:endParaRPr lang="nb-NO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3654425" y="2090738"/>
            <a:ext cx="2514600" cy="2400300"/>
            <a:chOff x="3937" y="4927"/>
            <a:chExt cx="3960" cy="3780"/>
          </a:xfrm>
        </p:grpSpPr>
        <p:sp>
          <p:nvSpPr>
            <p:cNvPr id="61462" name="Freeform 18"/>
            <p:cNvSpPr>
              <a:spLocks/>
            </p:cNvSpPr>
            <p:nvPr/>
          </p:nvSpPr>
          <p:spPr bwMode="auto">
            <a:xfrm rot="2210621">
              <a:off x="3937" y="4927"/>
              <a:ext cx="3960" cy="3780"/>
            </a:xfrm>
            <a:custGeom>
              <a:avLst/>
              <a:gdLst>
                <a:gd name="T0" fmla="*/ 38138641 w 2440"/>
                <a:gd name="T1" fmla="*/ 291594979 h 2342"/>
                <a:gd name="T2" fmla="*/ 338472412 w 2440"/>
                <a:gd name="T3" fmla="*/ 112952060 h 2342"/>
                <a:gd name="T4" fmla="*/ 603091192 w 2440"/>
                <a:gd name="T5" fmla="*/ 2067917 h 2342"/>
                <a:gd name="T6" fmla="*/ 910490314 w 2440"/>
                <a:gd name="T7" fmla="*/ 125177795 h 2342"/>
                <a:gd name="T8" fmla="*/ 1132217818 w 2440"/>
                <a:gd name="T9" fmla="*/ 285495334 h 2342"/>
                <a:gd name="T10" fmla="*/ 1096403852 w 2440"/>
                <a:gd name="T11" fmla="*/ 630184397 h 2342"/>
                <a:gd name="T12" fmla="*/ 953426357 w 2440"/>
                <a:gd name="T13" fmla="*/ 907418610 h 2342"/>
                <a:gd name="T14" fmla="*/ 553132786 w 2440"/>
                <a:gd name="T15" fmla="*/ 956752089 h 2342"/>
                <a:gd name="T16" fmla="*/ 231153703 w 2440"/>
                <a:gd name="T17" fmla="*/ 907418610 h 2342"/>
                <a:gd name="T18" fmla="*/ 109537399 w 2440"/>
                <a:gd name="T19" fmla="*/ 661234433 h 2342"/>
                <a:gd name="T20" fmla="*/ 38138641 w 2440"/>
                <a:gd name="T21" fmla="*/ 291594979 h 2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0"/>
                <a:gd name="T34" fmla="*/ 0 h 2342"/>
                <a:gd name="T35" fmla="*/ 2440 w 2440"/>
                <a:gd name="T36" fmla="*/ 2342 h 23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0" h="2342">
                  <a:moveTo>
                    <a:pt x="80" y="710"/>
                  </a:moveTo>
                  <a:cubicBezTo>
                    <a:pt x="160" y="488"/>
                    <a:pt x="513" y="392"/>
                    <a:pt x="710" y="275"/>
                  </a:cubicBezTo>
                  <a:cubicBezTo>
                    <a:pt x="907" y="158"/>
                    <a:pt x="1065" y="0"/>
                    <a:pt x="1265" y="5"/>
                  </a:cubicBezTo>
                  <a:cubicBezTo>
                    <a:pt x="1465" y="10"/>
                    <a:pt x="1725" y="190"/>
                    <a:pt x="1910" y="305"/>
                  </a:cubicBezTo>
                  <a:cubicBezTo>
                    <a:pt x="2095" y="420"/>
                    <a:pt x="2310" y="490"/>
                    <a:pt x="2375" y="695"/>
                  </a:cubicBezTo>
                  <a:cubicBezTo>
                    <a:pt x="2440" y="900"/>
                    <a:pt x="2362" y="1283"/>
                    <a:pt x="2300" y="1535"/>
                  </a:cubicBezTo>
                  <a:cubicBezTo>
                    <a:pt x="2238" y="1787"/>
                    <a:pt x="2190" y="2078"/>
                    <a:pt x="2000" y="2210"/>
                  </a:cubicBezTo>
                  <a:cubicBezTo>
                    <a:pt x="1810" y="2342"/>
                    <a:pt x="1412" y="2330"/>
                    <a:pt x="1160" y="2330"/>
                  </a:cubicBezTo>
                  <a:cubicBezTo>
                    <a:pt x="908" y="2330"/>
                    <a:pt x="640" y="2330"/>
                    <a:pt x="485" y="2210"/>
                  </a:cubicBezTo>
                  <a:cubicBezTo>
                    <a:pt x="330" y="2090"/>
                    <a:pt x="298" y="1860"/>
                    <a:pt x="230" y="1610"/>
                  </a:cubicBezTo>
                  <a:cubicBezTo>
                    <a:pt x="162" y="1360"/>
                    <a:pt x="0" y="932"/>
                    <a:pt x="80" y="71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63" name="Text Box 19"/>
            <p:cNvSpPr txBox="1">
              <a:spLocks noChangeArrowheads="1"/>
            </p:cNvSpPr>
            <p:nvPr/>
          </p:nvSpPr>
          <p:spPr bwMode="auto">
            <a:xfrm>
              <a:off x="5917" y="8167"/>
              <a:ext cx="540" cy="3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1" hangingPunct="1"/>
              <a:r>
                <a:rPr lang="nb-NO" sz="800">
                  <a:solidFill>
                    <a:srgbClr val="000000"/>
                  </a:solidFill>
                  <a:latin typeface="Verdana" pitchFamily="34" charset="0"/>
                </a:rPr>
                <a:t>DBF</a:t>
              </a:r>
              <a:endParaRPr lang="nb-NO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4143375" y="2490788"/>
            <a:ext cx="1485900" cy="1549400"/>
            <a:chOff x="4729" y="5557"/>
            <a:chExt cx="2342" cy="2440"/>
          </a:xfrm>
        </p:grpSpPr>
        <p:sp>
          <p:nvSpPr>
            <p:cNvPr id="61460" name="Freeform 21"/>
            <p:cNvSpPr>
              <a:spLocks/>
            </p:cNvSpPr>
            <p:nvPr/>
          </p:nvSpPr>
          <p:spPr bwMode="auto">
            <a:xfrm rot="-8010213">
              <a:off x="4680" y="5606"/>
              <a:ext cx="2440" cy="2342"/>
            </a:xfrm>
            <a:custGeom>
              <a:avLst/>
              <a:gdLst>
                <a:gd name="T0" fmla="*/ 80 w 2440"/>
                <a:gd name="T1" fmla="*/ 710 h 2342"/>
                <a:gd name="T2" fmla="*/ 710 w 2440"/>
                <a:gd name="T3" fmla="*/ 275 h 2342"/>
                <a:gd name="T4" fmla="*/ 1265 w 2440"/>
                <a:gd name="T5" fmla="*/ 5 h 2342"/>
                <a:gd name="T6" fmla="*/ 1910 w 2440"/>
                <a:gd name="T7" fmla="*/ 305 h 2342"/>
                <a:gd name="T8" fmla="*/ 2375 w 2440"/>
                <a:gd name="T9" fmla="*/ 695 h 2342"/>
                <a:gd name="T10" fmla="*/ 2300 w 2440"/>
                <a:gd name="T11" fmla="*/ 1535 h 2342"/>
                <a:gd name="T12" fmla="*/ 2000 w 2440"/>
                <a:gd name="T13" fmla="*/ 2210 h 2342"/>
                <a:gd name="T14" fmla="*/ 1160 w 2440"/>
                <a:gd name="T15" fmla="*/ 2330 h 2342"/>
                <a:gd name="T16" fmla="*/ 485 w 2440"/>
                <a:gd name="T17" fmla="*/ 2210 h 2342"/>
                <a:gd name="T18" fmla="*/ 230 w 2440"/>
                <a:gd name="T19" fmla="*/ 1610 h 2342"/>
                <a:gd name="T20" fmla="*/ 80 w 2440"/>
                <a:gd name="T21" fmla="*/ 710 h 2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0"/>
                <a:gd name="T34" fmla="*/ 0 h 2342"/>
                <a:gd name="T35" fmla="*/ 2440 w 2440"/>
                <a:gd name="T36" fmla="*/ 2342 h 23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0" h="2342">
                  <a:moveTo>
                    <a:pt x="80" y="710"/>
                  </a:moveTo>
                  <a:cubicBezTo>
                    <a:pt x="160" y="488"/>
                    <a:pt x="513" y="392"/>
                    <a:pt x="710" y="275"/>
                  </a:cubicBezTo>
                  <a:cubicBezTo>
                    <a:pt x="907" y="158"/>
                    <a:pt x="1065" y="0"/>
                    <a:pt x="1265" y="5"/>
                  </a:cubicBezTo>
                  <a:cubicBezTo>
                    <a:pt x="1465" y="10"/>
                    <a:pt x="1725" y="190"/>
                    <a:pt x="1910" y="305"/>
                  </a:cubicBezTo>
                  <a:cubicBezTo>
                    <a:pt x="2095" y="420"/>
                    <a:pt x="2310" y="490"/>
                    <a:pt x="2375" y="695"/>
                  </a:cubicBezTo>
                  <a:cubicBezTo>
                    <a:pt x="2440" y="900"/>
                    <a:pt x="2362" y="1283"/>
                    <a:pt x="2300" y="1535"/>
                  </a:cubicBezTo>
                  <a:cubicBezTo>
                    <a:pt x="2238" y="1787"/>
                    <a:pt x="2190" y="2078"/>
                    <a:pt x="2000" y="2210"/>
                  </a:cubicBezTo>
                  <a:cubicBezTo>
                    <a:pt x="1810" y="2342"/>
                    <a:pt x="1412" y="2330"/>
                    <a:pt x="1160" y="2330"/>
                  </a:cubicBezTo>
                  <a:cubicBezTo>
                    <a:pt x="908" y="2330"/>
                    <a:pt x="640" y="2330"/>
                    <a:pt x="485" y="2210"/>
                  </a:cubicBezTo>
                  <a:cubicBezTo>
                    <a:pt x="330" y="2090"/>
                    <a:pt x="298" y="1860"/>
                    <a:pt x="230" y="1610"/>
                  </a:cubicBezTo>
                  <a:cubicBezTo>
                    <a:pt x="162" y="1360"/>
                    <a:pt x="0" y="932"/>
                    <a:pt x="80" y="710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61" name="Text Box 22"/>
            <p:cNvSpPr txBox="1">
              <a:spLocks noChangeArrowheads="1"/>
            </p:cNvSpPr>
            <p:nvPr/>
          </p:nvSpPr>
          <p:spPr bwMode="auto">
            <a:xfrm>
              <a:off x="5737" y="7357"/>
              <a:ext cx="540" cy="3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lIns="36000" tIns="72000" rIns="36000" bIns="36000"/>
            <a:lstStyle/>
            <a:p>
              <a:pPr eaLnBrk="1" hangingPunct="1"/>
              <a:r>
                <a:rPr lang="nb-NO" sz="800">
                  <a:solidFill>
                    <a:srgbClr val="000000"/>
                  </a:solidFill>
                  <a:latin typeface="Verdana" pitchFamily="34" charset="0"/>
                </a:rPr>
                <a:t>VC</a:t>
              </a:r>
              <a:endParaRPr lang="nb-NO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2268538" y="547688"/>
            <a:ext cx="5143500" cy="5143500"/>
            <a:chOff x="1777" y="2497"/>
            <a:chExt cx="8100" cy="8100"/>
          </a:xfrm>
        </p:grpSpPr>
        <p:sp>
          <p:nvSpPr>
            <p:cNvPr id="61455" name="Line 24"/>
            <p:cNvSpPr>
              <a:spLocks noChangeShapeType="1"/>
            </p:cNvSpPr>
            <p:nvPr/>
          </p:nvSpPr>
          <p:spPr bwMode="auto">
            <a:xfrm>
              <a:off x="5917" y="2497"/>
              <a:ext cx="0" cy="432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56" name="Line 25"/>
            <p:cNvSpPr>
              <a:spLocks noChangeShapeType="1"/>
            </p:cNvSpPr>
            <p:nvPr/>
          </p:nvSpPr>
          <p:spPr bwMode="auto">
            <a:xfrm flipH="1">
              <a:off x="5917" y="5017"/>
              <a:ext cx="3960" cy="18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57" name="Line 26"/>
            <p:cNvSpPr>
              <a:spLocks noChangeShapeType="1"/>
            </p:cNvSpPr>
            <p:nvPr/>
          </p:nvSpPr>
          <p:spPr bwMode="auto">
            <a:xfrm>
              <a:off x="1777" y="5017"/>
              <a:ext cx="4140" cy="18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58" name="Line 27"/>
            <p:cNvSpPr>
              <a:spLocks noChangeShapeType="1"/>
            </p:cNvSpPr>
            <p:nvPr/>
          </p:nvSpPr>
          <p:spPr bwMode="auto">
            <a:xfrm flipV="1">
              <a:off x="3037" y="6817"/>
              <a:ext cx="2880" cy="37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59" name="Line 28"/>
            <p:cNvSpPr>
              <a:spLocks noChangeShapeType="1"/>
            </p:cNvSpPr>
            <p:nvPr/>
          </p:nvSpPr>
          <p:spPr bwMode="auto">
            <a:xfrm>
              <a:off x="5917" y="6817"/>
              <a:ext cx="2700" cy="36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4454525" y="2947988"/>
            <a:ext cx="819150" cy="687387"/>
            <a:chOff x="5197" y="6277"/>
            <a:chExt cx="1289" cy="1084"/>
          </a:xfrm>
        </p:grpSpPr>
        <p:sp>
          <p:nvSpPr>
            <p:cNvPr id="61453" name="Freeform 30"/>
            <p:cNvSpPr>
              <a:spLocks/>
            </p:cNvSpPr>
            <p:nvPr/>
          </p:nvSpPr>
          <p:spPr bwMode="auto">
            <a:xfrm rot="1586328">
              <a:off x="5197" y="6277"/>
              <a:ext cx="1289" cy="1084"/>
            </a:xfrm>
            <a:custGeom>
              <a:avLst/>
              <a:gdLst>
                <a:gd name="T0" fmla="*/ 1 w 2440"/>
                <a:gd name="T1" fmla="*/ 0 h 2342"/>
                <a:gd name="T2" fmla="*/ 1 w 2440"/>
                <a:gd name="T3" fmla="*/ 0 h 2342"/>
                <a:gd name="T4" fmla="*/ 1 w 2440"/>
                <a:gd name="T5" fmla="*/ 0 h 2342"/>
                <a:gd name="T6" fmla="*/ 1 w 2440"/>
                <a:gd name="T7" fmla="*/ 0 h 2342"/>
                <a:gd name="T8" fmla="*/ 1 w 2440"/>
                <a:gd name="T9" fmla="*/ 0 h 2342"/>
                <a:gd name="T10" fmla="*/ 1 w 2440"/>
                <a:gd name="T11" fmla="*/ 0 h 2342"/>
                <a:gd name="T12" fmla="*/ 1 w 2440"/>
                <a:gd name="T13" fmla="*/ 0 h 2342"/>
                <a:gd name="T14" fmla="*/ 1 w 2440"/>
                <a:gd name="T15" fmla="*/ 0 h 2342"/>
                <a:gd name="T16" fmla="*/ 1 w 2440"/>
                <a:gd name="T17" fmla="*/ 0 h 2342"/>
                <a:gd name="T18" fmla="*/ 1 w 2440"/>
                <a:gd name="T19" fmla="*/ 0 h 2342"/>
                <a:gd name="T20" fmla="*/ 1 w 2440"/>
                <a:gd name="T21" fmla="*/ 0 h 23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40"/>
                <a:gd name="T34" fmla="*/ 0 h 2342"/>
                <a:gd name="T35" fmla="*/ 2440 w 2440"/>
                <a:gd name="T36" fmla="*/ 2342 h 23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40" h="2342">
                  <a:moveTo>
                    <a:pt x="80" y="710"/>
                  </a:moveTo>
                  <a:cubicBezTo>
                    <a:pt x="160" y="488"/>
                    <a:pt x="513" y="392"/>
                    <a:pt x="710" y="275"/>
                  </a:cubicBezTo>
                  <a:cubicBezTo>
                    <a:pt x="907" y="158"/>
                    <a:pt x="1065" y="0"/>
                    <a:pt x="1265" y="5"/>
                  </a:cubicBezTo>
                  <a:cubicBezTo>
                    <a:pt x="1465" y="10"/>
                    <a:pt x="1725" y="190"/>
                    <a:pt x="1910" y="305"/>
                  </a:cubicBezTo>
                  <a:cubicBezTo>
                    <a:pt x="2095" y="420"/>
                    <a:pt x="2310" y="490"/>
                    <a:pt x="2375" y="695"/>
                  </a:cubicBezTo>
                  <a:cubicBezTo>
                    <a:pt x="2440" y="900"/>
                    <a:pt x="2362" y="1283"/>
                    <a:pt x="2300" y="1535"/>
                  </a:cubicBezTo>
                  <a:cubicBezTo>
                    <a:pt x="2238" y="1787"/>
                    <a:pt x="2190" y="2078"/>
                    <a:pt x="2000" y="2210"/>
                  </a:cubicBezTo>
                  <a:cubicBezTo>
                    <a:pt x="1810" y="2342"/>
                    <a:pt x="1412" y="2330"/>
                    <a:pt x="1160" y="2330"/>
                  </a:cubicBezTo>
                  <a:cubicBezTo>
                    <a:pt x="908" y="2330"/>
                    <a:pt x="640" y="2330"/>
                    <a:pt x="485" y="2210"/>
                  </a:cubicBezTo>
                  <a:cubicBezTo>
                    <a:pt x="330" y="2090"/>
                    <a:pt x="298" y="1860"/>
                    <a:pt x="230" y="1610"/>
                  </a:cubicBezTo>
                  <a:cubicBezTo>
                    <a:pt x="162" y="1360"/>
                    <a:pt x="0" y="932"/>
                    <a:pt x="80" y="710"/>
                  </a:cubicBez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454" name="Text Box 31"/>
            <p:cNvSpPr txBox="1">
              <a:spLocks noChangeArrowheads="1"/>
            </p:cNvSpPr>
            <p:nvPr/>
          </p:nvSpPr>
          <p:spPr bwMode="auto">
            <a:xfrm>
              <a:off x="5662" y="6637"/>
              <a:ext cx="540" cy="360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lIns="36000" tIns="36000" rIns="36000" bIns="36000"/>
            <a:lstStyle/>
            <a:p>
              <a:pPr eaLnBrk="1" hangingPunct="1"/>
              <a:r>
                <a:rPr lang="nb-NO" sz="800">
                  <a:solidFill>
                    <a:srgbClr val="000000"/>
                  </a:solidFill>
                  <a:latin typeface="Verdana" pitchFamily="34" charset="0"/>
                </a:rPr>
                <a:t>PRO</a:t>
              </a:r>
              <a:endParaRPr lang="nb-NO" sz="18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61451" name="Text Box 32"/>
          <p:cNvSpPr txBox="1">
            <a:spLocks noChangeArrowheads="1"/>
          </p:cNvSpPr>
          <p:nvPr/>
        </p:nvSpPr>
        <p:spPr bwMode="auto">
          <a:xfrm>
            <a:off x="250825" y="4364038"/>
            <a:ext cx="2305050" cy="12969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900" b="1">
                <a:solidFill>
                  <a:srgbClr val="000000"/>
                </a:solidFill>
                <a:latin typeface="Arial" pitchFamily="34" charset="0"/>
              </a:rPr>
              <a:t>Legend</a:t>
            </a:r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	</a:t>
            </a:r>
          </a:p>
          <a:p>
            <a:pPr eaLnBrk="1" hangingPunct="1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PRO    Public Research organizations</a:t>
            </a:r>
          </a:p>
          <a:p>
            <a:pPr eaLnBrk="1" hangingPunct="1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VC       Venture Capital	</a:t>
            </a:r>
          </a:p>
          <a:p>
            <a:pPr eaLnBrk="1" hangingPunct="1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DBF     Dedicated Biotech Firms	</a:t>
            </a:r>
          </a:p>
          <a:p>
            <a:pPr eaLnBrk="1" hangingPunct="1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PHAR  Pharmaceutical industry	</a:t>
            </a:r>
          </a:p>
          <a:p>
            <a:pPr eaLnBrk="1" hangingPunct="1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HCO    Health care organizations</a:t>
            </a:r>
          </a:p>
          <a:p>
            <a:pPr eaLnBrk="1" hangingPunct="1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SSS    Specialized supporting services</a:t>
            </a:r>
          </a:p>
          <a:p>
            <a:pPr eaLnBrk="1" hangingPunct="1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IFC      Institutions for collaboration</a:t>
            </a:r>
          </a:p>
          <a:p>
            <a:pPr eaLnBrk="1" hangingPunct="1"/>
            <a:r>
              <a:rPr lang="en-US" sz="900">
                <a:solidFill>
                  <a:srgbClr val="000000"/>
                </a:solidFill>
                <a:latin typeface="Arial" pitchFamily="34" charset="0"/>
              </a:rPr>
              <a:t>REG    Regulatory regime	</a:t>
            </a:r>
            <a:endParaRPr lang="nb-NO" sz="9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52" name="TextBox 32"/>
          <p:cNvSpPr txBox="1">
            <a:spLocks noChangeArrowheads="1"/>
          </p:cNvSpPr>
          <p:nvPr/>
        </p:nvSpPr>
        <p:spPr bwMode="auto">
          <a:xfrm>
            <a:off x="251520" y="188640"/>
            <a:ext cx="72186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nb-NO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nb-NO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Global </a:t>
            </a:r>
            <a:r>
              <a:rPr lang="nb-NO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nb-NO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Hub</a:t>
            </a:r>
            <a:r>
              <a:rPr lang="nb-NO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nb-NO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nb-NO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biotech</a:t>
            </a:r>
            <a:r>
              <a:rPr lang="nb-NO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b-NO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industry</a:t>
            </a:r>
            <a:endParaRPr lang="nb-NO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ir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7424"/>
            <a:ext cx="9144000" cy="77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09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990600"/>
            <a:ext cx="899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kumimoji="1" lang="en-GB" altLang="en-US" sz="19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00808"/>
            <a:ext cx="9144000" cy="2664296"/>
          </a:xfrm>
          <a:solidFill>
            <a:srgbClr val="99CCFF">
              <a:alpha val="75000"/>
            </a:srgbClr>
          </a:solidFill>
        </p:spPr>
        <p:txBody>
          <a:bodyPr/>
          <a:lstStyle/>
          <a:p>
            <a:pPr eaLnBrk="1" hangingPunct="1"/>
            <a:r>
              <a:rPr lang="nb-NO" sz="4800" b="1" dirty="0" smtClean="0">
                <a:solidFill>
                  <a:srgbClr val="002060"/>
                </a:solidFill>
              </a:rPr>
              <a:t> </a:t>
            </a:r>
            <a:r>
              <a:rPr lang="nb-NO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Norsk globalt næringsliv er </a:t>
            </a:r>
            <a:r>
              <a:rPr lang="nb-NO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Ocean Industries</a:t>
            </a:r>
            <a:endParaRPr lang="en-US" sz="7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40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6768752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1" y="182505"/>
            <a:ext cx="8325887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90 % av jordens ressursmasse er hav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00220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vmbianey\AppData\Local\Microsoft\Windows\Temporary Internet Files\Content.IE5\H7AC3GKB\MP9004230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16632"/>
            <a:ext cx="9062144" cy="6046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" y="-193675"/>
            <a:ext cx="9036050" cy="1143000"/>
          </a:xfrm>
        </p:spPr>
        <p:txBody>
          <a:bodyPr/>
          <a:lstStyle/>
          <a:p>
            <a:r>
              <a:rPr lang="nb-NO" altLang="nb-NO" sz="4000" smtClean="0"/>
              <a:t>  The Future is the Ocean Economy</a:t>
            </a:r>
            <a:endParaRPr lang="en-GB" altLang="nb-NO" sz="4000" smtClean="0"/>
          </a:p>
        </p:txBody>
      </p:sp>
      <p:pic>
        <p:nvPicPr>
          <p:cNvPr id="107524" name="Picture 3" descr="C:\Users\vmbianey\AppData\Local\Microsoft\Windows\Temporary Internet Files\Content.IE5\T7AT848F\MC9004453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831975"/>
            <a:ext cx="17303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extBox 3"/>
          <p:cNvSpPr txBox="1">
            <a:spLocks noChangeArrowheads="1"/>
          </p:cNvSpPr>
          <p:nvPr/>
        </p:nvSpPr>
        <p:spPr bwMode="auto">
          <a:xfrm>
            <a:off x="627063" y="2925763"/>
            <a:ext cx="1073150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nb-NO" altLang="nb-NO" sz="3200" b="1" smtClean="0">
                <a:solidFill>
                  <a:srgbClr val="000000"/>
                </a:solidFill>
              </a:rPr>
              <a:t>Food</a:t>
            </a:r>
            <a:endParaRPr lang="en-GB" altLang="nb-NO" sz="3200" b="1" smtClean="0">
              <a:solidFill>
                <a:srgbClr val="000000"/>
              </a:solidFill>
            </a:endParaRPr>
          </a:p>
        </p:txBody>
      </p:sp>
      <p:pic>
        <p:nvPicPr>
          <p:cNvPr id="107526" name="Picture 4" descr="C:\Users\vmbianey\AppData\Local\Microsoft\Windows\Temporary Internet Files\Content.IE5\H7AC3GKB\MC9004418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754438"/>
            <a:ext cx="15843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TextBox 7"/>
          <p:cNvSpPr txBox="1">
            <a:spLocks noChangeArrowheads="1"/>
          </p:cNvSpPr>
          <p:nvPr/>
        </p:nvSpPr>
        <p:spPr bwMode="auto">
          <a:xfrm>
            <a:off x="1954213" y="5100638"/>
            <a:ext cx="1462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nb-NO" altLang="nb-NO" sz="3200" b="1" smtClean="0">
                <a:solidFill>
                  <a:srgbClr val="000000"/>
                </a:solidFill>
              </a:rPr>
              <a:t>Energy</a:t>
            </a:r>
            <a:endParaRPr lang="en-GB" altLang="nb-NO" sz="3200" b="1" smtClean="0">
              <a:solidFill>
                <a:srgbClr val="000000"/>
              </a:solidFill>
            </a:endParaRPr>
          </a:p>
        </p:txBody>
      </p:sp>
      <p:pic>
        <p:nvPicPr>
          <p:cNvPr id="107528" name="Picture 5" descr="C:\Users\vmbianey\AppData\Local\Microsoft\Windows\Temporary Internet Files\Content.IE5\H7AC3GKB\MC90010497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225925"/>
            <a:ext cx="18256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9" name="TextBox 9"/>
          <p:cNvSpPr txBox="1">
            <a:spLocks noChangeArrowheads="1"/>
          </p:cNvSpPr>
          <p:nvPr/>
        </p:nvSpPr>
        <p:spPr bwMode="auto">
          <a:xfrm>
            <a:off x="4935538" y="5480050"/>
            <a:ext cx="15748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nb-NO" altLang="nb-NO" sz="3200" b="1" smtClean="0">
                <a:solidFill>
                  <a:srgbClr val="000000"/>
                </a:solidFill>
              </a:rPr>
              <a:t>Climate</a:t>
            </a:r>
            <a:endParaRPr lang="en-GB" altLang="nb-NO" sz="3200" b="1" smtClean="0">
              <a:solidFill>
                <a:srgbClr val="000000"/>
              </a:solidFill>
            </a:endParaRPr>
          </a:p>
        </p:txBody>
      </p:sp>
      <p:pic>
        <p:nvPicPr>
          <p:cNvPr id="107530" name="Picture 6" descr="C:\Program Files (x86)\Microsoft Office\MEDIA\CAGCAT10\j0293240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592513"/>
            <a:ext cx="156527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1" name="TextBox 11"/>
          <p:cNvSpPr txBox="1">
            <a:spLocks noChangeArrowheads="1"/>
          </p:cNvSpPr>
          <p:nvPr/>
        </p:nvSpPr>
        <p:spPr bwMode="auto">
          <a:xfrm>
            <a:off x="6464300" y="4824413"/>
            <a:ext cx="25019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nb-NO" altLang="nb-NO" sz="3200" b="1" smtClean="0">
                <a:solidFill>
                  <a:srgbClr val="000000"/>
                </a:solidFill>
              </a:rPr>
              <a:t>Environment</a:t>
            </a:r>
            <a:endParaRPr lang="en-GB" altLang="nb-NO" sz="3200" b="1" smtClean="0">
              <a:solidFill>
                <a:srgbClr val="000000"/>
              </a:solidFill>
            </a:endParaRPr>
          </a:p>
        </p:txBody>
      </p:sp>
      <p:pic>
        <p:nvPicPr>
          <p:cNvPr id="1031" name="Picture 7" descr="C:\Users\vmbianey\AppData\Local\Microsoft\Windows\Temporary Internet Files\Content.IE5\T7AT848F\MP90044242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9668"/>
            <a:ext cx="2021496" cy="1343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33" name="TextBox 4"/>
          <p:cNvSpPr txBox="1">
            <a:spLocks noChangeArrowheads="1"/>
          </p:cNvSpPr>
          <p:nvPr/>
        </p:nvSpPr>
        <p:spPr bwMode="auto">
          <a:xfrm>
            <a:off x="6297613" y="1182688"/>
            <a:ext cx="19589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nb-NO" altLang="nb-NO" sz="3200" b="1" smtClean="0">
                <a:solidFill>
                  <a:srgbClr val="000000"/>
                </a:solidFill>
              </a:rPr>
              <a:t>Resources</a:t>
            </a:r>
            <a:endParaRPr lang="en-GB" altLang="nb-NO" sz="3200" b="1" smtClean="0">
              <a:solidFill>
                <a:srgbClr val="000000"/>
              </a:solidFill>
            </a:endParaRPr>
          </a:p>
        </p:txBody>
      </p:sp>
      <p:pic>
        <p:nvPicPr>
          <p:cNvPr id="107534" name="Picture 2" descr="C:\Users\ingrsch\AppData\Local\Microsoft\Windows\Temporary Internet Files\Content.IE5\H4KCJXPX\5147614068_ac6f4d434e_z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1958975"/>
            <a:ext cx="1951037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5" name="TextBox 2"/>
          <p:cNvSpPr txBox="1">
            <a:spLocks noChangeArrowheads="1"/>
          </p:cNvSpPr>
          <p:nvPr/>
        </p:nvSpPr>
        <p:spPr bwMode="auto">
          <a:xfrm>
            <a:off x="2522538" y="2881313"/>
            <a:ext cx="33924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hangingPunct="0"/>
            <a:r>
              <a:rPr lang="nb-NO" altLang="nb-NO" sz="6000" b="1" smtClean="0">
                <a:solidFill>
                  <a:srgbClr val="FFFFFF"/>
                </a:solidFill>
              </a:rPr>
              <a:t>OCEANS</a:t>
            </a:r>
          </a:p>
        </p:txBody>
      </p:sp>
    </p:spTree>
    <p:extLst>
      <p:ext uri="{BB962C8B-B14F-4D97-AF65-F5344CB8AC3E}">
        <p14:creationId xmlns:p14="http://schemas.microsoft.com/office/powerpoint/2010/main" val="14805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1600" y="20638"/>
            <a:ext cx="9036050" cy="831850"/>
          </a:xfrm>
          <a:solidFill>
            <a:schemeClr val="accent1"/>
          </a:solidFill>
        </p:spPr>
        <p:txBody>
          <a:bodyPr/>
          <a:lstStyle/>
          <a:p>
            <a:pPr>
              <a:defRPr/>
            </a:pPr>
            <a:r>
              <a:rPr lang="nb-NO" sz="2800" dirty="0" smtClean="0">
                <a:latin typeface="+mn-lt"/>
              </a:rPr>
              <a:t>A GLOBAL </a:t>
            </a:r>
            <a:r>
              <a:rPr lang="nb-NO" sz="2800" dirty="0" smtClean="0">
                <a:solidFill>
                  <a:srgbClr val="00B0F0"/>
                </a:solidFill>
                <a:latin typeface="+mn-lt"/>
              </a:rPr>
              <a:t>BLUE</a:t>
            </a:r>
            <a:r>
              <a:rPr lang="nb-NO" sz="2800" dirty="0" smtClean="0">
                <a:latin typeface="+mn-lt"/>
              </a:rPr>
              <a:t> MARITIME KNOWLEGDE HUB</a:t>
            </a:r>
            <a:endParaRPr lang="nb-NO" sz="2800" dirty="0">
              <a:latin typeface="+mn-lt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" y="904875"/>
            <a:ext cx="9007650" cy="5327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ihåndsform 5"/>
          <p:cNvSpPr/>
          <p:nvPr/>
        </p:nvSpPr>
        <p:spPr>
          <a:xfrm>
            <a:off x="2992438" y="2752725"/>
            <a:ext cx="1233487" cy="1473200"/>
          </a:xfrm>
          <a:custGeom>
            <a:avLst/>
            <a:gdLst>
              <a:gd name="connsiteX0" fmla="*/ 1233996 w 1233996"/>
              <a:gd name="connsiteY0" fmla="*/ 35091 h 1473274"/>
              <a:gd name="connsiteX1" fmla="*/ 390617 w 1233996"/>
              <a:gd name="connsiteY1" fmla="*/ 186012 h 1473274"/>
              <a:gd name="connsiteX2" fmla="*/ 0 w 1233996"/>
              <a:gd name="connsiteY2" fmla="*/ 1473274 h 147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3996" h="1473274">
                <a:moveTo>
                  <a:pt x="1233996" y="35091"/>
                </a:moveTo>
                <a:cubicBezTo>
                  <a:pt x="915139" y="-9297"/>
                  <a:pt x="596283" y="-53685"/>
                  <a:pt x="390617" y="186012"/>
                </a:cubicBezTo>
                <a:cubicBezTo>
                  <a:pt x="184951" y="425709"/>
                  <a:pt x="92475" y="949491"/>
                  <a:pt x="0" y="147327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Frihåndsform 6"/>
          <p:cNvSpPr/>
          <p:nvPr/>
        </p:nvSpPr>
        <p:spPr>
          <a:xfrm>
            <a:off x="2973388" y="2805113"/>
            <a:ext cx="1225550" cy="1385887"/>
          </a:xfrm>
          <a:custGeom>
            <a:avLst/>
            <a:gdLst>
              <a:gd name="connsiteX0" fmla="*/ 1225119 w 1225119"/>
              <a:gd name="connsiteY0" fmla="*/ 0 h 1384916"/>
              <a:gd name="connsiteX1" fmla="*/ 470517 w 1225119"/>
              <a:gd name="connsiteY1" fmla="*/ 275207 h 1384916"/>
              <a:gd name="connsiteX2" fmla="*/ 0 w 1225119"/>
              <a:gd name="connsiteY2" fmla="*/ 1384916 h 138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119" h="1384916">
                <a:moveTo>
                  <a:pt x="1225119" y="0"/>
                </a:moveTo>
                <a:cubicBezTo>
                  <a:pt x="949911" y="22194"/>
                  <a:pt x="674703" y="44388"/>
                  <a:pt x="470517" y="275207"/>
                </a:cubicBezTo>
                <a:cubicBezTo>
                  <a:pt x="266331" y="506026"/>
                  <a:pt x="133165" y="945471"/>
                  <a:pt x="0" y="138491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" name="Frihåndsform 9"/>
          <p:cNvSpPr/>
          <p:nvPr/>
        </p:nvSpPr>
        <p:spPr>
          <a:xfrm>
            <a:off x="2968625" y="2733675"/>
            <a:ext cx="1265238" cy="1504950"/>
          </a:xfrm>
          <a:custGeom>
            <a:avLst/>
            <a:gdLst>
              <a:gd name="connsiteX0" fmla="*/ 1266691 w 1266691"/>
              <a:gd name="connsiteY0" fmla="*/ 0 h 1504323"/>
              <a:gd name="connsiteX1" fmla="*/ 378924 w 1266691"/>
              <a:gd name="connsiteY1" fmla="*/ 452761 h 1504323"/>
              <a:gd name="connsiteX2" fmla="*/ 23817 w 1266691"/>
              <a:gd name="connsiteY2" fmla="*/ 1438183 h 1504323"/>
              <a:gd name="connsiteX3" fmla="*/ 32694 w 1266691"/>
              <a:gd name="connsiteY3" fmla="*/ 1411550 h 1504323"/>
              <a:gd name="connsiteX4" fmla="*/ 32694 w 1266691"/>
              <a:gd name="connsiteY4" fmla="*/ 1393795 h 1504323"/>
              <a:gd name="connsiteX5" fmla="*/ 14939 w 1266691"/>
              <a:gd name="connsiteY5" fmla="*/ 1420428 h 15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6691" h="1504323">
                <a:moveTo>
                  <a:pt x="1266691" y="0"/>
                </a:moveTo>
                <a:cubicBezTo>
                  <a:pt x="926380" y="106532"/>
                  <a:pt x="586070" y="213064"/>
                  <a:pt x="378924" y="452761"/>
                </a:cubicBezTo>
                <a:cubicBezTo>
                  <a:pt x="171778" y="692458"/>
                  <a:pt x="81522" y="1278385"/>
                  <a:pt x="23817" y="1438183"/>
                </a:cubicBezTo>
                <a:cubicBezTo>
                  <a:pt x="-33888" y="1597981"/>
                  <a:pt x="31215" y="1418948"/>
                  <a:pt x="32694" y="1411550"/>
                </a:cubicBezTo>
                <a:cubicBezTo>
                  <a:pt x="34173" y="1404152"/>
                  <a:pt x="35653" y="1392315"/>
                  <a:pt x="32694" y="1393795"/>
                </a:cubicBezTo>
                <a:cubicBezTo>
                  <a:pt x="29735" y="1395275"/>
                  <a:pt x="22337" y="1407851"/>
                  <a:pt x="14939" y="142042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2" name="Frihåndsform 11"/>
          <p:cNvSpPr/>
          <p:nvPr/>
        </p:nvSpPr>
        <p:spPr>
          <a:xfrm>
            <a:off x="2813050" y="2770188"/>
            <a:ext cx="1385888" cy="1547812"/>
          </a:xfrm>
          <a:custGeom>
            <a:avLst/>
            <a:gdLst>
              <a:gd name="connsiteX0" fmla="*/ 1386009 w 1386009"/>
              <a:gd name="connsiteY0" fmla="*/ 0 h 1547376"/>
              <a:gd name="connsiteX1" fmla="*/ 116502 w 1386009"/>
              <a:gd name="connsiteY1" fmla="*/ 1411550 h 1547376"/>
              <a:gd name="connsiteX2" fmla="*/ 134257 w 1386009"/>
              <a:gd name="connsiteY2" fmla="*/ 1411550 h 154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009" h="1547376">
                <a:moveTo>
                  <a:pt x="1386009" y="0"/>
                </a:moveTo>
                <a:lnTo>
                  <a:pt x="116502" y="1411550"/>
                </a:lnTo>
                <a:cubicBezTo>
                  <a:pt x="-92123" y="1646808"/>
                  <a:pt x="21067" y="1529179"/>
                  <a:pt x="134257" y="141155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5" name="Frihåndsform 14"/>
          <p:cNvSpPr/>
          <p:nvPr/>
        </p:nvSpPr>
        <p:spPr>
          <a:xfrm>
            <a:off x="4137025" y="2778125"/>
            <a:ext cx="2263775" cy="1581150"/>
          </a:xfrm>
          <a:custGeom>
            <a:avLst/>
            <a:gdLst>
              <a:gd name="connsiteX0" fmla="*/ 0 w 2263806"/>
              <a:gd name="connsiteY0" fmla="*/ 0 h 1580225"/>
              <a:gd name="connsiteX1" fmla="*/ 2263806 w 2263806"/>
              <a:gd name="connsiteY1" fmla="*/ 1580225 h 15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3806" h="1580225">
                <a:moveTo>
                  <a:pt x="0" y="0"/>
                </a:moveTo>
                <a:lnTo>
                  <a:pt x="2263806" y="1580225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7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gular Pentagon 11"/>
          <p:cNvSpPr/>
          <p:nvPr/>
        </p:nvSpPr>
        <p:spPr>
          <a:xfrm rot="5400000">
            <a:off x="2171835" y="-1767169"/>
            <a:ext cx="5112569" cy="9456236"/>
          </a:xfrm>
          <a:prstGeom prst="pentagon">
            <a:avLst/>
          </a:prstGeom>
          <a:gradFill>
            <a:gsLst>
              <a:gs pos="37000">
                <a:schemeClr val="tx2"/>
              </a:gs>
              <a:gs pos="60000">
                <a:srgbClr val="FFFF99"/>
              </a:gs>
              <a:gs pos="73000">
                <a:srgbClr val="006600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557245">
            <a:off x="-55563" y="482600"/>
            <a:ext cx="290512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b="1">
                <a:solidFill>
                  <a:srgbClr val="000000"/>
                </a:solidFill>
              </a:rPr>
              <a:t>Resource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b="1">
                <a:solidFill>
                  <a:srgbClr val="000000"/>
                </a:solidFill>
              </a:rPr>
              <a:t>Commons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575923">
            <a:off x="2332038" y="153988"/>
            <a:ext cx="2354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b="1">
                <a:solidFill>
                  <a:srgbClr val="000000"/>
                </a:solidFill>
              </a:rPr>
              <a:t>Knowledge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b="1">
                <a:solidFill>
                  <a:srgbClr val="000000"/>
                </a:solidFill>
              </a:rPr>
              <a:t>Commons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-580377">
            <a:off x="5124450" y="-4763"/>
            <a:ext cx="191135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000" b="1">
                <a:solidFill>
                  <a:srgbClr val="000000"/>
                </a:solidFill>
              </a:rPr>
              <a:t>Markets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79388" y="5157788"/>
            <a:ext cx="8569325" cy="431800"/>
          </a:xfrm>
          <a:prstGeom prst="rightArrow">
            <a:avLst/>
          </a:prstGeom>
          <a:gradFill flip="none" rotWithShape="1">
            <a:gsLst>
              <a:gs pos="66000">
                <a:schemeClr val="tx2"/>
              </a:gs>
              <a:gs pos="44000">
                <a:srgbClr val="FFFF66"/>
              </a:gs>
              <a:gs pos="29000">
                <a:srgbClr val="0066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1800" dirty="0" err="1">
                <a:solidFill>
                  <a:prstClr val="black"/>
                </a:solidFill>
              </a:rPr>
              <a:t>Education</a:t>
            </a:r>
            <a:endParaRPr lang="nb-NO" sz="1800" dirty="0">
              <a:solidFill>
                <a:prstClr val="black"/>
              </a:solidFill>
            </a:endParaRPr>
          </a:p>
        </p:txBody>
      </p:sp>
      <p:sp>
        <p:nvSpPr>
          <p:cNvPr id="54" name="Arc 53"/>
          <p:cNvSpPr/>
          <p:nvPr/>
        </p:nvSpPr>
        <p:spPr>
          <a:xfrm rot="4828029">
            <a:off x="-7098506" y="-1321595"/>
            <a:ext cx="10961688" cy="9328151"/>
          </a:xfrm>
          <a:prstGeom prst="arc">
            <a:avLst>
              <a:gd name="adj1" fmla="val 14182828"/>
              <a:gd name="adj2" fmla="val 19675742"/>
            </a:avLst>
          </a:prstGeom>
          <a:ln w="107950"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 sz="1800">
              <a:solidFill>
                <a:prstClr val="black"/>
              </a:solidFill>
            </a:endParaRPr>
          </a:p>
        </p:txBody>
      </p:sp>
      <p:sp>
        <p:nvSpPr>
          <p:cNvPr id="55" name="Arc 54"/>
          <p:cNvSpPr/>
          <p:nvPr/>
        </p:nvSpPr>
        <p:spPr>
          <a:xfrm rot="4828029">
            <a:off x="-4150228" y="-1322025"/>
            <a:ext cx="10962387" cy="9328601"/>
          </a:xfrm>
          <a:prstGeom prst="arc">
            <a:avLst>
              <a:gd name="adj1" fmla="val 14123382"/>
              <a:gd name="adj2" fmla="val 19675742"/>
            </a:avLst>
          </a:prstGeom>
          <a:ln w="101600">
            <a:solidFill>
              <a:srgbClr val="FFFF99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 sz="1800">
              <a:solidFill>
                <a:prstClr val="black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 rot="20914397">
            <a:off x="-209550" y="1246188"/>
            <a:ext cx="6354763" cy="3476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1600" dirty="0">
                <a:solidFill>
                  <a:prstClr val="black"/>
                </a:solidFill>
              </a:rPr>
              <a:t>Technology</a:t>
            </a:r>
          </a:p>
        </p:txBody>
      </p:sp>
      <p:sp>
        <p:nvSpPr>
          <p:cNvPr id="57" name="Oval 56"/>
          <p:cNvSpPr/>
          <p:nvPr/>
        </p:nvSpPr>
        <p:spPr>
          <a:xfrm rot="20911195">
            <a:off x="4219575" y="1543050"/>
            <a:ext cx="2787650" cy="360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1600" dirty="0" err="1">
                <a:solidFill>
                  <a:prstClr val="black"/>
                </a:solidFill>
              </a:rPr>
              <a:t>Sustainability</a:t>
            </a:r>
            <a:r>
              <a:rPr lang="nb-NO" sz="1600" dirty="0">
                <a:solidFill>
                  <a:prstClr val="black"/>
                </a:solidFill>
              </a:rPr>
              <a:t> and </a:t>
            </a:r>
            <a:r>
              <a:rPr lang="nb-NO" sz="1600" dirty="0" err="1">
                <a:solidFill>
                  <a:prstClr val="black"/>
                </a:solidFill>
              </a:rPr>
              <a:t>health</a:t>
            </a:r>
            <a:endParaRPr lang="nb-NO" sz="1600" dirty="0">
              <a:solidFill>
                <a:prstClr val="black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 rot="21155969">
            <a:off x="1414463" y="2020888"/>
            <a:ext cx="2767012" cy="3397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1600" dirty="0" err="1">
                <a:solidFill>
                  <a:prstClr val="black"/>
                </a:solidFill>
              </a:rPr>
              <a:t>Ecosystems</a:t>
            </a:r>
            <a:endParaRPr lang="nb-NO" sz="1600" dirty="0">
              <a:solidFill>
                <a:prstClr val="black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 rot="21346076">
            <a:off x="2200275" y="2616200"/>
            <a:ext cx="5286375" cy="320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1600" dirty="0">
                <a:solidFill>
                  <a:prstClr val="black"/>
                </a:solidFill>
              </a:rPr>
              <a:t>Ocean </a:t>
            </a:r>
            <a:r>
              <a:rPr lang="nb-NO" sz="1600" dirty="0" err="1">
                <a:solidFill>
                  <a:prstClr val="black"/>
                </a:solidFill>
              </a:rPr>
              <a:t>law</a:t>
            </a:r>
            <a:r>
              <a:rPr lang="nb-NO" sz="1600" dirty="0">
                <a:solidFill>
                  <a:prstClr val="black"/>
                </a:solidFill>
              </a:rPr>
              <a:t> and </a:t>
            </a:r>
            <a:r>
              <a:rPr lang="nb-NO" sz="1600" dirty="0" err="1">
                <a:solidFill>
                  <a:prstClr val="black"/>
                </a:solidFill>
              </a:rPr>
              <a:t>regulations</a:t>
            </a:r>
            <a:endParaRPr lang="nb-NO" sz="1600" dirty="0">
              <a:solidFill>
                <a:prstClr val="black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403350" y="3284538"/>
            <a:ext cx="3313113" cy="404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1600" dirty="0">
                <a:solidFill>
                  <a:prstClr val="black"/>
                </a:solidFill>
              </a:rPr>
              <a:t>Arctics</a:t>
            </a:r>
          </a:p>
        </p:txBody>
      </p:sp>
      <p:sp>
        <p:nvSpPr>
          <p:cNvPr id="61" name="Oval 60"/>
          <p:cNvSpPr/>
          <p:nvPr/>
        </p:nvSpPr>
        <p:spPr>
          <a:xfrm>
            <a:off x="4859338" y="3284538"/>
            <a:ext cx="3186112" cy="4206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1600" dirty="0">
                <a:solidFill>
                  <a:prstClr val="black"/>
                </a:solidFill>
              </a:rPr>
              <a:t>Seafood </a:t>
            </a:r>
            <a:r>
              <a:rPr lang="nb-NO" sz="1600" dirty="0" err="1">
                <a:solidFill>
                  <a:prstClr val="black"/>
                </a:solidFill>
              </a:rPr>
              <a:t>markets</a:t>
            </a:r>
            <a:endParaRPr lang="nb-NO" sz="1600" dirty="0">
              <a:solidFill>
                <a:prstClr val="black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 rot="224855">
            <a:off x="1341438" y="4229100"/>
            <a:ext cx="4683125" cy="4683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1600" dirty="0">
                <a:solidFill>
                  <a:prstClr val="black"/>
                </a:solidFill>
              </a:rPr>
              <a:t>New marine </a:t>
            </a:r>
            <a:r>
              <a:rPr lang="nb-NO" sz="1600" dirty="0" err="1">
                <a:solidFill>
                  <a:prstClr val="black"/>
                </a:solidFill>
              </a:rPr>
              <a:t>raw</a:t>
            </a:r>
            <a:r>
              <a:rPr lang="nb-NO" sz="1600" dirty="0">
                <a:solidFill>
                  <a:prstClr val="black"/>
                </a:solidFill>
              </a:rPr>
              <a:t> materials</a:t>
            </a:r>
          </a:p>
        </p:txBody>
      </p:sp>
      <p:sp>
        <p:nvSpPr>
          <p:cNvPr id="64" name="Right Arrow 63"/>
          <p:cNvSpPr/>
          <p:nvPr/>
        </p:nvSpPr>
        <p:spPr>
          <a:xfrm>
            <a:off x="179388" y="5445125"/>
            <a:ext cx="8569325" cy="431800"/>
          </a:xfrm>
          <a:prstGeom prst="rightArrow">
            <a:avLst/>
          </a:prstGeom>
          <a:gradFill flip="none" rotWithShape="1">
            <a:gsLst>
              <a:gs pos="66000">
                <a:schemeClr val="tx2"/>
              </a:gs>
              <a:gs pos="44000">
                <a:srgbClr val="FFFF66"/>
              </a:gs>
              <a:gs pos="29000">
                <a:srgbClr val="0066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1800" dirty="0" err="1">
                <a:solidFill>
                  <a:prstClr val="black"/>
                </a:solidFill>
              </a:rPr>
              <a:t>Communication</a:t>
            </a:r>
            <a:endParaRPr lang="nb-NO" sz="1800" dirty="0">
              <a:solidFill>
                <a:prstClr val="black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179388" y="5732463"/>
            <a:ext cx="8569325" cy="433387"/>
          </a:xfrm>
          <a:prstGeom prst="rightArrow">
            <a:avLst/>
          </a:prstGeom>
          <a:gradFill flip="none" rotWithShape="1">
            <a:gsLst>
              <a:gs pos="66000">
                <a:schemeClr val="tx2"/>
              </a:gs>
              <a:gs pos="44000">
                <a:srgbClr val="FFFF66"/>
              </a:gs>
              <a:gs pos="29000">
                <a:srgbClr val="00660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nb-NO" sz="1800" dirty="0" err="1">
                <a:solidFill>
                  <a:prstClr val="black"/>
                </a:solidFill>
              </a:rPr>
              <a:t>Interdisciplinary</a:t>
            </a:r>
            <a:endParaRPr lang="nb-NO" sz="1800" dirty="0">
              <a:solidFill>
                <a:prstClr val="black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18716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18002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28775"/>
            <a:ext cx="1727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 flip="none" rotWithShape="1">
            <a:gsLst>
              <a:gs pos="35000">
                <a:srgbClr val="006600"/>
              </a:gs>
              <a:gs pos="41000">
                <a:srgbClr val="FFFF66"/>
              </a:gs>
              <a:gs pos="69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79838" y="6396038"/>
            <a:ext cx="291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b="1">
                <a:solidFill>
                  <a:srgbClr val="FFFFFF"/>
                </a:solidFill>
              </a:rPr>
              <a:t>Private responsibility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093296"/>
            <a:ext cx="9144000" cy="404664"/>
          </a:xfrm>
          <a:prstGeom prst="rect">
            <a:avLst/>
          </a:prstGeom>
          <a:gradFill flip="none" rotWithShape="1">
            <a:gsLst>
              <a:gs pos="35000">
                <a:srgbClr val="006600"/>
              </a:gs>
              <a:gs pos="41000">
                <a:srgbClr val="FFFF66"/>
              </a:gs>
              <a:gs pos="69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22513" y="6021388"/>
            <a:ext cx="2914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600" b="1">
                <a:solidFill>
                  <a:srgbClr val="FFFFFF"/>
                </a:solidFill>
              </a:rPr>
              <a:t>Governmetnt responsibility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53188" y="153988"/>
            <a:ext cx="279876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b-NO" sz="4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Ocean 21</a:t>
            </a:r>
          </a:p>
        </p:txBody>
      </p:sp>
    </p:spTree>
    <p:extLst>
      <p:ext uri="{BB962C8B-B14F-4D97-AF65-F5344CB8AC3E}">
        <p14:creationId xmlns:p14="http://schemas.microsoft.com/office/powerpoint/2010/main" val="4147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39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26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45496"/>
            <a:ext cx="4804965" cy="3859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" y="26197"/>
            <a:ext cx="4864881" cy="1957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469" y="11015"/>
            <a:ext cx="4219549" cy="57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20"/>
            <a:ext cx="9144000" cy="394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877158" cy="172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95942" y="338125"/>
            <a:ext cx="5256578" cy="95410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Ocean Space Technology </a:t>
            </a:r>
          </a:p>
          <a:p>
            <a:r>
              <a:rPr lang="nb-NO" sz="2800" b="1" dirty="0"/>
              <a:t>e</a:t>
            </a:r>
            <a:r>
              <a:rPr lang="nb-NO" sz="2800" b="1" dirty="0" smtClean="0"/>
              <a:t>r vår tids romfartsprogram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27759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samtalen.png"/>
          <p:cNvPicPr>
            <a:picLocks noChangeAspect="1"/>
          </p:cNvPicPr>
          <p:nvPr/>
        </p:nvPicPr>
        <p:blipFill>
          <a:blip r:embed="rId2"/>
          <a:srcRect r="-117687"/>
          <a:stretch>
            <a:fillRect/>
          </a:stretch>
        </p:blipFill>
        <p:spPr>
          <a:xfrm>
            <a:off x="0" y="1196753"/>
            <a:ext cx="9144000" cy="2782275"/>
          </a:xfrm>
          <a:prstGeom prst="rect">
            <a:avLst/>
          </a:prstGeom>
          <a:solidFill>
            <a:srgbClr val="DFE2D7"/>
          </a:solidFill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5803"/>
          </a:xfrm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nb-NO" dirty="0"/>
              <a:t>Ny </a:t>
            </a:r>
            <a:r>
              <a:rPr lang="nb-NO" dirty="0" smtClean="0"/>
              <a:t>næringsutvikling</a:t>
            </a:r>
            <a:endParaRPr lang="nb-NO" dirty="0"/>
          </a:p>
        </p:txBody>
      </p:sp>
      <p:sp>
        <p:nvSpPr>
          <p:cNvPr id="20" name="Isosceles Triangle 19"/>
          <p:cNvSpPr/>
          <p:nvPr/>
        </p:nvSpPr>
        <p:spPr>
          <a:xfrm>
            <a:off x="573112" y="129952"/>
            <a:ext cx="7103864" cy="6124023"/>
          </a:xfrm>
          <a:prstGeom prst="triangl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alpha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16200000" scaled="0"/>
            <a:tileRect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374400" rtlCol="0" anchor="b" anchorCtr="0"/>
          <a:lstStyle/>
          <a:p>
            <a:pPr algn="ctr"/>
            <a:endParaRPr lang="en-US" dirty="0"/>
          </a:p>
        </p:txBody>
      </p:sp>
      <p:grpSp>
        <p:nvGrpSpPr>
          <p:cNvPr id="2" name="Group 19"/>
          <p:cNvGrpSpPr/>
          <p:nvPr/>
        </p:nvGrpSpPr>
        <p:grpSpPr>
          <a:xfrm>
            <a:off x="564480" y="3525244"/>
            <a:ext cx="7103864" cy="2728731"/>
            <a:chOff x="457199" y="2676707"/>
            <a:chExt cx="8136138" cy="3150957"/>
          </a:xfrm>
        </p:grpSpPr>
        <p:sp>
          <p:nvSpPr>
            <p:cNvPr id="22" name="Isosceles Triangle 21"/>
            <p:cNvSpPr/>
            <p:nvPr/>
          </p:nvSpPr>
          <p:spPr>
            <a:xfrm>
              <a:off x="457199" y="2676707"/>
              <a:ext cx="3655109" cy="3150957"/>
            </a:xfrm>
            <a:prstGeom prst="triangle">
              <a:avLst/>
            </a:prstGeom>
            <a:solidFill>
              <a:schemeClr val="tx2">
                <a:lumMod val="60000"/>
                <a:lumOff val="40000"/>
                <a:alpha val="7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74400" rtlCol="0" anchor="b" anchorCtr="0"/>
            <a:lstStyle/>
            <a:p>
              <a:pPr algn="ctr"/>
              <a:r>
                <a:rPr lang="en-US" dirty="0" smtClean="0"/>
                <a:t>Offshore</a:t>
              </a:r>
              <a:br>
                <a:rPr lang="en-US" dirty="0" smtClean="0"/>
              </a:br>
              <a:r>
                <a:rPr lang="en-US" dirty="0" smtClean="0"/>
                <a:t>energy</a:t>
              </a:r>
              <a:endParaRPr lang="en-US" dirty="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2697714" y="2676707"/>
              <a:ext cx="3655109" cy="3150957"/>
            </a:xfrm>
            <a:prstGeom prst="triangle">
              <a:avLst/>
            </a:prstGeom>
            <a:solidFill>
              <a:schemeClr val="tx2">
                <a:lumMod val="60000"/>
                <a:lumOff val="40000"/>
                <a:alpha val="7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74400" rtlCol="0" anchor="b" anchorCtr="0"/>
            <a:lstStyle/>
            <a:p>
              <a:pPr algn="ctr"/>
              <a:r>
                <a:rPr lang="en-US" dirty="0" smtClean="0"/>
                <a:t>Maritime</a:t>
              </a:r>
              <a:endParaRPr lang="en-US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4938228" y="2676707"/>
              <a:ext cx="3655109" cy="3150957"/>
            </a:xfrm>
            <a:prstGeom prst="triangle">
              <a:avLst/>
            </a:prstGeom>
            <a:solidFill>
              <a:schemeClr val="tx2">
                <a:lumMod val="60000"/>
                <a:lumOff val="40000"/>
                <a:alpha val="7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74400" rtlCol="0" anchor="b" anchorCtr="0"/>
            <a:lstStyle/>
            <a:p>
              <a:pPr algn="ctr"/>
              <a:r>
                <a:rPr lang="en-US" dirty="0" smtClean="0"/>
                <a:t>Seafood</a:t>
              </a:r>
              <a:endParaRPr lang="en-US" dirty="0"/>
            </a:p>
          </p:txBody>
        </p:sp>
      </p:grpSp>
      <p:sp>
        <p:nvSpPr>
          <p:cNvPr id="26" name="Title 6"/>
          <p:cNvSpPr txBox="1">
            <a:spLocks/>
          </p:cNvSpPr>
          <p:nvPr/>
        </p:nvSpPr>
        <p:spPr>
          <a:xfrm>
            <a:off x="1877144" y="2362202"/>
            <a:ext cx="4495800" cy="1111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Ocean Industries</a:t>
            </a: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5796138" y="1340768"/>
            <a:ext cx="3200401" cy="42896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/>
          <a:p>
            <a:pPr marL="0" marR="0" lvl="0" indent="0" algn="r" defTabSz="457200" rtl="0" eaLnBrk="1" fontAlgn="auto" latinLnBrk="0" hangingPunct="1">
              <a:lnSpc>
                <a:spcPct val="3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dirty="0" smtClean="0">
                <a:latin typeface="Arial"/>
                <a:ea typeface="+mj-ea"/>
                <a:cs typeface="Arial"/>
              </a:rPr>
              <a:t>Finans</a:t>
            </a:r>
          </a:p>
          <a:p>
            <a:pPr marL="0" marR="0" lvl="0" indent="0" algn="r" defTabSz="457200" rtl="0" eaLnBrk="1" fontAlgn="auto" latinLnBrk="0" hangingPunct="1">
              <a:lnSpc>
                <a:spcPct val="3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dirty="0">
                <a:latin typeface="Arial"/>
                <a:ea typeface="+mj-ea"/>
                <a:cs typeface="Arial"/>
              </a:rPr>
              <a:t>T</a:t>
            </a:r>
            <a:r>
              <a:rPr lang="nb-NO" sz="2400" b="1" dirty="0" smtClean="0">
                <a:latin typeface="Arial"/>
                <a:ea typeface="+mj-ea"/>
                <a:cs typeface="Arial"/>
              </a:rPr>
              <a:t>jenester</a:t>
            </a:r>
          </a:p>
          <a:p>
            <a:pPr marL="0" marR="0" lvl="0" indent="0" algn="r" defTabSz="457200" rtl="0" eaLnBrk="1" fontAlgn="auto" latinLnBrk="0" hangingPunct="1">
              <a:lnSpc>
                <a:spcPct val="3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dirty="0" smtClean="0">
                <a:latin typeface="Arial"/>
                <a:ea typeface="+mj-ea"/>
                <a:cs typeface="Arial"/>
              </a:rPr>
              <a:t>Teknologi</a:t>
            </a:r>
          </a:p>
          <a:p>
            <a:pPr marL="0" marR="0" lvl="0" indent="0" algn="r" defTabSz="457200" rtl="0" eaLnBrk="1" fontAlgn="auto" latinLnBrk="0" hangingPunct="1">
              <a:lnSpc>
                <a:spcPct val="3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dirty="0" smtClean="0">
                <a:latin typeface="Arial"/>
                <a:ea typeface="+mj-ea"/>
                <a:cs typeface="Arial"/>
              </a:rPr>
              <a:t>Kunnskap</a:t>
            </a:r>
          </a:p>
          <a:p>
            <a:pPr marL="0" marR="0" lvl="0" indent="0" algn="r" defTabSz="457200" rtl="0" eaLnBrk="1" fontAlgn="auto" latinLnBrk="0" hangingPunct="1">
              <a:lnSpc>
                <a:spcPct val="3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b="1" dirty="0" smtClean="0">
                <a:latin typeface="Arial"/>
                <a:ea typeface="+mj-ea"/>
                <a:cs typeface="Arial"/>
              </a:rPr>
              <a:t>Naturressurser</a:t>
            </a:r>
            <a:endParaRPr lang="nb-NO" sz="2400" b="1" dirty="0" smtClean="0">
              <a:latin typeface="Arial"/>
              <a:cs typeface="Arial"/>
            </a:endParaRPr>
          </a:p>
        </p:txBody>
      </p:sp>
      <p:sp>
        <p:nvSpPr>
          <p:cNvPr id="14" name="Striped Right Arrow 13"/>
          <p:cNvSpPr/>
          <p:nvPr/>
        </p:nvSpPr>
        <p:spPr>
          <a:xfrm rot="16200000">
            <a:off x="8244408" y="4215197"/>
            <a:ext cx="498167" cy="1230028"/>
          </a:xfrm>
          <a:prstGeom prst="strip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1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16200000">
            <a:off x="8244408" y="3423109"/>
            <a:ext cx="498167" cy="1230028"/>
          </a:xfrm>
          <a:prstGeom prst="strip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1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 rot="16200000">
            <a:off x="8244408" y="2610102"/>
            <a:ext cx="498167" cy="1230028"/>
          </a:xfrm>
          <a:prstGeom prst="strip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1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 rot="16200000">
            <a:off x="8244408" y="1747186"/>
            <a:ext cx="498167" cy="1230028"/>
          </a:xfrm>
          <a:prstGeom prst="striped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1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99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52520" cy="7191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nb-NO" altLang="nb-NO" sz="4000" b="1" dirty="0" smtClean="0">
                <a:solidFill>
                  <a:srgbClr val="C00000"/>
                </a:solidFill>
              </a:rPr>
              <a:t>Tre industrielle omstillingskrefter</a:t>
            </a:r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1989312" y="786319"/>
            <a:ext cx="5257800" cy="3657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nb-NO" altLang="nb-NO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782008" y="4511101"/>
            <a:ext cx="3672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nb-NO" sz="3200" b="1" dirty="0" smtClean="0">
                <a:solidFill>
                  <a:srgbClr val="C00000"/>
                </a:solidFill>
              </a:rPr>
              <a:t>Klyngekapasitet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0" y="1373151"/>
            <a:ext cx="33101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nb-NO" sz="3200" b="1" dirty="0" smtClean="0">
                <a:solidFill>
                  <a:srgbClr val="C00000"/>
                </a:solidFill>
              </a:rPr>
              <a:t>Innovasjons</a:t>
            </a:r>
          </a:p>
          <a:p>
            <a:pPr algn="ctr">
              <a:spcBef>
                <a:spcPct val="50000"/>
              </a:spcBef>
            </a:pPr>
            <a:r>
              <a:rPr lang="nb-NO" altLang="nb-NO" sz="3200" b="1" dirty="0" smtClean="0">
                <a:solidFill>
                  <a:srgbClr val="C00000"/>
                </a:solidFill>
              </a:rPr>
              <a:t>Kapasitet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709048" y="1373150"/>
            <a:ext cx="33478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b-NO" altLang="nb-NO" sz="3200" b="1" dirty="0" smtClean="0">
                <a:solidFill>
                  <a:srgbClr val="C00000"/>
                </a:solidFill>
              </a:rPr>
              <a:t>Entreprenørskaps</a:t>
            </a:r>
          </a:p>
          <a:p>
            <a:pPr algn="ctr">
              <a:spcBef>
                <a:spcPct val="50000"/>
              </a:spcBef>
            </a:pPr>
            <a:r>
              <a:rPr lang="nb-NO" altLang="nb-NO" sz="3200" b="1" dirty="0" smtClean="0">
                <a:solidFill>
                  <a:srgbClr val="C00000"/>
                </a:solidFill>
              </a:rPr>
              <a:t>Kapasitet</a:t>
            </a:r>
          </a:p>
        </p:txBody>
      </p:sp>
      <p:pic>
        <p:nvPicPr>
          <p:cNvPr id="7" name="Picture 2" descr="Reaplogo be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984" y="2706816"/>
            <a:ext cx="2649216" cy="14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  <p:bldP spid="97285" grpId="0" autoUpdateAnimBg="0"/>
      <p:bldP spid="97286" grpId="0" autoUpdateAnimBg="0"/>
      <p:bldP spid="9728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05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384" y="1365038"/>
            <a:ext cx="5599688" cy="3913210"/>
          </a:xfrm>
          <a:prstGeom prst="rect">
            <a:avLst/>
          </a:prstGeom>
        </p:spPr>
      </p:pic>
      <p:pic>
        <p:nvPicPr>
          <p:cNvPr id="4" name="Picture 3" descr="0205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1604" y="1343266"/>
            <a:ext cx="5729309" cy="3989789"/>
          </a:xfrm>
          <a:prstGeom prst="rect">
            <a:avLst/>
          </a:prstGeom>
        </p:spPr>
      </p:pic>
      <p:pic>
        <p:nvPicPr>
          <p:cNvPr id="5" name="Picture 4" descr="0205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41625"/>
            <a:ext cx="8600376" cy="5389467"/>
          </a:xfrm>
          <a:prstGeom prst="rect">
            <a:avLst/>
          </a:prstGeom>
        </p:spPr>
      </p:pic>
      <p:pic>
        <p:nvPicPr>
          <p:cNvPr id="6" name="Picture 5" descr="0205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1644" y="2180594"/>
            <a:ext cx="2214183" cy="178678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725354"/>
            <a:ext cx="252028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692696"/>
            <a:ext cx="252028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2564904"/>
            <a:ext cx="15476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445224"/>
            <a:ext cx="21602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445224"/>
            <a:ext cx="21602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708920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1395198"/>
            <a:ext cx="1271874" cy="64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99592" y="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b-NO" sz="5400" b="1" dirty="0" smtClean="0">
                <a:solidFill>
                  <a:srgbClr val="397740"/>
                </a:solidFill>
                <a:latin typeface="Calibri"/>
              </a:rPr>
              <a:t>Smaragdmodellen</a:t>
            </a:r>
          </a:p>
        </p:txBody>
      </p:sp>
      <p:pic>
        <p:nvPicPr>
          <p:cNvPr id="16" name="Picture 15" descr="0205d.png"/>
          <p:cNvPicPr>
            <a:picLocks noChangeAspect="1"/>
          </p:cNvPicPr>
          <p:nvPr/>
        </p:nvPicPr>
        <p:blipFill>
          <a:blip r:embed="rId2" cstate="print">
            <a:lum bright="10000" contrast="-17000"/>
          </a:blip>
          <a:stretch>
            <a:fillRect/>
          </a:stretch>
        </p:blipFill>
        <p:spPr>
          <a:xfrm>
            <a:off x="1763688" y="1340768"/>
            <a:ext cx="5599688" cy="391321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55576" y="2823071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b-NO" sz="3600" b="1" dirty="0" smtClean="0">
                <a:solidFill>
                  <a:srgbClr val="397740"/>
                </a:solidFill>
                <a:latin typeface="Calibri"/>
              </a:rPr>
              <a:t>Kunnskapsallmenningen</a:t>
            </a:r>
          </a:p>
        </p:txBody>
      </p:sp>
    </p:spTree>
    <p:extLst>
      <p:ext uri="{BB962C8B-B14F-4D97-AF65-F5344CB8AC3E}">
        <p14:creationId xmlns:p14="http://schemas.microsoft.com/office/powerpoint/2010/main" val="13628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7028" cy="57314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55195"/>
            <a:ext cx="837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 smtClean="0"/>
              <a:t>Oljeprisfallet rammer Norge hardt</a:t>
            </a:r>
            <a:endParaRPr lang="nb-NO" sz="4000" b="1" dirty="0"/>
          </a:p>
        </p:txBody>
      </p:sp>
    </p:spTree>
    <p:extLst>
      <p:ext uri="{BB962C8B-B14F-4D97-AF65-F5344CB8AC3E}">
        <p14:creationId xmlns:p14="http://schemas.microsoft.com/office/powerpoint/2010/main" val="3775483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10_tek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7228" y="1585256"/>
            <a:ext cx="7053086" cy="5010922"/>
          </a:xfrm>
          <a:prstGeom prst="rect">
            <a:avLst/>
          </a:prstGeom>
        </p:spPr>
      </p:pic>
      <p:pic>
        <p:nvPicPr>
          <p:cNvPr id="3" name="Picture 2" descr="1710_bakgrun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3140968"/>
            <a:ext cx="5059690" cy="3084582"/>
          </a:xfrm>
          <a:prstGeom prst="rect">
            <a:avLst/>
          </a:prstGeom>
        </p:spPr>
      </p:pic>
      <p:pic>
        <p:nvPicPr>
          <p:cNvPr id="4" name="Picture 3" descr="pil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97290" y="3151854"/>
            <a:ext cx="5029210" cy="3060198"/>
          </a:xfrm>
          <a:prstGeom prst="rect">
            <a:avLst/>
          </a:prstGeom>
        </p:spPr>
      </p:pic>
      <p:pic>
        <p:nvPicPr>
          <p:cNvPr id="5" name="Picture 4" descr="tall horisonta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509120"/>
            <a:ext cx="2645670" cy="164592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21" idx="2"/>
          </p:cNvCxnSpPr>
          <p:nvPr/>
        </p:nvCxnSpPr>
        <p:spPr>
          <a:xfrm flipV="1">
            <a:off x="3347864" y="4437112"/>
            <a:ext cx="432048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3707904" y="3501008"/>
            <a:ext cx="72008" cy="9361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707904" y="3501008"/>
            <a:ext cx="1224136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004048" y="3933056"/>
            <a:ext cx="1008112" cy="5040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6056" y="4437112"/>
            <a:ext cx="936104" cy="648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347864" y="5085184"/>
            <a:ext cx="1728192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6042" y="188640"/>
            <a:ext cx="9144000" cy="864096"/>
          </a:xfrm>
          <a:prstGeom prst="rect">
            <a:avLst/>
          </a:prstGeom>
          <a:solidFill>
            <a:srgbClr val="99CCFF">
              <a:alpha val="75000"/>
            </a:srgbClr>
          </a:solidFill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Klyngeattraktivitet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innen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helse-b</a:t>
            </a:r>
            <a:r>
              <a:rPr 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iotek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556792"/>
            <a:ext cx="194421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ul pi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1910140"/>
            <a:ext cx="310896" cy="2542038"/>
          </a:xfrm>
          <a:prstGeom prst="rect">
            <a:avLst/>
          </a:prstGeom>
        </p:spPr>
      </p:pic>
      <p:pic>
        <p:nvPicPr>
          <p:cNvPr id="15" name="Picture 14" descr="tall vertika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18042" y="2006418"/>
            <a:ext cx="207264" cy="2218948"/>
          </a:xfrm>
          <a:prstGeom prst="rect">
            <a:avLst/>
          </a:prstGeom>
        </p:spPr>
      </p:pic>
      <p:pic>
        <p:nvPicPr>
          <p:cNvPr id="16" name="Picture 15" descr="1710_pyramid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3501008"/>
            <a:ext cx="2663958" cy="232867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4860032" y="386104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04048" y="501317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347864" y="57332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70790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35896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1710_tek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488" y="1585913"/>
            <a:ext cx="7053262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1710_bakgrun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141663"/>
            <a:ext cx="5059362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pil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7075" y="3151188"/>
            <a:ext cx="50292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all horisontal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5488" y="4487863"/>
            <a:ext cx="26447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>
            <a:stCxn id="21" idx="1"/>
            <a:endCxn id="22" idx="5"/>
          </p:cNvCxnSpPr>
          <p:nvPr/>
        </p:nvCxnSpPr>
        <p:spPr>
          <a:xfrm flipH="1" flipV="1">
            <a:off x="2607075" y="4487055"/>
            <a:ext cx="689937" cy="12673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2" idx="7"/>
            <a:endCxn id="23" idx="2"/>
          </p:cNvCxnSpPr>
          <p:nvPr/>
        </p:nvCxnSpPr>
        <p:spPr>
          <a:xfrm flipV="1">
            <a:off x="2607075" y="3789264"/>
            <a:ext cx="1244845" cy="596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8" idx="2"/>
            <a:endCxn id="23" idx="7"/>
          </p:cNvCxnSpPr>
          <p:nvPr/>
        </p:nvCxnSpPr>
        <p:spPr>
          <a:xfrm flipH="1">
            <a:off x="3975227" y="3501231"/>
            <a:ext cx="1244845" cy="2369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4" idx="0"/>
            <a:endCxn id="18" idx="5"/>
          </p:cNvCxnSpPr>
          <p:nvPr/>
        </p:nvCxnSpPr>
        <p:spPr>
          <a:xfrm flipH="1" flipV="1">
            <a:off x="5343379" y="3552306"/>
            <a:ext cx="92941" cy="8127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0" idx="7"/>
          </p:cNvCxnSpPr>
          <p:nvPr/>
        </p:nvCxnSpPr>
        <p:spPr>
          <a:xfrm flipH="1">
            <a:off x="5055346" y="4509120"/>
            <a:ext cx="380750" cy="5252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" idx="2"/>
            <a:endCxn id="21" idx="6"/>
          </p:cNvCxnSpPr>
          <p:nvPr/>
        </p:nvCxnSpPr>
        <p:spPr>
          <a:xfrm flipH="1">
            <a:off x="3420319" y="5085408"/>
            <a:ext cx="1511721" cy="7200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itle 1"/>
          <p:cNvSpPr txBox="1">
            <a:spLocks/>
          </p:cNvSpPr>
          <p:nvPr/>
        </p:nvSpPr>
        <p:spPr bwMode="auto">
          <a:xfrm>
            <a:off x="0" y="188913"/>
            <a:ext cx="9144000" cy="863600"/>
          </a:xfrm>
          <a:prstGeom prst="rect">
            <a:avLst/>
          </a:prstGeom>
          <a:solidFill>
            <a:srgbClr val="99CCFF">
              <a:alpha val="749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400" b="1" dirty="0" err="1" smtClean="0">
                <a:solidFill>
                  <a:srgbClr val="595959"/>
                </a:solidFill>
              </a:rPr>
              <a:t>Klyngeattraktivitet</a:t>
            </a:r>
            <a:r>
              <a:rPr lang="en-US" sz="4400" b="1" dirty="0" smtClean="0">
                <a:solidFill>
                  <a:srgbClr val="595959"/>
                </a:solidFill>
              </a:rPr>
              <a:t> </a:t>
            </a:r>
            <a:r>
              <a:rPr lang="en-US" sz="4400" b="1" dirty="0" err="1" smtClean="0">
                <a:solidFill>
                  <a:srgbClr val="595959"/>
                </a:solidFill>
              </a:rPr>
              <a:t>innen</a:t>
            </a:r>
            <a:r>
              <a:rPr lang="en-US" sz="4400" b="1" dirty="0" smtClean="0">
                <a:solidFill>
                  <a:srgbClr val="595959"/>
                </a:solidFill>
              </a:rPr>
              <a:t> </a:t>
            </a:r>
            <a:r>
              <a:rPr lang="en-US" sz="4400" b="1" dirty="0" err="1" smtClean="0">
                <a:solidFill>
                  <a:srgbClr val="595959"/>
                </a:solidFill>
              </a:rPr>
              <a:t>s</a:t>
            </a:r>
            <a:r>
              <a:rPr lang="en-US" sz="4400" b="1" dirty="0" err="1" smtClean="0">
                <a:solidFill>
                  <a:srgbClr val="595959"/>
                </a:solidFill>
              </a:rPr>
              <a:t>jømat</a:t>
            </a:r>
            <a:endParaRPr lang="en-US" sz="4400" b="1" dirty="0">
              <a:solidFill>
                <a:srgbClr val="595959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557338"/>
            <a:ext cx="19446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gul pi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1909763"/>
            <a:ext cx="311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all vertikal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8038" y="2006600"/>
            <a:ext cx="20796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5220072" y="3429000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32040" y="5013176"/>
            <a:ext cx="144462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75856" y="5733256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83768" y="4365104"/>
            <a:ext cx="144463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51920" y="3717032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364088" y="4365104"/>
            <a:ext cx="144463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4" descr="1705_pyramid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2691342"/>
            <a:ext cx="3029718" cy="313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0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34" grpId="0" animBg="1"/>
      <p:bldP spid="3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152400" y="990600"/>
            <a:ext cx="8991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003399"/>
              </a:buClr>
              <a:buFont typeface="Wingdings" pitchFamily="2" charset="2"/>
              <a:buChar char="§"/>
            </a:pPr>
            <a:endParaRPr kumimoji="1" lang="en-GB" altLang="en-US" sz="1900"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628800"/>
          </a:xfrm>
          <a:solidFill>
            <a:srgbClr val="99CCFF">
              <a:alpha val="75000"/>
            </a:srgbClr>
          </a:solidFill>
        </p:spPr>
        <p:txBody>
          <a:bodyPr>
            <a:normAutofit/>
          </a:bodyPr>
          <a:lstStyle/>
          <a:p>
            <a:pPr eaLnBrk="1" hangingPunct="1"/>
            <a:r>
              <a:rPr lang="nb-NO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 for </a:t>
            </a:r>
            <a:r>
              <a:rPr lang="nb-NO" sz="4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bionæringene</a:t>
            </a:r>
            <a:endParaRPr lang="nb-NO" sz="4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2815"/>
            <a:ext cx="9144000" cy="3860677"/>
          </a:xfrm>
        </p:spPr>
        <p:txBody>
          <a:bodyPr>
            <a:normAutofit fontScale="85000" lnSpcReduction="20000"/>
          </a:bodyPr>
          <a:lstStyle/>
          <a:p>
            <a:pPr marL="742950" indent="-7429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nb-NO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Styrke kunnskapsallmenningen innen alle fire </a:t>
            </a:r>
            <a:r>
              <a:rPr lang="nb-NO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bionæringene</a:t>
            </a:r>
            <a:endParaRPr lang="nb-NO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nb-NO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Bygge klyngeattraktivitet, innovasjonskraft og entreprenørskap innen </a:t>
            </a:r>
            <a:r>
              <a:rPr lang="nb-NO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bionæringene</a:t>
            </a:r>
            <a:endParaRPr lang="nb-NO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nb-NO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Sikre tilgang på tidligkapital</a:t>
            </a:r>
          </a:p>
          <a:p>
            <a:pPr marL="742950" indent="-7429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nb-NO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Skape nye kunnskapskoblinger</a:t>
            </a:r>
            <a:endParaRPr lang="nb-NO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 eaLnBrk="1" hangingPunct="1">
              <a:lnSpc>
                <a:spcPct val="120000"/>
              </a:lnSpc>
              <a:buFont typeface="+mj-lt"/>
              <a:buAutoNum type="arabicPeriod"/>
            </a:pPr>
            <a:r>
              <a:rPr lang="nb-NO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Få med de store globale aktørene</a:t>
            </a:r>
            <a:endParaRPr lang="nb-NO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nb-NO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lnSpc>
                <a:spcPct val="120000"/>
              </a:lnSpc>
              <a:buFont typeface="Arial"/>
              <a:buAutoNum type="arabicPeriod"/>
            </a:pPr>
            <a:endParaRPr lang="nb-NO" sz="4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endParaRPr lang="nb-NO" sz="4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endParaRPr lang="nb-NO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endParaRPr lang="nb-NO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nb-NO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 eaLnBrk="1" hangingPunct="1">
              <a:lnSpc>
                <a:spcPct val="120000"/>
              </a:lnSpc>
              <a:buAutoNum type="arabicPeriod"/>
            </a:pPr>
            <a:endParaRPr lang="nb-NO" sz="3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05391" y="-1453851"/>
            <a:ext cx="5805267" cy="87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82"/>
            <a:ext cx="9144000" cy="1659631"/>
          </a:xfrm>
          <a:solidFill>
            <a:srgbClr val="99CCFF">
              <a:alpha val="75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nb-NO" sz="5400" b="1" dirty="0" smtClean="0"/>
              <a:t>Konkurranseevne har to dimensjoner</a:t>
            </a:r>
            <a:endParaRPr lang="nb-NO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395536" y="2492896"/>
            <a:ext cx="87484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Produktivitet</a:t>
            </a:r>
            <a:endParaRPr lang="en-US" sz="5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en-US" sz="5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Innovasjon</a:t>
            </a:r>
            <a:endParaRPr lang="en-US" sz="5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defTabSz="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4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Begge</a:t>
            </a:r>
            <a:r>
              <a:rPr lang="en-US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må</a:t>
            </a:r>
            <a:r>
              <a:rPr lang="en-US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styrkes</a:t>
            </a:r>
            <a:r>
              <a:rPr lang="en-US" sz="4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vesentlig</a:t>
            </a:r>
            <a:endParaRPr lang="en-US" sz="4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5391472" cy="5832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11" y="25602"/>
            <a:ext cx="3752528" cy="5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6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928992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892899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5400" b="1" dirty="0" smtClean="0"/>
              <a:t>          </a:t>
            </a:r>
            <a:r>
              <a:rPr lang="nb-NO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«Drømmeløftet»</a:t>
            </a:r>
            <a:endParaRPr lang="nb-NO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2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" y="0"/>
            <a:ext cx="8928991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064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smtClean="0">
                <a:solidFill>
                  <a:schemeClr val="bg1"/>
                </a:solidFill>
              </a:rPr>
              <a:t>Professor Michael Porter, Harvard:</a:t>
            </a:r>
          </a:p>
          <a:p>
            <a:r>
              <a:rPr lang="nb-NO" sz="2400" b="1" dirty="0" smtClean="0">
                <a:solidFill>
                  <a:schemeClr val="bg1"/>
                </a:solidFill>
              </a:rPr>
              <a:t>«</a:t>
            </a:r>
            <a:r>
              <a:rPr lang="nb-NO" sz="2400" b="1" dirty="0" err="1" smtClean="0">
                <a:solidFill>
                  <a:schemeClr val="bg1"/>
                </a:solidFill>
              </a:rPr>
              <a:t>Wouldn’t</a:t>
            </a:r>
            <a:r>
              <a:rPr lang="nb-NO" sz="2400" b="1" dirty="0" smtClean="0">
                <a:solidFill>
                  <a:schemeClr val="bg1"/>
                </a:solidFill>
              </a:rPr>
              <a:t> it be </a:t>
            </a:r>
            <a:r>
              <a:rPr lang="nb-NO" sz="2400" b="1" dirty="0" err="1" smtClean="0">
                <a:solidFill>
                  <a:schemeClr val="bg1"/>
                </a:solidFill>
              </a:rPr>
              <a:t>nice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if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we</a:t>
            </a:r>
            <a:r>
              <a:rPr lang="nb-NO" sz="2400" b="1" dirty="0" smtClean="0">
                <a:solidFill>
                  <a:schemeClr val="bg1"/>
                </a:solidFill>
              </a:rPr>
              <a:t> </a:t>
            </a:r>
            <a:r>
              <a:rPr lang="nb-NO" sz="2400" b="1" dirty="0" err="1" smtClean="0">
                <a:solidFill>
                  <a:schemeClr val="bg1"/>
                </a:solidFill>
              </a:rPr>
              <a:t>could</a:t>
            </a:r>
            <a:r>
              <a:rPr lang="nb-NO" sz="2400" b="1" dirty="0" smtClean="0">
                <a:solidFill>
                  <a:schemeClr val="bg1"/>
                </a:solidFill>
              </a:rPr>
              <a:t> be </a:t>
            </a:r>
            <a:r>
              <a:rPr lang="nb-NO" sz="2400" b="1" dirty="0" err="1" smtClean="0">
                <a:solidFill>
                  <a:schemeClr val="bg1"/>
                </a:solidFill>
              </a:rPr>
              <a:t>leading</a:t>
            </a:r>
            <a:r>
              <a:rPr lang="nb-NO" sz="2400" b="1" dirty="0" smtClean="0">
                <a:solidFill>
                  <a:schemeClr val="bg1"/>
                </a:solidFill>
              </a:rPr>
              <a:t> in </a:t>
            </a:r>
            <a:r>
              <a:rPr lang="nb-NO" sz="2400" b="1" dirty="0" err="1" smtClean="0">
                <a:solidFill>
                  <a:schemeClr val="bg1"/>
                </a:solidFill>
              </a:rPr>
              <a:t>biotech</a:t>
            </a:r>
            <a:r>
              <a:rPr lang="nb-NO" sz="2400" b="1" dirty="0" smtClean="0">
                <a:solidFill>
                  <a:schemeClr val="bg1"/>
                </a:solidFill>
              </a:rPr>
              <a:t>»</a:t>
            </a:r>
            <a:endParaRPr lang="nb-NO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0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57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01888"/>
      </p:ext>
    </p:extLst>
  </p:cSld>
  <p:clrMapOvr>
    <a:masterClrMapping/>
  </p:clrMapOvr>
</p:sld>
</file>

<file path=ppt/theme/theme1.xml><?xml version="1.0" encoding="utf-8"?>
<a:theme xmlns:a="http://schemas.openxmlformats.org/drawingml/2006/main" name="1_Mal_Fremtides_næringsl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Mal_Fremtides_næringsl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9_Mal_Fremtides_næringsli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~7711948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On-screen Show (4:3)</PresentationFormat>
  <Paragraphs>114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Times</vt:lpstr>
      <vt:lpstr>Times New Roman</vt:lpstr>
      <vt:lpstr>Verdana</vt:lpstr>
      <vt:lpstr>Wingdings</vt:lpstr>
      <vt:lpstr>1_Mal_Fremtides_næringsliv</vt:lpstr>
      <vt:lpstr>6_Mal_Fremtides_næringsliv</vt:lpstr>
      <vt:lpstr>9_Mal_Fremtides_næringsliv</vt:lpstr>
      <vt:lpstr>1_~7711948</vt:lpstr>
      <vt:lpstr>Bionæringene: Nasjonale muligheter og utfordringer</vt:lpstr>
      <vt:lpstr>PowerPoint Presentation</vt:lpstr>
      <vt:lpstr>PowerPoint Presentation</vt:lpstr>
      <vt:lpstr>PowerPoint Presentation</vt:lpstr>
      <vt:lpstr>Konkurranseevne har to dimensjoner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Vi har lykkes stort innen lakseoppdrett «En ren professornæring»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Norsk globalt næringsliv er Ocean Industries</vt:lpstr>
      <vt:lpstr>PowerPoint Presentation</vt:lpstr>
      <vt:lpstr>  The Future is the Ocean Economy</vt:lpstr>
      <vt:lpstr>A GLOBAL BLUE MARITIME KNOWLEGDE HUB</vt:lpstr>
      <vt:lpstr>PowerPoint Presentation</vt:lpstr>
      <vt:lpstr>PowerPoint Presentation</vt:lpstr>
      <vt:lpstr>PowerPoint Presentation</vt:lpstr>
      <vt:lpstr>Ny næringsutvikling</vt:lpstr>
      <vt:lpstr>Tre industrielle omstillingskrefter</vt:lpstr>
      <vt:lpstr>PowerPoint Presentation</vt:lpstr>
      <vt:lpstr>PowerPoint Presentation</vt:lpstr>
      <vt:lpstr>PowerPoint Presentation</vt:lpstr>
      <vt:lpstr>Strategi for bionæringene</vt:lpstr>
    </vt:vector>
  </TitlesOfParts>
  <Company>Norwegian School Of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A0910397</dc:creator>
  <cp:lastModifiedBy>Reve, Torger</cp:lastModifiedBy>
  <cp:revision>425</cp:revision>
  <cp:lastPrinted>2015-06-08T11:42:23Z</cp:lastPrinted>
  <dcterms:created xsi:type="dcterms:W3CDTF">2011-06-07T17:59:46Z</dcterms:created>
  <dcterms:modified xsi:type="dcterms:W3CDTF">2015-06-08T11:49:02Z</dcterms:modified>
</cp:coreProperties>
</file>