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2" r:id="rId6"/>
    <p:sldMasterId id="2147483684" r:id="rId7"/>
    <p:sldMasterId id="2147483692" r:id="rId8"/>
    <p:sldMasterId id="2147483704" r:id="rId9"/>
  </p:sldMasterIdLst>
  <p:notesMasterIdLst>
    <p:notesMasterId r:id="rId32"/>
  </p:notesMasterIdLst>
  <p:sldIdLst>
    <p:sldId id="296" r:id="rId10"/>
    <p:sldId id="258" r:id="rId11"/>
    <p:sldId id="623" r:id="rId12"/>
    <p:sldId id="610" r:id="rId13"/>
    <p:sldId id="818" r:id="rId14"/>
    <p:sldId id="680" r:id="rId15"/>
    <p:sldId id="306" r:id="rId16"/>
    <p:sldId id="689" r:id="rId17"/>
    <p:sldId id="511" r:id="rId18"/>
    <p:sldId id="686" r:id="rId19"/>
    <p:sldId id="773" r:id="rId20"/>
    <p:sldId id="678" r:id="rId21"/>
    <p:sldId id="820" r:id="rId22"/>
    <p:sldId id="690" r:id="rId23"/>
    <p:sldId id="314" r:id="rId24"/>
    <p:sldId id="317" r:id="rId25"/>
    <p:sldId id="319" r:id="rId26"/>
    <p:sldId id="822" r:id="rId27"/>
    <p:sldId id="261" r:id="rId28"/>
    <p:sldId id="682" r:id="rId29"/>
    <p:sldId id="616" r:id="rId30"/>
    <p:sldId id="821" r:id="rId31"/>
  </p:sldIdLst>
  <p:sldSz cx="18288000" cy="10287000"/>
  <p:notesSz cx="6858000" cy="9144000"/>
  <p:embeddedFontLst>
    <p:embeddedFont>
      <p:font typeface="Canva Sans" panose="020B0604020202020204" charset="0"/>
      <p:regular r:id="rId33"/>
    </p:embeddedFont>
    <p:embeddedFont>
      <p:font typeface="EC Square Sans Cond Pro" panose="020B0506040000020004" charset="0"/>
      <p:regular r:id="rId34"/>
      <p:bold r:id="rId35"/>
      <p:italic r:id="rId36"/>
      <p:boldItalic r:id="rId37"/>
    </p:embeddedFont>
    <p:embeddedFont>
      <p:font typeface="EC Square Sans Cond Pro Medium" panose="020B0606000000020004" charset="0"/>
      <p:regular r:id="rId38"/>
      <p:italic r:id="rId39"/>
    </p:embeddedFont>
    <p:embeddedFont>
      <p:font typeface="Now" panose="020B0604020202020204" charset="0"/>
      <p:regular r:id="rId40"/>
    </p:embeddedFont>
    <p:embeddedFont>
      <p:font typeface="Now Bold" panose="020B0604020202020204" charset="0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Light" panose="020B0306030504020204" pitchFamily="34" charset="0"/>
      <p:regular r:id="rId46"/>
      <p:italic r:id="rId47"/>
    </p:embeddedFont>
    <p:embeddedFont>
      <p:font typeface="Poppins" panose="00000500000000000000" pitchFamily="2" charset="0"/>
      <p:regular r:id="rId48"/>
      <p:bold r:id="rId49"/>
      <p:italic r:id="rId50"/>
      <p:boldItalic r:id="rId51"/>
    </p:embeddedFont>
    <p:embeddedFont>
      <p:font typeface="Quicksand 2 Medium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D5F726-DB92-D50A-64A2-3D8C4EB99485}" name="BERG Olav" initials="OB" userId="S::Olav.BERG@efta.int::7ece5826-a058-44f0-b904-dbc524959cb9" providerId="AD"/>
  <p188:author id="{BC9E268A-AC48-E6EC-A6FB-6647F9B15702}" name="BARDSEN Trond Helge" initials="TB" userId="S::TrondHelge.Bardsen@efta.int::1b9250eb-6060-494b-83a6-5442a797e7cc" providerId="AD"/>
  <p188:author id="{D41A02D8-E925-4954-C5A2-B75ACFD07F28}" name="ANDRIA Marit C. Schage" initials="" userId="S::MaritSchage.ANDRIA@efta.int::d91c4622-eade-4814-9abd-e19ffa73a8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64E"/>
    <a:srgbClr val="DB4745"/>
    <a:srgbClr val="697275"/>
    <a:srgbClr val="8FBDEA"/>
    <a:srgbClr val="6699FF"/>
    <a:srgbClr val="99CCFF"/>
    <a:srgbClr val="14C2F8"/>
    <a:srgbClr val="434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46A85-D061-42CF-9C38-7AF97CD32A1C}" v="328" dt="2025-04-09T08:04:01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33820" autoAdjust="0"/>
  </p:normalViewPr>
  <p:slideViewPr>
    <p:cSldViewPr snapToGrid="0">
      <p:cViewPr varScale="1">
        <p:scale>
          <a:sx n="11" d="100"/>
          <a:sy n="11" d="100"/>
        </p:scale>
        <p:origin x="2580" y="2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7.fntdata"/><Relationship Id="rId21" Type="http://schemas.openxmlformats.org/officeDocument/2006/relationships/slide" Target="slides/slide12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1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microsoft.com/office/2015/10/relationships/revisionInfo" Target="revisionInfo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ea.registrar\360Files\EFTA_EEA.Registrar\25-341%20EEA%20processing%20KPIs%20-%20statistics%202024%20997820_759952_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Backlog!$A$7</c:f>
              <c:strCache>
                <c:ptCount val="1"/>
                <c:pt idx="0">
                  <c:v>Acts identified (per year)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82-4F50-9457-1E13EB51C6B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82-4F50-9457-1E13EB51C6B8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82-4F50-9457-1E13EB51C6B8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82-4F50-9457-1E13EB51C6B8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82-4F50-9457-1E13EB51C6B8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82-4F50-9457-1E13EB51C6B8}"/>
                </c:ext>
              </c:extLst>
            </c:dLbl>
            <c:dLbl>
              <c:idx val="7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82-4F50-9457-1E13EB51C6B8}"/>
                </c:ext>
              </c:extLst>
            </c:dLbl>
            <c:dLbl>
              <c:idx val="8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82-4F50-9457-1E13EB51C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Backlog!$AX$2:$EN$2</c:f>
              <c:numCache>
                <c:formatCode>mmm\-yy</c:formatCode>
                <c:ptCount val="95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</c:numCache>
              <c:extLst/>
            </c:numRef>
          </c:cat>
          <c:val>
            <c:numRef>
              <c:f>Backlog!$AX$7:$EN$7</c:f>
              <c:numCache>
                <c:formatCode>General</c:formatCode>
                <c:ptCount val="95"/>
                <c:pt idx="4">
                  <c:v>596</c:v>
                </c:pt>
                <c:pt idx="5">
                  <c:v>596</c:v>
                </c:pt>
                <c:pt idx="16">
                  <c:v>578</c:v>
                </c:pt>
                <c:pt idx="17">
                  <c:v>578</c:v>
                </c:pt>
                <c:pt idx="28">
                  <c:v>689</c:v>
                </c:pt>
                <c:pt idx="29">
                  <c:v>689</c:v>
                </c:pt>
                <c:pt idx="40">
                  <c:v>597</c:v>
                </c:pt>
                <c:pt idx="41">
                  <c:v>597</c:v>
                </c:pt>
                <c:pt idx="52">
                  <c:v>721</c:v>
                </c:pt>
                <c:pt idx="53">
                  <c:v>721</c:v>
                </c:pt>
                <c:pt idx="64">
                  <c:v>687</c:v>
                </c:pt>
                <c:pt idx="65">
                  <c:v>687</c:v>
                </c:pt>
                <c:pt idx="76">
                  <c:v>789</c:v>
                </c:pt>
                <c:pt idx="77">
                  <c:v>789</c:v>
                </c:pt>
                <c:pt idx="88">
                  <c:v>780</c:v>
                </c:pt>
                <c:pt idx="89">
                  <c:v>780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C082-4F50-9457-1E13EB51C6B8}"/>
            </c:ext>
          </c:extLst>
        </c:ser>
        <c:ser>
          <c:idx val="1"/>
          <c:order val="1"/>
          <c:tx>
            <c:strRef>
              <c:f>Backlog!$A$9</c:f>
              <c:strCache>
                <c:ptCount val="1"/>
                <c:pt idx="0">
                  <c:v>Acts incorporated (per year)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82-4F50-9457-1E13EB51C6B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082-4F50-9457-1E13EB51C6B8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082-4F50-9457-1E13EB51C6B8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082-4F50-9457-1E13EB51C6B8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082-4F50-9457-1E13EB51C6B8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082-4F50-9457-1E13EB51C6B8}"/>
                </c:ext>
              </c:extLst>
            </c:dLbl>
            <c:dLbl>
              <c:idx val="7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082-4F50-9457-1E13EB51C6B8}"/>
                </c:ext>
              </c:extLst>
            </c:dLbl>
            <c:dLbl>
              <c:idx val="9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082-4F50-9457-1E13EB51C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Backlog!$AX$2:$EN$2</c:f>
              <c:numCache>
                <c:formatCode>mmm\-yy</c:formatCode>
                <c:ptCount val="95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</c:numCache>
              <c:extLst/>
            </c:numRef>
          </c:cat>
          <c:val>
            <c:numRef>
              <c:f>Backlog!$AX$9:$EN$9</c:f>
              <c:numCache>
                <c:formatCode>General</c:formatCode>
                <c:ptCount val="95"/>
                <c:pt idx="6">
                  <c:v>514</c:v>
                </c:pt>
                <c:pt idx="7">
                  <c:v>514</c:v>
                </c:pt>
                <c:pt idx="18">
                  <c:v>433</c:v>
                </c:pt>
                <c:pt idx="19">
                  <c:v>433</c:v>
                </c:pt>
                <c:pt idx="30">
                  <c:v>708</c:v>
                </c:pt>
                <c:pt idx="31">
                  <c:v>708</c:v>
                </c:pt>
                <c:pt idx="42">
                  <c:v>370</c:v>
                </c:pt>
                <c:pt idx="43">
                  <c:v>370</c:v>
                </c:pt>
                <c:pt idx="54">
                  <c:v>663</c:v>
                </c:pt>
                <c:pt idx="55">
                  <c:v>663</c:v>
                </c:pt>
                <c:pt idx="66">
                  <c:v>628</c:v>
                </c:pt>
                <c:pt idx="67">
                  <c:v>628</c:v>
                </c:pt>
                <c:pt idx="78">
                  <c:v>620</c:v>
                </c:pt>
                <c:pt idx="79">
                  <c:v>620</c:v>
                </c:pt>
                <c:pt idx="90">
                  <c:v>557</c:v>
                </c:pt>
                <c:pt idx="91">
                  <c:v>557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1-C082-4F50-9457-1E13EB51C6B8}"/>
            </c:ext>
          </c:extLst>
        </c:ser>
        <c:ser>
          <c:idx val="2"/>
          <c:order val="2"/>
          <c:tx>
            <c:strRef>
              <c:f>Backlog!$A$10</c:f>
              <c:strCache>
                <c:ptCount val="1"/>
                <c:pt idx="0">
                  <c:v>Acts excluded (per year)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082-4F50-9457-1E13EB51C6B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082-4F50-9457-1E13EB51C6B8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082-4F50-9457-1E13EB51C6B8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082-4F50-9457-1E13EB51C6B8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082-4F50-9457-1E13EB51C6B8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082-4F50-9457-1E13EB51C6B8}"/>
                </c:ext>
              </c:extLst>
            </c:dLbl>
            <c:dLbl>
              <c:idx val="78"/>
              <c:layout>
                <c:manualLayout>
                  <c:x val="1.001251432893278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082-4F50-9457-1E13EB51C6B8}"/>
                </c:ext>
              </c:extLst>
            </c:dLbl>
            <c:dLbl>
              <c:idx val="7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082-4F50-9457-1E13EB51C6B8}"/>
                </c:ext>
              </c:extLst>
            </c:dLbl>
            <c:dLbl>
              <c:idx val="9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082-4F50-9457-1E13EB51C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Backlog!$AX$2:$EN$2</c:f>
              <c:numCache>
                <c:formatCode>mmm\-yy</c:formatCode>
                <c:ptCount val="95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</c:numCache>
              <c:extLst/>
            </c:numRef>
          </c:cat>
          <c:val>
            <c:numRef>
              <c:f>Backlog!$AX$10:$EN$10</c:f>
              <c:numCache>
                <c:formatCode>General</c:formatCode>
                <c:ptCount val="95"/>
                <c:pt idx="6">
                  <c:v>72</c:v>
                </c:pt>
                <c:pt idx="7">
                  <c:v>72</c:v>
                </c:pt>
                <c:pt idx="18">
                  <c:v>87</c:v>
                </c:pt>
                <c:pt idx="19">
                  <c:v>87</c:v>
                </c:pt>
                <c:pt idx="30">
                  <c:v>81</c:v>
                </c:pt>
                <c:pt idx="31">
                  <c:v>81</c:v>
                </c:pt>
                <c:pt idx="42">
                  <c:v>66</c:v>
                </c:pt>
                <c:pt idx="43">
                  <c:v>66</c:v>
                </c:pt>
                <c:pt idx="54">
                  <c:v>60</c:v>
                </c:pt>
                <c:pt idx="55">
                  <c:v>60</c:v>
                </c:pt>
                <c:pt idx="66">
                  <c:v>108</c:v>
                </c:pt>
                <c:pt idx="67">
                  <c:v>108</c:v>
                </c:pt>
                <c:pt idx="78">
                  <c:v>134</c:v>
                </c:pt>
                <c:pt idx="79">
                  <c:v>134</c:v>
                </c:pt>
                <c:pt idx="90">
                  <c:v>130</c:v>
                </c:pt>
                <c:pt idx="91">
                  <c:v>130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B-C082-4F50-9457-1E13EB51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81173304"/>
        <c:axId val="181173696"/>
      </c:barChart>
      <c:lineChart>
        <c:grouping val="standard"/>
        <c:varyColors val="0"/>
        <c:ser>
          <c:idx val="3"/>
          <c:order val="3"/>
          <c:tx>
            <c:strRef>
              <c:f>Backlog!$A$3</c:f>
              <c:strCache>
                <c:ptCount val="1"/>
                <c:pt idx="0">
                  <c:v>Acts awaiting incorporation (monitoring list)</c:v>
                </c:pt>
              </c:strCache>
            </c:strRef>
          </c:tx>
          <c:spPr>
            <a:ln w="44450" cap="rnd">
              <a:solidFill>
                <a:srgbClr val="F79646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Backlog!$AX$2:$DQ$2</c:f>
              <c:numCache>
                <c:formatCode>mmm\-yy</c:formatCode>
                <c:ptCount val="7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</c:numCache>
              <c:extLst/>
            </c:numRef>
          </c:cat>
          <c:val>
            <c:numRef>
              <c:f>Backlog!$AX$3:$EN$3</c:f>
              <c:numCache>
                <c:formatCode>General</c:formatCode>
                <c:ptCount val="95"/>
                <c:pt idx="0">
                  <c:v>579</c:v>
                </c:pt>
                <c:pt idx="1">
                  <c:v>531</c:v>
                </c:pt>
                <c:pt idx="2">
                  <c:v>#N/A</c:v>
                </c:pt>
                <c:pt idx="3">
                  <c:v>546</c:v>
                </c:pt>
                <c:pt idx="4">
                  <c:v>533</c:v>
                </c:pt>
                <c:pt idx="5">
                  <c:v>551</c:v>
                </c:pt>
                <c:pt idx="6">
                  <c:v>#N/A</c:v>
                </c:pt>
                <c:pt idx="7">
                  <c:v>606</c:v>
                </c:pt>
                <c:pt idx="8">
                  <c:v>#N/A</c:v>
                </c:pt>
                <c:pt idx="9">
                  <c:v>559</c:v>
                </c:pt>
                <c:pt idx="10">
                  <c:v>#N/A</c:v>
                </c:pt>
                <c:pt idx="11">
                  <c:v>576</c:v>
                </c:pt>
                <c:pt idx="12">
                  <c:v>607</c:v>
                </c:pt>
                <c:pt idx="13">
                  <c:v>#N/A</c:v>
                </c:pt>
                <c:pt idx="14">
                  <c:v>611</c:v>
                </c:pt>
                <c:pt idx="15">
                  <c:v>580</c:v>
                </c:pt>
                <c:pt idx="16">
                  <c:v>554</c:v>
                </c:pt>
                <c:pt idx="17">
                  <c:v>567</c:v>
                </c:pt>
                <c:pt idx="18">
                  <c:v>#N/A</c:v>
                </c:pt>
                <c:pt idx="19">
                  <c:v>589</c:v>
                </c:pt>
                <c:pt idx="20">
                  <c:v>#N/A</c:v>
                </c:pt>
                <c:pt idx="21">
                  <c:v>566</c:v>
                </c:pt>
                <c:pt idx="22">
                  <c:v>612</c:v>
                </c:pt>
                <c:pt idx="23">
                  <c:v>#N/A</c:v>
                </c:pt>
                <c:pt idx="24">
                  <c:v>636</c:v>
                </c:pt>
                <c:pt idx="25">
                  <c:v>#N/A</c:v>
                </c:pt>
                <c:pt idx="26">
                  <c:v>643</c:v>
                </c:pt>
                <c:pt idx="27">
                  <c:v>479</c:v>
                </c:pt>
                <c:pt idx="28">
                  <c:v>462</c:v>
                </c:pt>
                <c:pt idx="29">
                  <c:v>454</c:v>
                </c:pt>
                <c:pt idx="30">
                  <c:v>#N/A</c:v>
                </c:pt>
                <c:pt idx="31">
                  <c:v>515</c:v>
                </c:pt>
                <c:pt idx="32">
                  <c:v>#N/A</c:v>
                </c:pt>
                <c:pt idx="33">
                  <c:v>432</c:v>
                </c:pt>
                <c:pt idx="34">
                  <c:v>435</c:v>
                </c:pt>
                <c:pt idx="35">
                  <c:v>#N/A</c:v>
                </c:pt>
                <c:pt idx="36">
                  <c:v>466</c:v>
                </c:pt>
                <c:pt idx="37">
                  <c:v>#N/A</c:v>
                </c:pt>
                <c:pt idx="38">
                  <c:v>465</c:v>
                </c:pt>
                <c:pt idx="39">
                  <c:v>489</c:v>
                </c:pt>
                <c:pt idx="40">
                  <c:v>475</c:v>
                </c:pt>
                <c:pt idx="41">
                  <c:v>458</c:v>
                </c:pt>
                <c:pt idx="42">
                  <c:v>#N/A</c:v>
                </c:pt>
                <c:pt idx="43">
                  <c:v>#N/A</c:v>
                </c:pt>
                <c:pt idx="44">
                  <c:v>557</c:v>
                </c:pt>
                <c:pt idx="45">
                  <c:v>547</c:v>
                </c:pt>
                <c:pt idx="46">
                  <c:v>577</c:v>
                </c:pt>
                <c:pt idx="47">
                  <c:v>#N/A</c:v>
                </c:pt>
                <c:pt idx="48">
                  <c:v>643</c:v>
                </c:pt>
                <c:pt idx="49">
                  <c:v>525</c:v>
                </c:pt>
                <c:pt idx="50">
                  <c:v>#N/A</c:v>
                </c:pt>
                <c:pt idx="51">
                  <c:v>534</c:v>
                </c:pt>
                <c:pt idx="52">
                  <c:v>558</c:v>
                </c:pt>
                <c:pt idx="53">
                  <c:v>591</c:v>
                </c:pt>
                <c:pt idx="54">
                  <c:v>#N/A</c:v>
                </c:pt>
                <c:pt idx="55">
                  <c:v>#N/A</c:v>
                </c:pt>
                <c:pt idx="56">
                  <c:v>658</c:v>
                </c:pt>
                <c:pt idx="57">
                  <c:v>594</c:v>
                </c:pt>
                <c:pt idx="58">
                  <c:v>589</c:v>
                </c:pt>
                <c:pt idx="59">
                  <c:v>#N/A</c:v>
                </c:pt>
                <c:pt idx="60">
                  <c:v>636</c:v>
                </c:pt>
                <c:pt idx="61">
                  <c:v>605</c:v>
                </c:pt>
                <c:pt idx="62">
                  <c:v>#N/A</c:v>
                </c:pt>
                <c:pt idx="63">
                  <c:v>614</c:v>
                </c:pt>
                <c:pt idx="64">
                  <c:v>550</c:v>
                </c:pt>
                <c:pt idx="65">
                  <c:v>538</c:v>
                </c:pt>
                <c:pt idx="66">
                  <c:v>#N/A</c:v>
                </c:pt>
                <c:pt idx="67">
                  <c:v>632</c:v>
                </c:pt>
                <c:pt idx="68">
                  <c:v>#N/A</c:v>
                </c:pt>
                <c:pt idx="69">
                  <c:v>574</c:v>
                </c:pt>
                <c:pt idx="70">
                  <c:v>612</c:v>
                </c:pt>
                <c:pt idx="71">
                  <c:v>#N/A</c:v>
                </c:pt>
                <c:pt idx="72">
                  <c:v>612</c:v>
                </c:pt>
                <c:pt idx="73">
                  <c:v>630</c:v>
                </c:pt>
                <c:pt idx="74">
                  <c:v>#N/A</c:v>
                </c:pt>
                <c:pt idx="75">
                  <c:v>612</c:v>
                </c:pt>
                <c:pt idx="76">
                  <c:v>518</c:v>
                </c:pt>
                <c:pt idx="77">
                  <c:v>502</c:v>
                </c:pt>
                <c:pt idx="78">
                  <c:v>#N/A</c:v>
                </c:pt>
                <c:pt idx="79">
                  <c:v>614</c:v>
                </c:pt>
                <c:pt idx="80">
                  <c:v>#N/A</c:v>
                </c:pt>
                <c:pt idx="81">
                  <c:v>573</c:v>
                </c:pt>
                <c:pt idx="82">
                  <c:v>542</c:v>
                </c:pt>
                <c:pt idx="83">
                  <c:v>#N/A</c:v>
                </c:pt>
                <c:pt idx="84">
                  <c:v>580</c:v>
                </c:pt>
                <c:pt idx="85">
                  <c:v>563</c:v>
                </c:pt>
                <c:pt idx="86">
                  <c:v>#N/A</c:v>
                </c:pt>
                <c:pt idx="87">
                  <c:v>521</c:v>
                </c:pt>
                <c:pt idx="88">
                  <c:v>561</c:v>
                </c:pt>
                <c:pt idx="89">
                  <c:v>547</c:v>
                </c:pt>
                <c:pt idx="90">
                  <c:v>#N/A</c:v>
                </c:pt>
                <c:pt idx="91">
                  <c:v>628</c:v>
                </c:pt>
                <c:pt idx="92">
                  <c:v>#N/A</c:v>
                </c:pt>
                <c:pt idx="93">
                  <c:v>561</c:v>
                </c:pt>
                <c:pt idx="94">
                  <c:v>569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C082-4F50-9457-1E13EB51C6B8}"/>
            </c:ext>
          </c:extLst>
        </c:ser>
        <c:ser>
          <c:idx val="4"/>
          <c:order val="4"/>
          <c:tx>
            <c:strRef>
              <c:f>Backlog!$A$5</c:f>
              <c:strCache>
                <c:ptCount val="1"/>
                <c:pt idx="0">
                  <c:v>Acts in Financial Services field</c:v>
                </c:pt>
              </c:strCache>
            </c:strRef>
          </c:tx>
          <c:spPr>
            <a:ln w="444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Backlog!$AX$2:$DQ$2</c:f>
              <c:numCache>
                <c:formatCode>mmm\-yy</c:formatCode>
                <c:ptCount val="7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</c:numCache>
              <c:extLst/>
            </c:numRef>
          </c:cat>
          <c:val>
            <c:numRef>
              <c:f>Backlog!$AX$5:$EN$5</c:f>
              <c:numCache>
                <c:formatCode>General</c:formatCode>
                <c:ptCount val="95"/>
                <c:pt idx="0">
                  <c:v>214</c:v>
                </c:pt>
                <c:pt idx="1">
                  <c:v>207</c:v>
                </c:pt>
                <c:pt idx="2">
                  <c:v>#N/A</c:v>
                </c:pt>
                <c:pt idx="3">
                  <c:v>227</c:v>
                </c:pt>
                <c:pt idx="4">
                  <c:v>229</c:v>
                </c:pt>
                <c:pt idx="5">
                  <c:v>234</c:v>
                </c:pt>
                <c:pt idx="6">
                  <c:v>#N/A</c:v>
                </c:pt>
                <c:pt idx="7">
                  <c:v>244</c:v>
                </c:pt>
                <c:pt idx="8">
                  <c:v>#N/A</c:v>
                </c:pt>
                <c:pt idx="9">
                  <c:v>248</c:v>
                </c:pt>
                <c:pt idx="10">
                  <c:v>#N/A</c:v>
                </c:pt>
                <c:pt idx="11">
                  <c:v>267</c:v>
                </c:pt>
                <c:pt idx="12">
                  <c:v>313</c:v>
                </c:pt>
                <c:pt idx="13">
                  <c:v>#N/A</c:v>
                </c:pt>
                <c:pt idx="14">
                  <c:v>327</c:v>
                </c:pt>
                <c:pt idx="15">
                  <c:v>299</c:v>
                </c:pt>
                <c:pt idx="16">
                  <c:v>297</c:v>
                </c:pt>
                <c:pt idx="17">
                  <c:v>280</c:v>
                </c:pt>
                <c:pt idx="18">
                  <c:v>#N/A</c:v>
                </c:pt>
                <c:pt idx="19">
                  <c:v>286</c:v>
                </c:pt>
                <c:pt idx="20">
                  <c:v>#N/A</c:v>
                </c:pt>
                <c:pt idx="21">
                  <c:v>281</c:v>
                </c:pt>
                <c:pt idx="22">
                  <c:v>282</c:v>
                </c:pt>
                <c:pt idx="23">
                  <c:v>#N/A</c:v>
                </c:pt>
                <c:pt idx="24">
                  <c:v>281</c:v>
                </c:pt>
                <c:pt idx="25">
                  <c:v>#N/A</c:v>
                </c:pt>
                <c:pt idx="26">
                  <c:v>282</c:v>
                </c:pt>
                <c:pt idx="27">
                  <c:v>151</c:v>
                </c:pt>
                <c:pt idx="28">
                  <c:v>151</c:v>
                </c:pt>
                <c:pt idx="29">
                  <c:v>145</c:v>
                </c:pt>
                <c:pt idx="30">
                  <c:v>#N/A</c:v>
                </c:pt>
                <c:pt idx="31">
                  <c:v>150</c:v>
                </c:pt>
                <c:pt idx="32">
                  <c:v>#N/A</c:v>
                </c:pt>
                <c:pt idx="33">
                  <c:v>122</c:v>
                </c:pt>
                <c:pt idx="34">
                  <c:v>118</c:v>
                </c:pt>
                <c:pt idx="35">
                  <c:v>#N/A</c:v>
                </c:pt>
                <c:pt idx="36">
                  <c:v>107</c:v>
                </c:pt>
                <c:pt idx="38">
                  <c:v>95</c:v>
                </c:pt>
                <c:pt idx="39">
                  <c:v>95</c:v>
                </c:pt>
                <c:pt idx="40">
                  <c:v>75</c:v>
                </c:pt>
                <c:pt idx="41">
                  <c:v>64</c:v>
                </c:pt>
                <c:pt idx="44">
                  <c:v>71</c:v>
                </c:pt>
                <c:pt idx="45">
                  <c:v>80</c:v>
                </c:pt>
                <c:pt idx="46">
                  <c:v>74</c:v>
                </c:pt>
                <c:pt idx="47">
                  <c:v>#N/A</c:v>
                </c:pt>
                <c:pt idx="48">
                  <c:v>79</c:v>
                </c:pt>
                <c:pt idx="49">
                  <c:v>70</c:v>
                </c:pt>
                <c:pt idx="50">
                  <c:v>#N/A</c:v>
                </c:pt>
                <c:pt idx="51">
                  <c:v>68</c:v>
                </c:pt>
                <c:pt idx="52">
                  <c:v>77</c:v>
                </c:pt>
                <c:pt idx="53">
                  <c:v>72</c:v>
                </c:pt>
                <c:pt idx="54">
                  <c:v>#N/A</c:v>
                </c:pt>
                <c:pt idx="55">
                  <c:v>#N/A</c:v>
                </c:pt>
                <c:pt idx="56">
                  <c:v>97</c:v>
                </c:pt>
                <c:pt idx="57">
                  <c:v>101</c:v>
                </c:pt>
                <c:pt idx="58">
                  <c:v>102</c:v>
                </c:pt>
                <c:pt idx="59">
                  <c:v>#N/A</c:v>
                </c:pt>
                <c:pt idx="60">
                  <c:v>101</c:v>
                </c:pt>
                <c:pt idx="61">
                  <c:v>98</c:v>
                </c:pt>
                <c:pt idx="62">
                  <c:v>#N/A</c:v>
                </c:pt>
                <c:pt idx="63">
                  <c:v>107</c:v>
                </c:pt>
                <c:pt idx="64">
                  <c:v>95</c:v>
                </c:pt>
                <c:pt idx="65">
                  <c:v>93</c:v>
                </c:pt>
                <c:pt idx="66">
                  <c:v>#N/A</c:v>
                </c:pt>
                <c:pt idx="67">
                  <c:v>102</c:v>
                </c:pt>
                <c:pt idx="68">
                  <c:v>#N/A</c:v>
                </c:pt>
                <c:pt idx="69">
                  <c:v>96</c:v>
                </c:pt>
                <c:pt idx="70">
                  <c:v>110</c:v>
                </c:pt>
                <c:pt idx="71">
                  <c:v>#N/A</c:v>
                </c:pt>
                <c:pt idx="72">
                  <c:v>121</c:v>
                </c:pt>
                <c:pt idx="73">
                  <c:v>122</c:v>
                </c:pt>
                <c:pt idx="74">
                  <c:v>#N/A</c:v>
                </c:pt>
                <c:pt idx="75">
                  <c:v>113</c:v>
                </c:pt>
                <c:pt idx="76">
                  <c:v>105</c:v>
                </c:pt>
                <c:pt idx="77">
                  <c:v>109</c:v>
                </c:pt>
                <c:pt idx="78">
                  <c:v>#N/A</c:v>
                </c:pt>
                <c:pt idx="79">
                  <c:v>110</c:v>
                </c:pt>
                <c:pt idx="80">
                  <c:v>#N/A</c:v>
                </c:pt>
                <c:pt idx="81">
                  <c:v>118</c:v>
                </c:pt>
                <c:pt idx="82">
                  <c:v>115</c:v>
                </c:pt>
                <c:pt idx="83">
                  <c:v>#N/A</c:v>
                </c:pt>
                <c:pt idx="84">
                  <c:v>124</c:v>
                </c:pt>
                <c:pt idx="85">
                  <c:v>120</c:v>
                </c:pt>
                <c:pt idx="86">
                  <c:v>#N/A</c:v>
                </c:pt>
                <c:pt idx="87">
                  <c:v>112</c:v>
                </c:pt>
                <c:pt idx="88">
                  <c:v>115</c:v>
                </c:pt>
                <c:pt idx="89">
                  <c:v>84</c:v>
                </c:pt>
                <c:pt idx="90">
                  <c:v>#N/A</c:v>
                </c:pt>
                <c:pt idx="91">
                  <c:v>104</c:v>
                </c:pt>
                <c:pt idx="92">
                  <c:v>#N/A</c:v>
                </c:pt>
                <c:pt idx="93">
                  <c:v>98</c:v>
                </c:pt>
                <c:pt idx="94">
                  <c:v>93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C082-4F50-9457-1E13EB51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173304"/>
        <c:axId val="181173696"/>
        <c:extLst>
          <c:ext xmlns:c15="http://schemas.microsoft.com/office/drawing/2012/chart" uri="{02D57815-91ED-43cb-92C2-25804820EDAC}">
            <c15:filteredLine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Backlog!$A$6</c15:sqref>
                        </c15:formulaRef>
                      </c:ext>
                    </c:extLst>
                    <c:strCache>
                      <c:ptCount val="1"/>
                      <c:pt idx="0">
                        <c:v>Acts identified less acts excluded (per year)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Backlog!$AX$2:$DQ$2</c15:sqref>
                        </c15:formulaRef>
                      </c:ext>
                    </c:extLst>
                    <c:numCache>
                      <c:formatCode>mmm\-yy</c:formatCode>
                      <c:ptCount val="72"/>
                      <c:pt idx="0">
                        <c:v>42736</c:v>
                      </c:pt>
                      <c:pt idx="1">
                        <c:v>42767</c:v>
                      </c:pt>
                      <c:pt idx="2">
                        <c:v>42795</c:v>
                      </c:pt>
                      <c:pt idx="3">
                        <c:v>42826</c:v>
                      </c:pt>
                      <c:pt idx="4">
                        <c:v>42856</c:v>
                      </c:pt>
                      <c:pt idx="5">
                        <c:v>42887</c:v>
                      </c:pt>
                      <c:pt idx="6">
                        <c:v>42917</c:v>
                      </c:pt>
                      <c:pt idx="7">
                        <c:v>42948</c:v>
                      </c:pt>
                      <c:pt idx="8">
                        <c:v>42979</c:v>
                      </c:pt>
                      <c:pt idx="9">
                        <c:v>43009</c:v>
                      </c:pt>
                      <c:pt idx="10">
                        <c:v>43040</c:v>
                      </c:pt>
                      <c:pt idx="11">
                        <c:v>43070</c:v>
                      </c:pt>
                      <c:pt idx="12">
                        <c:v>43101</c:v>
                      </c:pt>
                      <c:pt idx="13">
                        <c:v>43132</c:v>
                      </c:pt>
                      <c:pt idx="14">
                        <c:v>43160</c:v>
                      </c:pt>
                      <c:pt idx="15">
                        <c:v>43191</c:v>
                      </c:pt>
                      <c:pt idx="16">
                        <c:v>43221</c:v>
                      </c:pt>
                      <c:pt idx="17">
                        <c:v>43252</c:v>
                      </c:pt>
                      <c:pt idx="18">
                        <c:v>43282</c:v>
                      </c:pt>
                      <c:pt idx="19">
                        <c:v>43313</c:v>
                      </c:pt>
                      <c:pt idx="20">
                        <c:v>43344</c:v>
                      </c:pt>
                      <c:pt idx="21">
                        <c:v>43374</c:v>
                      </c:pt>
                      <c:pt idx="22">
                        <c:v>43405</c:v>
                      </c:pt>
                      <c:pt idx="23">
                        <c:v>43435</c:v>
                      </c:pt>
                      <c:pt idx="24">
                        <c:v>43466</c:v>
                      </c:pt>
                      <c:pt idx="25">
                        <c:v>43497</c:v>
                      </c:pt>
                      <c:pt idx="26">
                        <c:v>43525</c:v>
                      </c:pt>
                      <c:pt idx="27">
                        <c:v>43556</c:v>
                      </c:pt>
                      <c:pt idx="28">
                        <c:v>43586</c:v>
                      </c:pt>
                      <c:pt idx="29">
                        <c:v>43617</c:v>
                      </c:pt>
                      <c:pt idx="30">
                        <c:v>43647</c:v>
                      </c:pt>
                      <c:pt idx="31">
                        <c:v>43678</c:v>
                      </c:pt>
                      <c:pt idx="32">
                        <c:v>43709</c:v>
                      </c:pt>
                      <c:pt idx="33">
                        <c:v>43739</c:v>
                      </c:pt>
                      <c:pt idx="34">
                        <c:v>43770</c:v>
                      </c:pt>
                      <c:pt idx="35">
                        <c:v>43800</c:v>
                      </c:pt>
                      <c:pt idx="36">
                        <c:v>43831</c:v>
                      </c:pt>
                      <c:pt idx="37">
                        <c:v>43862</c:v>
                      </c:pt>
                      <c:pt idx="38">
                        <c:v>43891</c:v>
                      </c:pt>
                      <c:pt idx="39">
                        <c:v>43922</c:v>
                      </c:pt>
                      <c:pt idx="40">
                        <c:v>43952</c:v>
                      </c:pt>
                      <c:pt idx="41">
                        <c:v>43983</c:v>
                      </c:pt>
                      <c:pt idx="42">
                        <c:v>44013</c:v>
                      </c:pt>
                      <c:pt idx="43">
                        <c:v>44044</c:v>
                      </c:pt>
                      <c:pt idx="44">
                        <c:v>44075</c:v>
                      </c:pt>
                      <c:pt idx="45">
                        <c:v>44105</c:v>
                      </c:pt>
                      <c:pt idx="46">
                        <c:v>44136</c:v>
                      </c:pt>
                      <c:pt idx="47">
                        <c:v>44166</c:v>
                      </c:pt>
                      <c:pt idx="48">
                        <c:v>44197</c:v>
                      </c:pt>
                      <c:pt idx="49">
                        <c:v>44228</c:v>
                      </c:pt>
                      <c:pt idx="50">
                        <c:v>44256</c:v>
                      </c:pt>
                      <c:pt idx="51">
                        <c:v>44287</c:v>
                      </c:pt>
                      <c:pt idx="52">
                        <c:v>44317</c:v>
                      </c:pt>
                      <c:pt idx="53">
                        <c:v>44348</c:v>
                      </c:pt>
                      <c:pt idx="54">
                        <c:v>44378</c:v>
                      </c:pt>
                      <c:pt idx="55">
                        <c:v>44409</c:v>
                      </c:pt>
                      <c:pt idx="56">
                        <c:v>44440</c:v>
                      </c:pt>
                      <c:pt idx="57">
                        <c:v>44470</c:v>
                      </c:pt>
                      <c:pt idx="58">
                        <c:v>44501</c:v>
                      </c:pt>
                      <c:pt idx="59">
                        <c:v>44531</c:v>
                      </c:pt>
                      <c:pt idx="60">
                        <c:v>44562</c:v>
                      </c:pt>
                      <c:pt idx="61">
                        <c:v>44593</c:v>
                      </c:pt>
                      <c:pt idx="62">
                        <c:v>44621</c:v>
                      </c:pt>
                      <c:pt idx="63">
                        <c:v>44652</c:v>
                      </c:pt>
                      <c:pt idx="64">
                        <c:v>44682</c:v>
                      </c:pt>
                      <c:pt idx="65">
                        <c:v>44713</c:v>
                      </c:pt>
                      <c:pt idx="66">
                        <c:v>44743</c:v>
                      </c:pt>
                      <c:pt idx="67">
                        <c:v>44774</c:v>
                      </c:pt>
                      <c:pt idx="68">
                        <c:v>44805</c:v>
                      </c:pt>
                      <c:pt idx="69">
                        <c:v>44835</c:v>
                      </c:pt>
                      <c:pt idx="70">
                        <c:v>44866</c:v>
                      </c:pt>
                      <c:pt idx="71">
                        <c:v>44896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Backlog!$AX$6:$EL$6</c15:sqref>
                        </c15:formulaRef>
                      </c:ext>
                    </c:extLst>
                    <c:numCache>
                      <c:formatCode>General</c:formatCode>
                      <c:ptCount val="93"/>
                      <c:pt idx="4">
                        <c:v>524</c:v>
                      </c:pt>
                      <c:pt idx="5">
                        <c:v>524</c:v>
                      </c:pt>
                      <c:pt idx="16">
                        <c:v>491</c:v>
                      </c:pt>
                      <c:pt idx="17">
                        <c:v>491</c:v>
                      </c:pt>
                      <c:pt idx="28">
                        <c:v>608</c:v>
                      </c:pt>
                      <c:pt idx="29">
                        <c:v>608</c:v>
                      </c:pt>
                      <c:pt idx="40">
                        <c:v>531</c:v>
                      </c:pt>
                      <c:pt idx="41">
                        <c:v>531</c:v>
                      </c:pt>
                      <c:pt idx="52">
                        <c:v>661</c:v>
                      </c:pt>
                      <c:pt idx="53">
                        <c:v>661</c:v>
                      </c:pt>
                      <c:pt idx="64">
                        <c:v>579</c:v>
                      </c:pt>
                      <c:pt idx="65">
                        <c:v>579</c:v>
                      </c:pt>
                      <c:pt idx="76">
                        <c:v>655</c:v>
                      </c:pt>
                      <c:pt idx="77">
                        <c:v>655</c:v>
                      </c:pt>
                      <c:pt idx="88">
                        <c:v>650</c:v>
                      </c:pt>
                      <c:pt idx="89">
                        <c:v>650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E-C082-4F50-9457-1E13EB51C6B8}"/>
                  </c:ext>
                </c:extLst>
              </c15:ser>
            </c15:filteredLineSeries>
          </c:ext>
        </c:extLst>
      </c:lineChart>
      <c:dateAx>
        <c:axId val="18117330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minorGridlines>
          <c:spPr>
            <a:ln w="9525" cap="flat" cmpd="sng" algn="ctr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prstDash val="sysDot"/>
              <a:round/>
            </a:ln>
            <a:effectLst/>
          </c:spPr>
        </c:min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173696"/>
        <c:crosses val="autoZero"/>
        <c:auto val="0"/>
        <c:lblOffset val="100"/>
        <c:baseTimeUnit val="months"/>
        <c:majorUnit val="1"/>
        <c:majorTimeUnit val="years"/>
        <c:minorUnit val="1"/>
        <c:minorTimeUnit val="months"/>
      </c:dateAx>
      <c:valAx>
        <c:axId val="18117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173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9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'19.02.2025'!$C$2</c:f>
              <c:strCache>
                <c:ptCount val="1"/>
                <c:pt idx="0">
                  <c:v>With EFTA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'19.02.2025'!$B$3:$B$21</c:f>
              <c:strCache>
                <c:ptCount val="11"/>
                <c:pt idx="0">
                  <c:v>Financial Services</c:v>
                </c:pt>
                <c:pt idx="1">
                  <c:v>Energy WG</c:v>
                </c:pt>
                <c:pt idx="2">
                  <c:v>Food Chain WG</c:v>
                </c:pt>
                <c:pt idx="3">
                  <c:v>Heads of National Statistical Institutes</c:v>
                </c:pt>
                <c:pt idx="4">
                  <c:v>Transport WG</c:v>
                </c:pt>
                <c:pt idx="5">
                  <c:v>Environment WG</c:v>
                </c:pt>
                <c:pt idx="6">
                  <c:v>ECASIS WG (incl Data Protection EG)</c:v>
                </c:pt>
                <c:pt idx="7">
                  <c:v>Wine and Spirit Drinks EG</c:v>
                </c:pt>
                <c:pt idx="8">
                  <c:v>Medicinal Products &amp; Medical Devices EG</c:v>
                </c:pt>
                <c:pt idx="9">
                  <c:v>Motor Vehicles EG</c:v>
                </c:pt>
                <c:pt idx="10">
                  <c:v>Enterprise Policy &amp; Internal Market Affairs WG</c:v>
                </c:pt>
              </c:strCache>
            </c:strRef>
          </c:cat>
          <c:val>
            <c:numRef>
              <c:f>'19.02.2025'!$C$3:$C$21</c:f>
              <c:numCache>
                <c:formatCode>General</c:formatCode>
                <c:ptCount val="11"/>
                <c:pt idx="0">
                  <c:v>38</c:v>
                </c:pt>
                <c:pt idx="1">
                  <c:v>56</c:v>
                </c:pt>
                <c:pt idx="2">
                  <c:v>42</c:v>
                </c:pt>
                <c:pt idx="3">
                  <c:v>42</c:v>
                </c:pt>
                <c:pt idx="4">
                  <c:v>27</c:v>
                </c:pt>
                <c:pt idx="5">
                  <c:v>28</c:v>
                </c:pt>
                <c:pt idx="6">
                  <c:v>21</c:v>
                </c:pt>
                <c:pt idx="7">
                  <c:v>5</c:v>
                </c:pt>
                <c:pt idx="8">
                  <c:v>3</c:v>
                </c:pt>
                <c:pt idx="9">
                  <c:v>0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83-40C5-A787-17AFAAD3B621}"/>
            </c:ext>
          </c:extLst>
        </c:ser>
        <c:ser>
          <c:idx val="1"/>
          <c:order val="1"/>
          <c:tx>
            <c:strRef>
              <c:f>'19.02.2025'!$D$2</c:f>
              <c:strCache>
                <c:ptCount val="1"/>
                <c:pt idx="0">
                  <c:v>Discussions Ongoing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'19.02.2025'!$B$3:$B$21</c:f>
              <c:strCache>
                <c:ptCount val="11"/>
                <c:pt idx="0">
                  <c:v>Financial Services</c:v>
                </c:pt>
                <c:pt idx="1">
                  <c:v>Energy WG</c:v>
                </c:pt>
                <c:pt idx="2">
                  <c:v>Food Chain WG</c:v>
                </c:pt>
                <c:pt idx="3">
                  <c:v>Heads of National Statistical Institutes</c:v>
                </c:pt>
                <c:pt idx="4">
                  <c:v>Transport WG</c:v>
                </c:pt>
                <c:pt idx="5">
                  <c:v>Environment WG</c:v>
                </c:pt>
                <c:pt idx="6">
                  <c:v>ECASIS WG (incl Data Protection EG)</c:v>
                </c:pt>
                <c:pt idx="7">
                  <c:v>Wine and Spirit Drinks EG</c:v>
                </c:pt>
                <c:pt idx="8">
                  <c:v>Medicinal Products &amp; Medical Devices EG</c:v>
                </c:pt>
                <c:pt idx="9">
                  <c:v>Motor Vehicles EG</c:v>
                </c:pt>
                <c:pt idx="10">
                  <c:v>Enterprise Policy &amp; Internal Market Affairs WG</c:v>
                </c:pt>
              </c:strCache>
            </c:strRef>
          </c:cat>
          <c:val>
            <c:numRef>
              <c:f>'19.02.2025'!$D$3:$D$21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83-40C5-A787-17AFAAD3B621}"/>
            </c:ext>
          </c:extLst>
        </c:ser>
        <c:ser>
          <c:idx val="2"/>
          <c:order val="2"/>
          <c:tx>
            <c:strRef>
              <c:f>'19.02.2025'!$E$2</c:f>
              <c:strCache>
                <c:ptCount val="1"/>
                <c:pt idx="0">
                  <c:v>With 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'19.02.2025'!$B$3:$B$21</c:f>
              <c:strCache>
                <c:ptCount val="11"/>
                <c:pt idx="0">
                  <c:v>Financial Services</c:v>
                </c:pt>
                <c:pt idx="1">
                  <c:v>Energy WG</c:v>
                </c:pt>
                <c:pt idx="2">
                  <c:v>Food Chain WG</c:v>
                </c:pt>
                <c:pt idx="3">
                  <c:v>Heads of National Statistical Institutes</c:v>
                </c:pt>
                <c:pt idx="4">
                  <c:v>Transport WG</c:v>
                </c:pt>
                <c:pt idx="5">
                  <c:v>Environment WG</c:v>
                </c:pt>
                <c:pt idx="6">
                  <c:v>ECASIS WG (incl Data Protection EG)</c:v>
                </c:pt>
                <c:pt idx="7">
                  <c:v>Wine and Spirit Drinks EG</c:v>
                </c:pt>
                <c:pt idx="8">
                  <c:v>Medicinal Products &amp; Medical Devices EG</c:v>
                </c:pt>
                <c:pt idx="9">
                  <c:v>Motor Vehicles EG</c:v>
                </c:pt>
                <c:pt idx="10">
                  <c:v>Enterprise Policy &amp; Internal Market Affairs WG</c:v>
                </c:pt>
              </c:strCache>
            </c:strRef>
          </c:cat>
          <c:val>
            <c:numRef>
              <c:f>'19.02.2025'!$E$3:$E$21</c:f>
              <c:numCache>
                <c:formatCode>General</c:formatCode>
                <c:ptCount val="11"/>
                <c:pt idx="0">
                  <c:v>19</c:v>
                </c:pt>
                <c:pt idx="1">
                  <c:v>11</c:v>
                </c:pt>
                <c:pt idx="2">
                  <c:v>5</c:v>
                </c:pt>
                <c:pt idx="3">
                  <c:v>0</c:v>
                </c:pt>
                <c:pt idx="4">
                  <c:v>7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4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83-40C5-A787-17AFAAD3B621}"/>
            </c:ext>
          </c:extLst>
        </c:ser>
        <c:ser>
          <c:idx val="3"/>
          <c:order val="3"/>
          <c:tx>
            <c:strRef>
              <c:f>'19.02.2025'!$F$2</c:f>
              <c:strCache>
                <c:ptCount val="1"/>
                <c:pt idx="0">
                  <c:v>Long list 14.03.2025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'19.02.2025'!$B$3:$B$21</c:f>
              <c:strCache>
                <c:ptCount val="11"/>
                <c:pt idx="0">
                  <c:v>Financial Services</c:v>
                </c:pt>
                <c:pt idx="1">
                  <c:v>Energy WG</c:v>
                </c:pt>
                <c:pt idx="2">
                  <c:v>Food Chain WG</c:v>
                </c:pt>
                <c:pt idx="3">
                  <c:v>Heads of National Statistical Institutes</c:v>
                </c:pt>
                <c:pt idx="4">
                  <c:v>Transport WG</c:v>
                </c:pt>
                <c:pt idx="5">
                  <c:v>Environment WG</c:v>
                </c:pt>
                <c:pt idx="6">
                  <c:v>ECASIS WG (incl Data Protection EG)</c:v>
                </c:pt>
                <c:pt idx="7">
                  <c:v>Wine and Spirit Drinks EG</c:v>
                </c:pt>
                <c:pt idx="8">
                  <c:v>Medicinal Products &amp; Medical Devices EG</c:v>
                </c:pt>
                <c:pt idx="9">
                  <c:v>Motor Vehicles EG</c:v>
                </c:pt>
                <c:pt idx="10">
                  <c:v>Enterprise Policy &amp; Internal Market Affairs WG</c:v>
                </c:pt>
              </c:strCache>
            </c:strRef>
          </c:cat>
          <c:val>
            <c:numRef>
              <c:f>'19.02.2025'!$F$3:$F$21</c:f>
              <c:numCache>
                <c:formatCode>General</c:formatCode>
                <c:ptCount val="11"/>
                <c:pt idx="0">
                  <c:v>26</c:v>
                </c:pt>
                <c:pt idx="2">
                  <c:v>1</c:v>
                </c:pt>
                <c:pt idx="3">
                  <c:v>0</c:v>
                </c:pt>
                <c:pt idx="4">
                  <c:v>5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83-40C5-A787-17AFAAD3B6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3459983"/>
        <c:axId val="1153464783"/>
      </c:barChart>
      <c:catAx>
        <c:axId val="1153459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3464783"/>
        <c:crosses val="autoZero"/>
        <c:auto val="1"/>
        <c:lblAlgn val="ctr"/>
        <c:lblOffset val="100"/>
        <c:noMultiLvlLbl val="0"/>
      </c:catAx>
      <c:valAx>
        <c:axId val="1153464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3459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'Summary 2024'!$C$29</c:f>
              <c:strCache>
                <c:ptCount val="1"/>
                <c:pt idx="0">
                  <c:v>Standard sheets returned by all within 16 weeks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37-4D46-9306-C7EB19B972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37-4D46-9306-C7EB19B972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37-4D46-9306-C7EB19B9729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37-4D46-9306-C7EB19B9729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37-4D46-9306-C7EB19B9729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37-4D46-9306-C7EB19B97294}"/>
                </c:ext>
              </c:extLst>
            </c:dLbl>
            <c:dLbl>
              <c:idx val="7"/>
              <c:layout>
                <c:manualLayout>
                  <c:x val="-2.0546707760898387E-16"/>
                  <c:y val="-3.7344392239619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37-4D46-9306-C7EB19B972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ln>
                      <a:solidFill>
                        <a:srgbClr val="0070C0"/>
                      </a:solidFill>
                    </a:ln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'Summary 2024'!$O$5:$V$5</c:f>
              <c:strCache>
                <c:ptCount val="8"/>
                <c:pt idx="0">
                  <c:v>Oct-16 - Sep-17</c:v>
                </c:pt>
                <c:pt idx="1">
                  <c:v>Oct-17 - Dec-18</c:v>
                </c:pt>
                <c:pt idx="2">
                  <c:v>Jan-19 - Dec-19</c:v>
                </c:pt>
                <c:pt idx="3">
                  <c:v>Jan-20 - Dec-20</c:v>
                </c:pt>
                <c:pt idx="4">
                  <c:v>Jan-21 - Dec-21</c:v>
                </c:pt>
                <c:pt idx="5">
                  <c:v>Jan-22 - Dec-22</c:v>
                </c:pt>
                <c:pt idx="6">
                  <c:v>Jan 23 - Dec 23</c:v>
                </c:pt>
                <c:pt idx="7">
                  <c:v>Jan 24 - Dec 24</c:v>
                </c:pt>
              </c:strCache>
            </c:strRef>
          </c:cat>
          <c:val>
            <c:numRef>
              <c:f>'Summary 2024'!$O$9:$V$9</c:f>
              <c:numCache>
                <c:formatCode>0%</c:formatCode>
                <c:ptCount val="8"/>
                <c:pt idx="0">
                  <c:v>0.19502074688796681</c:v>
                </c:pt>
                <c:pt idx="1">
                  <c:v>0.18726591760299627</c:v>
                </c:pt>
                <c:pt idx="2">
                  <c:v>0.11945392491467577</c:v>
                </c:pt>
                <c:pt idx="3">
                  <c:v>0.19574468085106383</c:v>
                </c:pt>
                <c:pt idx="4">
                  <c:v>0.18092105263157895</c:v>
                </c:pt>
                <c:pt idx="5">
                  <c:v>8.5365853658536592E-2</c:v>
                </c:pt>
                <c:pt idx="6">
                  <c:v>0.1050228310502283</c:v>
                </c:pt>
                <c:pt idx="7">
                  <c:v>0.11224489795918367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37-4D46-9306-C7EB19B97294}"/>
            </c:ext>
          </c:extLst>
        </c:ser>
        <c:ser>
          <c:idx val="1"/>
          <c:order val="1"/>
          <c:tx>
            <c:strRef>
              <c:f>'Summary 2024'!$C$30</c:f>
              <c:strCache>
                <c:ptCount val="1"/>
                <c:pt idx="0">
                  <c:v>% of acts in draft JCDs with adaptations cleared by all within 2 weeks (expert level)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37-4D46-9306-C7EB19B972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37-4D46-9306-C7EB19B972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37-4D46-9306-C7EB19B9729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37-4D46-9306-C7EB19B9729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37-4D46-9306-C7EB19B9729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37-4D46-9306-C7EB19B97294}"/>
                </c:ext>
              </c:extLst>
            </c:dLbl>
            <c:dLbl>
              <c:idx val="6"/>
              <c:layout>
                <c:manualLayout>
                  <c:x val="1.3780144367206135E-2"/>
                  <c:y val="4.3568457612889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37-4D46-9306-C7EB19B97294}"/>
                </c:ext>
              </c:extLst>
            </c:dLbl>
            <c:dLbl>
              <c:idx val="7"/>
              <c:layout>
                <c:manualLayout>
                  <c:x val="-2.0546707760898387E-16"/>
                  <c:y val="2.800829417971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37-4D46-9306-C7EB19B972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ln>
                      <a:solidFill>
                        <a:srgbClr val="FF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'Summary 2024'!$O$5:$V$5</c:f>
              <c:strCache>
                <c:ptCount val="8"/>
                <c:pt idx="0">
                  <c:v>Oct-16 - Sep-17</c:v>
                </c:pt>
                <c:pt idx="1">
                  <c:v>Oct-17 - Dec-18</c:v>
                </c:pt>
                <c:pt idx="2">
                  <c:v>Jan-19 - Dec-19</c:v>
                </c:pt>
                <c:pt idx="3">
                  <c:v>Jan-20 - Dec-20</c:v>
                </c:pt>
                <c:pt idx="4">
                  <c:v>Jan-21 - Dec-21</c:v>
                </c:pt>
                <c:pt idx="5">
                  <c:v>Jan-22 - Dec-22</c:v>
                </c:pt>
                <c:pt idx="6">
                  <c:v>Jan 23 - Dec 23</c:v>
                </c:pt>
                <c:pt idx="7">
                  <c:v>Jan 24 - Dec 24</c:v>
                </c:pt>
              </c:strCache>
            </c:strRef>
          </c:cat>
          <c:val>
            <c:numRef>
              <c:f>'Summary 2024'!$M$17:$V$17</c:f>
              <c:numCache>
                <c:formatCode>0%</c:formatCode>
                <c:ptCount val="8"/>
                <c:pt idx="0">
                  <c:v>4.7619047619047616E-2</c:v>
                </c:pt>
                <c:pt idx="1">
                  <c:v>0.10638297872340426</c:v>
                </c:pt>
                <c:pt idx="2">
                  <c:v>0.13414634146341464</c:v>
                </c:pt>
                <c:pt idx="3">
                  <c:v>0.1095890410958904</c:v>
                </c:pt>
                <c:pt idx="4">
                  <c:v>0.14285714285714285</c:v>
                </c:pt>
                <c:pt idx="5">
                  <c:v>0.14754098360655737</c:v>
                </c:pt>
                <c:pt idx="6">
                  <c:v>7.5471698113207544E-2</c:v>
                </c:pt>
                <c:pt idx="7">
                  <c:v>9.0909090909090912E-2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0937-4D46-9306-C7EB19B97294}"/>
            </c:ext>
          </c:extLst>
        </c:ser>
        <c:ser>
          <c:idx val="2"/>
          <c:order val="2"/>
          <c:tx>
            <c:strRef>
              <c:f>'Summary 2024'!$C$31</c:f>
              <c:strCache>
                <c:ptCount val="1"/>
                <c:pt idx="0">
                  <c:v>% of acts in draft JCDs without adaptations cleared by all within 2 weeks (SC level)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37-4D46-9306-C7EB19B972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37-4D46-9306-C7EB19B972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37-4D46-9306-C7EB19B9729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37-4D46-9306-C7EB19B9729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37-4D46-9306-C7EB19B9729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37-4D46-9306-C7EB19B97294}"/>
                </c:ext>
              </c:extLst>
            </c:dLbl>
            <c:dLbl>
              <c:idx val="6"/>
              <c:layout>
                <c:manualLayout>
                  <c:x val="3.062254303823498E-3"/>
                  <c:y val="-2.1784228806444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37-4D46-9306-C7EB19B97294}"/>
                </c:ext>
              </c:extLst>
            </c:dLbl>
            <c:dLbl>
              <c:idx val="7"/>
              <c:layout>
                <c:manualLayout>
                  <c:x val="-2.0546707760898387E-16"/>
                  <c:y val="-3.11203268663508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37-4D46-9306-C7EB19B972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ln>
                      <a:solidFill>
                        <a:srgbClr val="00B05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'Summary 2024'!$O$5:$V$5</c:f>
              <c:strCache>
                <c:ptCount val="8"/>
                <c:pt idx="0">
                  <c:v>Oct-16 - Sep-17</c:v>
                </c:pt>
                <c:pt idx="1">
                  <c:v>Oct-17 - Dec-18</c:v>
                </c:pt>
                <c:pt idx="2">
                  <c:v>Jan-19 - Dec-19</c:v>
                </c:pt>
                <c:pt idx="3">
                  <c:v>Jan-20 - Dec-20</c:v>
                </c:pt>
                <c:pt idx="4">
                  <c:v>Jan-21 - Dec-21</c:v>
                </c:pt>
                <c:pt idx="5">
                  <c:v>Jan-22 - Dec-22</c:v>
                </c:pt>
                <c:pt idx="6">
                  <c:v>Jan 23 - Dec 23</c:v>
                </c:pt>
                <c:pt idx="7">
                  <c:v>Jan 24 - Dec 24</c:v>
                </c:pt>
              </c:strCache>
            </c:strRef>
          </c:cat>
          <c:val>
            <c:numRef>
              <c:f>'Summary 2024'!$M$25:$V$25</c:f>
              <c:numCache>
                <c:formatCode>0%</c:formatCode>
                <c:ptCount val="8"/>
                <c:pt idx="0">
                  <c:v>0.13114754098360656</c:v>
                </c:pt>
                <c:pt idx="1">
                  <c:v>0.29507598784194528</c:v>
                </c:pt>
                <c:pt idx="2">
                  <c:v>0.3003003003003003</c:v>
                </c:pt>
                <c:pt idx="3">
                  <c:v>0.29938271604938271</c:v>
                </c:pt>
                <c:pt idx="4">
                  <c:v>0.3247863247863248</c:v>
                </c:pt>
                <c:pt idx="5">
                  <c:v>0.27844311377245506</c:v>
                </c:pt>
                <c:pt idx="6">
                  <c:v>0.16871165644171779</c:v>
                </c:pt>
                <c:pt idx="7">
                  <c:v>0.16293929712460065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0937-4D46-9306-C7EB19B97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5006584"/>
        <c:axId val="23500697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'Summary 2024'!$O$5:$V$5</c15:sqref>
                        </c15:formulaRef>
                      </c:ext>
                    </c:extLst>
                    <c:strCache>
                      <c:ptCount val="8"/>
                      <c:pt idx="0">
                        <c:v>Oct-16 - Sep-17</c:v>
                      </c:pt>
                      <c:pt idx="1">
                        <c:v>Oct-17 - Dec-18</c:v>
                      </c:pt>
                      <c:pt idx="2">
                        <c:v>Jan-19 - Dec-19</c:v>
                      </c:pt>
                      <c:pt idx="3">
                        <c:v>Jan-20 - Dec-20</c:v>
                      </c:pt>
                      <c:pt idx="4">
                        <c:v>Jan-21 - Dec-21</c:v>
                      </c:pt>
                      <c:pt idx="5">
                        <c:v>Jan-22 - Dec-22</c:v>
                      </c:pt>
                      <c:pt idx="6">
                        <c:v>Jan 23 - Dec 23</c:v>
                      </c:pt>
                      <c:pt idx="7">
                        <c:v>Jan 24 - Dec 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'Summary 2024'!$M$33:$R$33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0.11904761904761904</c:v>
                      </c:pt>
                      <c:pt idx="1">
                        <c:v>0.2890995260663507</c:v>
                      </c:pt>
                      <c:pt idx="2">
                        <c:v>0.22842639593908629</c:v>
                      </c:pt>
                      <c:pt idx="3">
                        <c:v>0.22424242424242424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A-0937-4D46-9306-C7EB19B9729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'Summary 2024'!$O$5:$V$5</c15:sqref>
                        </c15:formulaRef>
                      </c:ext>
                    </c:extLst>
                    <c:strCache>
                      <c:ptCount val="8"/>
                      <c:pt idx="0">
                        <c:v>Oct-16 - Sep-17</c:v>
                      </c:pt>
                      <c:pt idx="1">
                        <c:v>Oct-17 - Dec-18</c:v>
                      </c:pt>
                      <c:pt idx="2">
                        <c:v>Jan-19 - Dec-19</c:v>
                      </c:pt>
                      <c:pt idx="3">
                        <c:v>Jan-20 - Dec-20</c:v>
                      </c:pt>
                      <c:pt idx="4">
                        <c:v>Jan-21 - Dec-21</c:v>
                      </c:pt>
                      <c:pt idx="5">
                        <c:v>Jan-22 - Dec-22</c:v>
                      </c:pt>
                      <c:pt idx="6">
                        <c:v>Jan 23 - Dec 23</c:v>
                      </c:pt>
                      <c:pt idx="7">
                        <c:v>Jan 24 - Dec 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'Summary 2024'!$M$41:$R$41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0.125</c:v>
                      </c:pt>
                      <c:pt idx="1">
                        <c:v>0.37606837606837606</c:v>
                      </c:pt>
                      <c:pt idx="2">
                        <c:v>0.39705882352941174</c:v>
                      </c:pt>
                      <c:pt idx="3">
                        <c:v>0.27857142857142858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0937-4D46-9306-C7EB19B97294}"/>
                  </c:ext>
                </c:extLst>
              </c15:ser>
            </c15:filteredLineSeries>
          </c:ext>
        </c:extLst>
      </c:lineChart>
      <c:catAx>
        <c:axId val="235006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006976"/>
        <c:crosses val="autoZero"/>
        <c:auto val="1"/>
        <c:lblAlgn val="ctr"/>
        <c:lblOffset val="100"/>
        <c:noMultiLvlLbl val="0"/>
      </c:catAx>
      <c:valAx>
        <c:axId val="235006976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006584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912797852938119"/>
          <c:w val="0.99994067147532106"/>
          <c:h val="0.11087202147061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57E744-7E35-40D7-9421-E707F8B9C6CB}" type="doc">
      <dgm:prSet loTypeId="urn:microsoft.com/office/officeart/2005/8/layout/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719629-9000-4A7B-A988-9BB8549F47A6}">
      <dgm:prSet phldrT="[Text]"/>
      <dgm:spPr/>
      <dgm:t>
        <a:bodyPr/>
        <a:lstStyle/>
        <a:p>
          <a:r>
            <a:rPr lang="nb-NO"/>
            <a:t>KOM legger frem nytt lovforslag </a:t>
          </a:r>
          <a:endParaRPr lang="en-US"/>
        </a:p>
      </dgm:t>
    </dgm:pt>
    <dgm:pt modelId="{936A9DC9-3114-4A08-9F57-68A73FE1E902}" type="parTrans" cxnId="{35CE147B-FEEC-4404-9635-21D0F765B2CB}">
      <dgm:prSet/>
      <dgm:spPr/>
      <dgm:t>
        <a:bodyPr/>
        <a:lstStyle/>
        <a:p>
          <a:endParaRPr lang="en-US"/>
        </a:p>
      </dgm:t>
    </dgm:pt>
    <dgm:pt modelId="{5DAD51B3-E964-451E-AF80-A8697EEB8D47}" type="sibTrans" cxnId="{35CE147B-FEEC-4404-9635-21D0F765B2CB}">
      <dgm:prSet/>
      <dgm:spPr/>
      <dgm:t>
        <a:bodyPr/>
        <a:lstStyle/>
        <a:p>
          <a:endParaRPr lang="en-US"/>
        </a:p>
      </dgm:t>
    </dgm:pt>
    <dgm:pt modelId="{EC561387-B7FA-4D44-8F56-9B0F9D4F74E8}">
      <dgm:prSet phldrT="[Text]"/>
      <dgm:spPr/>
      <dgm:t>
        <a:bodyPr/>
        <a:lstStyle/>
        <a:p>
          <a:r>
            <a:rPr lang="nb-NO"/>
            <a:t>EFTA-sekretariatet vurderer eventuelle tekniske utfordringer</a:t>
          </a:r>
          <a:endParaRPr lang="en-US"/>
        </a:p>
      </dgm:t>
    </dgm:pt>
    <dgm:pt modelId="{845DB648-201A-4352-8940-817EE31C698B}" type="parTrans" cxnId="{4635A040-B9AB-41A4-B0D3-FD499B6ECFC7}">
      <dgm:prSet/>
      <dgm:spPr/>
      <dgm:t>
        <a:bodyPr/>
        <a:lstStyle/>
        <a:p>
          <a:endParaRPr lang="en-US"/>
        </a:p>
      </dgm:t>
    </dgm:pt>
    <dgm:pt modelId="{4818AC92-4C88-47E6-B547-2856BCD18BC1}" type="sibTrans" cxnId="{4635A040-B9AB-41A4-B0D3-FD499B6ECFC7}">
      <dgm:prSet/>
      <dgm:spPr/>
      <dgm:t>
        <a:bodyPr/>
        <a:lstStyle/>
        <a:p>
          <a:endParaRPr lang="en-US"/>
        </a:p>
      </dgm:t>
    </dgm:pt>
    <dgm:pt modelId="{8A10B5AA-1CD3-41EF-86B3-A17EDA8F039C}">
      <dgm:prSet phldrT="[Text]"/>
      <dgm:spPr/>
      <dgm:t>
        <a:bodyPr/>
        <a:lstStyle/>
        <a:p>
          <a:r>
            <a:rPr lang="nb-NO"/>
            <a:t>EFTA statene mottar forslagsark</a:t>
          </a:r>
          <a:endParaRPr lang="en-US"/>
        </a:p>
      </dgm:t>
    </dgm:pt>
    <dgm:pt modelId="{AEADCB8E-82B5-4E90-B0E1-4712E4335195}" type="parTrans" cxnId="{549808B6-ACF9-480E-9314-85E678E8FE34}">
      <dgm:prSet/>
      <dgm:spPr/>
      <dgm:t>
        <a:bodyPr/>
        <a:lstStyle/>
        <a:p>
          <a:endParaRPr lang="en-US"/>
        </a:p>
      </dgm:t>
    </dgm:pt>
    <dgm:pt modelId="{8B59701D-1D11-438A-9F61-D20567A6BC02}" type="sibTrans" cxnId="{549808B6-ACF9-480E-9314-85E678E8FE34}">
      <dgm:prSet/>
      <dgm:spPr/>
      <dgm:t>
        <a:bodyPr/>
        <a:lstStyle/>
        <a:p>
          <a:endParaRPr lang="en-US"/>
        </a:p>
      </dgm:t>
    </dgm:pt>
    <dgm:pt modelId="{22B14125-757D-42C8-8CA6-20A0F55F6CEF}">
      <dgm:prSet phldrT="[Text]"/>
      <dgm:spPr/>
      <dgm:t>
        <a:bodyPr/>
        <a:lstStyle/>
        <a:p>
          <a:r>
            <a:rPr lang="nb-NO"/>
            <a:t>EU vedtar nytt lovverk </a:t>
          </a:r>
          <a:endParaRPr lang="en-US"/>
        </a:p>
      </dgm:t>
    </dgm:pt>
    <dgm:pt modelId="{1AFFA5CB-F843-4C19-9E69-60FF5C13F3F8}" type="parTrans" cxnId="{C9957F6C-EC9F-4EF6-9801-7CF7F1F8FB3F}">
      <dgm:prSet/>
      <dgm:spPr/>
      <dgm:t>
        <a:bodyPr/>
        <a:lstStyle/>
        <a:p>
          <a:endParaRPr lang="en-US"/>
        </a:p>
      </dgm:t>
    </dgm:pt>
    <dgm:pt modelId="{70A211F4-A3CE-447F-8984-A50FF8FDC6F0}" type="sibTrans" cxnId="{C9957F6C-EC9F-4EF6-9801-7CF7F1F8FB3F}">
      <dgm:prSet/>
      <dgm:spPr/>
      <dgm:t>
        <a:bodyPr/>
        <a:lstStyle/>
        <a:p>
          <a:endParaRPr lang="en-US"/>
        </a:p>
      </dgm:t>
    </dgm:pt>
    <dgm:pt modelId="{7F7C7C1E-EEA1-4D24-B426-6084B9A032BF}">
      <dgm:prSet phldrT="[Text]"/>
      <dgm:spPr/>
      <dgm:t>
        <a:bodyPr/>
        <a:lstStyle/>
        <a:p>
          <a:r>
            <a:rPr lang="nb-NO"/>
            <a:t>EFTA-sekretariatet vurderer EØS-horisontale utfordringer</a:t>
          </a:r>
          <a:endParaRPr lang="en-US"/>
        </a:p>
      </dgm:t>
    </dgm:pt>
    <dgm:pt modelId="{2A0309EA-E8EF-4186-9019-0F87E79790CF}" type="parTrans" cxnId="{2921BCA8-E495-4591-B53D-76D6ED784952}">
      <dgm:prSet/>
      <dgm:spPr/>
      <dgm:t>
        <a:bodyPr/>
        <a:lstStyle/>
        <a:p>
          <a:endParaRPr lang="en-US"/>
        </a:p>
      </dgm:t>
    </dgm:pt>
    <dgm:pt modelId="{A4EF9AC6-810D-48E9-B5FA-FB3049A5813A}" type="sibTrans" cxnId="{2921BCA8-E495-4591-B53D-76D6ED784952}">
      <dgm:prSet/>
      <dgm:spPr/>
      <dgm:t>
        <a:bodyPr/>
        <a:lstStyle/>
        <a:p>
          <a:endParaRPr lang="en-US"/>
        </a:p>
      </dgm:t>
    </dgm:pt>
    <dgm:pt modelId="{78A3CD8F-9FE9-46F6-A862-DB346C7A0442}">
      <dgm:prSet phldrT="[Text]"/>
      <dgm:spPr/>
      <dgm:t>
        <a:bodyPr/>
        <a:lstStyle/>
        <a:p>
          <a:r>
            <a:rPr lang="nb-NO"/>
            <a:t>Sender forsagsark til EFTA statene</a:t>
          </a:r>
          <a:endParaRPr lang="en-US"/>
        </a:p>
      </dgm:t>
    </dgm:pt>
    <dgm:pt modelId="{ECD4184E-B0A2-4161-950B-367F59264AA1}" type="parTrans" cxnId="{BAA6DF7A-25A9-442F-A21E-AF48A929A0C9}">
      <dgm:prSet/>
      <dgm:spPr/>
      <dgm:t>
        <a:bodyPr/>
        <a:lstStyle/>
        <a:p>
          <a:endParaRPr lang="en-US"/>
        </a:p>
      </dgm:t>
    </dgm:pt>
    <dgm:pt modelId="{4C177218-0282-4FA8-ADE8-CB09B75446EF}" type="sibTrans" cxnId="{BAA6DF7A-25A9-442F-A21E-AF48A929A0C9}">
      <dgm:prSet/>
      <dgm:spPr/>
      <dgm:t>
        <a:bodyPr/>
        <a:lstStyle/>
        <a:p>
          <a:endParaRPr lang="en-US"/>
        </a:p>
      </dgm:t>
    </dgm:pt>
    <dgm:pt modelId="{07F10A8B-EA7A-4FC5-BAEE-DF361CB6F1E0}">
      <dgm:prSet phldrT="[Text]"/>
      <dgm:spPr/>
      <dgm:t>
        <a:bodyPr/>
        <a:lstStyle/>
        <a:p>
          <a:endParaRPr lang="en-US"/>
        </a:p>
      </dgm:t>
    </dgm:pt>
    <dgm:pt modelId="{856799C4-8A78-444E-AC2E-FB5AC6694EDC}" type="parTrans" cxnId="{4B6B1030-9CDD-4A07-B687-7E821F129EDB}">
      <dgm:prSet/>
      <dgm:spPr/>
      <dgm:t>
        <a:bodyPr/>
        <a:lstStyle/>
        <a:p>
          <a:endParaRPr lang="en-US"/>
        </a:p>
      </dgm:t>
    </dgm:pt>
    <dgm:pt modelId="{861CBF5F-332E-4A48-855E-35BA471C2701}" type="sibTrans" cxnId="{4B6B1030-9CDD-4A07-B687-7E821F129EDB}">
      <dgm:prSet/>
      <dgm:spPr/>
      <dgm:t>
        <a:bodyPr/>
        <a:lstStyle/>
        <a:p>
          <a:endParaRPr lang="en-US"/>
        </a:p>
      </dgm:t>
    </dgm:pt>
    <dgm:pt modelId="{A7E1EC05-C66F-499A-8976-230DDB349158}">
      <dgm:prSet phldrT="[Text]"/>
      <dgm:spPr/>
      <dgm:t>
        <a:bodyPr/>
        <a:lstStyle/>
        <a:p>
          <a:r>
            <a:rPr lang="nb-NO"/>
            <a:t>Sender standardark til EØS/EFTA statene</a:t>
          </a:r>
          <a:endParaRPr lang="en-US"/>
        </a:p>
      </dgm:t>
    </dgm:pt>
    <dgm:pt modelId="{1FCF26B8-DE21-4BB8-9F6D-696D77A38A94}" type="parTrans" cxnId="{C6B04E1D-AE5B-4D7A-83E7-FBDB4BF83096}">
      <dgm:prSet/>
      <dgm:spPr/>
      <dgm:t>
        <a:bodyPr/>
        <a:lstStyle/>
        <a:p>
          <a:endParaRPr lang="en-US"/>
        </a:p>
      </dgm:t>
    </dgm:pt>
    <dgm:pt modelId="{4A73E527-CC97-43BA-A001-8C31BCC83E62}" type="sibTrans" cxnId="{C6B04E1D-AE5B-4D7A-83E7-FBDB4BF83096}">
      <dgm:prSet/>
      <dgm:spPr/>
      <dgm:t>
        <a:bodyPr/>
        <a:lstStyle/>
        <a:p>
          <a:endParaRPr lang="en-US"/>
        </a:p>
      </dgm:t>
    </dgm:pt>
    <dgm:pt modelId="{B4FB12DA-F721-42BF-901D-6A52D312702E}">
      <dgm:prSet phldrT="[Text]"/>
      <dgm:spPr/>
      <dgm:t>
        <a:bodyPr/>
        <a:lstStyle/>
        <a:p>
          <a:r>
            <a:rPr lang="nb-NO"/>
            <a:t>Returnerer forslagsark innen 6 uker</a:t>
          </a:r>
          <a:endParaRPr lang="en-US"/>
        </a:p>
      </dgm:t>
    </dgm:pt>
    <dgm:pt modelId="{056C7E54-0EBE-4BE2-8DB9-AEFAF8E2D258}" type="parTrans" cxnId="{E706BB58-7EEE-4892-A9B8-206308C37564}">
      <dgm:prSet/>
      <dgm:spPr/>
      <dgm:t>
        <a:bodyPr/>
        <a:lstStyle/>
        <a:p>
          <a:endParaRPr lang="en-US"/>
        </a:p>
      </dgm:t>
    </dgm:pt>
    <dgm:pt modelId="{72EDA93F-8330-4714-8608-065AC54CB516}" type="sibTrans" cxnId="{E706BB58-7EEE-4892-A9B8-206308C37564}">
      <dgm:prSet/>
      <dgm:spPr/>
      <dgm:t>
        <a:bodyPr/>
        <a:lstStyle/>
        <a:p>
          <a:endParaRPr lang="en-US"/>
        </a:p>
      </dgm:t>
    </dgm:pt>
    <dgm:pt modelId="{4A339B50-ED67-49D8-9241-6B53303962E1}">
      <dgm:prSet phldrT="[Text]"/>
      <dgm:spPr/>
      <dgm:t>
        <a:bodyPr/>
        <a:lstStyle/>
        <a:p>
          <a:r>
            <a:rPr lang="nb-NO"/>
            <a:t>EFTA statene mottar standardark</a:t>
          </a:r>
          <a:endParaRPr lang="en-US"/>
        </a:p>
      </dgm:t>
    </dgm:pt>
    <dgm:pt modelId="{27B25F74-5823-4150-BDB6-51E2D54FDA44}" type="parTrans" cxnId="{45BEA085-E69E-4C48-B947-E7DD4180F61E}">
      <dgm:prSet/>
      <dgm:spPr/>
      <dgm:t>
        <a:bodyPr/>
        <a:lstStyle/>
        <a:p>
          <a:endParaRPr lang="en-US"/>
        </a:p>
      </dgm:t>
    </dgm:pt>
    <dgm:pt modelId="{6C139376-B1F2-4031-8241-A9E951EE30CB}" type="sibTrans" cxnId="{45BEA085-E69E-4C48-B947-E7DD4180F61E}">
      <dgm:prSet/>
      <dgm:spPr/>
      <dgm:t>
        <a:bodyPr/>
        <a:lstStyle/>
        <a:p>
          <a:endParaRPr lang="en-US"/>
        </a:p>
      </dgm:t>
    </dgm:pt>
    <dgm:pt modelId="{38E4A87C-4D6D-4EA3-8DD1-379BA8922670}">
      <dgm:prSet phldrT="[Text]"/>
      <dgm:spPr/>
      <dgm:t>
        <a:bodyPr/>
        <a:lstStyle/>
        <a:p>
          <a:r>
            <a:rPr lang="nb-NO"/>
            <a:t>EFTA statene vurderer EØS-horisontale utfordringer </a:t>
          </a:r>
          <a:r>
            <a:rPr lang="nb-NO" b="1"/>
            <a:t>(inklusiv endelig EØS-relevans)</a:t>
          </a:r>
          <a:endParaRPr lang="en-US" b="1"/>
        </a:p>
      </dgm:t>
    </dgm:pt>
    <dgm:pt modelId="{B70F18EB-E5C7-430C-8631-25B548F70BB2}" type="parTrans" cxnId="{046EC510-56EE-4136-B7D7-9A5B8BDFAAAE}">
      <dgm:prSet/>
      <dgm:spPr/>
      <dgm:t>
        <a:bodyPr/>
        <a:lstStyle/>
        <a:p>
          <a:endParaRPr lang="en-US"/>
        </a:p>
      </dgm:t>
    </dgm:pt>
    <dgm:pt modelId="{DA1BC87F-EF46-4208-AF44-FAEEB6F2F075}" type="sibTrans" cxnId="{046EC510-56EE-4136-B7D7-9A5B8BDFAAAE}">
      <dgm:prSet/>
      <dgm:spPr/>
      <dgm:t>
        <a:bodyPr/>
        <a:lstStyle/>
        <a:p>
          <a:endParaRPr lang="en-US"/>
        </a:p>
      </dgm:t>
    </dgm:pt>
    <dgm:pt modelId="{32ED085D-E639-4E9D-9057-765F33DFF8F2}">
      <dgm:prSet phldrT="[Text]"/>
      <dgm:spPr/>
      <dgm:t>
        <a:bodyPr/>
        <a:lstStyle/>
        <a:p>
          <a:r>
            <a:rPr lang="nb-NO"/>
            <a:t>Returnerer standardark innen 16 uker</a:t>
          </a:r>
          <a:endParaRPr lang="en-US"/>
        </a:p>
      </dgm:t>
    </dgm:pt>
    <dgm:pt modelId="{8C70AF23-109A-4E57-9BB9-B84F5ABE5AA3}" type="parTrans" cxnId="{B6FCF739-9DDC-4A49-9E3F-127CAD3C02DC}">
      <dgm:prSet/>
      <dgm:spPr/>
      <dgm:t>
        <a:bodyPr/>
        <a:lstStyle/>
        <a:p>
          <a:endParaRPr lang="en-US"/>
        </a:p>
      </dgm:t>
    </dgm:pt>
    <dgm:pt modelId="{66DAEA38-6D53-481A-B740-6C2F90E68A0F}" type="sibTrans" cxnId="{B6FCF739-9DDC-4A49-9E3F-127CAD3C02DC}">
      <dgm:prSet/>
      <dgm:spPr/>
      <dgm:t>
        <a:bodyPr/>
        <a:lstStyle/>
        <a:p>
          <a:endParaRPr lang="en-US"/>
        </a:p>
      </dgm:t>
    </dgm:pt>
    <dgm:pt modelId="{57711C91-5457-49AE-863F-45CE423D4B8A}">
      <dgm:prSet phldrT="[Text]"/>
      <dgm:spPr/>
      <dgm:t>
        <a:bodyPr/>
        <a:lstStyle/>
        <a:p>
          <a:endParaRPr lang="en-US"/>
        </a:p>
      </dgm:t>
    </dgm:pt>
    <dgm:pt modelId="{21AB1113-C81F-4129-AB66-22F1B71BAD53}" type="parTrans" cxnId="{DDF7018B-A8E6-43A9-BFEA-6D03A99478DD}">
      <dgm:prSet/>
      <dgm:spPr/>
      <dgm:t>
        <a:bodyPr/>
        <a:lstStyle/>
        <a:p>
          <a:endParaRPr lang="en-US"/>
        </a:p>
      </dgm:t>
    </dgm:pt>
    <dgm:pt modelId="{E9B1B9EE-589D-4647-B89A-B364120CCFF0}" type="sibTrans" cxnId="{DDF7018B-A8E6-43A9-BFEA-6D03A99478DD}">
      <dgm:prSet/>
      <dgm:spPr/>
      <dgm:t>
        <a:bodyPr/>
        <a:lstStyle/>
        <a:p>
          <a:endParaRPr lang="en-US"/>
        </a:p>
      </dgm:t>
    </dgm:pt>
    <dgm:pt modelId="{B424129F-C61A-4591-A782-C66D18E131D4}">
      <dgm:prSet phldrT="[Text]"/>
      <dgm:spPr/>
      <dgm:t>
        <a:bodyPr/>
        <a:lstStyle/>
        <a:p>
          <a:r>
            <a:rPr lang="nb-NO"/>
            <a:t>EFTA statene blir bedt om å vurdere eventuelle tekniske utfordringer </a:t>
          </a:r>
          <a:endParaRPr lang="en-US"/>
        </a:p>
      </dgm:t>
    </dgm:pt>
    <dgm:pt modelId="{74082DDA-0304-402E-AC61-762B9133A76B}" type="parTrans" cxnId="{357694B6-47CA-4025-93E2-FBD24B42DCDD}">
      <dgm:prSet/>
      <dgm:spPr/>
      <dgm:t>
        <a:bodyPr/>
        <a:lstStyle/>
        <a:p>
          <a:endParaRPr lang="en-US"/>
        </a:p>
      </dgm:t>
    </dgm:pt>
    <dgm:pt modelId="{94628BCF-F38F-4A9D-9F3B-17AB9F3198B8}" type="sibTrans" cxnId="{357694B6-47CA-4025-93E2-FBD24B42DCDD}">
      <dgm:prSet/>
      <dgm:spPr/>
      <dgm:t>
        <a:bodyPr/>
        <a:lstStyle/>
        <a:p>
          <a:endParaRPr lang="en-US"/>
        </a:p>
      </dgm:t>
    </dgm:pt>
    <dgm:pt modelId="{DA29282C-67C6-44AE-BDF3-79059E98FA92}" type="pres">
      <dgm:prSet presAssocID="{9457E744-7E35-40D7-9421-E707F8B9C6CB}" presName="linearFlow" presStyleCnt="0">
        <dgm:presLayoutVars>
          <dgm:dir/>
          <dgm:animLvl val="lvl"/>
          <dgm:resizeHandles val="exact"/>
        </dgm:presLayoutVars>
      </dgm:prSet>
      <dgm:spPr/>
    </dgm:pt>
    <dgm:pt modelId="{A70F84A6-104B-43A6-BD72-01B63E584525}" type="pres">
      <dgm:prSet presAssocID="{ED719629-9000-4A7B-A988-9BB8549F47A6}" presName="composite" presStyleCnt="0"/>
      <dgm:spPr/>
    </dgm:pt>
    <dgm:pt modelId="{D4F6FFDA-EEAF-4A7A-BC8B-B81A123373F9}" type="pres">
      <dgm:prSet presAssocID="{ED719629-9000-4A7B-A988-9BB8549F47A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516B4BF-145C-4214-8AB3-98F7315A516B}" type="pres">
      <dgm:prSet presAssocID="{ED719629-9000-4A7B-A988-9BB8549F47A6}" presName="parSh" presStyleLbl="node1" presStyleIdx="0" presStyleCnt="4"/>
      <dgm:spPr/>
    </dgm:pt>
    <dgm:pt modelId="{3896F84D-4142-4425-BB5B-4C7428A6997A}" type="pres">
      <dgm:prSet presAssocID="{ED719629-9000-4A7B-A988-9BB8549F47A6}" presName="desTx" presStyleLbl="fgAcc1" presStyleIdx="0" presStyleCnt="4">
        <dgm:presLayoutVars>
          <dgm:bulletEnabled val="1"/>
        </dgm:presLayoutVars>
      </dgm:prSet>
      <dgm:spPr/>
    </dgm:pt>
    <dgm:pt modelId="{191CE604-1CF3-4E78-A9DC-78C22651738A}" type="pres">
      <dgm:prSet presAssocID="{5DAD51B3-E964-451E-AF80-A8697EEB8D47}" presName="sibTrans" presStyleLbl="sibTrans2D1" presStyleIdx="0" presStyleCnt="3"/>
      <dgm:spPr/>
    </dgm:pt>
    <dgm:pt modelId="{E41B9DF9-6524-438C-BAC1-7BDF49034992}" type="pres">
      <dgm:prSet presAssocID="{5DAD51B3-E964-451E-AF80-A8697EEB8D47}" presName="connTx" presStyleLbl="sibTrans2D1" presStyleIdx="0" presStyleCnt="3"/>
      <dgm:spPr/>
    </dgm:pt>
    <dgm:pt modelId="{129E617A-FBE5-4A0B-9339-960EB208B250}" type="pres">
      <dgm:prSet presAssocID="{8A10B5AA-1CD3-41EF-86B3-A17EDA8F039C}" presName="composite" presStyleCnt="0"/>
      <dgm:spPr/>
    </dgm:pt>
    <dgm:pt modelId="{7A48BA0E-AFB1-49DA-BB0D-6E88ED3FD9FD}" type="pres">
      <dgm:prSet presAssocID="{8A10B5AA-1CD3-41EF-86B3-A17EDA8F039C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7A469BF-09B3-4FDB-9124-E2EEA416D0DC}" type="pres">
      <dgm:prSet presAssocID="{8A10B5AA-1CD3-41EF-86B3-A17EDA8F039C}" presName="parSh" presStyleLbl="node1" presStyleIdx="1" presStyleCnt="4"/>
      <dgm:spPr/>
    </dgm:pt>
    <dgm:pt modelId="{A82DE7BB-1F95-4B1D-BBFE-28E8C849D487}" type="pres">
      <dgm:prSet presAssocID="{8A10B5AA-1CD3-41EF-86B3-A17EDA8F039C}" presName="desTx" presStyleLbl="fgAcc1" presStyleIdx="1" presStyleCnt="4">
        <dgm:presLayoutVars>
          <dgm:bulletEnabled val="1"/>
        </dgm:presLayoutVars>
      </dgm:prSet>
      <dgm:spPr/>
    </dgm:pt>
    <dgm:pt modelId="{740756E1-6A78-4868-AE75-CA11A58EF4CE}" type="pres">
      <dgm:prSet presAssocID="{8B59701D-1D11-438A-9F61-D20567A6BC02}" presName="sibTrans" presStyleLbl="sibTrans2D1" presStyleIdx="1" presStyleCnt="3"/>
      <dgm:spPr/>
    </dgm:pt>
    <dgm:pt modelId="{6FA28367-FDDC-4AEF-82E1-7707A3EEB974}" type="pres">
      <dgm:prSet presAssocID="{8B59701D-1D11-438A-9F61-D20567A6BC02}" presName="connTx" presStyleLbl="sibTrans2D1" presStyleIdx="1" presStyleCnt="3"/>
      <dgm:spPr/>
    </dgm:pt>
    <dgm:pt modelId="{E087ADF5-DD1A-4422-90D9-6B006F135283}" type="pres">
      <dgm:prSet presAssocID="{22B14125-757D-42C8-8CA6-20A0F55F6CEF}" presName="composite" presStyleCnt="0"/>
      <dgm:spPr/>
    </dgm:pt>
    <dgm:pt modelId="{1D525685-0256-4EBE-88DD-BE8ABB2C7578}" type="pres">
      <dgm:prSet presAssocID="{22B14125-757D-42C8-8CA6-20A0F55F6CEF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86AAA32-0564-4BAA-ADB4-29CE2C064D22}" type="pres">
      <dgm:prSet presAssocID="{22B14125-757D-42C8-8CA6-20A0F55F6CEF}" presName="parSh" presStyleLbl="node1" presStyleIdx="2" presStyleCnt="4"/>
      <dgm:spPr/>
    </dgm:pt>
    <dgm:pt modelId="{89ED7C48-CD6A-4435-87B3-560FA4AC67EF}" type="pres">
      <dgm:prSet presAssocID="{22B14125-757D-42C8-8CA6-20A0F55F6CEF}" presName="desTx" presStyleLbl="fgAcc1" presStyleIdx="2" presStyleCnt="4">
        <dgm:presLayoutVars>
          <dgm:bulletEnabled val="1"/>
        </dgm:presLayoutVars>
      </dgm:prSet>
      <dgm:spPr/>
    </dgm:pt>
    <dgm:pt modelId="{E95ABFDA-07F6-4001-B7C3-38A899278462}" type="pres">
      <dgm:prSet presAssocID="{70A211F4-A3CE-447F-8984-A50FF8FDC6F0}" presName="sibTrans" presStyleLbl="sibTrans2D1" presStyleIdx="2" presStyleCnt="3"/>
      <dgm:spPr/>
    </dgm:pt>
    <dgm:pt modelId="{3BA7D00C-2C22-41ED-B34D-71C47E86AFFD}" type="pres">
      <dgm:prSet presAssocID="{70A211F4-A3CE-447F-8984-A50FF8FDC6F0}" presName="connTx" presStyleLbl="sibTrans2D1" presStyleIdx="2" presStyleCnt="3"/>
      <dgm:spPr/>
    </dgm:pt>
    <dgm:pt modelId="{07562CD7-24EE-4079-B28D-AD2885EC6B08}" type="pres">
      <dgm:prSet presAssocID="{4A339B50-ED67-49D8-9241-6B53303962E1}" presName="composite" presStyleCnt="0"/>
      <dgm:spPr/>
    </dgm:pt>
    <dgm:pt modelId="{74429372-6A19-4E09-A895-E1C3AA6F9CBE}" type="pres">
      <dgm:prSet presAssocID="{4A339B50-ED67-49D8-9241-6B53303962E1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68ABA9D-A6C3-4944-AE16-CBEEBB6249BB}" type="pres">
      <dgm:prSet presAssocID="{4A339B50-ED67-49D8-9241-6B53303962E1}" presName="parSh" presStyleLbl="node1" presStyleIdx="3" presStyleCnt="4"/>
      <dgm:spPr/>
    </dgm:pt>
    <dgm:pt modelId="{A7AA97EF-3238-44AC-B8D0-EDD9A3930E65}" type="pres">
      <dgm:prSet presAssocID="{4A339B50-ED67-49D8-9241-6B53303962E1}" presName="desTx" presStyleLbl="fgAcc1" presStyleIdx="3" presStyleCnt="4">
        <dgm:presLayoutVars>
          <dgm:bulletEnabled val="1"/>
        </dgm:presLayoutVars>
      </dgm:prSet>
      <dgm:spPr/>
    </dgm:pt>
  </dgm:ptLst>
  <dgm:cxnLst>
    <dgm:cxn modelId="{046EC510-56EE-4136-B7D7-9A5B8BDFAAAE}" srcId="{4A339B50-ED67-49D8-9241-6B53303962E1}" destId="{38E4A87C-4D6D-4EA3-8DD1-379BA8922670}" srcOrd="0" destOrd="0" parTransId="{B70F18EB-E5C7-430C-8631-25B548F70BB2}" sibTransId="{DA1BC87F-EF46-4208-AF44-FAEEB6F2F075}"/>
    <dgm:cxn modelId="{088FA119-6C13-43F9-8374-82D1399E2908}" type="presOf" srcId="{ED719629-9000-4A7B-A988-9BB8549F47A6}" destId="{5516B4BF-145C-4214-8AB3-98F7315A516B}" srcOrd="1" destOrd="0" presId="urn:microsoft.com/office/officeart/2005/8/layout/process3"/>
    <dgm:cxn modelId="{1B873F1A-F9BB-4D6F-9075-8D6DFE50B168}" type="presOf" srcId="{38E4A87C-4D6D-4EA3-8DD1-379BA8922670}" destId="{A7AA97EF-3238-44AC-B8D0-EDD9A3930E65}" srcOrd="0" destOrd="0" presId="urn:microsoft.com/office/officeart/2005/8/layout/process3"/>
    <dgm:cxn modelId="{C6B04E1D-AE5B-4D7A-83E7-FBDB4BF83096}" srcId="{22B14125-757D-42C8-8CA6-20A0F55F6CEF}" destId="{A7E1EC05-C66F-499A-8976-230DDB349158}" srcOrd="1" destOrd="0" parTransId="{1FCF26B8-DE21-4BB8-9F6D-696D77A38A94}" sibTransId="{4A73E527-CC97-43BA-A001-8C31BCC83E62}"/>
    <dgm:cxn modelId="{952C8B2B-40CB-4B20-9A29-7B88F08197D4}" type="presOf" srcId="{8B59701D-1D11-438A-9F61-D20567A6BC02}" destId="{740756E1-6A78-4868-AE75-CA11A58EF4CE}" srcOrd="0" destOrd="0" presId="urn:microsoft.com/office/officeart/2005/8/layout/process3"/>
    <dgm:cxn modelId="{4B6B1030-9CDD-4A07-B687-7E821F129EDB}" srcId="{22B14125-757D-42C8-8CA6-20A0F55F6CEF}" destId="{07F10A8B-EA7A-4FC5-BAEE-DF361CB6F1E0}" srcOrd="2" destOrd="0" parTransId="{856799C4-8A78-444E-AC2E-FB5AC6694EDC}" sibTransId="{861CBF5F-332E-4A48-855E-35BA471C2701}"/>
    <dgm:cxn modelId="{B6FCF739-9DDC-4A49-9E3F-127CAD3C02DC}" srcId="{4A339B50-ED67-49D8-9241-6B53303962E1}" destId="{32ED085D-E639-4E9D-9057-765F33DFF8F2}" srcOrd="1" destOrd="0" parTransId="{8C70AF23-109A-4E57-9BB9-B84F5ABE5AA3}" sibTransId="{66DAEA38-6D53-481A-B740-6C2F90E68A0F}"/>
    <dgm:cxn modelId="{4635A040-B9AB-41A4-B0D3-FD499B6ECFC7}" srcId="{ED719629-9000-4A7B-A988-9BB8549F47A6}" destId="{EC561387-B7FA-4D44-8F56-9B0F9D4F74E8}" srcOrd="0" destOrd="0" parTransId="{845DB648-201A-4352-8940-817EE31C698B}" sibTransId="{4818AC92-4C88-47E6-B547-2856BCD18BC1}"/>
    <dgm:cxn modelId="{1A06964A-997A-4F10-A14C-8A82041D9F50}" type="presOf" srcId="{4A339B50-ED67-49D8-9241-6B53303962E1}" destId="{A68ABA9D-A6C3-4944-AE16-CBEEBB6249BB}" srcOrd="1" destOrd="0" presId="urn:microsoft.com/office/officeart/2005/8/layout/process3"/>
    <dgm:cxn modelId="{C9957F6C-EC9F-4EF6-9801-7CF7F1F8FB3F}" srcId="{9457E744-7E35-40D7-9421-E707F8B9C6CB}" destId="{22B14125-757D-42C8-8CA6-20A0F55F6CEF}" srcOrd="2" destOrd="0" parTransId="{1AFFA5CB-F843-4C19-9E69-60FF5C13F3F8}" sibTransId="{70A211F4-A3CE-447F-8984-A50FF8FDC6F0}"/>
    <dgm:cxn modelId="{165FD871-4ABE-4A8A-BD5C-B9E8BA8EE5CA}" type="presOf" srcId="{5DAD51B3-E964-451E-AF80-A8697EEB8D47}" destId="{191CE604-1CF3-4E78-A9DC-78C22651738A}" srcOrd="0" destOrd="0" presId="urn:microsoft.com/office/officeart/2005/8/layout/process3"/>
    <dgm:cxn modelId="{72D96075-E728-4D2F-A9DD-E92E916E89D7}" type="presOf" srcId="{22B14125-757D-42C8-8CA6-20A0F55F6CEF}" destId="{A86AAA32-0564-4BAA-ADB4-29CE2C064D22}" srcOrd="1" destOrd="0" presId="urn:microsoft.com/office/officeart/2005/8/layout/process3"/>
    <dgm:cxn modelId="{21F09656-DFB1-4CB6-8C13-80A87DF6072C}" type="presOf" srcId="{7F7C7C1E-EEA1-4D24-B426-6084B9A032BF}" destId="{89ED7C48-CD6A-4435-87B3-560FA4AC67EF}" srcOrd="0" destOrd="0" presId="urn:microsoft.com/office/officeart/2005/8/layout/process3"/>
    <dgm:cxn modelId="{E706BB58-7EEE-4892-A9B8-206308C37564}" srcId="{8A10B5AA-1CD3-41EF-86B3-A17EDA8F039C}" destId="{B4FB12DA-F721-42BF-901D-6A52D312702E}" srcOrd="1" destOrd="0" parTransId="{056C7E54-0EBE-4BE2-8DB9-AEFAF8E2D258}" sibTransId="{72EDA93F-8330-4714-8608-065AC54CB516}"/>
    <dgm:cxn modelId="{F3ABB879-52DA-4DF3-BD27-2770DA716241}" type="presOf" srcId="{07F10A8B-EA7A-4FC5-BAEE-DF361CB6F1E0}" destId="{89ED7C48-CD6A-4435-87B3-560FA4AC67EF}" srcOrd="0" destOrd="2" presId="urn:microsoft.com/office/officeart/2005/8/layout/process3"/>
    <dgm:cxn modelId="{5A27507A-2600-4726-B3DD-6D27BF980655}" type="presOf" srcId="{A7E1EC05-C66F-499A-8976-230DDB349158}" destId="{89ED7C48-CD6A-4435-87B3-560FA4AC67EF}" srcOrd="0" destOrd="1" presId="urn:microsoft.com/office/officeart/2005/8/layout/process3"/>
    <dgm:cxn modelId="{BAA6DF7A-25A9-442F-A21E-AF48A929A0C9}" srcId="{ED719629-9000-4A7B-A988-9BB8549F47A6}" destId="{78A3CD8F-9FE9-46F6-A862-DB346C7A0442}" srcOrd="1" destOrd="0" parTransId="{ECD4184E-B0A2-4161-950B-367F59264AA1}" sibTransId="{4C177218-0282-4FA8-ADE8-CB09B75446EF}"/>
    <dgm:cxn modelId="{35CE147B-FEEC-4404-9635-21D0F765B2CB}" srcId="{9457E744-7E35-40D7-9421-E707F8B9C6CB}" destId="{ED719629-9000-4A7B-A988-9BB8549F47A6}" srcOrd="0" destOrd="0" parTransId="{936A9DC9-3114-4A08-9F57-68A73FE1E902}" sibTransId="{5DAD51B3-E964-451E-AF80-A8697EEB8D47}"/>
    <dgm:cxn modelId="{11A5AB83-7E7C-49D9-B554-A40BE2756080}" type="presOf" srcId="{70A211F4-A3CE-447F-8984-A50FF8FDC6F0}" destId="{3BA7D00C-2C22-41ED-B34D-71C47E86AFFD}" srcOrd="1" destOrd="0" presId="urn:microsoft.com/office/officeart/2005/8/layout/process3"/>
    <dgm:cxn modelId="{45BEA085-E69E-4C48-B947-E7DD4180F61E}" srcId="{9457E744-7E35-40D7-9421-E707F8B9C6CB}" destId="{4A339B50-ED67-49D8-9241-6B53303962E1}" srcOrd="3" destOrd="0" parTransId="{27B25F74-5823-4150-BDB6-51E2D54FDA44}" sibTransId="{6C139376-B1F2-4031-8241-A9E951EE30CB}"/>
    <dgm:cxn modelId="{9721EE85-D2A7-4706-ACBB-A247CEA9B7EC}" type="presOf" srcId="{9457E744-7E35-40D7-9421-E707F8B9C6CB}" destId="{DA29282C-67C6-44AE-BDF3-79059E98FA92}" srcOrd="0" destOrd="0" presId="urn:microsoft.com/office/officeart/2005/8/layout/process3"/>
    <dgm:cxn modelId="{DDF7018B-A8E6-43A9-BFEA-6D03A99478DD}" srcId="{4A339B50-ED67-49D8-9241-6B53303962E1}" destId="{57711C91-5457-49AE-863F-45CE423D4B8A}" srcOrd="2" destOrd="0" parTransId="{21AB1113-C81F-4129-AB66-22F1B71BAD53}" sibTransId="{E9B1B9EE-589D-4647-B89A-B364120CCFF0}"/>
    <dgm:cxn modelId="{BBEA7097-E86C-40E0-A07D-93F9CF18AE15}" type="presOf" srcId="{32ED085D-E639-4E9D-9057-765F33DFF8F2}" destId="{A7AA97EF-3238-44AC-B8D0-EDD9A3930E65}" srcOrd="0" destOrd="1" presId="urn:microsoft.com/office/officeart/2005/8/layout/process3"/>
    <dgm:cxn modelId="{47036C98-A2D1-47A8-9289-82E9A77810CD}" type="presOf" srcId="{8B59701D-1D11-438A-9F61-D20567A6BC02}" destId="{6FA28367-FDDC-4AEF-82E1-7707A3EEB974}" srcOrd="1" destOrd="0" presId="urn:microsoft.com/office/officeart/2005/8/layout/process3"/>
    <dgm:cxn modelId="{A0C1109E-25E1-4D7A-B341-33E95D251744}" type="presOf" srcId="{78A3CD8F-9FE9-46F6-A862-DB346C7A0442}" destId="{3896F84D-4142-4425-BB5B-4C7428A6997A}" srcOrd="0" destOrd="1" presId="urn:microsoft.com/office/officeart/2005/8/layout/process3"/>
    <dgm:cxn modelId="{D36956A4-97C7-4F01-B9ED-3EE818E4C447}" type="presOf" srcId="{B424129F-C61A-4591-A782-C66D18E131D4}" destId="{A82DE7BB-1F95-4B1D-BBFE-28E8C849D487}" srcOrd="0" destOrd="0" presId="urn:microsoft.com/office/officeart/2005/8/layout/process3"/>
    <dgm:cxn modelId="{2921BCA8-E495-4591-B53D-76D6ED784952}" srcId="{22B14125-757D-42C8-8CA6-20A0F55F6CEF}" destId="{7F7C7C1E-EEA1-4D24-B426-6084B9A032BF}" srcOrd="0" destOrd="0" parTransId="{2A0309EA-E8EF-4186-9019-0F87E79790CF}" sibTransId="{A4EF9AC6-810D-48E9-B5FA-FB3049A5813A}"/>
    <dgm:cxn modelId="{8667E0B5-7A11-4FA9-9966-D405C67758F1}" type="presOf" srcId="{B4FB12DA-F721-42BF-901D-6A52D312702E}" destId="{A82DE7BB-1F95-4B1D-BBFE-28E8C849D487}" srcOrd="0" destOrd="1" presId="urn:microsoft.com/office/officeart/2005/8/layout/process3"/>
    <dgm:cxn modelId="{549808B6-ACF9-480E-9314-85E678E8FE34}" srcId="{9457E744-7E35-40D7-9421-E707F8B9C6CB}" destId="{8A10B5AA-1CD3-41EF-86B3-A17EDA8F039C}" srcOrd="1" destOrd="0" parTransId="{AEADCB8E-82B5-4E90-B0E1-4712E4335195}" sibTransId="{8B59701D-1D11-438A-9F61-D20567A6BC02}"/>
    <dgm:cxn modelId="{357694B6-47CA-4025-93E2-FBD24B42DCDD}" srcId="{8A10B5AA-1CD3-41EF-86B3-A17EDA8F039C}" destId="{B424129F-C61A-4591-A782-C66D18E131D4}" srcOrd="0" destOrd="0" parTransId="{74082DDA-0304-402E-AC61-762B9133A76B}" sibTransId="{94628BCF-F38F-4A9D-9F3B-17AB9F3198B8}"/>
    <dgm:cxn modelId="{164399C4-AEE3-4A0C-9EDE-59CB2D259F54}" type="presOf" srcId="{57711C91-5457-49AE-863F-45CE423D4B8A}" destId="{A7AA97EF-3238-44AC-B8D0-EDD9A3930E65}" srcOrd="0" destOrd="2" presId="urn:microsoft.com/office/officeart/2005/8/layout/process3"/>
    <dgm:cxn modelId="{C0E1E9C5-3934-44EA-9CDD-A02AF5CEDFA4}" type="presOf" srcId="{22B14125-757D-42C8-8CA6-20A0F55F6CEF}" destId="{1D525685-0256-4EBE-88DD-BE8ABB2C7578}" srcOrd="0" destOrd="0" presId="urn:microsoft.com/office/officeart/2005/8/layout/process3"/>
    <dgm:cxn modelId="{336D18CF-32DE-4ED7-8401-E1DF98F0DDA1}" type="presOf" srcId="{EC561387-B7FA-4D44-8F56-9B0F9D4F74E8}" destId="{3896F84D-4142-4425-BB5B-4C7428A6997A}" srcOrd="0" destOrd="0" presId="urn:microsoft.com/office/officeart/2005/8/layout/process3"/>
    <dgm:cxn modelId="{8B1EB0D0-9C5A-4D4E-96FC-DF62936B2ED5}" type="presOf" srcId="{8A10B5AA-1CD3-41EF-86B3-A17EDA8F039C}" destId="{7A48BA0E-AFB1-49DA-BB0D-6E88ED3FD9FD}" srcOrd="0" destOrd="0" presId="urn:microsoft.com/office/officeart/2005/8/layout/process3"/>
    <dgm:cxn modelId="{A97DDCD6-4B66-4258-B681-1FBED0CAA0A6}" type="presOf" srcId="{70A211F4-A3CE-447F-8984-A50FF8FDC6F0}" destId="{E95ABFDA-07F6-4001-B7C3-38A899278462}" srcOrd="0" destOrd="0" presId="urn:microsoft.com/office/officeart/2005/8/layout/process3"/>
    <dgm:cxn modelId="{AB6080D9-3E0F-4323-9521-A5949321861A}" type="presOf" srcId="{8A10B5AA-1CD3-41EF-86B3-A17EDA8F039C}" destId="{07A469BF-09B3-4FDB-9124-E2EEA416D0DC}" srcOrd="1" destOrd="0" presId="urn:microsoft.com/office/officeart/2005/8/layout/process3"/>
    <dgm:cxn modelId="{C24A1FEF-95DE-4872-A6D0-00C9B1DBB758}" type="presOf" srcId="{ED719629-9000-4A7B-A988-9BB8549F47A6}" destId="{D4F6FFDA-EEAF-4A7A-BC8B-B81A123373F9}" srcOrd="0" destOrd="0" presId="urn:microsoft.com/office/officeart/2005/8/layout/process3"/>
    <dgm:cxn modelId="{16B043EF-3434-4FE8-B1EC-06DAC54D09F5}" type="presOf" srcId="{5DAD51B3-E964-451E-AF80-A8697EEB8D47}" destId="{E41B9DF9-6524-438C-BAC1-7BDF49034992}" srcOrd="1" destOrd="0" presId="urn:microsoft.com/office/officeart/2005/8/layout/process3"/>
    <dgm:cxn modelId="{E9A2C2F9-FC46-4380-B253-A277F3C29FEB}" type="presOf" srcId="{4A339B50-ED67-49D8-9241-6B53303962E1}" destId="{74429372-6A19-4E09-A895-E1C3AA6F9CBE}" srcOrd="0" destOrd="0" presId="urn:microsoft.com/office/officeart/2005/8/layout/process3"/>
    <dgm:cxn modelId="{EB481941-6DC3-42B2-B899-ED4C284DCB9A}" type="presParOf" srcId="{DA29282C-67C6-44AE-BDF3-79059E98FA92}" destId="{A70F84A6-104B-43A6-BD72-01B63E584525}" srcOrd="0" destOrd="0" presId="urn:microsoft.com/office/officeart/2005/8/layout/process3"/>
    <dgm:cxn modelId="{673CD5E6-D2EA-492A-81D2-5AA60527CFA8}" type="presParOf" srcId="{A70F84A6-104B-43A6-BD72-01B63E584525}" destId="{D4F6FFDA-EEAF-4A7A-BC8B-B81A123373F9}" srcOrd="0" destOrd="0" presId="urn:microsoft.com/office/officeart/2005/8/layout/process3"/>
    <dgm:cxn modelId="{680ABCE5-D4E5-4804-A453-30F0119C9882}" type="presParOf" srcId="{A70F84A6-104B-43A6-BD72-01B63E584525}" destId="{5516B4BF-145C-4214-8AB3-98F7315A516B}" srcOrd="1" destOrd="0" presId="urn:microsoft.com/office/officeart/2005/8/layout/process3"/>
    <dgm:cxn modelId="{18E15706-B38E-452E-8CF6-D13FE835EEA0}" type="presParOf" srcId="{A70F84A6-104B-43A6-BD72-01B63E584525}" destId="{3896F84D-4142-4425-BB5B-4C7428A6997A}" srcOrd="2" destOrd="0" presId="urn:microsoft.com/office/officeart/2005/8/layout/process3"/>
    <dgm:cxn modelId="{EEA89299-2372-449A-B079-A57333066CBC}" type="presParOf" srcId="{DA29282C-67C6-44AE-BDF3-79059E98FA92}" destId="{191CE604-1CF3-4E78-A9DC-78C22651738A}" srcOrd="1" destOrd="0" presId="urn:microsoft.com/office/officeart/2005/8/layout/process3"/>
    <dgm:cxn modelId="{58F5E267-9A00-435E-9170-4A7AE9C176B7}" type="presParOf" srcId="{191CE604-1CF3-4E78-A9DC-78C22651738A}" destId="{E41B9DF9-6524-438C-BAC1-7BDF49034992}" srcOrd="0" destOrd="0" presId="urn:microsoft.com/office/officeart/2005/8/layout/process3"/>
    <dgm:cxn modelId="{40BBCADB-DC4F-400F-BF3F-99440BDB9D98}" type="presParOf" srcId="{DA29282C-67C6-44AE-BDF3-79059E98FA92}" destId="{129E617A-FBE5-4A0B-9339-960EB208B250}" srcOrd="2" destOrd="0" presId="urn:microsoft.com/office/officeart/2005/8/layout/process3"/>
    <dgm:cxn modelId="{81BD6775-6E37-4E90-857D-1B93B120586D}" type="presParOf" srcId="{129E617A-FBE5-4A0B-9339-960EB208B250}" destId="{7A48BA0E-AFB1-49DA-BB0D-6E88ED3FD9FD}" srcOrd="0" destOrd="0" presId="urn:microsoft.com/office/officeart/2005/8/layout/process3"/>
    <dgm:cxn modelId="{63738004-6F27-4A93-A654-14320142B9AF}" type="presParOf" srcId="{129E617A-FBE5-4A0B-9339-960EB208B250}" destId="{07A469BF-09B3-4FDB-9124-E2EEA416D0DC}" srcOrd="1" destOrd="0" presId="urn:microsoft.com/office/officeart/2005/8/layout/process3"/>
    <dgm:cxn modelId="{3C21BDBF-65CE-4A5B-B136-CE12344D5CF3}" type="presParOf" srcId="{129E617A-FBE5-4A0B-9339-960EB208B250}" destId="{A82DE7BB-1F95-4B1D-BBFE-28E8C849D487}" srcOrd="2" destOrd="0" presId="urn:microsoft.com/office/officeart/2005/8/layout/process3"/>
    <dgm:cxn modelId="{35D435AC-61D7-4740-A2E9-22987A459F00}" type="presParOf" srcId="{DA29282C-67C6-44AE-BDF3-79059E98FA92}" destId="{740756E1-6A78-4868-AE75-CA11A58EF4CE}" srcOrd="3" destOrd="0" presId="urn:microsoft.com/office/officeart/2005/8/layout/process3"/>
    <dgm:cxn modelId="{A90271A6-AAE4-4AFB-BE16-22CB4B0C7DBD}" type="presParOf" srcId="{740756E1-6A78-4868-AE75-CA11A58EF4CE}" destId="{6FA28367-FDDC-4AEF-82E1-7707A3EEB974}" srcOrd="0" destOrd="0" presId="urn:microsoft.com/office/officeart/2005/8/layout/process3"/>
    <dgm:cxn modelId="{4D49BBFD-B7B2-49D3-AAC8-9EE3B15E15F9}" type="presParOf" srcId="{DA29282C-67C6-44AE-BDF3-79059E98FA92}" destId="{E087ADF5-DD1A-4422-90D9-6B006F135283}" srcOrd="4" destOrd="0" presId="urn:microsoft.com/office/officeart/2005/8/layout/process3"/>
    <dgm:cxn modelId="{4D343D2F-7DF8-43DD-9DA4-4F40066E2D4C}" type="presParOf" srcId="{E087ADF5-DD1A-4422-90D9-6B006F135283}" destId="{1D525685-0256-4EBE-88DD-BE8ABB2C7578}" srcOrd="0" destOrd="0" presId="urn:microsoft.com/office/officeart/2005/8/layout/process3"/>
    <dgm:cxn modelId="{F9FFC69E-4273-4CE3-933E-A84950B0A749}" type="presParOf" srcId="{E087ADF5-DD1A-4422-90D9-6B006F135283}" destId="{A86AAA32-0564-4BAA-ADB4-29CE2C064D22}" srcOrd="1" destOrd="0" presId="urn:microsoft.com/office/officeart/2005/8/layout/process3"/>
    <dgm:cxn modelId="{3BBF6929-C78F-420A-97E2-FF662208B293}" type="presParOf" srcId="{E087ADF5-DD1A-4422-90D9-6B006F135283}" destId="{89ED7C48-CD6A-4435-87B3-560FA4AC67EF}" srcOrd="2" destOrd="0" presId="urn:microsoft.com/office/officeart/2005/8/layout/process3"/>
    <dgm:cxn modelId="{769A5820-231A-4485-BF27-731AE5F030C5}" type="presParOf" srcId="{DA29282C-67C6-44AE-BDF3-79059E98FA92}" destId="{E95ABFDA-07F6-4001-B7C3-38A899278462}" srcOrd="5" destOrd="0" presId="urn:microsoft.com/office/officeart/2005/8/layout/process3"/>
    <dgm:cxn modelId="{E41F12B0-840B-47CC-9D79-77C7BAF6913E}" type="presParOf" srcId="{E95ABFDA-07F6-4001-B7C3-38A899278462}" destId="{3BA7D00C-2C22-41ED-B34D-71C47E86AFFD}" srcOrd="0" destOrd="0" presId="urn:microsoft.com/office/officeart/2005/8/layout/process3"/>
    <dgm:cxn modelId="{BF12C114-263E-4623-B0E3-956889FCA402}" type="presParOf" srcId="{DA29282C-67C6-44AE-BDF3-79059E98FA92}" destId="{07562CD7-24EE-4079-B28D-AD2885EC6B08}" srcOrd="6" destOrd="0" presId="urn:microsoft.com/office/officeart/2005/8/layout/process3"/>
    <dgm:cxn modelId="{8FEC9B61-62D0-43E3-A426-8DF7BC583C3A}" type="presParOf" srcId="{07562CD7-24EE-4079-B28D-AD2885EC6B08}" destId="{74429372-6A19-4E09-A895-E1C3AA6F9CBE}" srcOrd="0" destOrd="0" presId="urn:microsoft.com/office/officeart/2005/8/layout/process3"/>
    <dgm:cxn modelId="{5F0752AA-9A4C-4E52-89B5-1B21383C34C5}" type="presParOf" srcId="{07562CD7-24EE-4079-B28D-AD2885EC6B08}" destId="{A68ABA9D-A6C3-4944-AE16-CBEEBB6249BB}" srcOrd="1" destOrd="0" presId="urn:microsoft.com/office/officeart/2005/8/layout/process3"/>
    <dgm:cxn modelId="{F57936C0-73FD-43BD-AE3A-06F7C14F64F9}" type="presParOf" srcId="{07562CD7-24EE-4079-B28D-AD2885EC6B08}" destId="{A7AA97EF-3238-44AC-B8D0-EDD9A3930E6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57E744-7E35-40D7-9421-E707F8B9C6CB}" type="doc">
      <dgm:prSet loTypeId="urn:microsoft.com/office/officeart/2005/8/layout/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719629-9000-4A7B-A988-9BB8549F47A6}">
      <dgm:prSet phldrT="[Text]"/>
      <dgm:spPr/>
      <dgm:t>
        <a:bodyPr/>
        <a:lstStyle/>
        <a:p>
          <a:r>
            <a:rPr lang="nb-NO"/>
            <a:t>KOM legger frem nytt lovforslag </a:t>
          </a:r>
          <a:endParaRPr lang="en-US"/>
        </a:p>
      </dgm:t>
    </dgm:pt>
    <dgm:pt modelId="{936A9DC9-3114-4A08-9F57-68A73FE1E902}" type="parTrans" cxnId="{35CE147B-FEEC-4404-9635-21D0F765B2CB}">
      <dgm:prSet/>
      <dgm:spPr/>
      <dgm:t>
        <a:bodyPr/>
        <a:lstStyle/>
        <a:p>
          <a:endParaRPr lang="en-US"/>
        </a:p>
      </dgm:t>
    </dgm:pt>
    <dgm:pt modelId="{5DAD51B3-E964-451E-AF80-A8697EEB8D47}" type="sibTrans" cxnId="{35CE147B-FEEC-4404-9635-21D0F765B2CB}">
      <dgm:prSet/>
      <dgm:spPr/>
      <dgm:t>
        <a:bodyPr/>
        <a:lstStyle/>
        <a:p>
          <a:endParaRPr lang="en-US"/>
        </a:p>
      </dgm:t>
    </dgm:pt>
    <dgm:pt modelId="{EC561387-B7FA-4D44-8F56-9B0F9D4F74E8}">
      <dgm:prSet phldrT="[Text]"/>
      <dgm:spPr/>
      <dgm:t>
        <a:bodyPr/>
        <a:lstStyle/>
        <a:p>
          <a:r>
            <a:rPr lang="nb-NO"/>
            <a:t>EFTA-sekretariatet vurderer </a:t>
          </a:r>
          <a:r>
            <a:rPr lang="nb-NO">
              <a:solidFill>
                <a:srgbClr val="FF0000"/>
              </a:solidFill>
            </a:rPr>
            <a:t>strategiske og tekniske </a:t>
          </a:r>
          <a:r>
            <a:rPr lang="nb-NO" err="1">
              <a:solidFill>
                <a:srgbClr val="FF0000"/>
              </a:solidFill>
            </a:rPr>
            <a:t>utforderinger</a:t>
          </a:r>
          <a:endParaRPr lang="en-US">
            <a:solidFill>
              <a:srgbClr val="FF0000"/>
            </a:solidFill>
          </a:endParaRPr>
        </a:p>
      </dgm:t>
    </dgm:pt>
    <dgm:pt modelId="{845DB648-201A-4352-8940-817EE31C698B}" type="parTrans" cxnId="{4635A040-B9AB-41A4-B0D3-FD499B6ECFC7}">
      <dgm:prSet/>
      <dgm:spPr/>
      <dgm:t>
        <a:bodyPr/>
        <a:lstStyle/>
        <a:p>
          <a:endParaRPr lang="en-US"/>
        </a:p>
      </dgm:t>
    </dgm:pt>
    <dgm:pt modelId="{4818AC92-4C88-47E6-B547-2856BCD18BC1}" type="sibTrans" cxnId="{4635A040-B9AB-41A4-B0D3-FD499B6ECFC7}">
      <dgm:prSet/>
      <dgm:spPr/>
      <dgm:t>
        <a:bodyPr/>
        <a:lstStyle/>
        <a:p>
          <a:endParaRPr lang="en-US"/>
        </a:p>
      </dgm:t>
    </dgm:pt>
    <dgm:pt modelId="{8A10B5AA-1CD3-41EF-86B3-A17EDA8F039C}">
      <dgm:prSet phldrT="[Text]"/>
      <dgm:spPr/>
      <dgm:t>
        <a:bodyPr/>
        <a:lstStyle/>
        <a:p>
          <a:r>
            <a:rPr lang="nb-NO"/>
            <a:t>EFTA statene mottar forslagsark</a:t>
          </a:r>
          <a:endParaRPr lang="en-US"/>
        </a:p>
      </dgm:t>
    </dgm:pt>
    <dgm:pt modelId="{AEADCB8E-82B5-4E90-B0E1-4712E4335195}" type="parTrans" cxnId="{549808B6-ACF9-480E-9314-85E678E8FE34}">
      <dgm:prSet/>
      <dgm:spPr/>
      <dgm:t>
        <a:bodyPr/>
        <a:lstStyle/>
        <a:p>
          <a:endParaRPr lang="en-US"/>
        </a:p>
      </dgm:t>
    </dgm:pt>
    <dgm:pt modelId="{8B59701D-1D11-438A-9F61-D20567A6BC02}" type="sibTrans" cxnId="{549808B6-ACF9-480E-9314-85E678E8FE34}">
      <dgm:prSet/>
      <dgm:spPr/>
      <dgm:t>
        <a:bodyPr/>
        <a:lstStyle/>
        <a:p>
          <a:endParaRPr lang="en-US"/>
        </a:p>
      </dgm:t>
    </dgm:pt>
    <dgm:pt modelId="{22B14125-757D-42C8-8CA6-20A0F55F6CEF}">
      <dgm:prSet phldrT="[Text]"/>
      <dgm:spPr/>
      <dgm:t>
        <a:bodyPr/>
        <a:lstStyle/>
        <a:p>
          <a:r>
            <a:rPr lang="nb-NO"/>
            <a:t>Oppfølging av forslaget i EFTA</a:t>
          </a:r>
          <a:endParaRPr lang="en-US"/>
        </a:p>
      </dgm:t>
    </dgm:pt>
    <dgm:pt modelId="{1AFFA5CB-F843-4C19-9E69-60FF5C13F3F8}" type="parTrans" cxnId="{C9957F6C-EC9F-4EF6-9801-7CF7F1F8FB3F}">
      <dgm:prSet/>
      <dgm:spPr/>
      <dgm:t>
        <a:bodyPr/>
        <a:lstStyle/>
        <a:p>
          <a:endParaRPr lang="en-US"/>
        </a:p>
      </dgm:t>
    </dgm:pt>
    <dgm:pt modelId="{70A211F4-A3CE-447F-8984-A50FF8FDC6F0}" type="sibTrans" cxnId="{C9957F6C-EC9F-4EF6-9801-7CF7F1F8FB3F}">
      <dgm:prSet/>
      <dgm:spPr/>
      <dgm:t>
        <a:bodyPr/>
        <a:lstStyle/>
        <a:p>
          <a:endParaRPr lang="en-US"/>
        </a:p>
      </dgm:t>
    </dgm:pt>
    <dgm:pt modelId="{7F7C7C1E-EEA1-4D24-B426-6084B9A032BF}">
      <dgm:prSet phldrT="[Text]"/>
      <dgm:spPr/>
      <dgm:t>
        <a:bodyPr/>
        <a:lstStyle/>
        <a:p>
          <a:r>
            <a:rPr lang="nb-NO">
              <a:solidFill>
                <a:srgbClr val="FF0000"/>
              </a:solidFill>
            </a:rPr>
            <a:t>Egne interne saksmøter og tettere samarbeid med delegasjonene</a:t>
          </a:r>
          <a:endParaRPr lang="en-US">
            <a:solidFill>
              <a:srgbClr val="FF0000"/>
            </a:solidFill>
          </a:endParaRPr>
        </a:p>
      </dgm:t>
    </dgm:pt>
    <dgm:pt modelId="{2A0309EA-E8EF-4186-9019-0F87E79790CF}" type="parTrans" cxnId="{2921BCA8-E495-4591-B53D-76D6ED784952}">
      <dgm:prSet/>
      <dgm:spPr/>
      <dgm:t>
        <a:bodyPr/>
        <a:lstStyle/>
        <a:p>
          <a:endParaRPr lang="en-US"/>
        </a:p>
      </dgm:t>
    </dgm:pt>
    <dgm:pt modelId="{A4EF9AC6-810D-48E9-B5FA-FB3049A5813A}" type="sibTrans" cxnId="{2921BCA8-E495-4591-B53D-76D6ED784952}">
      <dgm:prSet/>
      <dgm:spPr/>
      <dgm:t>
        <a:bodyPr/>
        <a:lstStyle/>
        <a:p>
          <a:endParaRPr lang="en-US"/>
        </a:p>
      </dgm:t>
    </dgm:pt>
    <dgm:pt modelId="{B4FB12DA-F721-42BF-901D-6A52D312702E}">
      <dgm:prSet phldrT="[Text]"/>
      <dgm:spPr/>
      <dgm:t>
        <a:bodyPr/>
        <a:lstStyle/>
        <a:p>
          <a:r>
            <a:rPr lang="nb-NO"/>
            <a:t>Returnerer forslagsark innen 6 uker</a:t>
          </a:r>
          <a:endParaRPr lang="en-US"/>
        </a:p>
      </dgm:t>
    </dgm:pt>
    <dgm:pt modelId="{056C7E54-0EBE-4BE2-8DB9-AEFAF8E2D258}" type="parTrans" cxnId="{E706BB58-7EEE-4892-A9B8-206308C37564}">
      <dgm:prSet/>
      <dgm:spPr/>
      <dgm:t>
        <a:bodyPr/>
        <a:lstStyle/>
        <a:p>
          <a:endParaRPr lang="en-US"/>
        </a:p>
      </dgm:t>
    </dgm:pt>
    <dgm:pt modelId="{72EDA93F-8330-4714-8608-065AC54CB516}" type="sibTrans" cxnId="{E706BB58-7EEE-4892-A9B8-206308C37564}">
      <dgm:prSet/>
      <dgm:spPr/>
      <dgm:t>
        <a:bodyPr/>
        <a:lstStyle/>
        <a:p>
          <a:endParaRPr lang="en-US"/>
        </a:p>
      </dgm:t>
    </dgm:pt>
    <dgm:pt modelId="{4A339B50-ED67-49D8-9241-6B53303962E1}">
      <dgm:prSet phldrT="[Text]"/>
      <dgm:spPr/>
      <dgm:t>
        <a:bodyPr/>
        <a:lstStyle/>
        <a:p>
          <a:r>
            <a:rPr lang="nb-NO"/>
            <a:t>EU vedtar nytt lovverk </a:t>
          </a:r>
          <a:endParaRPr lang="en-US"/>
        </a:p>
      </dgm:t>
    </dgm:pt>
    <dgm:pt modelId="{27B25F74-5823-4150-BDB6-51E2D54FDA44}" type="parTrans" cxnId="{45BEA085-E69E-4C48-B947-E7DD4180F61E}">
      <dgm:prSet/>
      <dgm:spPr/>
      <dgm:t>
        <a:bodyPr/>
        <a:lstStyle/>
        <a:p>
          <a:endParaRPr lang="en-US"/>
        </a:p>
      </dgm:t>
    </dgm:pt>
    <dgm:pt modelId="{6C139376-B1F2-4031-8241-A9E951EE30CB}" type="sibTrans" cxnId="{45BEA085-E69E-4C48-B947-E7DD4180F61E}">
      <dgm:prSet/>
      <dgm:spPr/>
      <dgm:t>
        <a:bodyPr/>
        <a:lstStyle/>
        <a:p>
          <a:endParaRPr lang="en-US"/>
        </a:p>
      </dgm:t>
    </dgm:pt>
    <dgm:pt modelId="{38E4A87C-4D6D-4EA3-8DD1-379BA8922670}">
      <dgm:prSet phldrT="[Text]"/>
      <dgm:spPr/>
      <dgm:t>
        <a:bodyPr/>
        <a:lstStyle/>
        <a:p>
          <a:r>
            <a:rPr lang="nb-NO"/>
            <a:t>EFTA-sekretariatet vurderer EØS-horisontale utfordringer</a:t>
          </a:r>
          <a:endParaRPr lang="en-US"/>
        </a:p>
      </dgm:t>
    </dgm:pt>
    <dgm:pt modelId="{B70F18EB-E5C7-430C-8631-25B548F70BB2}" type="parTrans" cxnId="{046EC510-56EE-4136-B7D7-9A5B8BDFAAAE}">
      <dgm:prSet/>
      <dgm:spPr/>
      <dgm:t>
        <a:bodyPr/>
        <a:lstStyle/>
        <a:p>
          <a:endParaRPr lang="en-US"/>
        </a:p>
      </dgm:t>
    </dgm:pt>
    <dgm:pt modelId="{DA1BC87F-EF46-4208-AF44-FAEEB6F2F075}" type="sibTrans" cxnId="{046EC510-56EE-4136-B7D7-9A5B8BDFAAAE}">
      <dgm:prSet/>
      <dgm:spPr/>
      <dgm:t>
        <a:bodyPr/>
        <a:lstStyle/>
        <a:p>
          <a:endParaRPr lang="en-US"/>
        </a:p>
      </dgm:t>
    </dgm:pt>
    <dgm:pt modelId="{57711C91-5457-49AE-863F-45CE423D4B8A}">
      <dgm:prSet phldrT="[Text]"/>
      <dgm:spPr/>
      <dgm:t>
        <a:bodyPr/>
        <a:lstStyle/>
        <a:p>
          <a:endParaRPr lang="en-US"/>
        </a:p>
      </dgm:t>
    </dgm:pt>
    <dgm:pt modelId="{21AB1113-C81F-4129-AB66-22F1B71BAD53}" type="parTrans" cxnId="{DDF7018B-A8E6-43A9-BFEA-6D03A99478DD}">
      <dgm:prSet/>
      <dgm:spPr/>
      <dgm:t>
        <a:bodyPr/>
        <a:lstStyle/>
        <a:p>
          <a:endParaRPr lang="en-US"/>
        </a:p>
      </dgm:t>
    </dgm:pt>
    <dgm:pt modelId="{E9B1B9EE-589D-4647-B89A-B364120CCFF0}" type="sibTrans" cxnId="{DDF7018B-A8E6-43A9-BFEA-6D03A99478DD}">
      <dgm:prSet/>
      <dgm:spPr/>
      <dgm:t>
        <a:bodyPr/>
        <a:lstStyle/>
        <a:p>
          <a:endParaRPr lang="en-US"/>
        </a:p>
      </dgm:t>
    </dgm:pt>
    <dgm:pt modelId="{B424129F-C61A-4591-A782-C66D18E131D4}">
      <dgm:prSet phldrT="[Text]"/>
      <dgm:spPr/>
      <dgm:t>
        <a:bodyPr/>
        <a:lstStyle/>
        <a:p>
          <a:r>
            <a:rPr lang="nb-NO"/>
            <a:t>EFTA statene blir bedt om å vurdere </a:t>
          </a:r>
          <a:r>
            <a:rPr lang="nb-NO">
              <a:solidFill>
                <a:srgbClr val="FF0000"/>
              </a:solidFill>
            </a:rPr>
            <a:t>strategiske og tekniske utfordringer</a:t>
          </a:r>
          <a:endParaRPr lang="en-US">
            <a:solidFill>
              <a:srgbClr val="FF0000"/>
            </a:solidFill>
          </a:endParaRPr>
        </a:p>
      </dgm:t>
    </dgm:pt>
    <dgm:pt modelId="{74082DDA-0304-402E-AC61-762B9133A76B}" type="parTrans" cxnId="{357694B6-47CA-4025-93E2-FBD24B42DCDD}">
      <dgm:prSet/>
      <dgm:spPr/>
      <dgm:t>
        <a:bodyPr/>
        <a:lstStyle/>
        <a:p>
          <a:endParaRPr lang="en-US"/>
        </a:p>
      </dgm:t>
    </dgm:pt>
    <dgm:pt modelId="{94628BCF-F38F-4A9D-9F3B-17AB9F3198B8}" type="sibTrans" cxnId="{357694B6-47CA-4025-93E2-FBD24B42DCDD}">
      <dgm:prSet/>
      <dgm:spPr/>
      <dgm:t>
        <a:bodyPr/>
        <a:lstStyle/>
        <a:p>
          <a:endParaRPr lang="en-US"/>
        </a:p>
      </dgm:t>
    </dgm:pt>
    <dgm:pt modelId="{8EE9F1E3-32C3-47C9-939E-0128E865B829}">
      <dgm:prSet phldrT="[Text]"/>
      <dgm:spPr/>
      <dgm:t>
        <a:bodyPr/>
        <a:lstStyle/>
        <a:p>
          <a:r>
            <a:rPr lang="nb-NO">
              <a:solidFill>
                <a:srgbClr val="FF0000"/>
              </a:solidFill>
            </a:rPr>
            <a:t>Informerer EFTA </a:t>
          </a:r>
          <a:r>
            <a:rPr lang="nb-NO" err="1">
              <a:solidFill>
                <a:srgbClr val="FF0000"/>
              </a:solidFill>
            </a:rPr>
            <a:t>Advisory</a:t>
          </a:r>
          <a:r>
            <a:rPr lang="nb-NO">
              <a:solidFill>
                <a:srgbClr val="FF0000"/>
              </a:solidFill>
            </a:rPr>
            <a:t> </a:t>
          </a:r>
          <a:r>
            <a:rPr lang="nb-NO" err="1">
              <a:solidFill>
                <a:srgbClr val="FF0000"/>
              </a:solidFill>
            </a:rPr>
            <a:t>Bodies</a:t>
          </a:r>
          <a:r>
            <a:rPr lang="nb-NO">
              <a:solidFill>
                <a:srgbClr val="FF0000"/>
              </a:solidFill>
            </a:rPr>
            <a:t> og åpner for innspill</a:t>
          </a:r>
          <a:endParaRPr lang="en-US">
            <a:solidFill>
              <a:srgbClr val="FF0000"/>
            </a:solidFill>
          </a:endParaRPr>
        </a:p>
      </dgm:t>
    </dgm:pt>
    <dgm:pt modelId="{579BF589-2670-4EFB-9306-1062DA816413}" type="parTrans" cxnId="{AA25EE4A-9DED-40C5-B02C-7A7952236AB3}">
      <dgm:prSet/>
      <dgm:spPr/>
      <dgm:t>
        <a:bodyPr/>
        <a:lstStyle/>
        <a:p>
          <a:endParaRPr lang="en-US"/>
        </a:p>
      </dgm:t>
    </dgm:pt>
    <dgm:pt modelId="{BEC67F33-2929-4304-B804-E95DBB6E7DE4}" type="sibTrans" cxnId="{AA25EE4A-9DED-40C5-B02C-7A7952236AB3}">
      <dgm:prSet/>
      <dgm:spPr/>
      <dgm:t>
        <a:bodyPr/>
        <a:lstStyle/>
        <a:p>
          <a:endParaRPr lang="en-US"/>
        </a:p>
      </dgm:t>
    </dgm:pt>
    <dgm:pt modelId="{3263C074-2F6C-45C8-97AE-1472C4E94423}">
      <dgm:prSet phldrT="[Text]"/>
      <dgm:spPr/>
      <dgm:t>
        <a:bodyPr/>
        <a:lstStyle/>
        <a:p>
          <a:r>
            <a:rPr lang="nb-NO">
              <a:solidFill>
                <a:srgbClr val="FF0000"/>
              </a:solidFill>
            </a:rPr>
            <a:t>Identifiserer ansvarlig departement og kontaktperson</a:t>
          </a:r>
          <a:endParaRPr lang="en-US">
            <a:solidFill>
              <a:srgbClr val="FF0000"/>
            </a:solidFill>
          </a:endParaRPr>
        </a:p>
      </dgm:t>
    </dgm:pt>
    <dgm:pt modelId="{0D8E6C31-6E0A-49C4-ABB0-4CC21AF75155}" type="parTrans" cxnId="{D6DB9808-395B-4656-9033-1962D88097E2}">
      <dgm:prSet/>
      <dgm:spPr/>
      <dgm:t>
        <a:bodyPr/>
        <a:lstStyle/>
        <a:p>
          <a:endParaRPr lang="en-US"/>
        </a:p>
      </dgm:t>
    </dgm:pt>
    <dgm:pt modelId="{A13A8BD8-CF78-41D1-B730-738B3BDCF5B4}" type="sibTrans" cxnId="{D6DB9808-395B-4656-9033-1962D88097E2}">
      <dgm:prSet/>
      <dgm:spPr/>
      <dgm:t>
        <a:bodyPr/>
        <a:lstStyle/>
        <a:p>
          <a:endParaRPr lang="en-US"/>
        </a:p>
      </dgm:t>
    </dgm:pt>
    <dgm:pt modelId="{323597FB-D1B2-4294-98DC-72E25897A940}">
      <dgm:prSet phldrT="[Text]"/>
      <dgm:spPr/>
      <dgm:t>
        <a:bodyPr/>
        <a:lstStyle/>
        <a:p>
          <a:r>
            <a:rPr lang="nb-NO"/>
            <a:t>EFTA statene mottar standardark</a:t>
          </a:r>
          <a:endParaRPr lang="en-US"/>
        </a:p>
      </dgm:t>
    </dgm:pt>
    <dgm:pt modelId="{0B9E2C60-7BED-4D5D-B19E-CB5EECD643B8}" type="parTrans" cxnId="{3DAC7CEF-1D23-4254-ABFA-B39CAC35A36F}">
      <dgm:prSet/>
      <dgm:spPr/>
      <dgm:t>
        <a:bodyPr/>
        <a:lstStyle/>
        <a:p>
          <a:endParaRPr lang="en-US"/>
        </a:p>
      </dgm:t>
    </dgm:pt>
    <dgm:pt modelId="{0EDE9635-78E7-4C04-B05E-CC9DD82E75B0}" type="sibTrans" cxnId="{3DAC7CEF-1D23-4254-ABFA-B39CAC35A36F}">
      <dgm:prSet/>
      <dgm:spPr/>
      <dgm:t>
        <a:bodyPr/>
        <a:lstStyle/>
        <a:p>
          <a:endParaRPr lang="en-US"/>
        </a:p>
      </dgm:t>
    </dgm:pt>
    <dgm:pt modelId="{EE18ED81-AE20-438D-8C39-8D63EFDF1696}">
      <dgm:prSet/>
      <dgm:spPr/>
      <dgm:t>
        <a:bodyPr/>
        <a:lstStyle/>
        <a:p>
          <a:r>
            <a:rPr lang="nb-NO"/>
            <a:t>EFTA statene vurderer EØS-horisontale utfordringer </a:t>
          </a:r>
          <a:r>
            <a:rPr lang="nb-NO" b="1"/>
            <a:t>(inklusiv endelig EØS-relevans)</a:t>
          </a:r>
          <a:endParaRPr lang="en-US" b="1"/>
        </a:p>
      </dgm:t>
    </dgm:pt>
    <dgm:pt modelId="{208F054A-496A-4EA5-A422-A1E862C674FD}" type="parTrans" cxnId="{7BD20CF8-1A95-479C-8E6D-CABC558D0DFE}">
      <dgm:prSet/>
      <dgm:spPr/>
      <dgm:t>
        <a:bodyPr/>
        <a:lstStyle/>
        <a:p>
          <a:endParaRPr lang="en-US"/>
        </a:p>
      </dgm:t>
    </dgm:pt>
    <dgm:pt modelId="{F754A857-B460-498B-8EFF-CF6E42FEF584}" type="sibTrans" cxnId="{7BD20CF8-1A95-479C-8E6D-CABC558D0DFE}">
      <dgm:prSet/>
      <dgm:spPr/>
      <dgm:t>
        <a:bodyPr/>
        <a:lstStyle/>
        <a:p>
          <a:endParaRPr lang="en-US"/>
        </a:p>
      </dgm:t>
    </dgm:pt>
    <dgm:pt modelId="{EB3CD302-0F76-481E-B0CE-84144F82D363}">
      <dgm:prSet/>
      <dgm:spPr/>
      <dgm:t>
        <a:bodyPr/>
        <a:lstStyle/>
        <a:p>
          <a:r>
            <a:rPr lang="nb-NO"/>
            <a:t>Returnerer standardark innen 16 uker</a:t>
          </a:r>
          <a:endParaRPr lang="en-US"/>
        </a:p>
      </dgm:t>
    </dgm:pt>
    <dgm:pt modelId="{421B3703-F3D3-453B-86B7-C298327B97B5}" type="parTrans" cxnId="{5F55C812-BF42-4A8E-96E8-0CE7CF6A7B3B}">
      <dgm:prSet/>
      <dgm:spPr/>
      <dgm:t>
        <a:bodyPr/>
        <a:lstStyle/>
        <a:p>
          <a:endParaRPr lang="en-US"/>
        </a:p>
      </dgm:t>
    </dgm:pt>
    <dgm:pt modelId="{57356EB2-B4E4-42AC-B5ED-6308A40468EC}" type="sibTrans" cxnId="{5F55C812-BF42-4A8E-96E8-0CE7CF6A7B3B}">
      <dgm:prSet/>
      <dgm:spPr/>
      <dgm:t>
        <a:bodyPr/>
        <a:lstStyle/>
        <a:p>
          <a:endParaRPr lang="en-US"/>
        </a:p>
      </dgm:t>
    </dgm:pt>
    <dgm:pt modelId="{DA375FBD-012D-4067-B3EA-E36E3349C798}">
      <dgm:prSet/>
      <dgm:spPr/>
      <dgm:t>
        <a:bodyPr/>
        <a:lstStyle/>
        <a:p>
          <a:r>
            <a:rPr lang="nb-NO"/>
            <a:t>Sender standardark til EFTA statene</a:t>
          </a:r>
          <a:endParaRPr lang="en-US"/>
        </a:p>
      </dgm:t>
    </dgm:pt>
    <dgm:pt modelId="{34432C82-1FB1-47C6-B0FB-D8C08565503D}" type="parTrans" cxnId="{82F63F37-32FD-48FB-B985-4D18D6C065D3}">
      <dgm:prSet/>
      <dgm:spPr/>
      <dgm:t>
        <a:bodyPr/>
        <a:lstStyle/>
        <a:p>
          <a:endParaRPr lang="en-US"/>
        </a:p>
      </dgm:t>
    </dgm:pt>
    <dgm:pt modelId="{61FAD3F7-91FB-4431-8E5F-D9B17DF6D218}" type="sibTrans" cxnId="{82F63F37-32FD-48FB-B985-4D18D6C065D3}">
      <dgm:prSet/>
      <dgm:spPr/>
      <dgm:t>
        <a:bodyPr/>
        <a:lstStyle/>
        <a:p>
          <a:endParaRPr lang="en-US"/>
        </a:p>
      </dgm:t>
    </dgm:pt>
    <dgm:pt modelId="{5ED2B1C1-CF21-4A61-B1AF-5FEDDD010F69}">
      <dgm:prSet phldrT="[Text]"/>
      <dgm:spPr/>
      <dgm:t>
        <a:bodyPr/>
        <a:lstStyle/>
        <a:p>
          <a:r>
            <a:rPr lang="nb-NO">
              <a:solidFill>
                <a:srgbClr val="FF0000"/>
              </a:solidFill>
            </a:rPr>
            <a:t>Egne saksmøter og uformell dialog med Kommisjonen</a:t>
          </a:r>
          <a:endParaRPr lang="en-US">
            <a:solidFill>
              <a:srgbClr val="FF0000"/>
            </a:solidFill>
          </a:endParaRPr>
        </a:p>
      </dgm:t>
    </dgm:pt>
    <dgm:pt modelId="{709A4770-B973-4362-98D9-52B68913CB54}" type="parTrans" cxnId="{0DCDE586-6F02-454B-9221-AE14DAB066BC}">
      <dgm:prSet/>
      <dgm:spPr/>
      <dgm:t>
        <a:bodyPr/>
        <a:lstStyle/>
        <a:p>
          <a:endParaRPr lang="en-US"/>
        </a:p>
      </dgm:t>
    </dgm:pt>
    <dgm:pt modelId="{AF2AD138-E65C-4633-B4C4-0CFD9B7A745D}" type="sibTrans" cxnId="{0DCDE586-6F02-454B-9221-AE14DAB066BC}">
      <dgm:prSet/>
      <dgm:spPr/>
      <dgm:t>
        <a:bodyPr/>
        <a:lstStyle/>
        <a:p>
          <a:endParaRPr lang="en-US"/>
        </a:p>
      </dgm:t>
    </dgm:pt>
    <dgm:pt modelId="{C6C8F714-D43F-4FD3-944E-0B4BEED42C34}">
      <dgm:prSet phldrT="[Text]"/>
      <dgm:spPr/>
      <dgm:t>
        <a:bodyPr/>
        <a:lstStyle/>
        <a:p>
          <a:r>
            <a:rPr lang="nb-NO"/>
            <a:t>Sender forsagsark til EFTA statene</a:t>
          </a:r>
          <a:endParaRPr lang="en-US">
            <a:solidFill>
              <a:srgbClr val="FF0000"/>
            </a:solidFill>
          </a:endParaRPr>
        </a:p>
      </dgm:t>
    </dgm:pt>
    <dgm:pt modelId="{24A127E2-C34B-4AF8-84F7-64826415501F}" type="parTrans" cxnId="{E7F1CF49-77DB-4055-9FC5-FC3938DB2768}">
      <dgm:prSet/>
      <dgm:spPr/>
      <dgm:t>
        <a:bodyPr/>
        <a:lstStyle/>
        <a:p>
          <a:endParaRPr lang="en-US"/>
        </a:p>
      </dgm:t>
    </dgm:pt>
    <dgm:pt modelId="{5C0DBB04-B9CF-4890-8457-EBA54B9A3C28}" type="sibTrans" cxnId="{E7F1CF49-77DB-4055-9FC5-FC3938DB2768}">
      <dgm:prSet/>
      <dgm:spPr/>
      <dgm:t>
        <a:bodyPr/>
        <a:lstStyle/>
        <a:p>
          <a:endParaRPr lang="en-US"/>
        </a:p>
      </dgm:t>
    </dgm:pt>
    <dgm:pt modelId="{DA29282C-67C6-44AE-BDF3-79059E98FA92}" type="pres">
      <dgm:prSet presAssocID="{9457E744-7E35-40D7-9421-E707F8B9C6CB}" presName="linearFlow" presStyleCnt="0">
        <dgm:presLayoutVars>
          <dgm:dir/>
          <dgm:animLvl val="lvl"/>
          <dgm:resizeHandles val="exact"/>
        </dgm:presLayoutVars>
      </dgm:prSet>
      <dgm:spPr/>
    </dgm:pt>
    <dgm:pt modelId="{A70F84A6-104B-43A6-BD72-01B63E584525}" type="pres">
      <dgm:prSet presAssocID="{ED719629-9000-4A7B-A988-9BB8549F47A6}" presName="composite" presStyleCnt="0"/>
      <dgm:spPr/>
    </dgm:pt>
    <dgm:pt modelId="{D4F6FFDA-EEAF-4A7A-BC8B-B81A123373F9}" type="pres">
      <dgm:prSet presAssocID="{ED719629-9000-4A7B-A988-9BB8549F47A6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516B4BF-145C-4214-8AB3-98F7315A516B}" type="pres">
      <dgm:prSet presAssocID="{ED719629-9000-4A7B-A988-9BB8549F47A6}" presName="parSh" presStyleLbl="node1" presStyleIdx="0" presStyleCnt="5"/>
      <dgm:spPr/>
    </dgm:pt>
    <dgm:pt modelId="{3896F84D-4142-4425-BB5B-4C7428A6997A}" type="pres">
      <dgm:prSet presAssocID="{ED719629-9000-4A7B-A988-9BB8549F47A6}" presName="desTx" presStyleLbl="fgAcc1" presStyleIdx="0" presStyleCnt="5">
        <dgm:presLayoutVars>
          <dgm:bulletEnabled val="1"/>
        </dgm:presLayoutVars>
      </dgm:prSet>
      <dgm:spPr/>
    </dgm:pt>
    <dgm:pt modelId="{191CE604-1CF3-4E78-A9DC-78C22651738A}" type="pres">
      <dgm:prSet presAssocID="{5DAD51B3-E964-451E-AF80-A8697EEB8D47}" presName="sibTrans" presStyleLbl="sibTrans2D1" presStyleIdx="0" presStyleCnt="4"/>
      <dgm:spPr/>
    </dgm:pt>
    <dgm:pt modelId="{E41B9DF9-6524-438C-BAC1-7BDF49034992}" type="pres">
      <dgm:prSet presAssocID="{5DAD51B3-E964-451E-AF80-A8697EEB8D47}" presName="connTx" presStyleLbl="sibTrans2D1" presStyleIdx="0" presStyleCnt="4"/>
      <dgm:spPr/>
    </dgm:pt>
    <dgm:pt modelId="{129E617A-FBE5-4A0B-9339-960EB208B250}" type="pres">
      <dgm:prSet presAssocID="{8A10B5AA-1CD3-41EF-86B3-A17EDA8F039C}" presName="composite" presStyleCnt="0"/>
      <dgm:spPr/>
    </dgm:pt>
    <dgm:pt modelId="{7A48BA0E-AFB1-49DA-BB0D-6E88ED3FD9FD}" type="pres">
      <dgm:prSet presAssocID="{8A10B5AA-1CD3-41EF-86B3-A17EDA8F039C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7A469BF-09B3-4FDB-9124-E2EEA416D0DC}" type="pres">
      <dgm:prSet presAssocID="{8A10B5AA-1CD3-41EF-86B3-A17EDA8F039C}" presName="parSh" presStyleLbl="node1" presStyleIdx="1" presStyleCnt="5"/>
      <dgm:spPr/>
    </dgm:pt>
    <dgm:pt modelId="{A82DE7BB-1F95-4B1D-BBFE-28E8C849D487}" type="pres">
      <dgm:prSet presAssocID="{8A10B5AA-1CD3-41EF-86B3-A17EDA8F039C}" presName="desTx" presStyleLbl="fgAcc1" presStyleIdx="1" presStyleCnt="5">
        <dgm:presLayoutVars>
          <dgm:bulletEnabled val="1"/>
        </dgm:presLayoutVars>
      </dgm:prSet>
      <dgm:spPr/>
    </dgm:pt>
    <dgm:pt modelId="{740756E1-6A78-4868-AE75-CA11A58EF4CE}" type="pres">
      <dgm:prSet presAssocID="{8B59701D-1D11-438A-9F61-D20567A6BC02}" presName="sibTrans" presStyleLbl="sibTrans2D1" presStyleIdx="1" presStyleCnt="4"/>
      <dgm:spPr/>
    </dgm:pt>
    <dgm:pt modelId="{6FA28367-FDDC-4AEF-82E1-7707A3EEB974}" type="pres">
      <dgm:prSet presAssocID="{8B59701D-1D11-438A-9F61-D20567A6BC02}" presName="connTx" presStyleLbl="sibTrans2D1" presStyleIdx="1" presStyleCnt="4"/>
      <dgm:spPr/>
    </dgm:pt>
    <dgm:pt modelId="{E087ADF5-DD1A-4422-90D9-6B006F135283}" type="pres">
      <dgm:prSet presAssocID="{22B14125-757D-42C8-8CA6-20A0F55F6CEF}" presName="composite" presStyleCnt="0"/>
      <dgm:spPr/>
    </dgm:pt>
    <dgm:pt modelId="{1D525685-0256-4EBE-88DD-BE8ABB2C7578}" type="pres">
      <dgm:prSet presAssocID="{22B14125-757D-42C8-8CA6-20A0F55F6CEF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86AAA32-0564-4BAA-ADB4-29CE2C064D22}" type="pres">
      <dgm:prSet presAssocID="{22B14125-757D-42C8-8CA6-20A0F55F6CEF}" presName="parSh" presStyleLbl="node1" presStyleIdx="2" presStyleCnt="5"/>
      <dgm:spPr/>
    </dgm:pt>
    <dgm:pt modelId="{89ED7C48-CD6A-4435-87B3-560FA4AC67EF}" type="pres">
      <dgm:prSet presAssocID="{22B14125-757D-42C8-8CA6-20A0F55F6CEF}" presName="desTx" presStyleLbl="fgAcc1" presStyleIdx="2" presStyleCnt="5">
        <dgm:presLayoutVars>
          <dgm:bulletEnabled val="1"/>
        </dgm:presLayoutVars>
      </dgm:prSet>
      <dgm:spPr/>
    </dgm:pt>
    <dgm:pt modelId="{E95ABFDA-07F6-4001-B7C3-38A899278462}" type="pres">
      <dgm:prSet presAssocID="{70A211F4-A3CE-447F-8984-A50FF8FDC6F0}" presName="sibTrans" presStyleLbl="sibTrans2D1" presStyleIdx="2" presStyleCnt="4"/>
      <dgm:spPr/>
    </dgm:pt>
    <dgm:pt modelId="{3BA7D00C-2C22-41ED-B34D-71C47E86AFFD}" type="pres">
      <dgm:prSet presAssocID="{70A211F4-A3CE-447F-8984-A50FF8FDC6F0}" presName="connTx" presStyleLbl="sibTrans2D1" presStyleIdx="2" presStyleCnt="4"/>
      <dgm:spPr/>
    </dgm:pt>
    <dgm:pt modelId="{07562CD7-24EE-4079-B28D-AD2885EC6B08}" type="pres">
      <dgm:prSet presAssocID="{4A339B50-ED67-49D8-9241-6B53303962E1}" presName="composite" presStyleCnt="0"/>
      <dgm:spPr/>
    </dgm:pt>
    <dgm:pt modelId="{74429372-6A19-4E09-A895-E1C3AA6F9CBE}" type="pres">
      <dgm:prSet presAssocID="{4A339B50-ED67-49D8-9241-6B53303962E1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68ABA9D-A6C3-4944-AE16-CBEEBB6249BB}" type="pres">
      <dgm:prSet presAssocID="{4A339B50-ED67-49D8-9241-6B53303962E1}" presName="parSh" presStyleLbl="node1" presStyleIdx="3" presStyleCnt="5"/>
      <dgm:spPr/>
    </dgm:pt>
    <dgm:pt modelId="{A7AA97EF-3238-44AC-B8D0-EDD9A3930E65}" type="pres">
      <dgm:prSet presAssocID="{4A339B50-ED67-49D8-9241-6B53303962E1}" presName="desTx" presStyleLbl="fgAcc1" presStyleIdx="3" presStyleCnt="5">
        <dgm:presLayoutVars>
          <dgm:bulletEnabled val="1"/>
        </dgm:presLayoutVars>
      </dgm:prSet>
      <dgm:spPr/>
    </dgm:pt>
    <dgm:pt modelId="{8C797487-7973-4286-B5B4-1FF3EA2B6E17}" type="pres">
      <dgm:prSet presAssocID="{6C139376-B1F2-4031-8241-A9E951EE30CB}" presName="sibTrans" presStyleLbl="sibTrans2D1" presStyleIdx="3" presStyleCnt="4"/>
      <dgm:spPr/>
    </dgm:pt>
    <dgm:pt modelId="{31205B69-57BA-4794-AD1E-AC8F6D3BD602}" type="pres">
      <dgm:prSet presAssocID="{6C139376-B1F2-4031-8241-A9E951EE30CB}" presName="connTx" presStyleLbl="sibTrans2D1" presStyleIdx="3" presStyleCnt="4"/>
      <dgm:spPr/>
    </dgm:pt>
    <dgm:pt modelId="{C2624E77-EAFA-4D37-8FDC-73F9F49677BB}" type="pres">
      <dgm:prSet presAssocID="{323597FB-D1B2-4294-98DC-72E25897A940}" presName="composite" presStyleCnt="0"/>
      <dgm:spPr/>
    </dgm:pt>
    <dgm:pt modelId="{F5094D6C-519D-4A00-8697-5ED2DDBAF3E4}" type="pres">
      <dgm:prSet presAssocID="{323597FB-D1B2-4294-98DC-72E25897A940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275B8ED-382E-4531-90C1-28B498F606D8}" type="pres">
      <dgm:prSet presAssocID="{323597FB-D1B2-4294-98DC-72E25897A940}" presName="parSh" presStyleLbl="node1" presStyleIdx="4" presStyleCnt="5"/>
      <dgm:spPr/>
    </dgm:pt>
    <dgm:pt modelId="{48C12ED1-D323-46A5-A4DE-668617CEA03D}" type="pres">
      <dgm:prSet presAssocID="{323597FB-D1B2-4294-98DC-72E25897A940}" presName="desTx" presStyleLbl="fgAcc1" presStyleIdx="4" presStyleCnt="5">
        <dgm:presLayoutVars>
          <dgm:bulletEnabled val="1"/>
        </dgm:presLayoutVars>
      </dgm:prSet>
      <dgm:spPr/>
    </dgm:pt>
  </dgm:ptLst>
  <dgm:cxnLst>
    <dgm:cxn modelId="{D6DB9808-395B-4656-9033-1962D88097E2}" srcId="{8A10B5AA-1CD3-41EF-86B3-A17EDA8F039C}" destId="{3263C074-2F6C-45C8-97AE-1472C4E94423}" srcOrd="1" destOrd="0" parTransId="{0D8E6C31-6E0A-49C4-ABB0-4CC21AF75155}" sibTransId="{A13A8BD8-CF78-41D1-B730-738B3BDCF5B4}"/>
    <dgm:cxn modelId="{046EC510-56EE-4136-B7D7-9A5B8BDFAAAE}" srcId="{4A339B50-ED67-49D8-9241-6B53303962E1}" destId="{38E4A87C-4D6D-4EA3-8DD1-379BA8922670}" srcOrd="0" destOrd="0" parTransId="{B70F18EB-E5C7-430C-8631-25B548F70BB2}" sibTransId="{DA1BC87F-EF46-4208-AF44-FAEEB6F2F075}"/>
    <dgm:cxn modelId="{5F55C812-BF42-4A8E-96E8-0CE7CF6A7B3B}" srcId="{323597FB-D1B2-4294-98DC-72E25897A940}" destId="{EB3CD302-0F76-481E-B0CE-84144F82D363}" srcOrd="1" destOrd="0" parTransId="{421B3703-F3D3-453B-86B7-C298327B97B5}" sibTransId="{57356EB2-B4E4-42AC-B5ED-6308A40468EC}"/>
    <dgm:cxn modelId="{088FA119-6C13-43F9-8374-82D1399E2908}" type="presOf" srcId="{ED719629-9000-4A7B-A988-9BB8549F47A6}" destId="{5516B4BF-145C-4214-8AB3-98F7315A516B}" srcOrd="1" destOrd="0" presId="urn:microsoft.com/office/officeart/2005/8/layout/process3"/>
    <dgm:cxn modelId="{1B873F1A-F9BB-4D6F-9075-8D6DFE50B168}" type="presOf" srcId="{38E4A87C-4D6D-4EA3-8DD1-379BA8922670}" destId="{A7AA97EF-3238-44AC-B8D0-EDD9A3930E65}" srcOrd="0" destOrd="0" presId="urn:microsoft.com/office/officeart/2005/8/layout/process3"/>
    <dgm:cxn modelId="{0F383828-7E86-42E5-B968-B2E33321F778}" type="presOf" srcId="{DA375FBD-012D-4067-B3EA-E36E3349C798}" destId="{A7AA97EF-3238-44AC-B8D0-EDD9A3930E65}" srcOrd="0" destOrd="1" presId="urn:microsoft.com/office/officeart/2005/8/layout/process3"/>
    <dgm:cxn modelId="{952C8B2B-40CB-4B20-9A29-7B88F08197D4}" type="presOf" srcId="{8B59701D-1D11-438A-9F61-D20567A6BC02}" destId="{740756E1-6A78-4868-AE75-CA11A58EF4CE}" srcOrd="0" destOrd="0" presId="urn:microsoft.com/office/officeart/2005/8/layout/process3"/>
    <dgm:cxn modelId="{82F63F37-32FD-48FB-B985-4D18D6C065D3}" srcId="{4A339B50-ED67-49D8-9241-6B53303962E1}" destId="{DA375FBD-012D-4067-B3EA-E36E3349C798}" srcOrd="1" destOrd="0" parTransId="{34432C82-1FB1-47C6-B0FB-D8C08565503D}" sibTransId="{61FAD3F7-91FB-4431-8E5F-D9B17DF6D218}"/>
    <dgm:cxn modelId="{FF15E538-5EEB-4D74-9626-65705C72E2EE}" type="presOf" srcId="{8EE9F1E3-32C3-47C9-939E-0128E865B829}" destId="{3896F84D-4142-4425-BB5B-4C7428A6997A}" srcOrd="0" destOrd="2" presId="urn:microsoft.com/office/officeart/2005/8/layout/process3"/>
    <dgm:cxn modelId="{4635A040-B9AB-41A4-B0D3-FD499B6ECFC7}" srcId="{ED719629-9000-4A7B-A988-9BB8549F47A6}" destId="{EC561387-B7FA-4D44-8F56-9B0F9D4F74E8}" srcOrd="0" destOrd="0" parTransId="{845DB648-201A-4352-8940-817EE31C698B}" sibTransId="{4818AC92-4C88-47E6-B547-2856BCD18BC1}"/>
    <dgm:cxn modelId="{0012B740-ECAC-4D1C-B595-F83B6BDEC2DD}" type="presOf" srcId="{323597FB-D1B2-4294-98DC-72E25897A940}" destId="{F275B8ED-382E-4531-90C1-28B498F606D8}" srcOrd="1" destOrd="0" presId="urn:microsoft.com/office/officeart/2005/8/layout/process3"/>
    <dgm:cxn modelId="{A1098846-5F8F-4141-A5F5-E841E2487C97}" type="presOf" srcId="{5ED2B1C1-CF21-4A61-B1AF-5FEDDD010F69}" destId="{89ED7C48-CD6A-4435-87B3-560FA4AC67EF}" srcOrd="0" destOrd="1" presId="urn:microsoft.com/office/officeart/2005/8/layout/process3"/>
    <dgm:cxn modelId="{278E9248-9873-4060-8756-5A55DB9F5A9D}" type="presOf" srcId="{EE18ED81-AE20-438D-8C39-8D63EFDF1696}" destId="{48C12ED1-D323-46A5-A4DE-668617CEA03D}" srcOrd="0" destOrd="0" presId="urn:microsoft.com/office/officeart/2005/8/layout/process3"/>
    <dgm:cxn modelId="{E7F1CF49-77DB-4055-9FC5-FC3938DB2768}" srcId="{ED719629-9000-4A7B-A988-9BB8549F47A6}" destId="{C6C8F714-D43F-4FD3-944E-0B4BEED42C34}" srcOrd="1" destOrd="0" parTransId="{24A127E2-C34B-4AF8-84F7-64826415501F}" sibTransId="{5C0DBB04-B9CF-4890-8457-EBA54B9A3C28}"/>
    <dgm:cxn modelId="{1A06964A-997A-4F10-A14C-8A82041D9F50}" type="presOf" srcId="{4A339B50-ED67-49D8-9241-6B53303962E1}" destId="{A68ABA9D-A6C3-4944-AE16-CBEEBB6249BB}" srcOrd="1" destOrd="0" presId="urn:microsoft.com/office/officeart/2005/8/layout/process3"/>
    <dgm:cxn modelId="{AA25EE4A-9DED-40C5-B02C-7A7952236AB3}" srcId="{ED719629-9000-4A7B-A988-9BB8549F47A6}" destId="{8EE9F1E3-32C3-47C9-939E-0128E865B829}" srcOrd="2" destOrd="0" parTransId="{579BF589-2670-4EFB-9306-1062DA816413}" sibTransId="{BEC67F33-2929-4304-B804-E95DBB6E7DE4}"/>
    <dgm:cxn modelId="{C9957F6C-EC9F-4EF6-9801-7CF7F1F8FB3F}" srcId="{9457E744-7E35-40D7-9421-E707F8B9C6CB}" destId="{22B14125-757D-42C8-8CA6-20A0F55F6CEF}" srcOrd="2" destOrd="0" parTransId="{1AFFA5CB-F843-4C19-9E69-60FF5C13F3F8}" sibTransId="{70A211F4-A3CE-447F-8984-A50FF8FDC6F0}"/>
    <dgm:cxn modelId="{7A7A3A6F-1DEB-40F3-AA92-EACED360DD6C}" type="presOf" srcId="{6C139376-B1F2-4031-8241-A9E951EE30CB}" destId="{31205B69-57BA-4794-AD1E-AC8F6D3BD602}" srcOrd="1" destOrd="0" presId="urn:microsoft.com/office/officeart/2005/8/layout/process3"/>
    <dgm:cxn modelId="{165FD871-4ABE-4A8A-BD5C-B9E8BA8EE5CA}" type="presOf" srcId="{5DAD51B3-E964-451E-AF80-A8697EEB8D47}" destId="{191CE604-1CF3-4E78-A9DC-78C22651738A}" srcOrd="0" destOrd="0" presId="urn:microsoft.com/office/officeart/2005/8/layout/process3"/>
    <dgm:cxn modelId="{72D96075-E728-4D2F-A9DD-E92E916E89D7}" type="presOf" srcId="{22B14125-757D-42C8-8CA6-20A0F55F6CEF}" destId="{A86AAA32-0564-4BAA-ADB4-29CE2C064D22}" srcOrd="1" destOrd="0" presId="urn:microsoft.com/office/officeart/2005/8/layout/process3"/>
    <dgm:cxn modelId="{21F09656-DFB1-4CB6-8C13-80A87DF6072C}" type="presOf" srcId="{7F7C7C1E-EEA1-4D24-B426-6084B9A032BF}" destId="{89ED7C48-CD6A-4435-87B3-560FA4AC67EF}" srcOrd="0" destOrd="0" presId="urn:microsoft.com/office/officeart/2005/8/layout/process3"/>
    <dgm:cxn modelId="{E706BB58-7EEE-4892-A9B8-206308C37564}" srcId="{8A10B5AA-1CD3-41EF-86B3-A17EDA8F039C}" destId="{B4FB12DA-F721-42BF-901D-6A52D312702E}" srcOrd="2" destOrd="0" parTransId="{056C7E54-0EBE-4BE2-8DB9-AEFAF8E2D258}" sibTransId="{72EDA93F-8330-4714-8608-065AC54CB516}"/>
    <dgm:cxn modelId="{35CE147B-FEEC-4404-9635-21D0F765B2CB}" srcId="{9457E744-7E35-40D7-9421-E707F8B9C6CB}" destId="{ED719629-9000-4A7B-A988-9BB8549F47A6}" srcOrd="0" destOrd="0" parTransId="{936A9DC9-3114-4A08-9F57-68A73FE1E902}" sibTransId="{5DAD51B3-E964-451E-AF80-A8697EEB8D47}"/>
    <dgm:cxn modelId="{11A5AB83-7E7C-49D9-B554-A40BE2756080}" type="presOf" srcId="{70A211F4-A3CE-447F-8984-A50FF8FDC6F0}" destId="{3BA7D00C-2C22-41ED-B34D-71C47E86AFFD}" srcOrd="1" destOrd="0" presId="urn:microsoft.com/office/officeart/2005/8/layout/process3"/>
    <dgm:cxn modelId="{45BEA085-E69E-4C48-B947-E7DD4180F61E}" srcId="{9457E744-7E35-40D7-9421-E707F8B9C6CB}" destId="{4A339B50-ED67-49D8-9241-6B53303962E1}" srcOrd="3" destOrd="0" parTransId="{27B25F74-5823-4150-BDB6-51E2D54FDA44}" sibTransId="{6C139376-B1F2-4031-8241-A9E951EE30CB}"/>
    <dgm:cxn modelId="{9721EE85-D2A7-4706-ACBB-A247CEA9B7EC}" type="presOf" srcId="{9457E744-7E35-40D7-9421-E707F8B9C6CB}" destId="{DA29282C-67C6-44AE-BDF3-79059E98FA92}" srcOrd="0" destOrd="0" presId="urn:microsoft.com/office/officeart/2005/8/layout/process3"/>
    <dgm:cxn modelId="{0DCDE586-6F02-454B-9221-AE14DAB066BC}" srcId="{22B14125-757D-42C8-8CA6-20A0F55F6CEF}" destId="{5ED2B1C1-CF21-4A61-B1AF-5FEDDD010F69}" srcOrd="1" destOrd="0" parTransId="{709A4770-B973-4362-98D9-52B68913CB54}" sibTransId="{AF2AD138-E65C-4633-B4C4-0CFD9B7A745D}"/>
    <dgm:cxn modelId="{DDF7018B-A8E6-43A9-BFEA-6D03A99478DD}" srcId="{4A339B50-ED67-49D8-9241-6B53303962E1}" destId="{57711C91-5457-49AE-863F-45CE423D4B8A}" srcOrd="2" destOrd="0" parTransId="{21AB1113-C81F-4129-AB66-22F1B71BAD53}" sibTransId="{E9B1B9EE-589D-4647-B89A-B364120CCFF0}"/>
    <dgm:cxn modelId="{47036C98-A2D1-47A8-9289-82E9A77810CD}" type="presOf" srcId="{8B59701D-1D11-438A-9F61-D20567A6BC02}" destId="{6FA28367-FDDC-4AEF-82E1-7707A3EEB974}" srcOrd="1" destOrd="0" presId="urn:microsoft.com/office/officeart/2005/8/layout/process3"/>
    <dgm:cxn modelId="{D36956A4-97C7-4F01-B9ED-3EE818E4C447}" type="presOf" srcId="{B424129F-C61A-4591-A782-C66D18E131D4}" destId="{A82DE7BB-1F95-4B1D-BBFE-28E8C849D487}" srcOrd="0" destOrd="0" presId="urn:microsoft.com/office/officeart/2005/8/layout/process3"/>
    <dgm:cxn modelId="{2A5DD5A5-68D8-4577-985D-936D3ECA28E1}" type="presOf" srcId="{323597FB-D1B2-4294-98DC-72E25897A940}" destId="{F5094D6C-519D-4A00-8697-5ED2DDBAF3E4}" srcOrd="0" destOrd="0" presId="urn:microsoft.com/office/officeart/2005/8/layout/process3"/>
    <dgm:cxn modelId="{2921BCA8-E495-4591-B53D-76D6ED784952}" srcId="{22B14125-757D-42C8-8CA6-20A0F55F6CEF}" destId="{7F7C7C1E-EEA1-4D24-B426-6084B9A032BF}" srcOrd="0" destOrd="0" parTransId="{2A0309EA-E8EF-4186-9019-0F87E79790CF}" sibTransId="{A4EF9AC6-810D-48E9-B5FA-FB3049A5813A}"/>
    <dgm:cxn modelId="{2BE1C5A8-2FF4-44B1-8E6C-213626DAB1C4}" type="presOf" srcId="{6C139376-B1F2-4031-8241-A9E951EE30CB}" destId="{8C797487-7973-4286-B5B4-1FF3EA2B6E17}" srcOrd="0" destOrd="0" presId="urn:microsoft.com/office/officeart/2005/8/layout/process3"/>
    <dgm:cxn modelId="{DE6CA8B1-C0CA-40B6-999F-F4D1F4EB5C0B}" type="presOf" srcId="{EB3CD302-0F76-481E-B0CE-84144F82D363}" destId="{48C12ED1-D323-46A5-A4DE-668617CEA03D}" srcOrd="0" destOrd="1" presId="urn:microsoft.com/office/officeart/2005/8/layout/process3"/>
    <dgm:cxn modelId="{8667E0B5-7A11-4FA9-9966-D405C67758F1}" type="presOf" srcId="{B4FB12DA-F721-42BF-901D-6A52D312702E}" destId="{A82DE7BB-1F95-4B1D-BBFE-28E8C849D487}" srcOrd="0" destOrd="2" presId="urn:microsoft.com/office/officeart/2005/8/layout/process3"/>
    <dgm:cxn modelId="{549808B6-ACF9-480E-9314-85E678E8FE34}" srcId="{9457E744-7E35-40D7-9421-E707F8B9C6CB}" destId="{8A10B5AA-1CD3-41EF-86B3-A17EDA8F039C}" srcOrd="1" destOrd="0" parTransId="{AEADCB8E-82B5-4E90-B0E1-4712E4335195}" sibTransId="{8B59701D-1D11-438A-9F61-D20567A6BC02}"/>
    <dgm:cxn modelId="{357694B6-47CA-4025-93E2-FBD24B42DCDD}" srcId="{8A10B5AA-1CD3-41EF-86B3-A17EDA8F039C}" destId="{B424129F-C61A-4591-A782-C66D18E131D4}" srcOrd="0" destOrd="0" parTransId="{74082DDA-0304-402E-AC61-762B9133A76B}" sibTransId="{94628BCF-F38F-4A9D-9F3B-17AB9F3198B8}"/>
    <dgm:cxn modelId="{164399C4-AEE3-4A0C-9EDE-59CB2D259F54}" type="presOf" srcId="{57711C91-5457-49AE-863F-45CE423D4B8A}" destId="{A7AA97EF-3238-44AC-B8D0-EDD9A3930E65}" srcOrd="0" destOrd="2" presId="urn:microsoft.com/office/officeart/2005/8/layout/process3"/>
    <dgm:cxn modelId="{C0E1E9C5-3934-44EA-9CDD-A02AF5CEDFA4}" type="presOf" srcId="{22B14125-757D-42C8-8CA6-20A0F55F6CEF}" destId="{1D525685-0256-4EBE-88DD-BE8ABB2C7578}" srcOrd="0" destOrd="0" presId="urn:microsoft.com/office/officeart/2005/8/layout/process3"/>
    <dgm:cxn modelId="{336D18CF-32DE-4ED7-8401-E1DF98F0DDA1}" type="presOf" srcId="{EC561387-B7FA-4D44-8F56-9B0F9D4F74E8}" destId="{3896F84D-4142-4425-BB5B-4C7428A6997A}" srcOrd="0" destOrd="0" presId="urn:microsoft.com/office/officeart/2005/8/layout/process3"/>
    <dgm:cxn modelId="{8B1EB0D0-9C5A-4D4E-96FC-DF62936B2ED5}" type="presOf" srcId="{8A10B5AA-1CD3-41EF-86B3-A17EDA8F039C}" destId="{7A48BA0E-AFB1-49DA-BB0D-6E88ED3FD9FD}" srcOrd="0" destOrd="0" presId="urn:microsoft.com/office/officeart/2005/8/layout/process3"/>
    <dgm:cxn modelId="{5FD253D4-14E0-4747-813A-2781B80CC6C1}" type="presOf" srcId="{C6C8F714-D43F-4FD3-944E-0B4BEED42C34}" destId="{3896F84D-4142-4425-BB5B-4C7428A6997A}" srcOrd="0" destOrd="1" presId="urn:microsoft.com/office/officeart/2005/8/layout/process3"/>
    <dgm:cxn modelId="{37FD5FD5-38E2-4228-BFBE-E34D877235DC}" type="presOf" srcId="{3263C074-2F6C-45C8-97AE-1472C4E94423}" destId="{A82DE7BB-1F95-4B1D-BBFE-28E8C849D487}" srcOrd="0" destOrd="1" presId="urn:microsoft.com/office/officeart/2005/8/layout/process3"/>
    <dgm:cxn modelId="{A97DDCD6-4B66-4258-B681-1FBED0CAA0A6}" type="presOf" srcId="{70A211F4-A3CE-447F-8984-A50FF8FDC6F0}" destId="{E95ABFDA-07F6-4001-B7C3-38A899278462}" srcOrd="0" destOrd="0" presId="urn:microsoft.com/office/officeart/2005/8/layout/process3"/>
    <dgm:cxn modelId="{AB6080D9-3E0F-4323-9521-A5949321861A}" type="presOf" srcId="{8A10B5AA-1CD3-41EF-86B3-A17EDA8F039C}" destId="{07A469BF-09B3-4FDB-9124-E2EEA416D0DC}" srcOrd="1" destOrd="0" presId="urn:microsoft.com/office/officeart/2005/8/layout/process3"/>
    <dgm:cxn modelId="{C24A1FEF-95DE-4872-A6D0-00C9B1DBB758}" type="presOf" srcId="{ED719629-9000-4A7B-A988-9BB8549F47A6}" destId="{D4F6FFDA-EEAF-4A7A-BC8B-B81A123373F9}" srcOrd="0" destOrd="0" presId="urn:microsoft.com/office/officeart/2005/8/layout/process3"/>
    <dgm:cxn modelId="{16B043EF-3434-4FE8-B1EC-06DAC54D09F5}" type="presOf" srcId="{5DAD51B3-E964-451E-AF80-A8697EEB8D47}" destId="{E41B9DF9-6524-438C-BAC1-7BDF49034992}" srcOrd="1" destOrd="0" presId="urn:microsoft.com/office/officeart/2005/8/layout/process3"/>
    <dgm:cxn modelId="{3DAC7CEF-1D23-4254-ABFA-B39CAC35A36F}" srcId="{9457E744-7E35-40D7-9421-E707F8B9C6CB}" destId="{323597FB-D1B2-4294-98DC-72E25897A940}" srcOrd="4" destOrd="0" parTransId="{0B9E2C60-7BED-4D5D-B19E-CB5EECD643B8}" sibTransId="{0EDE9635-78E7-4C04-B05E-CC9DD82E75B0}"/>
    <dgm:cxn modelId="{7BD20CF8-1A95-479C-8E6D-CABC558D0DFE}" srcId="{323597FB-D1B2-4294-98DC-72E25897A940}" destId="{EE18ED81-AE20-438D-8C39-8D63EFDF1696}" srcOrd="0" destOrd="0" parTransId="{208F054A-496A-4EA5-A422-A1E862C674FD}" sibTransId="{F754A857-B460-498B-8EFF-CF6E42FEF584}"/>
    <dgm:cxn modelId="{E9A2C2F9-FC46-4380-B253-A277F3C29FEB}" type="presOf" srcId="{4A339B50-ED67-49D8-9241-6B53303962E1}" destId="{74429372-6A19-4E09-A895-E1C3AA6F9CBE}" srcOrd="0" destOrd="0" presId="urn:microsoft.com/office/officeart/2005/8/layout/process3"/>
    <dgm:cxn modelId="{EB481941-6DC3-42B2-B899-ED4C284DCB9A}" type="presParOf" srcId="{DA29282C-67C6-44AE-BDF3-79059E98FA92}" destId="{A70F84A6-104B-43A6-BD72-01B63E584525}" srcOrd="0" destOrd="0" presId="urn:microsoft.com/office/officeart/2005/8/layout/process3"/>
    <dgm:cxn modelId="{673CD5E6-D2EA-492A-81D2-5AA60527CFA8}" type="presParOf" srcId="{A70F84A6-104B-43A6-BD72-01B63E584525}" destId="{D4F6FFDA-EEAF-4A7A-BC8B-B81A123373F9}" srcOrd="0" destOrd="0" presId="urn:microsoft.com/office/officeart/2005/8/layout/process3"/>
    <dgm:cxn modelId="{680ABCE5-D4E5-4804-A453-30F0119C9882}" type="presParOf" srcId="{A70F84A6-104B-43A6-BD72-01B63E584525}" destId="{5516B4BF-145C-4214-8AB3-98F7315A516B}" srcOrd="1" destOrd="0" presId="urn:microsoft.com/office/officeart/2005/8/layout/process3"/>
    <dgm:cxn modelId="{18E15706-B38E-452E-8CF6-D13FE835EEA0}" type="presParOf" srcId="{A70F84A6-104B-43A6-BD72-01B63E584525}" destId="{3896F84D-4142-4425-BB5B-4C7428A6997A}" srcOrd="2" destOrd="0" presId="urn:microsoft.com/office/officeart/2005/8/layout/process3"/>
    <dgm:cxn modelId="{EEA89299-2372-449A-B079-A57333066CBC}" type="presParOf" srcId="{DA29282C-67C6-44AE-BDF3-79059E98FA92}" destId="{191CE604-1CF3-4E78-A9DC-78C22651738A}" srcOrd="1" destOrd="0" presId="urn:microsoft.com/office/officeart/2005/8/layout/process3"/>
    <dgm:cxn modelId="{58F5E267-9A00-435E-9170-4A7AE9C176B7}" type="presParOf" srcId="{191CE604-1CF3-4E78-A9DC-78C22651738A}" destId="{E41B9DF9-6524-438C-BAC1-7BDF49034992}" srcOrd="0" destOrd="0" presId="urn:microsoft.com/office/officeart/2005/8/layout/process3"/>
    <dgm:cxn modelId="{40BBCADB-DC4F-400F-BF3F-99440BDB9D98}" type="presParOf" srcId="{DA29282C-67C6-44AE-BDF3-79059E98FA92}" destId="{129E617A-FBE5-4A0B-9339-960EB208B250}" srcOrd="2" destOrd="0" presId="urn:microsoft.com/office/officeart/2005/8/layout/process3"/>
    <dgm:cxn modelId="{81BD6775-6E37-4E90-857D-1B93B120586D}" type="presParOf" srcId="{129E617A-FBE5-4A0B-9339-960EB208B250}" destId="{7A48BA0E-AFB1-49DA-BB0D-6E88ED3FD9FD}" srcOrd="0" destOrd="0" presId="urn:microsoft.com/office/officeart/2005/8/layout/process3"/>
    <dgm:cxn modelId="{63738004-6F27-4A93-A654-14320142B9AF}" type="presParOf" srcId="{129E617A-FBE5-4A0B-9339-960EB208B250}" destId="{07A469BF-09B3-4FDB-9124-E2EEA416D0DC}" srcOrd="1" destOrd="0" presId="urn:microsoft.com/office/officeart/2005/8/layout/process3"/>
    <dgm:cxn modelId="{3C21BDBF-65CE-4A5B-B136-CE12344D5CF3}" type="presParOf" srcId="{129E617A-FBE5-4A0B-9339-960EB208B250}" destId="{A82DE7BB-1F95-4B1D-BBFE-28E8C849D487}" srcOrd="2" destOrd="0" presId="urn:microsoft.com/office/officeart/2005/8/layout/process3"/>
    <dgm:cxn modelId="{35D435AC-61D7-4740-A2E9-22987A459F00}" type="presParOf" srcId="{DA29282C-67C6-44AE-BDF3-79059E98FA92}" destId="{740756E1-6A78-4868-AE75-CA11A58EF4CE}" srcOrd="3" destOrd="0" presId="urn:microsoft.com/office/officeart/2005/8/layout/process3"/>
    <dgm:cxn modelId="{A90271A6-AAE4-4AFB-BE16-22CB4B0C7DBD}" type="presParOf" srcId="{740756E1-6A78-4868-AE75-CA11A58EF4CE}" destId="{6FA28367-FDDC-4AEF-82E1-7707A3EEB974}" srcOrd="0" destOrd="0" presId="urn:microsoft.com/office/officeart/2005/8/layout/process3"/>
    <dgm:cxn modelId="{4D49BBFD-B7B2-49D3-AAC8-9EE3B15E15F9}" type="presParOf" srcId="{DA29282C-67C6-44AE-BDF3-79059E98FA92}" destId="{E087ADF5-DD1A-4422-90D9-6B006F135283}" srcOrd="4" destOrd="0" presId="urn:microsoft.com/office/officeart/2005/8/layout/process3"/>
    <dgm:cxn modelId="{4D343D2F-7DF8-43DD-9DA4-4F40066E2D4C}" type="presParOf" srcId="{E087ADF5-DD1A-4422-90D9-6B006F135283}" destId="{1D525685-0256-4EBE-88DD-BE8ABB2C7578}" srcOrd="0" destOrd="0" presId="urn:microsoft.com/office/officeart/2005/8/layout/process3"/>
    <dgm:cxn modelId="{F9FFC69E-4273-4CE3-933E-A84950B0A749}" type="presParOf" srcId="{E087ADF5-DD1A-4422-90D9-6B006F135283}" destId="{A86AAA32-0564-4BAA-ADB4-29CE2C064D22}" srcOrd="1" destOrd="0" presId="urn:microsoft.com/office/officeart/2005/8/layout/process3"/>
    <dgm:cxn modelId="{3BBF6929-C78F-420A-97E2-FF662208B293}" type="presParOf" srcId="{E087ADF5-DD1A-4422-90D9-6B006F135283}" destId="{89ED7C48-CD6A-4435-87B3-560FA4AC67EF}" srcOrd="2" destOrd="0" presId="urn:microsoft.com/office/officeart/2005/8/layout/process3"/>
    <dgm:cxn modelId="{769A5820-231A-4485-BF27-731AE5F030C5}" type="presParOf" srcId="{DA29282C-67C6-44AE-BDF3-79059E98FA92}" destId="{E95ABFDA-07F6-4001-B7C3-38A899278462}" srcOrd="5" destOrd="0" presId="urn:microsoft.com/office/officeart/2005/8/layout/process3"/>
    <dgm:cxn modelId="{E41F12B0-840B-47CC-9D79-77C7BAF6913E}" type="presParOf" srcId="{E95ABFDA-07F6-4001-B7C3-38A899278462}" destId="{3BA7D00C-2C22-41ED-B34D-71C47E86AFFD}" srcOrd="0" destOrd="0" presId="urn:microsoft.com/office/officeart/2005/8/layout/process3"/>
    <dgm:cxn modelId="{BF12C114-263E-4623-B0E3-956889FCA402}" type="presParOf" srcId="{DA29282C-67C6-44AE-BDF3-79059E98FA92}" destId="{07562CD7-24EE-4079-B28D-AD2885EC6B08}" srcOrd="6" destOrd="0" presId="urn:microsoft.com/office/officeart/2005/8/layout/process3"/>
    <dgm:cxn modelId="{8FEC9B61-62D0-43E3-A426-8DF7BC583C3A}" type="presParOf" srcId="{07562CD7-24EE-4079-B28D-AD2885EC6B08}" destId="{74429372-6A19-4E09-A895-E1C3AA6F9CBE}" srcOrd="0" destOrd="0" presId="urn:microsoft.com/office/officeart/2005/8/layout/process3"/>
    <dgm:cxn modelId="{5F0752AA-9A4C-4E52-89B5-1B21383C34C5}" type="presParOf" srcId="{07562CD7-24EE-4079-B28D-AD2885EC6B08}" destId="{A68ABA9D-A6C3-4944-AE16-CBEEBB6249BB}" srcOrd="1" destOrd="0" presId="urn:microsoft.com/office/officeart/2005/8/layout/process3"/>
    <dgm:cxn modelId="{F57936C0-73FD-43BD-AE3A-06F7C14F64F9}" type="presParOf" srcId="{07562CD7-24EE-4079-B28D-AD2885EC6B08}" destId="{A7AA97EF-3238-44AC-B8D0-EDD9A3930E65}" srcOrd="2" destOrd="0" presId="urn:microsoft.com/office/officeart/2005/8/layout/process3"/>
    <dgm:cxn modelId="{6E6A0469-2BF7-4AF4-BE04-7DF9E2FBF188}" type="presParOf" srcId="{DA29282C-67C6-44AE-BDF3-79059E98FA92}" destId="{8C797487-7973-4286-B5B4-1FF3EA2B6E17}" srcOrd="7" destOrd="0" presId="urn:microsoft.com/office/officeart/2005/8/layout/process3"/>
    <dgm:cxn modelId="{E9905907-A97B-4CFF-888B-0E49D3F1C296}" type="presParOf" srcId="{8C797487-7973-4286-B5B4-1FF3EA2B6E17}" destId="{31205B69-57BA-4794-AD1E-AC8F6D3BD602}" srcOrd="0" destOrd="0" presId="urn:microsoft.com/office/officeart/2005/8/layout/process3"/>
    <dgm:cxn modelId="{22D19321-E1E3-4302-A42E-8A08CF0C582D}" type="presParOf" srcId="{DA29282C-67C6-44AE-BDF3-79059E98FA92}" destId="{C2624E77-EAFA-4D37-8FDC-73F9F49677BB}" srcOrd="8" destOrd="0" presId="urn:microsoft.com/office/officeart/2005/8/layout/process3"/>
    <dgm:cxn modelId="{696CF568-8965-44FD-AB26-3938012834A4}" type="presParOf" srcId="{C2624E77-EAFA-4D37-8FDC-73F9F49677BB}" destId="{F5094D6C-519D-4A00-8697-5ED2DDBAF3E4}" srcOrd="0" destOrd="0" presId="urn:microsoft.com/office/officeart/2005/8/layout/process3"/>
    <dgm:cxn modelId="{C39DBE79-7093-4EAD-8061-0614B28C7E6C}" type="presParOf" srcId="{C2624E77-EAFA-4D37-8FDC-73F9F49677BB}" destId="{F275B8ED-382E-4531-90C1-28B498F606D8}" srcOrd="1" destOrd="0" presId="urn:microsoft.com/office/officeart/2005/8/layout/process3"/>
    <dgm:cxn modelId="{9C5D7924-C073-473E-98C8-B68CD1087D79}" type="presParOf" srcId="{C2624E77-EAFA-4D37-8FDC-73F9F49677BB}" destId="{48C12ED1-D323-46A5-A4DE-668617CEA03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EAE0FC-26E2-4FCF-B135-06CB9ADAF96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166C5A-DCBA-44C8-A397-4D623F42F9FC}">
      <dgm:prSet phldrT="[Text]"/>
      <dgm:spPr/>
      <dgm:t>
        <a:bodyPr/>
        <a:lstStyle/>
        <a:p>
          <a:r>
            <a:rPr lang="nb-NO"/>
            <a:t>Vurdering av sektorovergripende koblinger:</a:t>
          </a:r>
          <a:endParaRPr lang="en-US"/>
        </a:p>
      </dgm:t>
    </dgm:pt>
    <dgm:pt modelId="{F22AAB33-F9B8-4FD3-A923-682A49A342C6}" type="parTrans" cxnId="{C4E626E0-6E18-4B20-B69E-5D6563647FEF}">
      <dgm:prSet/>
      <dgm:spPr/>
      <dgm:t>
        <a:bodyPr/>
        <a:lstStyle/>
        <a:p>
          <a:endParaRPr lang="en-US"/>
        </a:p>
      </dgm:t>
    </dgm:pt>
    <dgm:pt modelId="{00C8B6A3-3ED9-48A3-8D2A-8F4FB571CE24}" type="sibTrans" cxnId="{C4E626E0-6E18-4B20-B69E-5D6563647FEF}">
      <dgm:prSet/>
      <dgm:spPr/>
      <dgm:t>
        <a:bodyPr/>
        <a:lstStyle/>
        <a:p>
          <a:endParaRPr lang="en-US"/>
        </a:p>
      </dgm:t>
    </dgm:pt>
    <dgm:pt modelId="{4BE13AEF-D54A-4282-A0A4-677A6D4595D8}">
      <dgm:prSet phldrT="[Text]"/>
      <dgm:spPr/>
      <dgm:t>
        <a:bodyPr/>
        <a:lstStyle/>
        <a:p>
          <a:r>
            <a:rPr lang="nb-NO"/>
            <a:t>Vurdering av mulige konsekvenser av </a:t>
          </a:r>
          <a:r>
            <a:rPr lang="nb-NO" b="1" u="sng"/>
            <a:t>ikke-innlemmelse</a:t>
          </a:r>
          <a:r>
            <a:rPr lang="nb-NO"/>
            <a:t>:</a:t>
          </a:r>
        </a:p>
      </dgm:t>
    </dgm:pt>
    <dgm:pt modelId="{FD9E7925-3FAB-4C24-9BA8-393FD7362A3F}" type="parTrans" cxnId="{9528EAFF-5FF0-4D4A-9DE0-5427B5BF837B}">
      <dgm:prSet/>
      <dgm:spPr/>
      <dgm:t>
        <a:bodyPr/>
        <a:lstStyle/>
        <a:p>
          <a:endParaRPr lang="en-US"/>
        </a:p>
      </dgm:t>
    </dgm:pt>
    <dgm:pt modelId="{74D0826B-40C4-4382-B7C9-A696C750F0F9}" type="sibTrans" cxnId="{9528EAFF-5FF0-4D4A-9DE0-5427B5BF837B}">
      <dgm:prSet/>
      <dgm:spPr/>
      <dgm:t>
        <a:bodyPr/>
        <a:lstStyle/>
        <a:p>
          <a:endParaRPr lang="en-US"/>
        </a:p>
      </dgm:t>
    </dgm:pt>
    <dgm:pt modelId="{DD1E5ABE-D882-45DF-8149-44C38513B366}">
      <dgm:prSet/>
      <dgm:spPr/>
      <dgm:t>
        <a:bodyPr/>
        <a:lstStyle/>
        <a:p>
          <a:r>
            <a:rPr lang="nb-NO"/>
            <a:t>Innenfor/utenfor</a:t>
          </a:r>
          <a:endParaRPr lang="en-US"/>
        </a:p>
      </dgm:t>
    </dgm:pt>
    <dgm:pt modelId="{FB884280-46A1-42B4-94B1-9F540EE67874}" type="parTrans" cxnId="{0A98B4ED-B773-4B14-98F0-394704F68CD9}">
      <dgm:prSet/>
      <dgm:spPr/>
      <dgm:t>
        <a:bodyPr/>
        <a:lstStyle/>
        <a:p>
          <a:endParaRPr lang="en-US"/>
        </a:p>
      </dgm:t>
    </dgm:pt>
    <dgm:pt modelId="{C195403D-CACF-4E05-A608-61B118F2CA6A}" type="sibTrans" cxnId="{0A98B4ED-B773-4B14-98F0-394704F68CD9}">
      <dgm:prSet/>
      <dgm:spPr/>
      <dgm:t>
        <a:bodyPr/>
        <a:lstStyle/>
        <a:p>
          <a:endParaRPr lang="en-US"/>
        </a:p>
      </dgm:t>
    </dgm:pt>
    <dgm:pt modelId="{BC196E12-493F-4326-A0BA-84262EF1C78C}">
      <dgm:prSet/>
      <dgm:spPr/>
      <dgm:t>
        <a:bodyPr/>
        <a:lstStyle/>
        <a:p>
          <a:r>
            <a:rPr lang="nb-NO"/>
            <a:t>Strategiske interesser (eks. CBAM og handelspolitikk)</a:t>
          </a:r>
          <a:endParaRPr lang="en-US"/>
        </a:p>
      </dgm:t>
    </dgm:pt>
    <dgm:pt modelId="{E95E20C8-90E6-4234-8446-2837744640A4}" type="parTrans" cxnId="{F5BF2A1C-D371-4734-8D9D-3D584C119461}">
      <dgm:prSet/>
      <dgm:spPr/>
      <dgm:t>
        <a:bodyPr/>
        <a:lstStyle/>
        <a:p>
          <a:endParaRPr lang="en-US"/>
        </a:p>
      </dgm:t>
    </dgm:pt>
    <dgm:pt modelId="{D34DEAA6-A08F-4946-8FEB-085B7E014130}" type="sibTrans" cxnId="{F5BF2A1C-D371-4734-8D9D-3D584C119461}">
      <dgm:prSet/>
      <dgm:spPr/>
      <dgm:t>
        <a:bodyPr/>
        <a:lstStyle/>
        <a:p>
          <a:endParaRPr lang="en-US"/>
        </a:p>
      </dgm:t>
    </dgm:pt>
    <dgm:pt modelId="{0B02A02F-814F-49BA-83D4-56E5A94EA082}">
      <dgm:prSet/>
      <dgm:spPr/>
      <dgm:t>
        <a:bodyPr/>
        <a:lstStyle/>
        <a:p>
          <a:r>
            <a:rPr lang="nb-NO"/>
            <a:t>Sammenheng på tvers (eks. energi, klima, transport og finans)</a:t>
          </a:r>
          <a:endParaRPr lang="en-US"/>
        </a:p>
      </dgm:t>
    </dgm:pt>
    <dgm:pt modelId="{67FB49A4-8466-483F-8D96-E6ADBF5DF6B6}" type="parTrans" cxnId="{89C04A71-EB03-43E2-81BA-73FE6847B9DB}">
      <dgm:prSet/>
      <dgm:spPr/>
      <dgm:t>
        <a:bodyPr/>
        <a:lstStyle/>
        <a:p>
          <a:endParaRPr lang="en-US"/>
        </a:p>
      </dgm:t>
    </dgm:pt>
    <dgm:pt modelId="{46C82D51-B987-47A5-8C56-684D2507AF78}" type="sibTrans" cxnId="{89C04A71-EB03-43E2-81BA-73FE6847B9DB}">
      <dgm:prSet/>
      <dgm:spPr/>
      <dgm:t>
        <a:bodyPr/>
        <a:lstStyle/>
        <a:p>
          <a:endParaRPr lang="en-US"/>
        </a:p>
      </dgm:t>
    </dgm:pt>
    <dgm:pt modelId="{3B571119-FF0F-4831-BF3C-DC1166FF66B0}">
      <dgm:prSet/>
      <dgm:spPr/>
      <dgm:t>
        <a:bodyPr/>
        <a:lstStyle/>
        <a:p>
          <a:r>
            <a:rPr lang="nb-NO"/>
            <a:t>Analyse av ulike elementer (eks. risiko ved 3-landsstatus, ulike standarder, fragmentering av det indre markedet osv.) </a:t>
          </a:r>
        </a:p>
      </dgm:t>
    </dgm:pt>
    <dgm:pt modelId="{D73F5ED3-EA97-4399-BE0B-8C0B082FE63B}" type="parTrans" cxnId="{F14C6AB5-482A-4332-A34C-F39E60925AF8}">
      <dgm:prSet/>
      <dgm:spPr/>
      <dgm:t>
        <a:bodyPr/>
        <a:lstStyle/>
        <a:p>
          <a:endParaRPr lang="en-US"/>
        </a:p>
      </dgm:t>
    </dgm:pt>
    <dgm:pt modelId="{DC30AF99-7BAC-43BE-A6B9-6CFEBED78B7F}" type="sibTrans" cxnId="{F14C6AB5-482A-4332-A34C-F39E60925AF8}">
      <dgm:prSet/>
      <dgm:spPr/>
      <dgm:t>
        <a:bodyPr/>
        <a:lstStyle/>
        <a:p>
          <a:endParaRPr lang="en-US"/>
        </a:p>
      </dgm:t>
    </dgm:pt>
    <dgm:pt modelId="{2BB95F5E-FB8D-40FC-9A1C-8172913405CA}" type="pres">
      <dgm:prSet presAssocID="{18EAE0FC-26E2-4FCF-B135-06CB9ADAF96E}" presName="Name0" presStyleCnt="0">
        <dgm:presLayoutVars>
          <dgm:dir/>
          <dgm:resizeHandles val="exact"/>
        </dgm:presLayoutVars>
      </dgm:prSet>
      <dgm:spPr/>
    </dgm:pt>
    <dgm:pt modelId="{31719DDA-346F-4584-9C1D-80759534D1A3}" type="pres">
      <dgm:prSet presAssocID="{77166C5A-DCBA-44C8-A397-4D623F42F9FC}" presName="Name5" presStyleLbl="vennNode1" presStyleIdx="0" presStyleCnt="2">
        <dgm:presLayoutVars>
          <dgm:bulletEnabled val="1"/>
        </dgm:presLayoutVars>
      </dgm:prSet>
      <dgm:spPr/>
    </dgm:pt>
    <dgm:pt modelId="{5E401DB7-58B0-44CB-9831-5D9A474FED2F}" type="pres">
      <dgm:prSet presAssocID="{00C8B6A3-3ED9-48A3-8D2A-8F4FB571CE24}" presName="space" presStyleCnt="0"/>
      <dgm:spPr/>
    </dgm:pt>
    <dgm:pt modelId="{339C3030-4A04-4BBB-836B-597C5096B53C}" type="pres">
      <dgm:prSet presAssocID="{4BE13AEF-D54A-4282-A0A4-677A6D4595D8}" presName="Name5" presStyleLbl="vennNode1" presStyleIdx="1" presStyleCnt="2">
        <dgm:presLayoutVars>
          <dgm:bulletEnabled val="1"/>
        </dgm:presLayoutVars>
      </dgm:prSet>
      <dgm:spPr/>
    </dgm:pt>
  </dgm:ptLst>
  <dgm:cxnLst>
    <dgm:cxn modelId="{7DC7C902-7343-43E6-A425-C8699D2C46B6}" type="presOf" srcId="{0B02A02F-814F-49BA-83D4-56E5A94EA082}" destId="{31719DDA-346F-4584-9C1D-80759534D1A3}" srcOrd="0" destOrd="3" presId="urn:microsoft.com/office/officeart/2005/8/layout/venn3"/>
    <dgm:cxn modelId="{F5BF2A1C-D371-4734-8D9D-3D584C119461}" srcId="{77166C5A-DCBA-44C8-A397-4D623F42F9FC}" destId="{BC196E12-493F-4326-A0BA-84262EF1C78C}" srcOrd="1" destOrd="0" parTransId="{E95E20C8-90E6-4234-8446-2837744640A4}" sibTransId="{D34DEAA6-A08F-4946-8FEB-085B7E014130}"/>
    <dgm:cxn modelId="{2292C04F-DF30-4F64-B65A-98013D0EB2AC}" type="presOf" srcId="{4BE13AEF-D54A-4282-A0A4-677A6D4595D8}" destId="{339C3030-4A04-4BBB-836B-597C5096B53C}" srcOrd="0" destOrd="0" presId="urn:microsoft.com/office/officeart/2005/8/layout/venn3"/>
    <dgm:cxn modelId="{89C04A71-EB03-43E2-81BA-73FE6847B9DB}" srcId="{77166C5A-DCBA-44C8-A397-4D623F42F9FC}" destId="{0B02A02F-814F-49BA-83D4-56E5A94EA082}" srcOrd="2" destOrd="0" parTransId="{67FB49A4-8466-483F-8D96-E6ADBF5DF6B6}" sibTransId="{46C82D51-B987-47A5-8C56-684D2507AF78}"/>
    <dgm:cxn modelId="{B010E672-EEB5-479B-9614-BAA0F3A9480C}" type="presOf" srcId="{18EAE0FC-26E2-4FCF-B135-06CB9ADAF96E}" destId="{2BB95F5E-FB8D-40FC-9A1C-8172913405CA}" srcOrd="0" destOrd="0" presId="urn:microsoft.com/office/officeart/2005/8/layout/venn3"/>
    <dgm:cxn modelId="{33692374-CAD1-4C6B-B264-47D0A45C0D83}" type="presOf" srcId="{BC196E12-493F-4326-A0BA-84262EF1C78C}" destId="{31719DDA-346F-4584-9C1D-80759534D1A3}" srcOrd="0" destOrd="2" presId="urn:microsoft.com/office/officeart/2005/8/layout/venn3"/>
    <dgm:cxn modelId="{32246F95-AF88-446B-9B26-E49C34646268}" type="presOf" srcId="{DD1E5ABE-D882-45DF-8149-44C38513B366}" destId="{31719DDA-346F-4584-9C1D-80759534D1A3}" srcOrd="0" destOrd="1" presId="urn:microsoft.com/office/officeart/2005/8/layout/venn3"/>
    <dgm:cxn modelId="{F14C6AB5-482A-4332-A34C-F39E60925AF8}" srcId="{4BE13AEF-D54A-4282-A0A4-677A6D4595D8}" destId="{3B571119-FF0F-4831-BF3C-DC1166FF66B0}" srcOrd="0" destOrd="0" parTransId="{D73F5ED3-EA97-4399-BE0B-8C0B082FE63B}" sibTransId="{DC30AF99-7BAC-43BE-A6B9-6CFEBED78B7F}"/>
    <dgm:cxn modelId="{C4E626E0-6E18-4B20-B69E-5D6563647FEF}" srcId="{18EAE0FC-26E2-4FCF-B135-06CB9ADAF96E}" destId="{77166C5A-DCBA-44C8-A397-4D623F42F9FC}" srcOrd="0" destOrd="0" parTransId="{F22AAB33-F9B8-4FD3-A923-682A49A342C6}" sibTransId="{00C8B6A3-3ED9-48A3-8D2A-8F4FB571CE24}"/>
    <dgm:cxn modelId="{0A98B4ED-B773-4B14-98F0-394704F68CD9}" srcId="{77166C5A-DCBA-44C8-A397-4D623F42F9FC}" destId="{DD1E5ABE-D882-45DF-8149-44C38513B366}" srcOrd="0" destOrd="0" parTransId="{FB884280-46A1-42B4-94B1-9F540EE67874}" sibTransId="{C195403D-CACF-4E05-A608-61B118F2CA6A}"/>
    <dgm:cxn modelId="{E724BAF0-ADBD-465C-8BCF-DC87A21F893F}" type="presOf" srcId="{3B571119-FF0F-4831-BF3C-DC1166FF66B0}" destId="{339C3030-4A04-4BBB-836B-597C5096B53C}" srcOrd="0" destOrd="1" presId="urn:microsoft.com/office/officeart/2005/8/layout/venn3"/>
    <dgm:cxn modelId="{242B57F9-2937-4344-A55A-17537D043F43}" type="presOf" srcId="{77166C5A-DCBA-44C8-A397-4D623F42F9FC}" destId="{31719DDA-346F-4584-9C1D-80759534D1A3}" srcOrd="0" destOrd="0" presId="urn:microsoft.com/office/officeart/2005/8/layout/venn3"/>
    <dgm:cxn modelId="{9528EAFF-5FF0-4D4A-9DE0-5427B5BF837B}" srcId="{18EAE0FC-26E2-4FCF-B135-06CB9ADAF96E}" destId="{4BE13AEF-D54A-4282-A0A4-677A6D4595D8}" srcOrd="1" destOrd="0" parTransId="{FD9E7925-3FAB-4C24-9BA8-393FD7362A3F}" sibTransId="{74D0826B-40C4-4382-B7C9-A696C750F0F9}"/>
    <dgm:cxn modelId="{63CC75C5-A6EF-4969-A03B-D9BECE6B201A}" type="presParOf" srcId="{2BB95F5E-FB8D-40FC-9A1C-8172913405CA}" destId="{31719DDA-346F-4584-9C1D-80759534D1A3}" srcOrd="0" destOrd="0" presId="urn:microsoft.com/office/officeart/2005/8/layout/venn3"/>
    <dgm:cxn modelId="{7105784D-8187-4334-80DA-D73C21A7CE6C}" type="presParOf" srcId="{2BB95F5E-FB8D-40FC-9A1C-8172913405CA}" destId="{5E401DB7-58B0-44CB-9831-5D9A474FED2F}" srcOrd="1" destOrd="0" presId="urn:microsoft.com/office/officeart/2005/8/layout/venn3"/>
    <dgm:cxn modelId="{7BA8ECAA-89FA-468A-8C0F-DC01AEC7C340}" type="presParOf" srcId="{2BB95F5E-FB8D-40FC-9A1C-8172913405CA}" destId="{339C3030-4A04-4BBB-836B-597C5096B53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6B4BF-145C-4214-8AB3-98F7315A516B}">
      <dsp:nvSpPr>
        <dsp:cNvPr id="0" name=""/>
        <dsp:cNvSpPr/>
      </dsp:nvSpPr>
      <dsp:spPr>
        <a:xfrm>
          <a:off x="2415" y="312147"/>
          <a:ext cx="3035065" cy="1515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KOM legger frem nytt lovforslag </a:t>
          </a:r>
          <a:endParaRPr lang="en-US" sz="2600" kern="1200"/>
        </a:p>
      </dsp:txBody>
      <dsp:txXfrm>
        <a:off x="2415" y="312147"/>
        <a:ext cx="3035065" cy="1010489"/>
      </dsp:txXfrm>
    </dsp:sp>
    <dsp:sp modelId="{3896F84D-4142-4425-BB5B-4C7428A6997A}">
      <dsp:nvSpPr>
        <dsp:cNvPr id="0" name=""/>
        <dsp:cNvSpPr/>
      </dsp:nvSpPr>
      <dsp:spPr>
        <a:xfrm>
          <a:off x="624055" y="1322636"/>
          <a:ext cx="3035065" cy="4299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EFTA-sekretariatet vurderer eventuelle tekniske utfordringer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Sender forsagsark til EFTA statene</a:t>
          </a:r>
          <a:endParaRPr lang="en-US" sz="2600" kern="1200"/>
        </a:p>
      </dsp:txBody>
      <dsp:txXfrm>
        <a:off x="712949" y="1411530"/>
        <a:ext cx="2857277" cy="4121961"/>
      </dsp:txXfrm>
    </dsp:sp>
    <dsp:sp modelId="{191CE604-1CF3-4E78-A9DC-78C22651738A}">
      <dsp:nvSpPr>
        <dsp:cNvPr id="0" name=""/>
        <dsp:cNvSpPr/>
      </dsp:nvSpPr>
      <dsp:spPr>
        <a:xfrm>
          <a:off x="3497585" y="439570"/>
          <a:ext cx="975422" cy="7556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497585" y="590699"/>
        <a:ext cx="748729" cy="453385"/>
      </dsp:txXfrm>
    </dsp:sp>
    <dsp:sp modelId="{07A469BF-09B3-4FDB-9124-E2EEA416D0DC}">
      <dsp:nvSpPr>
        <dsp:cNvPr id="0" name=""/>
        <dsp:cNvSpPr/>
      </dsp:nvSpPr>
      <dsp:spPr>
        <a:xfrm>
          <a:off x="4877899" y="312147"/>
          <a:ext cx="3035065" cy="1515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EFTA statene mottar forslagsark</a:t>
          </a:r>
          <a:endParaRPr lang="en-US" sz="2600" kern="1200"/>
        </a:p>
      </dsp:txBody>
      <dsp:txXfrm>
        <a:off x="4877899" y="312147"/>
        <a:ext cx="3035065" cy="1010489"/>
      </dsp:txXfrm>
    </dsp:sp>
    <dsp:sp modelId="{A82DE7BB-1F95-4B1D-BBFE-28E8C849D487}">
      <dsp:nvSpPr>
        <dsp:cNvPr id="0" name=""/>
        <dsp:cNvSpPr/>
      </dsp:nvSpPr>
      <dsp:spPr>
        <a:xfrm>
          <a:off x="5499539" y="1322636"/>
          <a:ext cx="3035065" cy="4299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EFTA statene blir bedt om å vurdere eventuelle tekniske utfordringer 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Returnerer forslagsark innen 6 uker</a:t>
          </a:r>
          <a:endParaRPr lang="en-US" sz="2600" kern="1200"/>
        </a:p>
      </dsp:txBody>
      <dsp:txXfrm>
        <a:off x="5588433" y="1411530"/>
        <a:ext cx="2857277" cy="4121961"/>
      </dsp:txXfrm>
    </dsp:sp>
    <dsp:sp modelId="{740756E1-6A78-4868-AE75-CA11A58EF4CE}">
      <dsp:nvSpPr>
        <dsp:cNvPr id="0" name=""/>
        <dsp:cNvSpPr/>
      </dsp:nvSpPr>
      <dsp:spPr>
        <a:xfrm>
          <a:off x="8373069" y="439570"/>
          <a:ext cx="975422" cy="7556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373069" y="590699"/>
        <a:ext cx="748729" cy="453385"/>
      </dsp:txXfrm>
    </dsp:sp>
    <dsp:sp modelId="{A86AAA32-0564-4BAA-ADB4-29CE2C064D22}">
      <dsp:nvSpPr>
        <dsp:cNvPr id="0" name=""/>
        <dsp:cNvSpPr/>
      </dsp:nvSpPr>
      <dsp:spPr>
        <a:xfrm>
          <a:off x="9753384" y="312147"/>
          <a:ext cx="3035065" cy="1515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EU vedtar nytt lovverk </a:t>
          </a:r>
          <a:endParaRPr lang="en-US" sz="2600" kern="1200"/>
        </a:p>
      </dsp:txBody>
      <dsp:txXfrm>
        <a:off x="9753384" y="312147"/>
        <a:ext cx="3035065" cy="1010489"/>
      </dsp:txXfrm>
    </dsp:sp>
    <dsp:sp modelId="{89ED7C48-CD6A-4435-87B3-560FA4AC67EF}">
      <dsp:nvSpPr>
        <dsp:cNvPr id="0" name=""/>
        <dsp:cNvSpPr/>
      </dsp:nvSpPr>
      <dsp:spPr>
        <a:xfrm>
          <a:off x="10375024" y="1322636"/>
          <a:ext cx="3035065" cy="4299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EFTA-sekretariatet vurderer EØS-horisontale utfordringer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Sender standardark til EØS/EFTA statene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10463918" y="1411530"/>
        <a:ext cx="2857277" cy="4121961"/>
      </dsp:txXfrm>
    </dsp:sp>
    <dsp:sp modelId="{E95ABFDA-07F6-4001-B7C3-38A899278462}">
      <dsp:nvSpPr>
        <dsp:cNvPr id="0" name=""/>
        <dsp:cNvSpPr/>
      </dsp:nvSpPr>
      <dsp:spPr>
        <a:xfrm>
          <a:off x="13248554" y="439570"/>
          <a:ext cx="975422" cy="7556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3248554" y="590699"/>
        <a:ext cx="748729" cy="453385"/>
      </dsp:txXfrm>
    </dsp:sp>
    <dsp:sp modelId="{A68ABA9D-A6C3-4944-AE16-CBEEBB6249BB}">
      <dsp:nvSpPr>
        <dsp:cNvPr id="0" name=""/>
        <dsp:cNvSpPr/>
      </dsp:nvSpPr>
      <dsp:spPr>
        <a:xfrm>
          <a:off x="14628868" y="312147"/>
          <a:ext cx="3035065" cy="1515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EFTA statene mottar standardark</a:t>
          </a:r>
          <a:endParaRPr lang="en-US" sz="2600" kern="1200"/>
        </a:p>
      </dsp:txBody>
      <dsp:txXfrm>
        <a:off x="14628868" y="312147"/>
        <a:ext cx="3035065" cy="1010489"/>
      </dsp:txXfrm>
    </dsp:sp>
    <dsp:sp modelId="{A7AA97EF-3238-44AC-B8D0-EDD9A3930E65}">
      <dsp:nvSpPr>
        <dsp:cNvPr id="0" name=""/>
        <dsp:cNvSpPr/>
      </dsp:nvSpPr>
      <dsp:spPr>
        <a:xfrm>
          <a:off x="15250508" y="1322636"/>
          <a:ext cx="3035065" cy="4299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EFTA statene vurderer EØS-horisontale utfordringer </a:t>
          </a:r>
          <a:r>
            <a:rPr lang="nb-NO" sz="2600" b="1" kern="1200"/>
            <a:t>(inklusiv endelig EØS-relevans)</a:t>
          </a:r>
          <a:endParaRPr lang="en-US" sz="2600" b="1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Returnerer standardark innen 16 uker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15339402" y="1411530"/>
        <a:ext cx="2857277" cy="4121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6B4BF-145C-4214-8AB3-98F7315A516B}">
      <dsp:nvSpPr>
        <dsp:cNvPr id="0" name=""/>
        <dsp:cNvSpPr/>
      </dsp:nvSpPr>
      <dsp:spPr>
        <a:xfrm>
          <a:off x="10610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KOM legger frem nytt lovforslag </a:t>
          </a:r>
          <a:endParaRPr lang="en-US" sz="2000" kern="1200"/>
        </a:p>
      </dsp:txBody>
      <dsp:txXfrm>
        <a:off x="10610" y="1130725"/>
        <a:ext cx="2393958" cy="778716"/>
      </dsp:txXfrm>
    </dsp:sp>
    <dsp:sp modelId="{3896F84D-4142-4425-BB5B-4C7428A6997A}">
      <dsp:nvSpPr>
        <dsp:cNvPr id="0" name=""/>
        <dsp:cNvSpPr/>
      </dsp:nvSpPr>
      <dsp:spPr>
        <a:xfrm>
          <a:off x="500939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EFTA-sekretariatet vurderer </a:t>
          </a:r>
          <a:r>
            <a:rPr lang="nb-NO" sz="2000" kern="1200">
              <a:solidFill>
                <a:srgbClr val="FF0000"/>
              </a:solidFill>
            </a:rPr>
            <a:t>strategiske og tekniske </a:t>
          </a:r>
          <a:r>
            <a:rPr lang="nb-NO" sz="2000" kern="1200" err="1">
              <a:solidFill>
                <a:srgbClr val="FF0000"/>
              </a:solidFill>
            </a:rPr>
            <a:t>utforderinger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Sender forsagsark til EFTA statene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>
              <a:solidFill>
                <a:srgbClr val="FF0000"/>
              </a:solidFill>
            </a:rPr>
            <a:t>Informerer EFTA </a:t>
          </a:r>
          <a:r>
            <a:rPr lang="nb-NO" sz="2000" kern="1200" err="1">
              <a:solidFill>
                <a:srgbClr val="FF0000"/>
              </a:solidFill>
            </a:rPr>
            <a:t>Advisory</a:t>
          </a:r>
          <a:r>
            <a:rPr lang="nb-NO" sz="2000" kern="1200">
              <a:solidFill>
                <a:srgbClr val="FF0000"/>
              </a:solidFill>
            </a:rPr>
            <a:t> </a:t>
          </a:r>
          <a:r>
            <a:rPr lang="nb-NO" sz="2000" kern="1200" err="1">
              <a:solidFill>
                <a:srgbClr val="FF0000"/>
              </a:solidFill>
            </a:rPr>
            <a:t>Bodies</a:t>
          </a:r>
          <a:r>
            <a:rPr lang="nb-NO" sz="2000" kern="1200">
              <a:solidFill>
                <a:srgbClr val="FF0000"/>
              </a:solidFill>
            </a:rPr>
            <a:t> og åpner for innspill</a:t>
          </a:r>
          <a:endParaRPr lang="en-US" sz="2000" kern="1200">
            <a:solidFill>
              <a:srgbClr val="FF0000"/>
            </a:solidFill>
          </a:endParaRPr>
        </a:p>
      </dsp:txBody>
      <dsp:txXfrm>
        <a:off x="571056" y="1979558"/>
        <a:ext cx="2253724" cy="4035766"/>
      </dsp:txXfrm>
    </dsp:sp>
    <dsp:sp modelId="{191CE604-1CF3-4E78-A9DC-78C22651738A}">
      <dsp:nvSpPr>
        <dsp:cNvPr id="0" name=""/>
        <dsp:cNvSpPr/>
      </dsp:nvSpPr>
      <dsp:spPr>
        <a:xfrm>
          <a:off x="2767484" y="1222070"/>
          <a:ext cx="769380" cy="5960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767484" y="1341275"/>
        <a:ext cx="590572" cy="357616"/>
      </dsp:txXfrm>
    </dsp:sp>
    <dsp:sp modelId="{07A469BF-09B3-4FDB-9124-E2EEA416D0DC}">
      <dsp:nvSpPr>
        <dsp:cNvPr id="0" name=""/>
        <dsp:cNvSpPr/>
      </dsp:nvSpPr>
      <dsp:spPr>
        <a:xfrm>
          <a:off x="3856230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EFTA statene mottar forslagsark</a:t>
          </a:r>
          <a:endParaRPr lang="en-US" sz="2000" kern="1200"/>
        </a:p>
      </dsp:txBody>
      <dsp:txXfrm>
        <a:off x="3856230" y="1130725"/>
        <a:ext cx="2393958" cy="778716"/>
      </dsp:txXfrm>
    </dsp:sp>
    <dsp:sp modelId="{A82DE7BB-1F95-4B1D-BBFE-28E8C849D487}">
      <dsp:nvSpPr>
        <dsp:cNvPr id="0" name=""/>
        <dsp:cNvSpPr/>
      </dsp:nvSpPr>
      <dsp:spPr>
        <a:xfrm>
          <a:off x="4346559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EFTA statene blir bedt om å vurdere </a:t>
          </a:r>
          <a:r>
            <a:rPr lang="nb-NO" sz="2000" kern="1200">
              <a:solidFill>
                <a:srgbClr val="FF0000"/>
              </a:solidFill>
            </a:rPr>
            <a:t>strategiske og tekniske utfordringer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>
              <a:solidFill>
                <a:srgbClr val="FF0000"/>
              </a:solidFill>
            </a:rPr>
            <a:t>Identifiserer ansvarlig departement og kontaktperson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Returnerer forslagsark innen 6 uker</a:t>
          </a:r>
          <a:endParaRPr lang="en-US" sz="2000" kern="1200"/>
        </a:p>
      </dsp:txBody>
      <dsp:txXfrm>
        <a:off x="4416676" y="1979558"/>
        <a:ext cx="2253724" cy="4035766"/>
      </dsp:txXfrm>
    </dsp:sp>
    <dsp:sp modelId="{740756E1-6A78-4868-AE75-CA11A58EF4CE}">
      <dsp:nvSpPr>
        <dsp:cNvPr id="0" name=""/>
        <dsp:cNvSpPr/>
      </dsp:nvSpPr>
      <dsp:spPr>
        <a:xfrm>
          <a:off x="6613104" y="1222070"/>
          <a:ext cx="769380" cy="5960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613104" y="1341275"/>
        <a:ext cx="590572" cy="357616"/>
      </dsp:txXfrm>
    </dsp:sp>
    <dsp:sp modelId="{A86AAA32-0564-4BAA-ADB4-29CE2C064D22}">
      <dsp:nvSpPr>
        <dsp:cNvPr id="0" name=""/>
        <dsp:cNvSpPr/>
      </dsp:nvSpPr>
      <dsp:spPr>
        <a:xfrm>
          <a:off x="7701850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Oppfølging av forslaget i EFTA</a:t>
          </a:r>
          <a:endParaRPr lang="en-US" sz="2000" kern="1200"/>
        </a:p>
      </dsp:txBody>
      <dsp:txXfrm>
        <a:off x="7701850" y="1130725"/>
        <a:ext cx="2393958" cy="778716"/>
      </dsp:txXfrm>
    </dsp:sp>
    <dsp:sp modelId="{89ED7C48-CD6A-4435-87B3-560FA4AC67EF}">
      <dsp:nvSpPr>
        <dsp:cNvPr id="0" name=""/>
        <dsp:cNvSpPr/>
      </dsp:nvSpPr>
      <dsp:spPr>
        <a:xfrm>
          <a:off x="8192179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>
              <a:solidFill>
                <a:srgbClr val="FF0000"/>
              </a:solidFill>
            </a:rPr>
            <a:t>Egne interne saksmøter og tettere samarbeid med delegasjonene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>
              <a:solidFill>
                <a:srgbClr val="FF0000"/>
              </a:solidFill>
            </a:rPr>
            <a:t>Egne saksmøter og uformell dialog med Kommisjonen</a:t>
          </a:r>
          <a:endParaRPr lang="en-US" sz="2000" kern="1200">
            <a:solidFill>
              <a:srgbClr val="FF0000"/>
            </a:solidFill>
          </a:endParaRPr>
        </a:p>
      </dsp:txBody>
      <dsp:txXfrm>
        <a:off x="8262296" y="1979558"/>
        <a:ext cx="2253724" cy="4035766"/>
      </dsp:txXfrm>
    </dsp:sp>
    <dsp:sp modelId="{E95ABFDA-07F6-4001-B7C3-38A899278462}">
      <dsp:nvSpPr>
        <dsp:cNvPr id="0" name=""/>
        <dsp:cNvSpPr/>
      </dsp:nvSpPr>
      <dsp:spPr>
        <a:xfrm>
          <a:off x="10458724" y="1222070"/>
          <a:ext cx="769380" cy="5960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0458724" y="1341275"/>
        <a:ext cx="590572" cy="357616"/>
      </dsp:txXfrm>
    </dsp:sp>
    <dsp:sp modelId="{A68ABA9D-A6C3-4944-AE16-CBEEBB6249BB}">
      <dsp:nvSpPr>
        <dsp:cNvPr id="0" name=""/>
        <dsp:cNvSpPr/>
      </dsp:nvSpPr>
      <dsp:spPr>
        <a:xfrm>
          <a:off x="11547471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EU vedtar nytt lovverk </a:t>
          </a:r>
          <a:endParaRPr lang="en-US" sz="2000" kern="1200"/>
        </a:p>
      </dsp:txBody>
      <dsp:txXfrm>
        <a:off x="11547471" y="1130725"/>
        <a:ext cx="2393958" cy="778716"/>
      </dsp:txXfrm>
    </dsp:sp>
    <dsp:sp modelId="{A7AA97EF-3238-44AC-B8D0-EDD9A3930E65}">
      <dsp:nvSpPr>
        <dsp:cNvPr id="0" name=""/>
        <dsp:cNvSpPr/>
      </dsp:nvSpPr>
      <dsp:spPr>
        <a:xfrm>
          <a:off x="12037799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EFTA-sekretariatet vurderer EØS-horisontale utfordringer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Sender standardark til EFTA statene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</dsp:txBody>
      <dsp:txXfrm>
        <a:off x="12107916" y="1979558"/>
        <a:ext cx="2253724" cy="4035766"/>
      </dsp:txXfrm>
    </dsp:sp>
    <dsp:sp modelId="{8C797487-7973-4286-B5B4-1FF3EA2B6E17}">
      <dsp:nvSpPr>
        <dsp:cNvPr id="0" name=""/>
        <dsp:cNvSpPr/>
      </dsp:nvSpPr>
      <dsp:spPr>
        <a:xfrm>
          <a:off x="14304345" y="1222070"/>
          <a:ext cx="769380" cy="5960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4304345" y="1341275"/>
        <a:ext cx="590572" cy="357616"/>
      </dsp:txXfrm>
    </dsp:sp>
    <dsp:sp modelId="{F275B8ED-382E-4531-90C1-28B498F606D8}">
      <dsp:nvSpPr>
        <dsp:cNvPr id="0" name=""/>
        <dsp:cNvSpPr/>
      </dsp:nvSpPr>
      <dsp:spPr>
        <a:xfrm>
          <a:off x="15393091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EFTA statene mottar standardark</a:t>
          </a:r>
          <a:endParaRPr lang="en-US" sz="2000" kern="1200"/>
        </a:p>
      </dsp:txBody>
      <dsp:txXfrm>
        <a:off x="15393091" y="1130725"/>
        <a:ext cx="2393958" cy="778716"/>
      </dsp:txXfrm>
    </dsp:sp>
    <dsp:sp modelId="{48C12ED1-D323-46A5-A4DE-668617CEA03D}">
      <dsp:nvSpPr>
        <dsp:cNvPr id="0" name=""/>
        <dsp:cNvSpPr/>
      </dsp:nvSpPr>
      <dsp:spPr>
        <a:xfrm>
          <a:off x="15883420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EFTA statene vurderer EØS-horisontale utfordringer </a:t>
          </a:r>
          <a:r>
            <a:rPr lang="nb-NO" sz="2000" b="1" kern="1200"/>
            <a:t>(inklusiv endelig EØS-relevans)</a:t>
          </a:r>
          <a:endParaRPr lang="en-US" sz="2000" b="1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Returnerer standardark innen 16 uker</a:t>
          </a:r>
          <a:endParaRPr lang="en-US" sz="2000" kern="1200"/>
        </a:p>
      </dsp:txBody>
      <dsp:txXfrm>
        <a:off x="15953537" y="1979558"/>
        <a:ext cx="2253724" cy="4035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19DDA-346F-4584-9C1D-80759534D1A3}">
      <dsp:nvSpPr>
        <dsp:cNvPr id="0" name=""/>
        <dsp:cNvSpPr/>
      </dsp:nvSpPr>
      <dsp:spPr>
        <a:xfrm>
          <a:off x="1612663" y="2594"/>
          <a:ext cx="5850187" cy="58501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21955" tIns="39370" rIns="321955" bIns="39370" numCol="1" spcCol="1270" anchor="ctr" anchorCtr="1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/>
            <a:t>Vurdering av sektorovergripende koblinger:</a:t>
          </a:r>
          <a:endParaRPr lang="en-US" sz="31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400" kern="1200"/>
            <a:t>Innenfor/utenfor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400" kern="1200"/>
            <a:t>Strategiske interesser (eks. CBAM og handelspolitikk)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400" kern="1200"/>
            <a:t>Sammenheng på tvers (eks. energi, klima, transport og finans)</a:t>
          </a:r>
          <a:endParaRPr lang="en-US" sz="2400" kern="1200"/>
        </a:p>
      </dsp:txBody>
      <dsp:txXfrm>
        <a:off x="2469403" y="859334"/>
        <a:ext cx="4136707" cy="4136707"/>
      </dsp:txXfrm>
    </dsp:sp>
    <dsp:sp modelId="{339C3030-4A04-4BBB-836B-597C5096B53C}">
      <dsp:nvSpPr>
        <dsp:cNvPr id="0" name=""/>
        <dsp:cNvSpPr/>
      </dsp:nvSpPr>
      <dsp:spPr>
        <a:xfrm>
          <a:off x="6292813" y="2594"/>
          <a:ext cx="5850187" cy="58501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21955" tIns="39370" rIns="321955" bIns="39370" numCol="1" spcCol="1270" anchor="ctr" anchorCtr="1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/>
            <a:t>Vurdering av mulige konsekvenser av </a:t>
          </a:r>
          <a:r>
            <a:rPr lang="nb-NO" sz="3100" b="1" u="sng" kern="1200"/>
            <a:t>ikke-innlemmelse</a:t>
          </a:r>
          <a:r>
            <a:rPr lang="nb-NO" sz="3100" kern="1200"/>
            <a:t>: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400" kern="1200"/>
            <a:t>Analyse av ulike elementer (eks. risiko ved 3-landsstatus, ulike standarder, fragmentering av det indre markedet osv.) </a:t>
          </a:r>
        </a:p>
      </dsp:txBody>
      <dsp:txXfrm>
        <a:off x="7149553" y="859334"/>
        <a:ext cx="4136707" cy="4136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552069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05673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680710" cy="308133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0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512763"/>
            <a:ext cx="4560888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246370" cy="308133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43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E-commerce communication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982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5A9A2D-8BAB-3FA8-9807-C103391CB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71725" y="512763"/>
            <a:ext cx="4564063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6919F5-874C-A7C5-C6E7-D8C3D08773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D4E02-9DDB-F7DA-7655-DDB27E8B3265}"/>
              </a:ext>
            </a:extLst>
          </p:cNvPr>
          <p:cNvSpPr txBox="1"/>
          <p:nvPr/>
        </p:nvSpPr>
        <p:spPr>
          <a:xfrm>
            <a:off x="5272338" y="6502398"/>
            <a:ext cx="4033025" cy="3413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28B48D-E1E5-4474-916C-87A92EE15E3A}" type="slidenum">
              <a:t>13</a:t>
            </a:fld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5897-58C5-CF26-403E-D11BFCFF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1F3C5D-0A13-9EB2-44A2-1F1CC8F74C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6C36-0DDA-5B23-7509-5D45BC78F8B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733B591-7B65-F69F-6D35-15107C5D7F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421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32B7C-8E9B-AFB6-39E9-7121FA920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6C018DB-1065-79D7-29B9-C2783D680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450" y="3251200"/>
            <a:ext cx="5135880" cy="3081338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s-IS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Hovedbudskap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s-I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Hvis vi vurderer EUs forslag i for snever forstand, kan det føre til fragmentering av det indre markedet, og dermed kan vi bli et tredjeland i det indre marked.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s-I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 forståelse av det indre markedet må være på linje med EU. På denne måten kan vi sikre at det indre markedet fungerer slik det skal – altså på samme måte over landegrensene.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s-I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Hvis vi ikke oppdaterer visjonen vår, kan vår posisjon i det indre markedet forverres, og det kan ha negativ innvirkning på nøkkelinteressene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 våre land, og dermed våre selskaper og innbyggere.</a:t>
            </a:r>
            <a:endParaRPr lang="en-US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nb-NO" sz="2800" b="1" dirty="0">
              <a:solidFill>
                <a:srgbClr val="00000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Canva San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Tidlig fase avgjørende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for å lykkes med de vanskelige sakene og systemet må rigges </a:t>
            </a:r>
            <a:r>
              <a:rPr lang="nb-NO" sz="2800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også</a:t>
            </a:r>
            <a:r>
              <a:rPr lang="nb-NO" sz="2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for disse</a:t>
            </a:r>
          </a:p>
          <a:p>
            <a:pPr marL="457200" marR="0" lvl="0" indent="-457200" algn="l" defTabSz="914400" rtl="0" eaLnBrk="1" fontAlgn="auto" latinLnBrk="0" hangingPunct="1">
              <a:lnSpc>
                <a:spcPts val="43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Tidlig identifisering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av utfordringer i sektorovergripende regelverk er avgjørende, muliggjør tidligere og bedre oppfølging fra EFTA landene</a:t>
            </a:r>
          </a:p>
          <a:p>
            <a:pPr marL="457200" lvl="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Flere substans diskusjoner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på sektorovergripende regelverk på ulike nivåer, inkludert strategiske diskusjoner i underkomite 1-4</a:t>
            </a:r>
          </a:p>
          <a:p>
            <a:pPr marL="457200" lvl="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Tettere samarbeid 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med delegasjonene og EFTA Advisory Bodies i den tidlige lovgivende fasen på EU siden m.v.</a:t>
            </a:r>
          </a:p>
          <a:p>
            <a:pPr marL="0" marR="0" lvl="0" indent="0" algn="l" defTabSz="914400" rtl="0" eaLnBrk="1" fontAlgn="auto" latinLnBrk="0" hangingPunct="1">
              <a:lnSpc>
                <a:spcPts val="43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2800" b="0" dirty="0">
              <a:solidFill>
                <a:srgbClr val="00000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Tx/>
              <a:buChar char="-"/>
            </a:pPr>
            <a:r>
              <a:rPr lang="nb-NO" sz="2800" dirty="0">
                <a:solidFill>
                  <a:srgbClr val="00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Canva Sans"/>
              </a:rPr>
              <a:t>EU ønsker indikasjoner på </a:t>
            </a:r>
            <a:r>
              <a:rPr lang="nb-NO" sz="2800" b="1" dirty="0">
                <a:solidFill>
                  <a:srgbClr val="00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Canva Sans"/>
              </a:rPr>
              <a:t>«om vi skal være med eller ikke»</a:t>
            </a:r>
            <a:r>
              <a:rPr lang="nb-NO" sz="2800" dirty="0">
                <a:solidFill>
                  <a:srgbClr val="00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Canva Sans"/>
              </a:rPr>
              <a:t> - mindre viktig om skal plasseres i  protokoll 31 eller et vedlegg (CBAM), evt bilateral avtale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Tx/>
              <a:buChar char="-"/>
            </a:pPr>
            <a:r>
              <a:rPr lang="nb-NO" sz="2800" b="1" dirty="0">
                <a:solidFill>
                  <a:srgbClr val="00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Canva Sans"/>
              </a:rPr>
              <a:t>Uformell kontakt med EU siden</a:t>
            </a:r>
            <a:r>
              <a:rPr lang="nb-NO" sz="2800" b="0" dirty="0">
                <a:solidFill>
                  <a:srgbClr val="00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Canva Sans"/>
              </a:rPr>
              <a:t> – alt må ikke være gjennomarbeidet før man snakker med EU. OK å endre konklusjoner underveis.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Tx/>
              <a:buChar char="-"/>
            </a:pPr>
            <a:r>
              <a:rPr lang="nb-NO" sz="2800" b="1" dirty="0">
                <a:solidFill>
                  <a:srgbClr val="00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Canva Sans"/>
              </a:rPr>
              <a:t>Bruke EFTA strukturene og sekretariatet – </a:t>
            </a:r>
            <a:r>
              <a:rPr lang="nb-NO" sz="2800" b="0" dirty="0">
                <a:solidFill>
                  <a:srgbClr val="00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Canva Sans"/>
              </a:rPr>
              <a:t>vi er tilretteleggere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Tx/>
              <a:buChar char="-"/>
            </a:pPr>
            <a:endParaRPr lang="nb-NO" sz="2800" b="0" dirty="0">
              <a:solidFill>
                <a:srgbClr val="00000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Tx/>
              <a:buChar char="-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782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7088" y="204788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120640" cy="3081338"/>
          </a:xfrm>
        </p:spPr>
        <p:txBody>
          <a:bodyPr/>
          <a:lstStyle/>
          <a:p>
            <a:r>
              <a:rPr lang="nb-NO"/>
              <a:t>Strukturen for de ordinære sakene ligger fast og vil ikke endres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496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3463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715000" cy="3081338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s-IS" sz="2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struktur skal på plass første halvdel av 2025, mye er allerede på plass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is-IS" sz="2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Medlemslandene og dere i departementene må benyttte disse mulighetene i EØS-prosess</a:t>
            </a:r>
            <a:endParaRPr lang="is-IS" sz="2800" b="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0" indent="-457200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Nytt forslagsark </a:t>
            </a: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fra EFTA med strategiske vurderinger</a:t>
            </a:r>
          </a:p>
          <a:p>
            <a:pPr marL="685800" lvl="0" indent="-457200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Identifisere </a:t>
            </a:r>
            <a:r>
              <a:rPr lang="nb-NO" sz="28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ansvarlig departement og saksbehandlere</a:t>
            </a:r>
          </a:p>
          <a:p>
            <a:pPr marL="685800" lvl="0" indent="-457200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Informere stakeholders gjennom </a:t>
            </a:r>
            <a:r>
              <a:rPr lang="nb-NO" sz="2800" b="1" err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Advisory</a:t>
            </a:r>
            <a:r>
              <a:rPr lang="nb-NO" sz="28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</a:t>
            </a:r>
            <a:r>
              <a:rPr lang="nb-NO" sz="2800" b="1" err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Bodies</a:t>
            </a:r>
            <a:endParaRPr lang="nb-NO" sz="2800" b="1">
              <a:solidFill>
                <a:srgbClr val="323B3F"/>
              </a:solidFill>
              <a:latin typeface="Calibri" panose="020F0502020204030204"/>
              <a:ea typeface="Open Sans Light"/>
              <a:cs typeface="Calibri"/>
            </a:endParaRPr>
          </a:p>
          <a:p>
            <a:pPr marL="685800" lvl="0" indent="-457200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Egne saksmøter og </a:t>
            </a:r>
            <a:r>
              <a:rPr lang="nb-NO" sz="28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tidlig engasjement overfor EU</a:t>
            </a:r>
          </a:p>
          <a:p>
            <a:pPr marL="685800" lvl="0" indent="-457200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Systematisering av informasjon</a:t>
            </a: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med ny strategisk oversikt</a:t>
            </a:r>
          </a:p>
          <a:p>
            <a:pPr marL="685800" lvl="0" indent="-457200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Løfte saker</a:t>
            </a: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til UK 1-4 for diskusjon</a:t>
            </a:r>
            <a:endParaRPr lang="nb-NO" sz="1200">
              <a:solidFill>
                <a:srgbClr val="323B3F"/>
              </a:solidFill>
              <a:latin typeface="Calibri" panose="020F0502020204030204"/>
              <a:ea typeface="Open Sans Light"/>
              <a:cs typeface="Calibri"/>
            </a:endParaRPr>
          </a:p>
          <a:p>
            <a:pPr marL="1143000" lvl="2" defTabSz="1371600">
              <a:buClr>
                <a:srgbClr val="38618F"/>
              </a:buClr>
              <a:buFont typeface="Arial" panose="05000000000000000000" pitchFamily="2" charset="2"/>
              <a:buChar char="•"/>
            </a:pPr>
            <a:endParaRPr lang="nb-NO" sz="1200">
              <a:solidFill>
                <a:srgbClr val="323B3F"/>
              </a:solidFill>
              <a:latin typeface="Calibri" panose="020F0502020204030204"/>
              <a:ea typeface="Open Sans Light"/>
              <a:cs typeface="Calibri"/>
            </a:endParaRPr>
          </a:p>
          <a:p>
            <a:pPr marL="1143000" lvl="2" defTabSz="1371600">
              <a:buClr>
                <a:srgbClr val="38618F"/>
              </a:buClr>
              <a:buFont typeface="Arial" panose="05000000000000000000" pitchFamily="2" charset="2"/>
              <a:buChar char="•"/>
            </a:pPr>
            <a:endParaRPr lang="nb-NO" sz="1200">
              <a:solidFill>
                <a:srgbClr val="323B3F"/>
              </a:solidFill>
              <a:latin typeface="Calibri" panose="020F0502020204030204"/>
              <a:ea typeface="Open Sans Light"/>
              <a:cs typeface="Calibri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7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132070" cy="3081338"/>
          </a:xfrm>
        </p:spPr>
        <p:txBody>
          <a:bodyPr/>
          <a:lstStyle/>
          <a:p>
            <a:pPr marL="0" indent="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Hovedbudskap:</a:t>
            </a: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Utvidelse av verktøykassen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som </a:t>
            </a:r>
            <a:r>
              <a:rPr lang="nb-NO" sz="2800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dere kan bruke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i tidlig fase for å gjennomføre utvidede vurderinger av forslag fra EU-kommisjonen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Vi ser for oss to </a:t>
            </a: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hovedkategorier</a:t>
            </a:r>
            <a:r>
              <a:rPr lang="nb-NO" sz="2800" b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, den ene er vurderingen av de sektorovergripende koblingene og den andre er vurdering av konsekvensene av ikke-innlemmelse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0" indent="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Sektorovergripende koblinger:</a:t>
            </a:r>
          </a:p>
          <a:p>
            <a:pPr marL="0" indent="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nb-NO" sz="28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Dette kan innebære spørsmål som at deler av rettsakten omfatter områder som </a:t>
            </a: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faller utenfor EØS-avtalens virkeområde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Om den påvirker </a:t>
            </a: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strategiske interesser</a:t>
            </a:r>
            <a:r>
              <a:rPr lang="nb-NO" sz="2800" b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, for eksempel sikkerhetspolitikk eller handelspolitikk 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0" indent="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Vurdering av konsekvenser av ikke-innlemmelse:</a:t>
            </a:r>
          </a:p>
          <a:p>
            <a:pPr marL="0" indent="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nb-NO" sz="28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lvl="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Eksempler: 3. land status, ulike standarder, implikasjoner for forsyningskjeder, tiltak mot omgåelse, langsiktige konsekvenser for individuelle sektorer</a:t>
            </a:r>
          </a:p>
          <a:p>
            <a:pPr marL="457200" marR="0" lvl="0" indent="-457200" algn="l" defTabSz="914400" rtl="0" eaLnBrk="1" fontAlgn="auto" latinLnBrk="0" hangingPunct="1">
              <a:lnSpc>
                <a:spcPts val="43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Herunder omfanget av EØS-avtalen, risiko for fragmentering og barrierer</a:t>
            </a:r>
            <a:endParaRPr lang="nb-NO" dirty="0"/>
          </a:p>
          <a:p>
            <a:pPr>
              <a:lnSpc>
                <a:spcPct val="116000"/>
              </a:lnSpc>
              <a:spcAft>
                <a:spcPts val="800"/>
              </a:spcAft>
            </a:pP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56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5D91B-CAEC-8341-02BA-D7211CF51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C191F-4261-70D4-AA50-84AC9F438F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434A42B-CB9E-4DB4-8091-ACBDD718C7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3F011E-16AB-4CC8-1A3C-1583F5272F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552069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BB097-CAD4-F6CE-52CB-B9695636D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09589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4575" y="600075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400550" cy="308133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60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452110" cy="308133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9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203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421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943600" cy="3081338"/>
          </a:xfrm>
        </p:spPr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45C8D-D26D-7A4A-A7D7-360B6D4A4FB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019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AAC4-DFCD-4EB5-953D-EE7A07D5F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83A8C1-379C-5581-3BCA-232715F5D4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174357-5214-D4FD-0306-469FFBBC56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A2A39D-E5B9-ADCF-4AA6-8735317C8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552069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12337-4BF4-2AD2-0E17-FB5DBA426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52131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5897-58C5-CF26-403E-D11BFCFF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1F3C5D-0A13-9EB2-44A2-1F1CC8F74C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6C36-0DDA-5B23-7509-5D45BC78F8B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733B591-7B65-F69F-6D35-15107C5D7F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421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32B7C-8E9B-AFB6-39E9-7121FA920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6C018DB-1065-79D7-29B9-C2783D680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497830" cy="30813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22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420688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720590" cy="308133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097EF-D530-489F-9C3B-ABD110AEDEB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7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558800"/>
            <a:ext cx="4562475" cy="256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7281C0-9B55-578B-932F-0BC9AB36C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166360" cy="308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67787-43B8-4D91-A832-4E782A2DF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7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4BC7C-C012-496F-12CA-935A706DC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E4AE5-1ADA-D9E3-9C36-FCF4131AD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15925" y="306388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324418-9732-D34A-52F9-BF4BE2607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Energy, Statistics, ECASIS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8C16F-1D74-19A8-A702-12D6006A5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67787-43B8-4D91-A832-4E782A2DF7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64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6138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634990" cy="3081338"/>
          </a:xfrm>
        </p:spPr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67787-43B8-4D91-A832-4E782A2DF7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46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7210" y="3251200"/>
            <a:ext cx="6103620" cy="5378450"/>
          </a:xfrm>
        </p:spPr>
        <p:txBody>
          <a:bodyPr/>
          <a:lstStyle/>
          <a:p>
            <a:r>
              <a:rPr lang="nb-NO" sz="1400" dirty="0"/>
              <a:t>Avgjørende å ha mandater til å jobbe for å komme frem til løsninger</a:t>
            </a:r>
          </a:p>
          <a:p>
            <a:endParaRPr lang="nb-NO" sz="1400" dirty="0"/>
          </a:p>
          <a:p>
            <a:r>
              <a:rPr lang="nb-NO" sz="1400" dirty="0"/>
              <a:t>Man må raskt identifisere konkrete problemstillinger og åpne uformelle diskusjoner med EU siden – her kan sekretariatet facilitere</a:t>
            </a:r>
          </a:p>
          <a:p>
            <a:endParaRPr lang="nb-NO" sz="1400" dirty="0"/>
          </a:p>
          <a:p>
            <a:r>
              <a:rPr lang="nb-NO" sz="1400" dirty="0"/>
              <a:t>Fleksibilitet til å ha uformell dialog med EU fra en tidlig fase og hele veien gjennom diskusjoner om EØS tilpasninger </a:t>
            </a:r>
          </a:p>
          <a:p>
            <a:endParaRPr lang="nb-NO" sz="1400" dirty="0"/>
          </a:p>
          <a:p>
            <a:r>
              <a:rPr lang="nb-NO" sz="1400" dirty="0"/>
              <a:t>Informal trilogues og technical trilogues</a:t>
            </a:r>
          </a:p>
          <a:p>
            <a:endParaRPr lang="nb-NO" sz="1400" dirty="0"/>
          </a:p>
          <a:p>
            <a:r>
              <a:rPr lang="is-IS" sz="1400" dirty="0"/>
              <a:t>Samtaler med Kommisjonen om nasjonale vurderinger</a:t>
            </a:r>
            <a:endParaRPr lang="nb-NO" sz="1400" dirty="0">
              <a:ea typeface="Calibri"/>
              <a:cs typeface="Calibri"/>
            </a:endParaRPr>
          </a:p>
          <a:p>
            <a:endParaRPr lang="nb-NO" sz="1400" b="1" dirty="0">
              <a:ea typeface="Calibri" panose="020F0502020204030204"/>
              <a:cs typeface="Calibri" panose="020F0502020204030204"/>
            </a:endParaRPr>
          </a:p>
          <a:p>
            <a:r>
              <a:rPr lang="nb-NO" sz="1400" dirty="0"/>
              <a:t>Uformelle/tekniske sonderinger med Kommisjonen + Sekretariatet ferdigstiller utkastet til belsutning</a:t>
            </a:r>
            <a:endParaRPr lang="nb-NO" sz="1400" dirty="0">
              <a:ea typeface="Calibri"/>
              <a:cs typeface="Calibri"/>
            </a:endParaRPr>
          </a:p>
          <a:p>
            <a:endParaRPr lang="nb-NO" sz="1400" dirty="0">
              <a:ea typeface="Calibri"/>
              <a:cs typeface="Calibri"/>
            </a:endParaRPr>
          </a:p>
          <a:p>
            <a:r>
              <a:rPr lang="is-IS" sz="1400" b="1" dirty="0"/>
              <a:t>Formål</a:t>
            </a:r>
            <a:endParaRPr lang="en-US" sz="14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is-IS" sz="1400" b="1" dirty="0"/>
              <a:t>Prosess:</a:t>
            </a:r>
            <a:r>
              <a:rPr lang="is-IS" sz="1400" dirty="0"/>
              <a:t> Tilpasninger kan diskuteres tidlig og på en mer smidig måte</a:t>
            </a:r>
            <a:endParaRPr lang="en-US" sz="14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is-IS" sz="1400" b="1" dirty="0"/>
              <a:t>Resultat:</a:t>
            </a:r>
            <a:r>
              <a:rPr lang="is-IS" sz="1400" dirty="0"/>
              <a:t> Uformell enighet om tilpasninger med forbehold om formell godkjenning nasjonalt</a:t>
            </a:r>
            <a:endParaRPr lang="nb-NO" sz="1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45C8D-D26D-7A4A-A7D7-360B6D4A4F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0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1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90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8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4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11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9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1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6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20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6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5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4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12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76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06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67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2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94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99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84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03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044" y="1683547"/>
            <a:ext cx="17917922" cy="2719292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6000">
                <a:solidFill>
                  <a:schemeClr val="accent2"/>
                </a:solidFill>
                <a:latin typeface="+mn-lt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820" y="4717257"/>
            <a:ext cx="1659636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accent3"/>
                </a:solidFill>
                <a:latin typeface="+mn-lt"/>
                <a:ea typeface="Libre Baskerville" charset="0"/>
                <a:cs typeface="Libre Baskerville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44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36783-0783-E8B3-F31B-6BFFC9376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789" y="1892839"/>
            <a:ext cx="8795049" cy="591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389" y="1914611"/>
            <a:ext cx="7365548" cy="154854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6000">
                <a:solidFill>
                  <a:schemeClr val="accent2"/>
                </a:solidFill>
                <a:latin typeface="+mn-lt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389" y="4111076"/>
            <a:ext cx="7365548" cy="7777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accent3"/>
                </a:solidFill>
                <a:latin typeface="+mn-lt"/>
                <a:ea typeface="Libre Baskerville" charset="0"/>
                <a:cs typeface="Libre Baskerville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128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30" y="863159"/>
            <a:ext cx="17350740" cy="1015937"/>
          </a:xfrm>
          <a:prstGeom prst="rect">
            <a:avLst/>
          </a:prstGeom>
        </p:spPr>
        <p:txBody>
          <a:bodyPr/>
          <a:lstStyle>
            <a:lvl1pPr algn="ctr">
              <a:defRPr sz="4200">
                <a:solidFill>
                  <a:schemeClr val="accent2"/>
                </a:solidFill>
                <a:latin typeface="+mn-lt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630" y="2738438"/>
            <a:ext cx="17350740" cy="652700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LucidaGrande" charset="0"/>
              <a:buChar char="&gt;"/>
              <a:defRPr sz="3600" b="0" i="0">
                <a:solidFill>
                  <a:schemeClr val="accent4"/>
                </a:solidFill>
                <a:latin typeface="+mn-lt"/>
                <a:ea typeface="Open Sans Light" charset="0"/>
                <a:cs typeface="Open Sans Light" charset="0"/>
              </a:defRPr>
            </a:lvl1pPr>
            <a:lvl2pPr marL="1028700" indent="-342900">
              <a:buClr>
                <a:schemeClr val="accent1"/>
              </a:buClr>
              <a:buFont typeface=".HelveticaNeueDeskInterface-Regular" charset="-120"/>
              <a:buChar char="&gt;"/>
              <a:defRPr sz="3000" b="0" i="0">
                <a:solidFill>
                  <a:schemeClr val="accent4"/>
                </a:solidFill>
                <a:latin typeface="+mn-lt"/>
                <a:ea typeface="Open Sans Light" charset="0"/>
                <a:cs typeface="Open Sans Light" charset="0"/>
              </a:defRPr>
            </a:lvl2pPr>
            <a:lvl3pPr marL="1714500" indent="-342900">
              <a:buClr>
                <a:schemeClr val="accent1"/>
              </a:buClr>
              <a:buFont typeface=".HelveticaNeueDeskInterface-Regular" charset="-120"/>
              <a:buChar char="&gt;"/>
              <a:defRPr sz="2700" b="0" i="0">
                <a:solidFill>
                  <a:schemeClr val="accent4"/>
                </a:solidFill>
                <a:latin typeface="+mn-lt"/>
                <a:ea typeface="Open Sans Light" charset="0"/>
                <a:cs typeface="Open Sans Light" charset="0"/>
              </a:defRPr>
            </a:lvl3pPr>
            <a:lvl4pPr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9278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4" y="549160"/>
            <a:ext cx="18287999" cy="9272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3534847" y="465827"/>
            <a:ext cx="4753152" cy="9313682"/>
          </a:xfrm>
          <a:prstGeom prst="rect">
            <a:avLst/>
          </a:prstGeom>
          <a:gradFill>
            <a:gsLst>
              <a:gs pos="0">
                <a:schemeClr val="accent2">
                  <a:alpha val="44000"/>
                </a:schemeClr>
              </a:gs>
              <a:gs pos="77000">
                <a:schemeClr val="bg1"/>
              </a:gs>
            </a:gsLst>
            <a:lin ang="5400000" scaled="1"/>
          </a:gradFill>
          <a:ln>
            <a:noFill/>
          </a:ln>
        </p:spPr>
        <p:txBody>
          <a:bodyPr bIns="1800000" anchor="ctr" anchorCtr="0"/>
          <a:lstStyle>
            <a:lvl1pPr marL="0" indent="0" algn="ctr">
              <a:buNone/>
              <a:defRPr lang="en-GB" sz="2700" dirty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GB"/>
              <a:t>Click here to edit caption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6900" r="-703" b="42590"/>
          <a:stretch/>
        </p:blipFill>
        <p:spPr>
          <a:xfrm>
            <a:off x="15760456" y="8566841"/>
            <a:ext cx="2436965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62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with box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21" y="914400"/>
            <a:ext cx="17352779" cy="1348740"/>
          </a:xfrm>
          <a:prstGeom prst="rect">
            <a:avLst/>
          </a:prstGeom>
        </p:spPr>
        <p:txBody>
          <a:bodyPr anchor="t" anchorCtr="0"/>
          <a:lstStyle>
            <a:lvl1pPr algn="ctr">
              <a:defRPr sz="4200" b="0" i="0">
                <a:solidFill>
                  <a:schemeClr val="tx2"/>
                </a:solidFill>
                <a:latin typeface="+mn-lt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537" y="2455753"/>
            <a:ext cx="10184130" cy="68067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latin typeface="+mn-lt"/>
                <a:ea typeface="Open Sans Light" charset="0"/>
                <a:cs typeface="Open Sans Light" charset="0"/>
              </a:defRPr>
            </a:lvl1pPr>
            <a:lvl2pPr marL="685800" indent="0" algn="l">
              <a:buNone/>
              <a:defRPr sz="3600" b="0" i="0">
                <a:latin typeface="Open Sans Light" charset="0"/>
                <a:ea typeface="Open Sans Light" charset="0"/>
                <a:cs typeface="Open Sans Light" charset="0"/>
              </a:defRPr>
            </a:lvl2pPr>
            <a:lvl3pPr marL="1371600" indent="0" algn="l">
              <a:buNone/>
              <a:defRPr sz="3600" b="0" i="0">
                <a:latin typeface="Open Sans Light" charset="0"/>
                <a:ea typeface="Open Sans Light" charset="0"/>
                <a:cs typeface="Open Sans Light" charset="0"/>
              </a:defRPr>
            </a:lvl3pPr>
            <a:lvl4pPr marL="2057400" indent="0" algn="l">
              <a:buNone/>
              <a:defRPr sz="3600" b="0" i="0">
                <a:latin typeface="Open Sans Light" charset="0"/>
                <a:ea typeface="Open Sans Light" charset="0"/>
                <a:cs typeface="Open Sans Light" charset="0"/>
              </a:defRPr>
            </a:lvl4pPr>
            <a:lvl5pPr marL="2743200" indent="0" algn="l">
              <a:buNone/>
              <a:defRPr sz="3600" b="0" i="0">
                <a:latin typeface="Open Sans Light" charset="0"/>
                <a:ea typeface="Open Sans Light" charset="0"/>
                <a:cs typeface="Open Sans Light" charset="0"/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318083" y="2472687"/>
            <a:ext cx="5898356" cy="945213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solidFill>
              <a:schemeClr val="accent2"/>
            </a:solidFill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100">
                <a:solidFill>
                  <a:schemeClr val="accent4"/>
                </a:solidFill>
                <a:latin typeface="+mn-lt"/>
                <a:ea typeface="Open Sans" charset="0"/>
                <a:cs typeface="Open Sans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 for box. This box will adapt its height as you type.</a:t>
            </a:r>
          </a:p>
        </p:txBody>
      </p:sp>
    </p:spTree>
    <p:extLst>
      <p:ext uri="{BB962C8B-B14F-4D97-AF65-F5344CB8AC3E}">
        <p14:creationId xmlns:p14="http://schemas.microsoft.com/office/powerpoint/2010/main" val="2374403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or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8630" y="863159"/>
            <a:ext cx="17350740" cy="1015937"/>
          </a:xfrm>
          <a:prstGeom prst="rect">
            <a:avLst/>
          </a:prstGeom>
        </p:spPr>
        <p:txBody>
          <a:bodyPr/>
          <a:lstStyle>
            <a:lvl1pPr algn="ctr">
              <a:defRPr sz="4200">
                <a:solidFill>
                  <a:schemeClr val="accent2"/>
                </a:solidFill>
                <a:latin typeface="+mn-lt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2" y="6062137"/>
            <a:ext cx="4618566" cy="2150534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3716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7432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PHOTO CAPTION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834719" y="6062133"/>
            <a:ext cx="4618566" cy="21336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3716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7432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PHOTO CAPTION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2412136" y="6062133"/>
            <a:ext cx="4618566" cy="21336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3716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7432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PHOTO CAPTION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271058" y="2574136"/>
            <a:ext cx="4604808" cy="3200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825192" y="2574136"/>
            <a:ext cx="4604808" cy="3200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2425892" y="2574134"/>
            <a:ext cx="4604808" cy="321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9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85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A7E8-6581-8A31-ED0C-39E65C70D27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5D3D1-1624-06EE-B058-AFDC97ED37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A14B1-A01D-9928-2511-7164EE6785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8AB4E9-C2B2-400E-B854-F5109383D359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2918F-B7DF-CEB2-BA96-20923E01AC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E0DC9-DD56-90D0-5238-5E124E9401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193828-9AD4-46D8-B560-CB79E82465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5996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78FB-7E2A-DD0C-61A7-1584F6BA75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F9DD5-7B7C-0152-A9C1-404A0D0530E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A7ED5-B82C-4938-EA52-6F562549EE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B4D45B-4D2F-4A4F-8C99-72789BE25B67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57E73-1DC5-AFDA-982B-93F821EA89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43746-2833-CEA5-D8DE-BE49A9366B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99CBA6-C18F-403D-BEC5-59E690E4DD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50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C059-F453-929A-D4FC-350D51FEC4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C1D4F-3297-977C-F47D-479B177795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27F11-183C-5537-EB81-7556AE012B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B7C38A-A0D9-4895-A8FD-014EB3AAA69F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6829-C6D9-97AA-AC04-A890F32EFA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F88E-6886-E516-67A0-B545E293F2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5832C9-2C7C-4C21-BE48-DCFE1E72BD6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52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5B91-8C0C-4073-D4B4-4243BE5120C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B30F7-98BD-B4FF-F599-7A0A44221B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4E5BF-414F-11A7-53D3-A7EEAFB1F43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F8C59-C9D5-5A6C-FE8A-1A95F66443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C44862-22D4-4DB9-9FF8-2434CF208958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4EF43-063F-6540-7B9F-6079BE7400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FA20C-D133-BC0C-7489-127B6E836D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0D9079-3302-4E89-9B7F-256135A3CF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7637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9558-9B1D-445C-296E-22C805BBE7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20658-7202-A715-D05E-AA2520FF44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2FC1F-F81B-6BA1-964C-8C69BFB1276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FDADF-B28B-6A6C-C51F-826F5C4FC13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DA2E1-266D-FEAE-7C9D-7AEBB76BF3B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672E1F-79CC-BE70-9D40-9A1C66E54C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E95D09-19FA-4545-8850-3EF465B32295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73DE99-BBAE-631F-4868-8DEB236311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361F07-2E10-B214-0221-1CCC0CC5FD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EDB050-1500-450B-B36C-EAD76B31E9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15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B24EA-6E0E-7286-782E-54B5AFA71B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22B2C-D417-65AC-1CBF-B8D67C536E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A55005-8310-4596-8585-D41BE78D702E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0918ED-4DC0-ACD7-0535-7C52A5BDBD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6712B-005E-16E2-0ADF-31056DD0F7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9C33F2-BB55-47EA-8469-21EABF26A6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18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F57982-3870-B1D6-534F-26F3945DD9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5C9F71-3EFE-42C9-8EA8-8253D634CC5B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B6F43-5C82-7A3D-4EC5-F96A116750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A39AD-C1EA-C51A-011D-8E20B702D9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4485AC-9727-40A8-A35D-F0F54966548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2527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EAF0-7811-F7AE-4843-F7DDE0A7E5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A656B-A32A-BF4C-FF24-4C6C0207D5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E719F-BB9C-9455-6F52-21B285ED18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C001B-A958-98F7-C1AA-1E3DDA26CF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706367-4130-4369-B166-D4EADBD39718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E9751-4BBC-E7E7-519D-B4AC690493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F6BB5-C89B-4F05-DA62-24ECC38D05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FD4741-F39A-453D-B0B9-0E2FD60531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36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81C9-6076-8516-DF3F-E295B12741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9A9A7-CC1F-D4A2-FACE-5FE2F7A25DB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546F6-320C-FF2A-D078-FCBDCD1E0A7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44CB0-3825-DC71-FEC3-E443C7D781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B701BD-2672-40C9-9AE2-0F4368EA2F42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EDF5A-AA69-EE3D-AB50-667016E6DC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0A559-AAF4-9A63-F8A9-C4D30F4BA1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F23FB8-2DDA-4D02-B8B6-5DE7EED121E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2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2B488-BFE0-6A86-6980-C54F94E664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C9D77-A9C3-DBD3-03BC-A0493F1238A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7A5E2-5083-63BC-2098-B8DBE6B17C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52CCC0-0515-4F49-9EDB-21179BB16B2A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9F8A6-1805-D62E-2EDB-E5114A43D3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134E4-41E8-382E-8AFD-37885FF607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0E31C1-CCFB-494E-B057-B2B2CF9F6D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17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3E7282-88EA-8703-11FB-8681A2FB2CE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48B92-C406-0B36-12E6-C5E7BA4E31B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69AC1-FE08-86C9-D605-61BFF2C969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25267D-485C-4A4B-BDD3-843E387932D0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71862-056A-28BA-9D35-9CA5CDC2E8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8921E-75C6-391D-FDE1-7FB7052B35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3072DA-9F3E-469D-87CC-A53C29288A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67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044" y="1683547"/>
            <a:ext cx="17917922" cy="2719292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6000">
                <a:solidFill>
                  <a:schemeClr val="accent2"/>
                </a:solidFill>
                <a:latin typeface="Libre Baskerville" charset="0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820" y="4717257"/>
            <a:ext cx="1659636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accent3"/>
                </a:solidFill>
                <a:latin typeface="Libre Baskerville" charset="0"/>
                <a:ea typeface="Libre Baskerville" charset="0"/>
                <a:cs typeface="Libre Baskerville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5106-2BAA-2143-BAAD-26BC6E1F2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495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30" y="863159"/>
            <a:ext cx="17350740" cy="1015937"/>
          </a:xfrm>
          <a:prstGeom prst="rect">
            <a:avLst/>
          </a:prstGeom>
        </p:spPr>
        <p:txBody>
          <a:bodyPr/>
          <a:lstStyle>
            <a:lvl1pPr algn="ctr">
              <a:defRPr sz="4200">
                <a:solidFill>
                  <a:schemeClr val="accent2"/>
                </a:solidFill>
                <a:latin typeface="Libre Baskerville" charset="0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630" y="2738438"/>
            <a:ext cx="17350740" cy="652700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LucidaGrande" charset="0"/>
              <a:buChar char="&gt;"/>
              <a:defRPr sz="3600"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1028700" indent="-342900">
              <a:buClr>
                <a:schemeClr val="accent1"/>
              </a:buClr>
              <a:buFont typeface=".HelveticaNeueDeskInterface-Regular" charset="-120"/>
              <a:buChar char="&gt;"/>
              <a:defRPr sz="3000"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714500" indent="-342900">
              <a:buClr>
                <a:schemeClr val="accent1"/>
              </a:buClr>
              <a:buFont typeface=".HelveticaNeueDeskInterface-Regular" charset="-120"/>
              <a:buChar char="&gt;"/>
              <a:defRPr sz="2700"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5106-2BAA-2143-BAAD-26BC6E1F2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666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4" y="507494"/>
            <a:ext cx="18287999" cy="9272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122399" y="507494"/>
            <a:ext cx="3775076" cy="9285734"/>
          </a:xfrm>
          <a:prstGeom prst="rect">
            <a:avLst/>
          </a:prstGeom>
          <a:gradFill>
            <a:gsLst>
              <a:gs pos="0">
                <a:schemeClr val="accent2">
                  <a:alpha val="44000"/>
                </a:schemeClr>
              </a:gs>
              <a:gs pos="77000">
                <a:schemeClr val="bg1"/>
              </a:gs>
            </a:gsLst>
            <a:lin ang="5400000" scaled="1"/>
          </a:gradFill>
          <a:ln>
            <a:noFill/>
          </a:ln>
        </p:spPr>
        <p:txBody>
          <a:bodyPr bIns="1800000" anchor="ctr" anchorCtr="0"/>
          <a:lstStyle>
            <a:lvl1pPr marL="0" indent="0" algn="ctr">
              <a:buNone/>
              <a:defRPr lang="en-GB" sz="2700" dirty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GB"/>
              <a:t>Click here to edit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5106-2BAA-2143-BAAD-26BC6E1F200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6900" r="-703" b="42590"/>
          <a:stretch/>
        </p:blipFill>
        <p:spPr>
          <a:xfrm>
            <a:off x="14472001" y="8424000"/>
            <a:ext cx="3014216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55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with box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21" y="914400"/>
            <a:ext cx="17352779" cy="1348740"/>
          </a:xfrm>
          <a:prstGeom prst="rect">
            <a:avLst/>
          </a:prstGeom>
        </p:spPr>
        <p:txBody>
          <a:bodyPr anchor="t" anchorCtr="0"/>
          <a:lstStyle>
            <a:lvl1pPr algn="ctr">
              <a:defRPr sz="4200" b="0" i="0">
                <a:solidFill>
                  <a:schemeClr val="tx2"/>
                </a:solidFill>
                <a:latin typeface="Libre Baskerville" charset="0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537" y="2455753"/>
            <a:ext cx="10184130" cy="68067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0" algn="l">
              <a:buNone/>
              <a:defRPr sz="3600" b="0" i="0">
                <a:latin typeface="Open Sans Light" charset="0"/>
                <a:ea typeface="Open Sans Light" charset="0"/>
                <a:cs typeface="Open Sans Light" charset="0"/>
              </a:defRPr>
            </a:lvl2pPr>
            <a:lvl3pPr marL="1371600" indent="0" algn="l">
              <a:buNone/>
              <a:defRPr sz="3600" b="0" i="0">
                <a:latin typeface="Open Sans Light" charset="0"/>
                <a:ea typeface="Open Sans Light" charset="0"/>
                <a:cs typeface="Open Sans Light" charset="0"/>
              </a:defRPr>
            </a:lvl3pPr>
            <a:lvl4pPr marL="2057400" indent="0" algn="l">
              <a:buNone/>
              <a:defRPr sz="3600" b="0" i="0">
                <a:latin typeface="Open Sans Light" charset="0"/>
                <a:ea typeface="Open Sans Light" charset="0"/>
                <a:cs typeface="Open Sans Light" charset="0"/>
              </a:defRPr>
            </a:lvl4pPr>
            <a:lvl5pPr marL="2743200" indent="0" algn="l">
              <a:buNone/>
              <a:defRPr sz="3600" b="0" i="0">
                <a:latin typeface="Open Sans Light" charset="0"/>
                <a:ea typeface="Open Sans Light" charset="0"/>
                <a:cs typeface="Open Sans Light" charset="0"/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318083" y="2472687"/>
            <a:ext cx="5898356" cy="945213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solidFill>
              <a:schemeClr val="accent2"/>
            </a:solidFill>
          </a:ln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10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 for box. This box will adapt its height as you type.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5106-2BAA-2143-BAAD-26BC6E1F2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28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or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325106-2BAA-2143-BAAD-26BC6E1F20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8630" y="863159"/>
            <a:ext cx="17350740" cy="1015937"/>
          </a:xfrm>
          <a:prstGeom prst="rect">
            <a:avLst/>
          </a:prstGeom>
        </p:spPr>
        <p:txBody>
          <a:bodyPr/>
          <a:lstStyle>
            <a:lvl1pPr algn="ctr">
              <a:defRPr sz="4200">
                <a:solidFill>
                  <a:schemeClr val="accent2"/>
                </a:solidFill>
                <a:latin typeface="Libre Baskerville" charset="0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2" y="6062137"/>
            <a:ext cx="4618566" cy="2150534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3716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7432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PHOTO CAPTION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834719" y="6062133"/>
            <a:ext cx="4618566" cy="21336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3716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7432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PHOTO CAPTION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2412136" y="6062133"/>
            <a:ext cx="4618566" cy="21336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3716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7432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PHOTO CAPTION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271058" y="2574136"/>
            <a:ext cx="4604808" cy="3200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825192" y="2574136"/>
            <a:ext cx="4604808" cy="3200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2425892" y="2574134"/>
            <a:ext cx="4604808" cy="321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225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97934"/>
            <a:ext cx="8077200" cy="5831681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97934"/>
            <a:ext cx="8077200" cy="5831681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883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400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or 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5" y="507497"/>
            <a:ext cx="18287999" cy="9272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122399" y="507497"/>
            <a:ext cx="3775076" cy="9285734"/>
          </a:xfrm>
          <a:prstGeom prst="rect">
            <a:avLst/>
          </a:prstGeom>
          <a:gradFill>
            <a:gsLst>
              <a:gs pos="0">
                <a:schemeClr val="accent2">
                  <a:alpha val="44000"/>
                </a:schemeClr>
              </a:gs>
              <a:gs pos="77000">
                <a:schemeClr val="bg1"/>
              </a:gs>
            </a:gsLst>
            <a:lin ang="5400000" scaled="1"/>
          </a:gradFill>
          <a:ln>
            <a:noFill/>
          </a:ln>
        </p:spPr>
        <p:txBody>
          <a:bodyPr bIns="1800000" anchor="ctr" anchorCtr="0"/>
          <a:lstStyle>
            <a:lvl1pPr marL="0" indent="0" algn="ctr">
              <a:buNone/>
              <a:defRPr lang="en-GB" sz="2025" dirty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GB"/>
              <a:t>Click here to edit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1BAB-74B9-8443-8077-FE70360C8DCC}" type="datetime3">
              <a:rPr lang="en-US" smtClean="0"/>
              <a:t>22 April 2025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5106-2BAA-2143-BAAD-26BC6E1F200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6900" r="-703" b="42590"/>
          <a:stretch/>
        </p:blipFill>
        <p:spPr>
          <a:xfrm>
            <a:off x="14472001" y="8424000"/>
            <a:ext cx="3014216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5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s or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96E0-9B4A-F841-92C4-F21185444FF1}" type="datetime3">
              <a:rPr lang="en-US" smtClean="0"/>
              <a:t>22 April 2025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325106-2BAA-2143-BAAD-26BC6E1F20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8630" y="863160"/>
            <a:ext cx="17350740" cy="1015937"/>
          </a:xfrm>
          <a:prstGeom prst="rect">
            <a:avLst/>
          </a:prstGeom>
        </p:spPr>
        <p:txBody>
          <a:bodyPr/>
          <a:lstStyle>
            <a:lvl1pPr algn="ctr">
              <a:defRPr sz="3150">
                <a:solidFill>
                  <a:schemeClr val="accent2"/>
                </a:solidFill>
                <a:latin typeface="Libre Baskerville" charset="0"/>
                <a:ea typeface="Libre Baskerville" charset="0"/>
                <a:cs typeface="Libre Baskerville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3" y="6062139"/>
            <a:ext cx="4618566" cy="2150534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marR="0" indent="0" algn="l" defTabSz="1028700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5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51435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0287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54305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marL="0" marR="0" lvl="0" indent="0" algn="l" defTabSz="1028700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PHOTO CAPTION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834719" y="6062133"/>
            <a:ext cx="4618566" cy="21336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indent="0">
              <a:buNone/>
              <a:defRPr sz="135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51435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0287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54305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PHOTO CAPTION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2412137" y="6062133"/>
            <a:ext cx="4618566" cy="21336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numCol="1" spcCol="360000"/>
          <a:lstStyle>
            <a:lvl1pPr marL="0" indent="0">
              <a:buNone/>
              <a:defRPr sz="1350" b="1" i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51435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0287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54305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0">
              <a:buNone/>
              <a:defRPr b="0" i="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PHOTO CAPTION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271058" y="2574139"/>
            <a:ext cx="4604808" cy="3200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825192" y="2574139"/>
            <a:ext cx="4604808" cy="3200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2425892" y="2574137"/>
            <a:ext cx="4604808" cy="321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44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4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4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9823863"/>
            <a:ext cx="18288000" cy="463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       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8288000" cy="4631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14594" y="9869261"/>
            <a:ext cx="46085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EUROPEAN FREE TRADE ASSOCIATION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6900" r="-703" b="42590"/>
          <a:stretch/>
        </p:blipFill>
        <p:spPr>
          <a:xfrm>
            <a:off x="15809106" y="8527863"/>
            <a:ext cx="2419551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79D044-77B8-0017-11E1-BBA59B2F6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29E3E-EB66-296B-E026-4C1281A0C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A64C5-BB56-95CA-66AB-A8EC38424E1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A4BA375-E84C-43E7-B394-7F51C5A99068}" type="datetime1">
              <a:rPr lang="en-US"/>
              <a:pPr lvl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FCD66-2913-D00F-9C05-3F794424199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074FF-549D-A4F4-7043-7819A5835DF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600252A-481E-498B-8E1D-18C179D5A8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9823863"/>
            <a:ext cx="18288000" cy="463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      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49905" y="9820656"/>
            <a:ext cx="4188197" cy="466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3457" y="9834372"/>
            <a:ext cx="2208810" cy="452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EF325106-2BAA-2143-BAAD-26BC6E1F20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8288000" cy="4631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679424" y="9871502"/>
            <a:ext cx="46085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EUROPEAN FREE TRADE ASSOCIATION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B1F41D4-64C9-4991-A68D-336160D8A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8724"/>
          <a:stretch/>
        </p:blipFill>
        <p:spPr>
          <a:xfrm>
            <a:off x="14849359" y="8309093"/>
            <a:ext cx="2268707" cy="13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0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25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4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jpeg"/><Relationship Id="rId9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6.jpe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diagramDrawing" Target="../diagrams/drawing2.xml"/><Relationship Id="rId5" Type="http://schemas.openxmlformats.org/officeDocument/2006/relationships/image" Target="../media/image4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5.jpeg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6.jpe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diagramDrawing" Target="../diagrams/drawing3.xml"/><Relationship Id="rId5" Type="http://schemas.openxmlformats.org/officeDocument/2006/relationships/image" Target="../media/image4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.jpeg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82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7987" cy="10296525"/>
            <a:chOff x="0" y="0"/>
            <a:chExt cx="24383983" cy="13728700"/>
          </a:xfrm>
        </p:grpSpPr>
        <p:sp>
          <p:nvSpPr>
            <p:cNvPr id="3" name="Freeform 3"/>
            <p:cNvSpPr/>
            <p:nvPr/>
          </p:nvSpPr>
          <p:spPr>
            <a:xfrm>
              <a:off x="16459183" y="1270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2303" r="-9230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7924800" y="0"/>
              <a:ext cx="8534400" cy="13716000"/>
            </a:xfrm>
            <a:custGeom>
              <a:avLst/>
              <a:gdLst/>
              <a:ahLst/>
              <a:cxnLst/>
              <a:rect l="l" t="t" r="r" b="b"/>
              <a:pathLst>
                <a:path w="8534400" h="13716000">
                  <a:moveTo>
                    <a:pt x="0" y="0"/>
                  </a:moveTo>
                  <a:lnTo>
                    <a:pt x="8534400" y="0"/>
                  </a:lnTo>
                  <a:lnTo>
                    <a:pt x="8534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0535" r="-7053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753" r="-827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4BB8208D-8F0A-6444-93E8-5053B30C48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726" y="-9525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4154205" y="3395291"/>
            <a:ext cx="9979589" cy="3192878"/>
            <a:chOff x="0" y="0"/>
            <a:chExt cx="13306119" cy="4257170"/>
          </a:xfrm>
          <a:solidFill>
            <a:srgbClr val="DB4745"/>
          </a:solidFill>
        </p:grpSpPr>
        <p:sp>
          <p:nvSpPr>
            <p:cNvPr id="8" name="AutoShape 8"/>
            <p:cNvSpPr/>
            <p:nvPr/>
          </p:nvSpPr>
          <p:spPr>
            <a:xfrm>
              <a:off x="0" y="0"/>
              <a:ext cx="13306119" cy="425717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1519556" y="2322516"/>
              <a:ext cx="10267008" cy="57824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AutoShape 12"/>
          <p:cNvSpPr/>
          <p:nvPr/>
        </p:nvSpPr>
        <p:spPr>
          <a:xfrm flipH="1">
            <a:off x="5293872" y="5268101"/>
            <a:ext cx="7662258" cy="14287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H="1">
            <a:off x="17730652" y="1028700"/>
            <a:ext cx="0" cy="72016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523718" y="6081247"/>
            <a:ext cx="0" cy="3634856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6149683" y="9021292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1D5ED-0F94-AC41-27A7-2E422A32E4D7}"/>
              </a:ext>
            </a:extLst>
          </p:cNvPr>
          <p:cNvSpPr txBox="1"/>
          <p:nvPr/>
        </p:nvSpPr>
        <p:spPr>
          <a:xfrm>
            <a:off x="4120575" y="3648623"/>
            <a:ext cx="9979589" cy="1469505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EØS-</a:t>
            </a:r>
            <a:r>
              <a:rPr lang="en-US" sz="5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blikk</a:t>
            </a:r>
            <a:r>
              <a:rPr lang="en-US" sz="5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 </a:t>
            </a:r>
            <a:r>
              <a:rPr lang="en-US" sz="5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på</a:t>
            </a:r>
            <a:r>
              <a:rPr lang="en-US" sz="5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 EU </a:t>
            </a:r>
            <a:r>
              <a:rPr lang="en-US" sz="5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i</a:t>
            </a:r>
            <a:r>
              <a:rPr lang="en-US" sz="5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 </a:t>
            </a:r>
            <a:r>
              <a:rPr lang="en-US" sz="5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endring</a:t>
            </a:r>
            <a:endParaRPr lang="en-US" sz="5400" b="1">
              <a:solidFill>
                <a:srgbClr val="FFFFFF"/>
              </a:solidFill>
              <a:latin typeface="Poppins"/>
              <a:ea typeface="Canva Sans Bold"/>
              <a:cs typeface="Poppins"/>
              <a:sym typeface="Canva Sans Bold"/>
            </a:endParaRPr>
          </a:p>
          <a:p>
            <a:pPr algn="ctr">
              <a:lnSpc>
                <a:spcPts val="6119"/>
              </a:lnSpc>
            </a:pPr>
            <a:r>
              <a:rPr lang="en-US" sz="2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- Nye </a:t>
            </a:r>
            <a:r>
              <a:rPr lang="en-US" sz="2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utfordringer</a:t>
            </a:r>
            <a:r>
              <a:rPr lang="en-US" sz="2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og</a:t>
            </a:r>
            <a:r>
              <a:rPr lang="en-US" sz="2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 alt </a:t>
            </a:r>
            <a:r>
              <a:rPr lang="en-US" sz="2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henger</a:t>
            </a:r>
            <a:r>
              <a:rPr lang="en-US" sz="2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mer</a:t>
            </a:r>
            <a:r>
              <a:rPr lang="en-US" sz="2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sammen</a:t>
            </a:r>
            <a:r>
              <a:rPr lang="en-US" sz="2400" b="1">
                <a:solidFill>
                  <a:srgbClr val="FFFFFF"/>
                </a:solidFill>
                <a:latin typeface="Poppins"/>
                <a:ea typeface="Canva Sans Bold"/>
                <a:cs typeface="Poppins"/>
                <a:sym typeface="Canva Sans Bold"/>
              </a:rPr>
              <a:t> med alt</a:t>
            </a:r>
            <a:endParaRPr lang="en-US" sz="2400" b="1">
              <a:solidFill>
                <a:srgbClr val="FFFFFF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E921990-22A8-0B92-AE6D-426E1AE82B53}"/>
              </a:ext>
            </a:extLst>
          </p:cNvPr>
          <p:cNvSpPr txBox="1">
            <a:spLocks/>
          </p:cNvSpPr>
          <p:nvPr/>
        </p:nvSpPr>
        <p:spPr>
          <a:xfrm>
            <a:off x="4953271" y="5663138"/>
            <a:ext cx="8381455" cy="359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400" err="1">
                <a:solidFill>
                  <a:srgbClr val="FFFFFF"/>
                </a:solidFill>
                <a:latin typeface="Canva Sans"/>
                <a:sym typeface="Canva Sans"/>
              </a:rPr>
              <a:t>Fellesmøte</a:t>
            </a:r>
            <a:r>
              <a:rPr lang="en-US" sz="2400">
                <a:solidFill>
                  <a:srgbClr val="FFFFFF"/>
                </a:solidFill>
                <a:latin typeface="Canva Sans"/>
                <a:sym typeface="Canva Sans"/>
              </a:rPr>
              <a:t> med </a:t>
            </a:r>
            <a:r>
              <a:rPr lang="en-US" sz="2400" err="1">
                <a:solidFill>
                  <a:srgbClr val="FFFFFF"/>
                </a:solidFill>
                <a:latin typeface="Canva Sans"/>
                <a:sym typeface="Canva Sans"/>
              </a:rPr>
              <a:t>departementene</a:t>
            </a:r>
            <a:endParaRPr lang="en-US" sz="1600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84A5A332-09A4-E2C9-1B9F-B5E9396952A6}"/>
              </a:ext>
            </a:extLst>
          </p:cNvPr>
          <p:cNvSpPr txBox="1">
            <a:spLocks/>
          </p:cNvSpPr>
          <p:nvPr/>
        </p:nvSpPr>
        <p:spPr>
          <a:xfrm>
            <a:off x="8049546" y="6090931"/>
            <a:ext cx="2188907" cy="307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  <a:sym typeface="Canva Sans"/>
              </a:rPr>
              <a:t>Oslo 9. </a:t>
            </a:r>
            <a:r>
              <a:rPr lang="en-US" sz="2000" err="1">
                <a:solidFill>
                  <a:srgbClr val="FFFFFF"/>
                </a:solidFill>
                <a:latin typeface="Canva Sans"/>
                <a:sym typeface="Canva Sans"/>
              </a:rPr>
              <a:t>april</a:t>
            </a:r>
            <a:r>
              <a:rPr lang="en-US" sz="2000">
                <a:solidFill>
                  <a:srgbClr val="FFFFFF"/>
                </a:solidFill>
                <a:latin typeface="Canva Sans"/>
                <a:sym typeface="Canva Sans"/>
              </a:rPr>
              <a:t> 2025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0014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2425D-7DF0-0EC2-1938-967F8E751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6EBD2E-329B-177C-1ECF-30B6FCA66322}"/>
              </a:ext>
            </a:extLst>
          </p:cNvPr>
          <p:cNvSpPr/>
          <p:nvPr/>
        </p:nvSpPr>
        <p:spPr>
          <a:xfrm>
            <a:off x="0" y="0"/>
            <a:ext cx="6031079" cy="10287000"/>
          </a:xfrm>
          <a:custGeom>
            <a:avLst/>
            <a:gdLst/>
            <a:ahLst/>
            <a:cxnLst/>
            <a:rect l="l" t="t" r="r" b="b"/>
            <a:pathLst>
              <a:path w="6031079" h="10287000">
                <a:moveTo>
                  <a:pt x="0" y="0"/>
                </a:moveTo>
                <a:lnTo>
                  <a:pt x="6031079" y="0"/>
                </a:lnTo>
                <a:lnTo>
                  <a:pt x="60310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648" r="-478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C66A8E98-16FA-9739-A719-4E779B0162D8}"/>
              </a:ext>
            </a:extLst>
          </p:cNvPr>
          <p:cNvSpPr/>
          <p:nvPr/>
        </p:nvSpPr>
        <p:spPr>
          <a:xfrm flipH="1">
            <a:off x="17958307" y="1508644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3D4395D6-2DB3-CE9D-0D59-35F408C1B0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0"/>
            <a:ext cx="6031074" cy="10296525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EAA097C3-A84C-A0D5-084F-BD434D50A16D}"/>
              </a:ext>
            </a:extLst>
          </p:cNvPr>
          <p:cNvSpPr/>
          <p:nvPr/>
        </p:nvSpPr>
        <p:spPr>
          <a:xfrm flipH="1">
            <a:off x="5532131" y="6078698"/>
            <a:ext cx="0" cy="3179602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87DEED8C-085C-019F-BAAB-35A93AB1CA87}"/>
              </a:ext>
            </a:extLst>
          </p:cNvPr>
          <p:cNvSpPr/>
          <p:nvPr/>
        </p:nvSpPr>
        <p:spPr>
          <a:xfrm flipH="1">
            <a:off x="18278475" y="2378940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EAC907E1-70CC-A176-5E10-432F1261A388}"/>
              </a:ext>
            </a:extLst>
          </p:cNvPr>
          <p:cNvSpPr/>
          <p:nvPr/>
        </p:nvSpPr>
        <p:spPr>
          <a:xfrm flipH="1">
            <a:off x="506006" y="1028700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F414506-5138-F89C-E3EF-0B190910D0FB}"/>
              </a:ext>
            </a:extLst>
          </p:cNvPr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431585EC-A1CD-0B77-8F70-E284FF5EFB4C}"/>
              </a:ext>
            </a:extLst>
          </p:cNvPr>
          <p:cNvSpPr txBox="1"/>
          <p:nvPr/>
        </p:nvSpPr>
        <p:spPr>
          <a:xfrm>
            <a:off x="6512006" y="495188"/>
            <a:ext cx="11446301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9600"/>
              </a:lnSpc>
              <a:spcBef>
                <a:spcPct val="0"/>
              </a:spcBef>
            </a:pPr>
            <a:r>
              <a:rPr lang="en-US" sz="48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Høyt</a:t>
            </a:r>
            <a:r>
              <a:rPr lang="en-US" sz="48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og</a:t>
            </a:r>
            <a:r>
              <a:rPr lang="en-US" sz="48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kjent</a:t>
            </a:r>
            <a:r>
              <a:rPr lang="en-US" sz="48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på</a:t>
            </a:r>
            <a:r>
              <a:rPr lang="en-US" sz="48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agendaen</a:t>
            </a:r>
            <a:r>
              <a:rPr lang="en-US" sz="48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i</a:t>
            </a:r>
            <a:r>
              <a:rPr lang="en-US" sz="48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EU</a:t>
            </a:r>
            <a:endParaRPr lang="en-US" sz="8000" b="1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3D9F404-CC0A-E0A5-115E-B86B54EC8250}"/>
              </a:ext>
            </a:extLst>
          </p:cNvPr>
          <p:cNvSpPr txBox="1"/>
          <p:nvPr/>
        </p:nvSpPr>
        <p:spPr>
          <a:xfrm>
            <a:off x="6220328" y="2252822"/>
            <a:ext cx="12067672" cy="759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Flaggskipene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600" b="1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videreføres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24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-</a:t>
            </a:r>
            <a:r>
              <a:rPr lang="en-US" sz="36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grønt</a:t>
            </a:r>
            <a:r>
              <a:rPr lang="en-US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og </a:t>
            </a:r>
            <a:r>
              <a:rPr lang="en-US" sz="2400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digitalt</a:t>
            </a:r>
            <a:r>
              <a:rPr lang="en-US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skifte</a:t>
            </a:r>
            <a:endParaRPr lang="en-US" sz="240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Nye </a:t>
            </a:r>
            <a:r>
              <a:rPr lang="en-US" sz="3600" b="1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initiativer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- </a:t>
            </a:r>
            <a:r>
              <a:rPr lang="en-GB" sz="2400" b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bolder, simpler, faster Union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ct val="3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Sektorovergripende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600" b="1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initiativer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styrker</a:t>
            </a:r>
            <a:r>
              <a:rPr lang="en-US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det </a:t>
            </a:r>
            <a:r>
              <a:rPr lang="en-US" sz="2400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indre</a:t>
            </a:r>
            <a:r>
              <a:rPr lang="en-US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marked</a:t>
            </a: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Ny </a:t>
            </a:r>
            <a:r>
              <a:rPr lang="en-US" sz="3600" b="1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Europakommisjon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6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- </a:t>
            </a:r>
            <a:r>
              <a:rPr lang="en-US" sz="2400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Siloer</a:t>
            </a:r>
            <a:r>
              <a:rPr lang="en-US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erstattet</a:t>
            </a:r>
            <a:r>
              <a:rPr lang="en-US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med </a:t>
            </a:r>
            <a:r>
              <a:rPr lang="en-US" sz="2400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edderkoppnett</a:t>
            </a:r>
            <a:endParaRPr lang="en-US" sz="240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2400" b="1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CC3D3-7EE3-CA8B-64DC-0736F139F615}"/>
              </a:ext>
            </a:extLst>
          </p:cNvPr>
          <p:cNvSpPr txBox="1"/>
          <p:nvPr/>
        </p:nvSpPr>
        <p:spPr>
          <a:xfrm>
            <a:off x="6744957" y="4559983"/>
            <a:ext cx="11523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Konkurransekraft</a:t>
            </a:r>
            <a:r>
              <a:rPr lang="en-US" sz="2400" i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, </a:t>
            </a:r>
            <a:r>
              <a:rPr lang="en-US" sz="2400" i="1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forsvar</a:t>
            </a:r>
            <a:r>
              <a:rPr lang="en-US" sz="2400" i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2400" i="1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og</a:t>
            </a:r>
            <a:r>
              <a:rPr lang="en-US" sz="2400" i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2400" i="1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sikkerhet</a:t>
            </a:r>
            <a:r>
              <a:rPr lang="en-US" sz="2400" i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, </a:t>
            </a:r>
            <a:r>
              <a:rPr lang="en-US" sz="2400" i="1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økonomisk</a:t>
            </a:r>
            <a:r>
              <a:rPr lang="en-US" sz="2400" i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2400" i="1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sikkerhet</a:t>
            </a:r>
            <a:r>
              <a:rPr lang="en-US" sz="2400" i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, </a:t>
            </a:r>
            <a:r>
              <a:rPr lang="en-US" sz="2400" i="1" err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forenkling</a:t>
            </a:r>
            <a:r>
              <a:rPr lang="en-US" sz="2400" i="1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  <a:sym typeface="Canva Sans Bold"/>
              </a:rPr>
              <a:t>…</a:t>
            </a:r>
            <a:endParaRPr lang="en-GB" sz="2400" i="1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CF37A-CED3-6743-947A-B52CE0427F86}"/>
              </a:ext>
            </a:extLst>
          </p:cNvPr>
          <p:cNvSpPr txBox="1"/>
          <p:nvPr/>
        </p:nvSpPr>
        <p:spPr>
          <a:xfrm>
            <a:off x="6512007" y="8534400"/>
            <a:ext cx="9667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600" b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... EØS arbeidet må tilpasses deretter (Walaas - rapporten)</a:t>
            </a:r>
            <a:endParaRPr lang="en-GB" sz="3600" b="1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1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at a podium with microphones&#10;&#10;Description automatically generated">
            <a:extLst>
              <a:ext uri="{FF2B5EF4-FFF2-40B4-BE49-F238E27FC236}">
                <a16:creationId xmlns:a16="http://schemas.microsoft.com/office/drawing/2014/main" id="{64EFA8EC-224F-C221-989D-61B14CC01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40" r="30916"/>
          <a:stretch/>
        </p:blipFill>
        <p:spPr>
          <a:xfrm>
            <a:off x="1438643" y="1907897"/>
            <a:ext cx="5264190" cy="7896284"/>
          </a:xfrm>
          <a:prstGeom prst="round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A99AF1-49A6-8794-3760-7DCAE0DFC792}"/>
              </a:ext>
            </a:extLst>
          </p:cNvPr>
          <p:cNvGrpSpPr/>
          <p:nvPr/>
        </p:nvGrpSpPr>
        <p:grpSpPr>
          <a:xfrm>
            <a:off x="7123267" y="3402809"/>
            <a:ext cx="10171823" cy="6884192"/>
            <a:chOff x="4844574" y="882612"/>
            <a:chExt cx="6043742" cy="45894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6FF0B5-9122-61A2-3D09-7D911CB7D49D}"/>
                </a:ext>
              </a:extLst>
            </p:cNvPr>
            <p:cNvGrpSpPr/>
            <p:nvPr/>
          </p:nvGrpSpPr>
          <p:grpSpPr>
            <a:xfrm>
              <a:off x="4844574" y="882612"/>
              <a:ext cx="5646458" cy="4122101"/>
              <a:chOff x="5080536" y="873760"/>
              <a:chExt cx="5646458" cy="412210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536" y="873760"/>
                <a:ext cx="641839" cy="45588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885052" y="873760"/>
                <a:ext cx="4841942" cy="4122101"/>
              </a:xfrm>
              <a:prstGeom prst="rect">
                <a:avLst/>
              </a:prstGeom>
            </p:spPr>
            <p:txBody>
              <a:bodyPr lIns="137160" tIns="68580" rIns="137160" bIns="68580" anchor="t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latinLnBrk="0" hangingPunct="1">
                  <a:spcAft>
                    <a:spcPts val="1800"/>
                  </a:spcAft>
                  <a:buClr>
                    <a:schemeClr val="tx2"/>
                  </a:buClr>
                  <a:buFont typeface="Arial" panose="020B0604020202020204" pitchFamily="34" charset="0"/>
                  <a:buNone/>
                  <a:defRPr sz="4500" b="1" kern="1200" baseline="30000">
                    <a:solidFill>
                      <a:srgbClr val="373D59"/>
                    </a:solidFill>
                    <a:latin typeface="EC Square Sans Cond Pro" panose="020B0506040000020004" pitchFamily="34" charset="0"/>
                    <a:ea typeface="+mn-ea"/>
                    <a:cs typeface="+mn-cs"/>
                  </a:defRPr>
                </a:lvl1pPr>
                <a:lvl2pPr marL="685800" indent="-228600" defTabSz="914400" eaLnBrk="1" latinLnBrk="0" hangingPunct="1">
                  <a:spcBef>
                    <a:spcPts val="500"/>
                  </a:spcBef>
                  <a:spcAft>
                    <a:spcPts val="18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defTabSz="914400" eaLnBrk="1" latinLnBrk="0" hangingPunct="1">
                  <a:spcBef>
                    <a:spcPts val="500"/>
                  </a:spcBef>
                  <a:spcAft>
                    <a:spcPts val="18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defTabSz="914400" eaLnBrk="1" latinLnBrk="0" hangingPunct="1">
                  <a:spcBef>
                    <a:spcPts val="500"/>
                  </a:spcBef>
                  <a:spcAft>
                    <a:spcPts val="18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defTabSz="914400" eaLnBrk="1" latinLnBrk="0" hangingPunct="1">
                  <a:spcBef>
                    <a:spcPts val="500"/>
                  </a:spcBef>
                  <a:spcAft>
                    <a:spcPts val="18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48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8531F8-4752-B6FD-EAB6-7E687A02CEDC}"/>
                </a:ext>
              </a:extLst>
            </p:cNvPr>
            <p:cNvSpPr txBox="1"/>
            <p:nvPr/>
          </p:nvSpPr>
          <p:spPr>
            <a:xfrm>
              <a:off x="5649090" y="4537353"/>
              <a:ext cx="5239226" cy="934720"/>
            </a:xfrm>
            <a:prstGeom prst="rect">
              <a:avLst/>
            </a:prstGeom>
          </p:spPr>
          <p:txBody>
            <a:bodyPr lIns="137160" tIns="68580" rIns="137160" bIns="6858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defTabSz="914400" eaLnBrk="1" latinLnBrk="0" hangingPunct="1"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None/>
                <a:defRPr sz="4500" b="1" kern="1200" baseline="30000">
                  <a:solidFill>
                    <a:srgbClr val="373D59"/>
                  </a:solidFill>
                  <a:latin typeface="EC Square Sans Cond Pro" panose="020B0506040000020004" pitchFamily="34" charset="0"/>
                  <a:ea typeface="+mn-ea"/>
                  <a:cs typeface="+mn-cs"/>
                </a:defRPr>
              </a:lvl1pPr>
              <a:lvl2pPr marL="685800" indent="-228600" defTabSz="914400" eaLnBrk="1" latinLnBrk="0" hangingPunct="1"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nb-NO" sz="4800" b="0">
                  <a:solidFill>
                    <a:srgbClr val="9ACA3C"/>
                  </a:solidFill>
                  <a:latin typeface="EC Square Sans Cond Pro Medium" panose="020B0606000000020004" pitchFamily="34" charset="0"/>
                </a:rPr>
                <a:t>Presentasjon av von der Leyen II Kommisjonens Europaparlamentet, 27. november 2024</a:t>
              </a:r>
              <a:endParaRPr lang="en-US" sz="4800" b="0">
                <a:solidFill>
                  <a:srgbClr val="9ACA3C"/>
                </a:solidFill>
                <a:latin typeface="EC Square Sans Cond Pro Medium" panose="020B0606000000020004" pitchFamily="34" charset="0"/>
              </a:endParaRPr>
            </a:p>
          </p:txBody>
        </p:sp>
      </p:grpSp>
      <p:sp>
        <p:nvSpPr>
          <p:cNvPr id="6" name="Title 8">
            <a:extLst>
              <a:ext uri="{FF2B5EF4-FFF2-40B4-BE49-F238E27FC236}">
                <a16:creationId xmlns:a16="http://schemas.microsoft.com/office/drawing/2014/main" id="{F3CC4539-6BF4-CCC6-C29B-3FA22B206DF7}"/>
              </a:ext>
            </a:extLst>
          </p:cNvPr>
          <p:cNvSpPr txBox="1">
            <a:spLocks/>
          </p:cNvSpPr>
          <p:nvPr/>
        </p:nvSpPr>
        <p:spPr>
          <a:xfrm>
            <a:off x="2" y="594179"/>
            <a:ext cx="18287999" cy="1022865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IE" sz="4800" b="1" kern="0" err="1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Konkurransekraft</a:t>
            </a:r>
            <a:r>
              <a:rPr lang="en-IE" sz="4800" b="1" kern="0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 </a:t>
            </a:r>
            <a:r>
              <a:rPr lang="en-IE" sz="4800" b="1" kern="0" err="1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som</a:t>
            </a:r>
            <a:r>
              <a:rPr lang="en-IE" sz="4800" b="1" kern="0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 </a:t>
            </a:r>
            <a:r>
              <a:rPr lang="en-IE" sz="4800" b="1" kern="0" err="1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kjerne</a:t>
            </a:r>
            <a:r>
              <a:rPr lang="en-IE" sz="4800" b="1" kern="0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 </a:t>
            </a:r>
            <a:r>
              <a:rPr lang="en-IE" sz="4800" b="1" kern="0" err="1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i</a:t>
            </a:r>
            <a:r>
              <a:rPr lang="en-IE" sz="4800" b="1" kern="0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 den </a:t>
            </a:r>
            <a:r>
              <a:rPr lang="en-IE" sz="4800" b="1" kern="0" err="1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politiske</a:t>
            </a:r>
            <a:r>
              <a:rPr lang="en-IE" sz="4800" b="1" kern="0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 </a:t>
            </a:r>
            <a:r>
              <a:rPr lang="en-IE" sz="4800" b="1" kern="0" err="1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agendaen</a:t>
            </a:r>
            <a:endParaRPr lang="en-IE" sz="4800" b="1" kern="0">
              <a:solidFill>
                <a:srgbClr val="12164E"/>
              </a:solidFill>
              <a:latin typeface="Poppins" pitchFamily="2"/>
              <a:ea typeface="+mn-ea"/>
              <a:cs typeface="Poppi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0058E-A93C-965D-A566-5C7249C8002B}"/>
              </a:ext>
            </a:extLst>
          </p:cNvPr>
          <p:cNvSpPr txBox="1"/>
          <p:nvPr/>
        </p:nvSpPr>
        <p:spPr>
          <a:xfrm>
            <a:off x="8477293" y="1944849"/>
            <a:ext cx="9585401" cy="1402080"/>
          </a:xfrm>
          <a:prstGeom prst="rect">
            <a:avLst/>
          </a:prstGeom>
        </p:spPr>
        <p:txBody>
          <a:bodyPr lIns="137160" tIns="68580" rIns="137160" bIns="6858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latinLnBrk="0" hangingPunct="1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4500" b="1" kern="1200" baseline="30000">
                <a:solidFill>
                  <a:srgbClr val="373D59"/>
                </a:solidFill>
                <a:latin typeface="EC Square Sans Cond Pro" panose="020B0506040000020004" pitchFamily="34" charset="0"/>
                <a:ea typeface="+mn-ea"/>
                <a:cs typeface="+mn-cs"/>
              </a:defRPr>
            </a:lvl1pPr>
            <a:lvl2pPr marL="685800" indent="-228600" defTabSz="914400" eaLnBrk="1" latinLnBrk="0" hangingPunct="1"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4800" b="0" err="1">
                <a:solidFill>
                  <a:schemeClr val="tx1"/>
                </a:solidFill>
                <a:latin typeface="EC Square Sans Cond Pro Medium" panose="020B0606000000020004" pitchFamily="34" charset="0"/>
              </a:rPr>
              <a:t>Pollitiske</a:t>
            </a:r>
            <a:r>
              <a:rPr lang="en-US" sz="4800" b="0">
                <a:solidFill>
                  <a:schemeClr val="tx1"/>
                </a:solidFill>
                <a:latin typeface="EC Square Sans Cond Pro Medium" panose="020B0606000000020004" pitchFamily="34" charset="0"/>
              </a:rPr>
              <a:t> </a:t>
            </a:r>
            <a:r>
              <a:rPr lang="en-US" sz="4800" b="0" err="1">
                <a:solidFill>
                  <a:schemeClr val="tx1"/>
                </a:solidFill>
                <a:latin typeface="EC Square Sans Cond Pro Medium" panose="020B0606000000020004" pitchFamily="34" charset="0"/>
              </a:rPr>
              <a:t>retningslinjer</a:t>
            </a:r>
            <a:r>
              <a:rPr lang="en-US" sz="4800" b="0">
                <a:solidFill>
                  <a:schemeClr val="tx1"/>
                </a:solidFill>
                <a:latin typeface="EC Square Sans Cond Pro Medium" panose="020B0606000000020004" pitchFamily="34" charset="0"/>
              </a:rPr>
              <a:t> “</a:t>
            </a:r>
            <a:r>
              <a:rPr lang="en-US" sz="4800" b="0" err="1">
                <a:solidFill>
                  <a:schemeClr val="tx1"/>
                </a:solidFill>
                <a:latin typeface="EC Square Sans Cond Pro Medium" panose="020B0606000000020004" pitchFamily="34" charset="0"/>
              </a:rPr>
              <a:t>Europas</a:t>
            </a:r>
            <a:r>
              <a:rPr lang="en-US" sz="4800" b="0">
                <a:solidFill>
                  <a:schemeClr val="tx1"/>
                </a:solidFill>
                <a:latin typeface="EC Square Sans Cond Pro Medium" panose="020B0606000000020004" pitchFamily="34" charset="0"/>
              </a:rPr>
              <a:t> </a:t>
            </a:r>
            <a:r>
              <a:rPr lang="en-US" sz="4800" b="0" err="1">
                <a:solidFill>
                  <a:schemeClr val="tx1"/>
                </a:solidFill>
                <a:latin typeface="EC Square Sans Cond Pro Medium" panose="020B0606000000020004" pitchFamily="34" charset="0"/>
              </a:rPr>
              <a:t>Valg</a:t>
            </a:r>
            <a:r>
              <a:rPr lang="en-US" sz="4800" b="0">
                <a:solidFill>
                  <a:schemeClr val="tx1"/>
                </a:solidFill>
                <a:latin typeface="EC Square Sans Cond Pro Medium" panose="020B0606000000020004" pitchFamily="34" charset="0"/>
              </a:rPr>
              <a:t>”: </a:t>
            </a:r>
            <a:r>
              <a:rPr lang="en-US" sz="4800" b="0" err="1">
                <a:solidFill>
                  <a:srgbClr val="9ACA3C"/>
                </a:solidFill>
                <a:latin typeface="EC Square Sans Cond Pro Medium" panose="020B0606000000020004" pitchFamily="34" charset="0"/>
              </a:rPr>
              <a:t>en</a:t>
            </a:r>
            <a:r>
              <a:rPr lang="en-US" sz="4800" b="0">
                <a:solidFill>
                  <a:srgbClr val="9ACA3C"/>
                </a:solidFill>
                <a:latin typeface="EC Square Sans Cond Pro Medium" panose="020B0606000000020004" pitchFamily="34" charset="0"/>
              </a:rPr>
              <a:t> </a:t>
            </a:r>
            <a:r>
              <a:rPr lang="en-US" sz="4800" b="0" err="1">
                <a:solidFill>
                  <a:srgbClr val="9ACA3C"/>
                </a:solidFill>
                <a:latin typeface="EC Square Sans Cond Pro Medium" panose="020B0606000000020004" pitchFamily="34" charset="0"/>
              </a:rPr>
              <a:t>ny</a:t>
            </a:r>
            <a:r>
              <a:rPr lang="en-US" sz="4800" b="0">
                <a:solidFill>
                  <a:srgbClr val="9ACA3C"/>
                </a:solidFill>
                <a:latin typeface="EC Square Sans Cond Pro Medium" panose="020B0606000000020004" pitchFamily="34" charset="0"/>
              </a:rPr>
              <a:t> Plan for </a:t>
            </a:r>
            <a:r>
              <a:rPr lang="en-US" sz="4800" b="0" err="1">
                <a:solidFill>
                  <a:srgbClr val="9ACA3C"/>
                </a:solidFill>
                <a:latin typeface="EC Square Sans Cond Pro Medium" panose="020B0606000000020004" pitchFamily="34" charset="0"/>
              </a:rPr>
              <a:t>bærekraftig</a:t>
            </a:r>
            <a:r>
              <a:rPr lang="en-US" sz="4800" b="0">
                <a:solidFill>
                  <a:srgbClr val="9ACA3C"/>
                </a:solidFill>
                <a:latin typeface="EC Square Sans Cond Pro Medium" panose="020B0606000000020004" pitchFamily="34" charset="0"/>
              </a:rPr>
              <a:t> </a:t>
            </a:r>
            <a:r>
              <a:rPr lang="en-US" sz="4800" b="0" err="1">
                <a:solidFill>
                  <a:srgbClr val="9ACA3C"/>
                </a:solidFill>
                <a:latin typeface="EC Square Sans Cond Pro Medium" panose="020B0606000000020004" pitchFamily="34" charset="0"/>
              </a:rPr>
              <a:t>velstand</a:t>
            </a:r>
            <a:r>
              <a:rPr lang="en-US" sz="4800" b="0">
                <a:solidFill>
                  <a:srgbClr val="9ACA3C"/>
                </a:solidFill>
                <a:latin typeface="EC Square Sans Cond Pro Medium" panose="020B0606000000020004" pitchFamily="34" charset="0"/>
              </a:rPr>
              <a:t> </a:t>
            </a:r>
            <a:r>
              <a:rPr lang="en-US" sz="4800" b="0" err="1">
                <a:solidFill>
                  <a:srgbClr val="9ACA3C"/>
                </a:solidFill>
                <a:latin typeface="EC Square Sans Cond Pro Medium" panose="020B0606000000020004" pitchFamily="34" charset="0"/>
              </a:rPr>
              <a:t>og</a:t>
            </a:r>
            <a:r>
              <a:rPr lang="en-US" sz="4800" b="0">
                <a:solidFill>
                  <a:srgbClr val="9ACA3C"/>
                </a:solidFill>
                <a:latin typeface="EC Square Sans Cond Pro Medium" panose="020B0606000000020004" pitchFamily="34" charset="0"/>
              </a:rPr>
              <a:t> </a:t>
            </a:r>
            <a:r>
              <a:rPr lang="en-US" sz="4800" b="0" err="1">
                <a:solidFill>
                  <a:srgbClr val="9ACA3C"/>
                </a:solidFill>
                <a:latin typeface="EC Square Sans Cond Pro Medium" panose="020B0606000000020004" pitchFamily="34" charset="0"/>
              </a:rPr>
              <a:t>konkurransekraft</a:t>
            </a:r>
            <a:endParaRPr lang="en-US" sz="4800" b="0">
              <a:solidFill>
                <a:srgbClr val="9ACA3C"/>
              </a:solidFill>
              <a:latin typeface="EC Square Sans Cond Pro Medium" panose="020B060600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E23089-8EC7-5DA1-D16F-84DFBDACB0D7}"/>
              </a:ext>
            </a:extLst>
          </p:cNvPr>
          <p:cNvSpPr txBox="1"/>
          <p:nvPr/>
        </p:nvSpPr>
        <p:spPr>
          <a:xfrm>
            <a:off x="8477293" y="3824714"/>
            <a:ext cx="9144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800" baseline="30000">
                <a:latin typeface="EC Square Sans Cond Pro"/>
              </a:rPr>
              <a:t>Vår frihet og suverenitet er mer enn noen gang avhengig av vår </a:t>
            </a:r>
            <a:r>
              <a:rPr lang="nb-NO" sz="4800" b="1" baseline="30000">
                <a:latin typeface="EC Square Sans Cond Pro"/>
              </a:rPr>
              <a:t>økonomiske styrke</a:t>
            </a:r>
            <a:r>
              <a:rPr lang="nb-NO" sz="4800" baseline="30000">
                <a:latin typeface="EC Square Sans Cond Pro"/>
              </a:rPr>
              <a:t>. Vår sikkerhet avhenger av vår evne til å </a:t>
            </a:r>
            <a:r>
              <a:rPr lang="nb-NO" sz="4800" b="1" baseline="30000">
                <a:latin typeface="EC Square Sans Cond Pro"/>
              </a:rPr>
              <a:t>konkurrere, innovere og produsere</a:t>
            </a:r>
            <a:r>
              <a:rPr lang="nb-NO" sz="4800" baseline="30000">
                <a:latin typeface="EC Square Sans Cond Pro"/>
              </a:rPr>
              <a:t>. Og vår sosiale modell er avhengig av en </a:t>
            </a:r>
            <a:r>
              <a:rPr lang="nb-NO" sz="4800" b="1" baseline="30000">
                <a:latin typeface="EC Square Sans Cond Pro"/>
              </a:rPr>
              <a:t>voksende økonomi </a:t>
            </a:r>
            <a:r>
              <a:rPr lang="nb-NO" sz="4800" baseline="30000">
                <a:latin typeface="EC Square Sans Cond Pro"/>
              </a:rPr>
              <a:t>samtidig som vi står overfor demografiske endringer. Mario Draghis […] diagnose var klar og veikartet hans like ambisiøst. […] Det første store initiativet til den nye kommisjonen vil være et </a:t>
            </a:r>
            <a:r>
              <a:rPr lang="nb-NO" sz="4800" b="1" baseline="30000">
                <a:latin typeface="EC Square Sans Cond Pro"/>
              </a:rPr>
              <a:t>Konkurransekrafts-kompass</a:t>
            </a:r>
            <a:r>
              <a:rPr lang="nb-NO" sz="4800" baseline="30000">
                <a:latin typeface="EC Square Sans Cond Pro"/>
              </a:rPr>
              <a:t> […] bygget på de tre pilarene i Draghi-rapporten. Dette vil styre vårt arbeid for resten av semesteret.</a:t>
            </a: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5D1D80F6-B22C-243E-D447-CC9A3841112C}"/>
              </a:ext>
            </a:extLst>
          </p:cNvPr>
          <p:cNvSpPr/>
          <p:nvPr/>
        </p:nvSpPr>
        <p:spPr>
          <a:xfrm>
            <a:off x="16179905" y="9005367"/>
            <a:ext cx="1549789" cy="968614"/>
          </a:xfrm>
          <a:custGeom>
            <a:avLst/>
            <a:gdLst>
              <a:gd name="f0" fmla="val w"/>
              <a:gd name="f1" fmla="val h"/>
              <a:gd name="f2" fmla="val 0"/>
              <a:gd name="f3" fmla="val 1549788"/>
              <a:gd name="f4" fmla="val 968617"/>
              <a:gd name="f5" fmla="val 1549787"/>
              <a:gd name="f6" fmla="*/ f0 1 1549788"/>
              <a:gd name="f7" fmla="*/ f1 1 968617"/>
              <a:gd name="f8" fmla="+- f4 0 f2"/>
              <a:gd name="f9" fmla="+- f3 0 f2"/>
              <a:gd name="f10" fmla="*/ f9 1 1549788"/>
              <a:gd name="f11" fmla="*/ f8 1 968617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549788" h="968617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19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7">
            <a:extLst>
              <a:ext uri="{FF2B5EF4-FFF2-40B4-BE49-F238E27FC236}">
                <a16:creationId xmlns:a16="http://schemas.microsoft.com/office/drawing/2014/main" id="{2FE7D926-9B05-EE2A-8E9B-EEFA1533353F}"/>
              </a:ext>
            </a:extLst>
          </p:cNvPr>
          <p:cNvSpPr/>
          <p:nvPr/>
        </p:nvSpPr>
        <p:spPr>
          <a:xfrm>
            <a:off x="1713" y="6459"/>
            <a:ext cx="27432000" cy="15430412"/>
          </a:xfrm>
          <a:custGeom>
            <a:avLst/>
            <a:gdLst/>
            <a:ahLst/>
            <a:cxnLst/>
            <a:rect l="l" t="t" r="r" b="b"/>
            <a:pathLst>
              <a:path w="4816589" h="2709333">
                <a:moveTo>
                  <a:pt x="0" y="0"/>
                </a:moveTo>
                <a:lnTo>
                  <a:pt x="4816589" y="0"/>
                </a:lnTo>
                <a:lnTo>
                  <a:pt x="4816589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697275">
              <a:alpha val="69804"/>
            </a:srgbClr>
          </a:solidFill>
        </p:spPr>
        <p:txBody>
          <a:bodyPr/>
          <a:lstStyle/>
          <a:p>
            <a:endParaRPr lang="en-GB" sz="2700">
              <a:solidFill>
                <a:srgbClr val="DB4745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743473-CCBC-A6B2-BC9A-F9859B5DD79D}"/>
              </a:ext>
            </a:extLst>
          </p:cNvPr>
          <p:cNvSpPr/>
          <p:nvPr/>
        </p:nvSpPr>
        <p:spPr>
          <a:xfrm>
            <a:off x="9166662" y="2728754"/>
            <a:ext cx="2899548" cy="1140966"/>
          </a:xfrm>
          <a:prstGeom prst="roundRect">
            <a:avLst/>
          </a:prstGeom>
          <a:solidFill>
            <a:srgbClr val="8FBDEA"/>
          </a:solidFill>
          <a:ln>
            <a:solidFill>
              <a:srgbClr val="8FBDE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Teresa Ribera</a:t>
            </a:r>
          </a:p>
          <a:p>
            <a:r>
              <a:rPr lang="en-US" sz="1500">
                <a:latin typeface="Canva Sans" panose="020B0604020202020204" charset="0"/>
              </a:rPr>
              <a:t>Clean, Just and </a:t>
            </a:r>
          </a:p>
          <a:p>
            <a:r>
              <a:rPr lang="en-US" sz="1500">
                <a:latin typeface="Canva Sans" panose="020B0604020202020204" charset="0"/>
              </a:rPr>
              <a:t>Competitive transition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368CBE-2AD1-CD32-2326-3C051B4D9823}"/>
              </a:ext>
            </a:extLst>
          </p:cNvPr>
          <p:cNvSpPr/>
          <p:nvPr/>
        </p:nvSpPr>
        <p:spPr>
          <a:xfrm>
            <a:off x="15078320" y="7207709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50" b="1">
                <a:solidFill>
                  <a:srgbClr val="000000"/>
                </a:solidFill>
                <a:latin typeface="Canva Sans" panose="020B0604020202020204" charset="0"/>
              </a:rPr>
              <a:t>Maroš Šefčovič </a:t>
            </a:r>
            <a:endParaRPr lang="en-GB" sz="1650">
              <a:solidFill>
                <a:srgbClr val="000000"/>
              </a:solidFill>
              <a:latin typeface="Canva Sans" panose="020B0604020202020204" charset="0"/>
            </a:endParaRPr>
          </a:p>
          <a:p>
            <a:r>
              <a:rPr lang="en-US" sz="1500">
                <a:solidFill>
                  <a:srgbClr val="000000"/>
                </a:solidFill>
                <a:latin typeface="Canva Sans" panose="020B0604020202020204" charset="0"/>
              </a:rPr>
              <a:t>Trade and Economic Security Interinstitutional Relations and Transparency</a:t>
            </a:r>
            <a:endParaRPr lang="en-US" sz="1500">
              <a:latin typeface="Canva Sans" panose="020B060402020202020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002D9B-0093-41EC-70CD-1E18AEAF906C}"/>
              </a:ext>
            </a:extLst>
          </p:cNvPr>
          <p:cNvSpPr/>
          <p:nvPr/>
        </p:nvSpPr>
        <p:spPr>
          <a:xfrm>
            <a:off x="339359" y="5960994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Marta Kos</a:t>
            </a:r>
          </a:p>
          <a:p>
            <a:r>
              <a:rPr lang="en-US" sz="1575">
                <a:latin typeface="Canva Sans" panose="020B0604020202020204" charset="0"/>
              </a:rPr>
              <a:t>Enlargement</a:t>
            </a:r>
          </a:p>
          <a:p>
            <a:endParaRPr lang="en-US" sz="1650" b="1">
              <a:latin typeface="Canva Sans" panose="020B0604020202020204" charset="0"/>
            </a:endParaRPr>
          </a:p>
          <a:p>
            <a:endParaRPr lang="en-US" sz="1650" b="1">
              <a:latin typeface="Canva Sans" panose="020B060402020202020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B8DD3F-A102-1DC1-62B3-00676047FA6F}"/>
              </a:ext>
            </a:extLst>
          </p:cNvPr>
          <p:cNvSpPr/>
          <p:nvPr/>
        </p:nvSpPr>
        <p:spPr>
          <a:xfrm>
            <a:off x="13628546" y="526694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50" b="1">
              <a:latin typeface="Canva Sans" panose="020B0604020202020204" charset="0"/>
            </a:endParaRPr>
          </a:p>
          <a:p>
            <a:r>
              <a:rPr lang="en-US" sz="1650" b="1">
                <a:latin typeface="Canva Sans" panose="020B0604020202020204" charset="0"/>
              </a:rPr>
              <a:t>Jessika </a:t>
            </a:r>
            <a:r>
              <a:rPr lang="en-US" sz="1650" b="1" err="1">
                <a:latin typeface="Canva Sans" panose="020B0604020202020204" charset="0"/>
              </a:rPr>
              <a:t>Roswall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500">
                <a:latin typeface="Canva Sans" panose="020B0604020202020204" charset="0"/>
              </a:rPr>
              <a:t>Environment, </a:t>
            </a:r>
          </a:p>
          <a:p>
            <a:r>
              <a:rPr lang="en-US" sz="1500">
                <a:latin typeface="Canva Sans" panose="020B0604020202020204" charset="0"/>
              </a:rPr>
              <a:t>Water Resilience and Competitive Circular Economy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30A826-29B3-E374-E236-0C188E2623AA}"/>
              </a:ext>
            </a:extLst>
          </p:cNvPr>
          <p:cNvSpPr/>
          <p:nvPr/>
        </p:nvSpPr>
        <p:spPr>
          <a:xfrm>
            <a:off x="4188009" y="4472015"/>
            <a:ext cx="2899548" cy="1140966"/>
          </a:xfrm>
          <a:prstGeom prst="roundRect">
            <a:avLst/>
          </a:prstGeom>
          <a:solidFill>
            <a:srgbClr val="8FBDEA"/>
          </a:solidFill>
          <a:ln>
            <a:solidFill>
              <a:srgbClr val="8FBDE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Kaja </a:t>
            </a:r>
            <a:r>
              <a:rPr lang="en-US" sz="1650" b="1" err="1">
                <a:latin typeface="Canva Sans" panose="020B0604020202020204" charset="0"/>
              </a:rPr>
              <a:t>Kallas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500">
                <a:latin typeface="Canva Sans" panose="020B0604020202020204" charset="0"/>
              </a:rPr>
              <a:t>High representative</a:t>
            </a:r>
          </a:p>
          <a:p>
            <a:r>
              <a:rPr lang="en-US" sz="1500">
                <a:latin typeface="Canva Sans" panose="020B0604020202020204" charset="0"/>
              </a:rPr>
              <a:t>/ Vice-President </a:t>
            </a:r>
          </a:p>
          <a:p>
            <a:r>
              <a:rPr lang="en-US" sz="1500">
                <a:latin typeface="Canva Sans" panose="020B0604020202020204" charset="0"/>
              </a:rPr>
              <a:t>Foreign and Security Policy</a:t>
            </a:r>
            <a:endParaRPr lang="en-GB" sz="1500">
              <a:latin typeface="Canva Sans" panose="020B060402020202020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0B8DEF-7420-0A1B-6E85-3A70DD1D0A1B}"/>
              </a:ext>
            </a:extLst>
          </p:cNvPr>
          <p:cNvSpPr/>
          <p:nvPr/>
        </p:nvSpPr>
        <p:spPr>
          <a:xfrm>
            <a:off x="14148459" y="8570742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Valdis Dombrovskis</a:t>
            </a:r>
          </a:p>
          <a:p>
            <a:r>
              <a:rPr lang="en-US" sz="1575">
                <a:latin typeface="Canva Sans" panose="020B0604020202020204" charset="0"/>
              </a:rPr>
              <a:t>Economy and Productivity</a:t>
            </a:r>
          </a:p>
          <a:p>
            <a:r>
              <a:rPr lang="en-US" sz="1575">
                <a:latin typeface="Canva Sans" panose="020B0604020202020204" charset="0"/>
              </a:rPr>
              <a:t>Implementation and Simplification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5C9ABE-5C8E-25C7-EAFF-106763D89B2C}"/>
              </a:ext>
            </a:extLst>
          </p:cNvPr>
          <p:cNvSpPr/>
          <p:nvPr/>
        </p:nvSpPr>
        <p:spPr>
          <a:xfrm>
            <a:off x="339359" y="4740242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50" b="1" err="1">
                <a:latin typeface="Canva Sans" panose="020B0604020202020204" charset="0"/>
              </a:rPr>
              <a:t>Jozef</a:t>
            </a:r>
            <a:r>
              <a:rPr lang="en-GB" sz="1650" b="1">
                <a:latin typeface="Canva Sans" panose="020B0604020202020204" charset="0"/>
              </a:rPr>
              <a:t> </a:t>
            </a:r>
            <a:r>
              <a:rPr lang="en-GB" sz="1650" b="1" err="1">
                <a:latin typeface="Canva Sans" panose="020B0604020202020204" charset="0"/>
              </a:rPr>
              <a:t>Síkela</a:t>
            </a:r>
            <a:endParaRPr lang="en-GB" sz="1650" b="1">
              <a:latin typeface="Canva Sans" panose="020B0604020202020204" charset="0"/>
            </a:endParaRPr>
          </a:p>
          <a:p>
            <a:r>
              <a:rPr lang="en-GB" sz="1575">
                <a:latin typeface="Canva Sans" panose="020B0604020202020204" charset="0"/>
              </a:rPr>
              <a:t>International Partnerships</a:t>
            </a:r>
          </a:p>
          <a:p>
            <a:endParaRPr lang="en-GB" sz="1575">
              <a:latin typeface="Canva Sans" panose="020B0604020202020204" charset="0"/>
            </a:endParaRPr>
          </a:p>
          <a:p>
            <a:endParaRPr lang="en-GB" sz="1575">
              <a:latin typeface="Canva Sans" panose="020B060402020202020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DC607C-6088-BF7B-C182-C70700F0D563}"/>
              </a:ext>
            </a:extLst>
          </p:cNvPr>
          <p:cNvSpPr/>
          <p:nvPr/>
        </p:nvSpPr>
        <p:spPr>
          <a:xfrm>
            <a:off x="7673912" y="8880306"/>
            <a:ext cx="2899548" cy="1157361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Piotr Serafin</a:t>
            </a:r>
          </a:p>
          <a:p>
            <a:r>
              <a:rPr lang="en-US" sz="1500">
                <a:latin typeface="Canva Sans" panose="020B0604020202020204" charset="0"/>
              </a:rPr>
              <a:t>Budget, Anti-Fraud and </a:t>
            </a:r>
          </a:p>
          <a:p>
            <a:r>
              <a:rPr lang="en-US" sz="1500">
                <a:latin typeface="Canva Sans" panose="020B0604020202020204" charset="0"/>
              </a:rPr>
              <a:t>Public Administration</a:t>
            </a:r>
          </a:p>
          <a:p>
            <a:endParaRPr lang="en-US" sz="1500">
              <a:latin typeface="Canva Sans" panose="020B060402020202020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56CB2D-D0E8-5C34-AD8E-3AD50C523B94}"/>
              </a:ext>
            </a:extLst>
          </p:cNvPr>
          <p:cNvSpPr/>
          <p:nvPr/>
        </p:nvSpPr>
        <p:spPr>
          <a:xfrm>
            <a:off x="339359" y="2214113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50" b="1">
                <a:latin typeface="Canva Sans" panose="020B0604020202020204" charset="0"/>
              </a:rPr>
              <a:t>Dubravka </a:t>
            </a:r>
            <a:r>
              <a:rPr lang="en-GB" sz="1650" b="1" err="1">
                <a:latin typeface="Canva Sans" panose="020B0604020202020204" charset="0"/>
              </a:rPr>
              <a:t>Šuica</a:t>
            </a:r>
            <a:endParaRPr lang="en-GB" sz="1650" b="1">
              <a:latin typeface="Canva Sans" panose="020B0604020202020204" charset="0"/>
            </a:endParaRPr>
          </a:p>
          <a:p>
            <a:r>
              <a:rPr lang="en-GB" sz="1500">
                <a:latin typeface="Canva Sans" panose="020B0604020202020204" charset="0"/>
              </a:rPr>
              <a:t>Mediterranean</a:t>
            </a:r>
          </a:p>
          <a:p>
            <a:endParaRPr lang="en-GB" sz="1650">
              <a:latin typeface="Canva Sans" panose="020B0604020202020204" charset="0"/>
            </a:endParaRP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C969B5-9AB7-4F5C-1948-3657399E52E0}"/>
              </a:ext>
            </a:extLst>
          </p:cNvPr>
          <p:cNvSpPr/>
          <p:nvPr/>
        </p:nvSpPr>
        <p:spPr>
          <a:xfrm>
            <a:off x="7673912" y="526694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50" b="1">
                <a:latin typeface="Canva Sans" panose="020B0604020202020204" charset="0"/>
              </a:rPr>
              <a:t>Dan </a:t>
            </a:r>
            <a:r>
              <a:rPr lang="en-GB" sz="1650" b="1" err="1">
                <a:latin typeface="Canva Sans" panose="020B0604020202020204" charset="0"/>
              </a:rPr>
              <a:t>Jørgensen</a:t>
            </a:r>
            <a:endParaRPr lang="en-GB" sz="1650" b="1">
              <a:latin typeface="Canva Sans" panose="020B0604020202020204" charset="0"/>
            </a:endParaRPr>
          </a:p>
          <a:p>
            <a:r>
              <a:rPr lang="en-GB" sz="1650">
                <a:latin typeface="Canva Sans" panose="020B0604020202020204" charset="0"/>
              </a:rPr>
              <a:t>Energy and </a:t>
            </a:r>
          </a:p>
          <a:p>
            <a:r>
              <a:rPr lang="en-GB" sz="1650">
                <a:latin typeface="Canva Sans" panose="020B0604020202020204" charset="0"/>
              </a:rPr>
              <a:t>Housing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A9F7D3-11C0-41A8-20F6-680CFC564BB4}"/>
              </a:ext>
            </a:extLst>
          </p:cNvPr>
          <p:cNvSpPr/>
          <p:nvPr/>
        </p:nvSpPr>
        <p:spPr>
          <a:xfrm>
            <a:off x="1288461" y="8865657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Costas Kadis</a:t>
            </a:r>
          </a:p>
          <a:p>
            <a:r>
              <a:rPr lang="en-US" sz="1500">
                <a:latin typeface="Canva Sans" panose="020B0604020202020204" charset="0"/>
              </a:rPr>
              <a:t>Fisheries </a:t>
            </a:r>
          </a:p>
          <a:p>
            <a:r>
              <a:rPr lang="en-US" sz="1500">
                <a:latin typeface="Canva Sans" panose="020B0604020202020204" charset="0"/>
              </a:rPr>
              <a:t>and Oceans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FA94B7-A2F1-06D2-4AE6-24E2E97B85A5}"/>
              </a:ext>
            </a:extLst>
          </p:cNvPr>
          <p:cNvSpPr/>
          <p:nvPr/>
        </p:nvSpPr>
        <p:spPr>
          <a:xfrm>
            <a:off x="321711" y="7207709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Christophe Hansen</a:t>
            </a:r>
          </a:p>
          <a:p>
            <a:r>
              <a:rPr lang="en-US" sz="1500">
                <a:latin typeface="Canva Sans" panose="020B0604020202020204" charset="0"/>
              </a:rPr>
              <a:t>Agriculture </a:t>
            </a:r>
          </a:p>
          <a:p>
            <a:r>
              <a:rPr lang="en-US" sz="1500">
                <a:latin typeface="Canva Sans" panose="020B0604020202020204" charset="0"/>
              </a:rPr>
              <a:t>and Food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067E22-4DE9-0A75-A114-5BAA04722DCC}"/>
              </a:ext>
            </a:extLst>
          </p:cNvPr>
          <p:cNvSpPr/>
          <p:nvPr/>
        </p:nvSpPr>
        <p:spPr>
          <a:xfrm>
            <a:off x="1719278" y="526694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Glenn Micallef</a:t>
            </a:r>
          </a:p>
          <a:p>
            <a:r>
              <a:rPr lang="en-US" sz="1500">
                <a:latin typeface="Canva Sans" panose="020B0604020202020204" charset="0"/>
              </a:rPr>
              <a:t>Intergenerational</a:t>
            </a:r>
          </a:p>
          <a:p>
            <a:r>
              <a:rPr lang="en-US" sz="1500">
                <a:latin typeface="Canva Sans" panose="020B0604020202020204" charset="0"/>
              </a:rPr>
              <a:t>Fairness, Youth, </a:t>
            </a:r>
          </a:p>
          <a:p>
            <a:r>
              <a:rPr lang="en-US" sz="1500">
                <a:latin typeface="Canva Sans" panose="020B0604020202020204" charset="0"/>
              </a:rPr>
              <a:t>Culture and Sport</a:t>
            </a:r>
            <a:endParaRPr lang="en-GB" sz="1650">
              <a:latin typeface="Canva Sans" panose="020B060402020202020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EF1D68-90BD-9727-F3E1-7AF67BBFECF1}"/>
              </a:ext>
            </a:extLst>
          </p:cNvPr>
          <p:cNvSpPr/>
          <p:nvPr/>
        </p:nvSpPr>
        <p:spPr>
          <a:xfrm>
            <a:off x="15383964" y="5752575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50" b="1">
                <a:solidFill>
                  <a:srgbClr val="000000"/>
                </a:solidFill>
                <a:latin typeface="Canva Sans" panose="020B0604020202020204" charset="0"/>
              </a:rPr>
              <a:t>Ekaterina </a:t>
            </a:r>
            <a:r>
              <a:rPr lang="en-GB" sz="1650" b="1" err="1">
                <a:solidFill>
                  <a:srgbClr val="000000"/>
                </a:solidFill>
                <a:latin typeface="Canva Sans" panose="020B0604020202020204" charset="0"/>
              </a:rPr>
              <a:t>Zaharieva</a:t>
            </a:r>
            <a:endParaRPr lang="en-GB" sz="1650">
              <a:solidFill>
                <a:srgbClr val="000000"/>
              </a:solidFill>
              <a:latin typeface="Canva Sans" panose="020B0604020202020204" charset="0"/>
            </a:endParaRPr>
          </a:p>
          <a:p>
            <a:r>
              <a:rPr lang="en-GB" sz="1500">
                <a:solidFill>
                  <a:srgbClr val="000000"/>
                </a:solidFill>
                <a:latin typeface="Canva Sans" panose="020B0604020202020204" charset="0"/>
              </a:rPr>
              <a:t>Startups, </a:t>
            </a:r>
          </a:p>
          <a:p>
            <a:r>
              <a:rPr lang="en-GB" sz="1500">
                <a:solidFill>
                  <a:srgbClr val="000000"/>
                </a:solidFill>
                <a:latin typeface="Canva Sans" panose="020B0604020202020204" charset="0"/>
              </a:rPr>
              <a:t>Research and Innovation</a:t>
            </a:r>
          </a:p>
          <a:p>
            <a:endParaRPr lang="en-GB" sz="1500">
              <a:solidFill>
                <a:srgbClr val="000000"/>
              </a:solidFill>
              <a:latin typeface="Canva Sans" panose="020B0604020202020204" charset="0"/>
            </a:endParaRPr>
          </a:p>
          <a:p>
            <a:endParaRPr lang="en-US" sz="900" b="1">
              <a:latin typeface="Canva Sans" panose="020B060402020202020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5B81E7-E07A-7309-5FB9-92F45238C683}"/>
              </a:ext>
            </a:extLst>
          </p:cNvPr>
          <p:cNvSpPr/>
          <p:nvPr/>
        </p:nvSpPr>
        <p:spPr>
          <a:xfrm>
            <a:off x="10651229" y="8869461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Maria Luís Albuquerque</a:t>
            </a:r>
          </a:p>
          <a:p>
            <a:r>
              <a:rPr lang="en-US" sz="1500">
                <a:latin typeface="Canva Sans" panose="020B0604020202020204" charset="0"/>
              </a:rPr>
              <a:t>Financial Services and the Savings and Investments Union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64B645A-1B3C-D898-7C6C-B61145535C7E}"/>
              </a:ext>
            </a:extLst>
          </p:cNvPr>
          <p:cNvSpPr/>
          <p:nvPr/>
        </p:nvSpPr>
        <p:spPr>
          <a:xfrm>
            <a:off x="4696595" y="526694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 err="1">
                <a:latin typeface="Canva Sans" panose="020B0604020202020204" charset="0"/>
              </a:rPr>
              <a:t>Olivér</a:t>
            </a:r>
            <a:r>
              <a:rPr lang="en-US" sz="1650" b="1">
                <a:latin typeface="Canva Sans" panose="020B0604020202020204" charset="0"/>
              </a:rPr>
              <a:t> </a:t>
            </a:r>
            <a:r>
              <a:rPr lang="en-US" sz="1650" b="1" err="1">
                <a:latin typeface="Canva Sans" panose="020B0604020202020204" charset="0"/>
              </a:rPr>
              <a:t>Várhelyi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650">
                <a:latin typeface="Canva Sans" panose="020B0604020202020204" charset="0"/>
              </a:rPr>
              <a:t>Health and </a:t>
            </a:r>
          </a:p>
          <a:p>
            <a:r>
              <a:rPr lang="en-US" sz="1650">
                <a:latin typeface="Canva Sans" panose="020B0604020202020204" charset="0"/>
              </a:rPr>
              <a:t>Animal Welfare</a:t>
            </a:r>
          </a:p>
          <a:p>
            <a:endParaRPr lang="en-US" sz="1650" b="1">
              <a:latin typeface="Canva Sans" panose="020B060402020202020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8AB148A-5F21-5282-81BF-8CFDED260CA2}"/>
              </a:ext>
            </a:extLst>
          </p:cNvPr>
          <p:cNvSpPr/>
          <p:nvPr/>
        </p:nvSpPr>
        <p:spPr>
          <a:xfrm>
            <a:off x="5630381" y="6750041"/>
            <a:ext cx="2899548" cy="1140966"/>
          </a:xfrm>
          <a:prstGeom prst="roundRect">
            <a:avLst/>
          </a:prstGeom>
          <a:solidFill>
            <a:srgbClr val="8FBDEA"/>
          </a:solidFill>
          <a:ln>
            <a:solidFill>
              <a:srgbClr val="8FBDE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Raffaele </a:t>
            </a:r>
            <a:r>
              <a:rPr lang="en-US" sz="1650" b="1" err="1">
                <a:latin typeface="Canva Sans" panose="020B0604020202020204" charset="0"/>
              </a:rPr>
              <a:t>Fitto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500">
                <a:latin typeface="Canva Sans" panose="020B0604020202020204" charset="0"/>
              </a:rPr>
              <a:t>Cohesion and </a:t>
            </a:r>
          </a:p>
          <a:p>
            <a:r>
              <a:rPr lang="en-US" sz="1500">
                <a:latin typeface="Canva Sans" panose="020B0604020202020204" charset="0"/>
              </a:rPr>
              <a:t>Reforms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24AEF4-35B5-F07F-BFB1-14F3B1DA7339}"/>
              </a:ext>
            </a:extLst>
          </p:cNvPr>
          <p:cNvSpPr/>
          <p:nvPr/>
        </p:nvSpPr>
        <p:spPr>
          <a:xfrm>
            <a:off x="5248575" y="2664902"/>
            <a:ext cx="2899548" cy="1140966"/>
          </a:xfrm>
          <a:prstGeom prst="roundRect">
            <a:avLst/>
          </a:prstGeom>
          <a:solidFill>
            <a:srgbClr val="8FBDEA"/>
          </a:solidFill>
          <a:ln>
            <a:solidFill>
              <a:srgbClr val="8FBDE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50" b="1">
                <a:solidFill>
                  <a:srgbClr val="000000"/>
                </a:solidFill>
                <a:latin typeface="Canva Sans" panose="020B0604020202020204" charset="0"/>
              </a:rPr>
              <a:t>Roxana </a:t>
            </a:r>
            <a:r>
              <a:rPr lang="en-GB" sz="1650" b="1" err="1">
                <a:solidFill>
                  <a:srgbClr val="000000"/>
                </a:solidFill>
                <a:latin typeface="Canva Sans" panose="020B0604020202020204" charset="0"/>
              </a:rPr>
              <a:t>Mînzatu</a:t>
            </a:r>
            <a:endParaRPr lang="en-GB" sz="1650">
              <a:solidFill>
                <a:srgbClr val="000000"/>
              </a:solidFill>
              <a:latin typeface="Canva Sans" panose="020B0604020202020204" charset="0"/>
            </a:endParaRPr>
          </a:p>
          <a:p>
            <a:r>
              <a:rPr lang="en-GB" sz="1500">
                <a:solidFill>
                  <a:srgbClr val="000000"/>
                </a:solidFill>
                <a:latin typeface="Canva Sans" panose="020B0604020202020204" charset="0"/>
              </a:rPr>
              <a:t>People, Skills </a:t>
            </a:r>
          </a:p>
          <a:p>
            <a:r>
              <a:rPr lang="en-GB" sz="1500">
                <a:solidFill>
                  <a:srgbClr val="000000"/>
                </a:solidFill>
                <a:latin typeface="Canva Sans" panose="020B0604020202020204" charset="0"/>
              </a:rPr>
              <a:t>and Preparedness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A22B7DD-5C30-58BD-3A86-DD363B236697}"/>
              </a:ext>
            </a:extLst>
          </p:cNvPr>
          <p:cNvSpPr/>
          <p:nvPr/>
        </p:nvSpPr>
        <p:spPr>
          <a:xfrm>
            <a:off x="15383964" y="4496459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Michael McGrath</a:t>
            </a:r>
          </a:p>
          <a:p>
            <a:r>
              <a:rPr lang="en-US" sz="1500">
                <a:latin typeface="Canva Sans" panose="020B0604020202020204" charset="0"/>
              </a:rPr>
              <a:t>Democracy, Justice </a:t>
            </a:r>
          </a:p>
          <a:p>
            <a:r>
              <a:rPr lang="en-US" sz="1500">
                <a:latin typeface="Canva Sans" panose="020B0604020202020204" charset="0"/>
              </a:rPr>
              <a:t>and the Rule of Law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B0DE360-92B7-EDB8-481D-CFA57C08C6B1}"/>
              </a:ext>
            </a:extLst>
          </p:cNvPr>
          <p:cNvSpPr/>
          <p:nvPr/>
        </p:nvSpPr>
        <p:spPr>
          <a:xfrm>
            <a:off x="339359" y="3506508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 err="1">
                <a:latin typeface="Canva Sans" panose="020B0604020202020204" charset="0"/>
              </a:rPr>
              <a:t>Hadja</a:t>
            </a:r>
            <a:r>
              <a:rPr lang="en-US" sz="1650" b="1">
                <a:latin typeface="Canva Sans" panose="020B0604020202020204" charset="0"/>
              </a:rPr>
              <a:t> </a:t>
            </a:r>
            <a:r>
              <a:rPr lang="en-US" sz="1650" b="1" err="1">
                <a:latin typeface="Canva Sans" panose="020B0604020202020204" charset="0"/>
              </a:rPr>
              <a:t>Lahbib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500">
                <a:latin typeface="Canva Sans" panose="020B0604020202020204" charset="0"/>
              </a:rPr>
              <a:t>Preparedness </a:t>
            </a:r>
          </a:p>
          <a:p>
            <a:r>
              <a:rPr lang="en-US" sz="1500">
                <a:latin typeface="Canva Sans" panose="020B0604020202020204" charset="0"/>
              </a:rPr>
              <a:t>and Crisis Management</a:t>
            </a:r>
          </a:p>
          <a:p>
            <a:r>
              <a:rPr lang="en-US" sz="1500">
                <a:latin typeface="Canva Sans" panose="020B0604020202020204" charset="0"/>
              </a:rPr>
              <a:t>Equality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3F00FE1-4C91-B1F9-68EA-9486C446D394}"/>
              </a:ext>
            </a:extLst>
          </p:cNvPr>
          <p:cNvSpPr/>
          <p:nvPr/>
        </p:nvSpPr>
        <p:spPr>
          <a:xfrm>
            <a:off x="10651229" y="526694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50" b="1" err="1">
                <a:solidFill>
                  <a:srgbClr val="000000"/>
                </a:solidFill>
                <a:latin typeface="Canva Sans" panose="020B0604020202020204" charset="0"/>
              </a:rPr>
              <a:t>Wopke</a:t>
            </a:r>
            <a:r>
              <a:rPr lang="en-GB" sz="1650" b="1">
                <a:solidFill>
                  <a:srgbClr val="000000"/>
                </a:solidFill>
                <a:latin typeface="Canva Sans" panose="020B0604020202020204" charset="0"/>
              </a:rPr>
              <a:t> Hoekstra</a:t>
            </a:r>
            <a:endParaRPr lang="en-GB" sz="1650">
              <a:solidFill>
                <a:srgbClr val="000000"/>
              </a:solidFill>
              <a:latin typeface="Canva Sans" panose="020B0604020202020204" charset="0"/>
            </a:endParaRPr>
          </a:p>
          <a:p>
            <a:r>
              <a:rPr lang="en-US" sz="1500">
                <a:solidFill>
                  <a:srgbClr val="000000"/>
                </a:solidFill>
                <a:latin typeface="Canva Sans" panose="020B0604020202020204" charset="0"/>
              </a:rPr>
              <a:t>Climate, Net Zero </a:t>
            </a:r>
          </a:p>
          <a:p>
            <a:r>
              <a:rPr lang="en-US" sz="1500">
                <a:solidFill>
                  <a:srgbClr val="000000"/>
                </a:solidFill>
                <a:latin typeface="Canva Sans" panose="020B0604020202020204" charset="0"/>
              </a:rPr>
              <a:t>and Clean Growth</a:t>
            </a:r>
          </a:p>
          <a:p>
            <a:endParaRPr lang="en-GB" sz="1200">
              <a:latin typeface="Canva Sans" panose="020B060402020202020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8D19B76-C2BF-5EEE-93E8-6DE9B938C4E0}"/>
              </a:ext>
            </a:extLst>
          </p:cNvPr>
          <p:cNvSpPr/>
          <p:nvPr/>
        </p:nvSpPr>
        <p:spPr>
          <a:xfrm>
            <a:off x="15388452" y="1964450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Andrius </a:t>
            </a:r>
            <a:r>
              <a:rPr lang="en-US" sz="1650" b="1" err="1">
                <a:latin typeface="Canva Sans" panose="020B0604020202020204" charset="0"/>
              </a:rPr>
              <a:t>Kubilius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500" err="1">
                <a:latin typeface="Canva Sans" panose="020B0604020202020204" charset="0"/>
              </a:rPr>
              <a:t>Defence</a:t>
            </a:r>
            <a:r>
              <a:rPr lang="en-US" sz="1500">
                <a:latin typeface="Canva Sans" panose="020B0604020202020204" charset="0"/>
              </a:rPr>
              <a:t> and </a:t>
            </a:r>
          </a:p>
          <a:p>
            <a:r>
              <a:rPr lang="en-US" sz="1500">
                <a:latin typeface="Canva Sans" panose="020B0604020202020204" charset="0"/>
              </a:rPr>
              <a:t>Space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0038572-1717-121D-B568-56EA78450123}"/>
              </a:ext>
            </a:extLst>
          </p:cNvPr>
          <p:cNvSpPr/>
          <p:nvPr/>
        </p:nvSpPr>
        <p:spPr>
          <a:xfrm>
            <a:off x="15388452" y="3247923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Magnus Brunner</a:t>
            </a:r>
          </a:p>
          <a:p>
            <a:r>
              <a:rPr lang="en-US" sz="1500">
                <a:latin typeface="Canva Sans" panose="020B0604020202020204" charset="0"/>
              </a:rPr>
              <a:t>Internal Affairs and</a:t>
            </a:r>
          </a:p>
          <a:p>
            <a:r>
              <a:rPr lang="en-US" sz="1500">
                <a:latin typeface="Canva Sans" panose="020B0604020202020204" charset="0"/>
              </a:rPr>
              <a:t>Migration</a:t>
            </a:r>
          </a:p>
          <a:p>
            <a:endParaRPr lang="en-US" sz="1650" b="1">
              <a:latin typeface="Canva Sans" panose="020B060402020202020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63F252F-4325-E98E-31F3-0349AD4996D5}"/>
              </a:ext>
            </a:extLst>
          </p:cNvPr>
          <p:cNvSpPr/>
          <p:nvPr/>
        </p:nvSpPr>
        <p:spPr>
          <a:xfrm>
            <a:off x="4482089" y="8872350"/>
            <a:ext cx="2899548" cy="1140966"/>
          </a:xfrm>
          <a:prstGeom prst="roundRect">
            <a:avLst/>
          </a:prstGeom>
          <a:ln>
            <a:solidFill>
              <a:srgbClr val="8FBDE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Apostolos </a:t>
            </a:r>
            <a:r>
              <a:rPr lang="en-US" sz="1650" b="1" err="1">
                <a:latin typeface="Canva Sans" panose="020B0604020202020204" charset="0"/>
              </a:rPr>
              <a:t>Tzitzikostas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500">
                <a:latin typeface="Canva Sans" panose="020B0604020202020204" charset="0"/>
              </a:rPr>
              <a:t>Sustainable Transport and Tourism</a:t>
            </a:r>
          </a:p>
          <a:p>
            <a:endParaRPr lang="en-US" sz="1500">
              <a:latin typeface="Canva Sans" panose="020B060402020202020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C51BFAF-E800-41A3-981C-C5902C31F0B6}"/>
              </a:ext>
            </a:extLst>
          </p:cNvPr>
          <p:cNvSpPr/>
          <p:nvPr/>
        </p:nvSpPr>
        <p:spPr>
          <a:xfrm>
            <a:off x="7596143" y="4451121"/>
            <a:ext cx="3289041" cy="1231641"/>
          </a:xfrm>
          <a:prstGeom prst="roundRect">
            <a:avLst/>
          </a:prstGeom>
          <a:solidFill>
            <a:srgbClr val="8FBDEA"/>
          </a:solidFill>
          <a:ln>
            <a:solidFill>
              <a:srgbClr val="8FBDE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Canva Sans" panose="020B0604020202020204" charset="0"/>
              </a:rPr>
              <a:t>Ursula von der Leyen</a:t>
            </a:r>
          </a:p>
          <a:p>
            <a:pPr algn="ctr"/>
            <a:r>
              <a:rPr lang="en-US">
                <a:latin typeface="Canva Sans" panose="020B0604020202020204" charset="0"/>
              </a:rPr>
              <a:t>President</a:t>
            </a:r>
            <a:endParaRPr lang="en-GB">
              <a:latin typeface="Canva Sans" panose="020B060402020202020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E88531E-76E1-524A-95A7-23F0ACCF8B61}"/>
              </a:ext>
            </a:extLst>
          </p:cNvPr>
          <p:cNvCxnSpPr>
            <a:stCxn id="8" idx="3"/>
            <a:endCxn id="35" idx="1"/>
          </p:cNvCxnSpPr>
          <p:nvPr/>
        </p:nvCxnSpPr>
        <p:spPr>
          <a:xfrm flipV="1">
            <a:off x="14445459" y="2534933"/>
            <a:ext cx="942993" cy="2512082"/>
          </a:xfrm>
          <a:prstGeom prst="line">
            <a:avLst/>
          </a:prstGeom>
          <a:ln>
            <a:solidFill>
              <a:srgbClr val="1216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9C0F757-8A6B-B310-E586-5A1EA778E423}"/>
              </a:ext>
            </a:extLst>
          </p:cNvPr>
          <p:cNvCxnSpPr>
            <a:stCxn id="36" idx="1"/>
            <a:endCxn id="8" idx="3"/>
          </p:cNvCxnSpPr>
          <p:nvPr/>
        </p:nvCxnSpPr>
        <p:spPr>
          <a:xfrm flipH="1">
            <a:off x="14445459" y="3818406"/>
            <a:ext cx="942993" cy="1228608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17A9A0-9975-D57A-6BD5-496691841420}"/>
              </a:ext>
            </a:extLst>
          </p:cNvPr>
          <p:cNvCxnSpPr>
            <a:stCxn id="32" idx="1"/>
            <a:endCxn id="8" idx="3"/>
          </p:cNvCxnSpPr>
          <p:nvPr/>
        </p:nvCxnSpPr>
        <p:spPr>
          <a:xfrm flipH="1" flipV="1">
            <a:off x="14445459" y="5042498"/>
            <a:ext cx="938505" cy="2444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5C7E0C6-545B-99A9-B681-032C5BF9C909}"/>
              </a:ext>
            </a:extLst>
          </p:cNvPr>
          <p:cNvCxnSpPr>
            <a:stCxn id="17" idx="1"/>
            <a:endCxn id="8" idx="3"/>
          </p:cNvCxnSpPr>
          <p:nvPr/>
        </p:nvCxnSpPr>
        <p:spPr>
          <a:xfrm flipH="1" flipV="1">
            <a:off x="14445459" y="5047014"/>
            <a:ext cx="938505" cy="127604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640F64-063A-1DD5-83EA-664984D0F9CB}"/>
              </a:ext>
            </a:extLst>
          </p:cNvPr>
          <p:cNvCxnSpPr>
            <a:stCxn id="3" idx="1"/>
            <a:endCxn id="46" idx="3"/>
          </p:cNvCxnSpPr>
          <p:nvPr/>
        </p:nvCxnSpPr>
        <p:spPr>
          <a:xfrm flipH="1" flipV="1">
            <a:off x="10885184" y="5066942"/>
            <a:ext cx="4193136" cy="271125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2E0A1EB-7770-5F6D-8C2B-0CEDA2F15951}"/>
              </a:ext>
            </a:extLst>
          </p:cNvPr>
          <p:cNvCxnSpPr>
            <a:stCxn id="9" idx="1"/>
            <a:endCxn id="46" idx="3"/>
          </p:cNvCxnSpPr>
          <p:nvPr/>
        </p:nvCxnSpPr>
        <p:spPr>
          <a:xfrm flipH="1" flipV="1">
            <a:off x="10885184" y="5066942"/>
            <a:ext cx="3263276" cy="407428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62328E8-857B-AD25-A3D4-671454A9BE64}"/>
              </a:ext>
            </a:extLst>
          </p:cNvPr>
          <p:cNvCxnSpPr>
            <a:stCxn id="7" idx="0"/>
            <a:endCxn id="46" idx="2"/>
          </p:cNvCxnSpPr>
          <p:nvPr/>
        </p:nvCxnSpPr>
        <p:spPr>
          <a:xfrm flipH="1" flipV="1">
            <a:off x="9240664" y="5682762"/>
            <a:ext cx="1859957" cy="105549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F6C419B-1181-F4B3-8228-0D3F7CB225D1}"/>
              </a:ext>
            </a:extLst>
          </p:cNvPr>
          <p:cNvCxnSpPr>
            <a:stCxn id="18" idx="0"/>
            <a:endCxn id="7" idx="2"/>
          </p:cNvCxnSpPr>
          <p:nvPr/>
        </p:nvCxnSpPr>
        <p:spPr>
          <a:xfrm flipH="1" flipV="1">
            <a:off x="11100620" y="7879227"/>
            <a:ext cx="1000383" cy="99023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A1AB6D6-2E92-8546-AE10-67F8293A7E2C}"/>
              </a:ext>
            </a:extLst>
          </p:cNvPr>
          <p:cNvCxnSpPr>
            <a:cxnSpLocks/>
            <a:stCxn id="11" idx="0"/>
            <a:endCxn id="46" idx="2"/>
          </p:cNvCxnSpPr>
          <p:nvPr/>
        </p:nvCxnSpPr>
        <p:spPr>
          <a:xfrm flipV="1">
            <a:off x="9123686" y="5682762"/>
            <a:ext cx="116978" cy="319754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DA6CBC9-A1D2-FD88-837D-8C35CE073E54}"/>
              </a:ext>
            </a:extLst>
          </p:cNvPr>
          <p:cNvCxnSpPr>
            <a:stCxn id="37" idx="0"/>
            <a:endCxn id="30" idx="2"/>
          </p:cNvCxnSpPr>
          <p:nvPr/>
        </p:nvCxnSpPr>
        <p:spPr>
          <a:xfrm flipV="1">
            <a:off x="5931863" y="7891007"/>
            <a:ext cx="1148292" cy="98134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27A27BB-8554-292C-D2A7-2EC69923A46C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2738235" y="7320524"/>
            <a:ext cx="2873127" cy="154513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A22365F-543B-3197-AFBD-8922744CB229}"/>
              </a:ext>
            </a:extLst>
          </p:cNvPr>
          <p:cNvCxnSpPr>
            <a:stCxn id="15" idx="3"/>
            <a:endCxn id="30" idx="1"/>
          </p:cNvCxnSpPr>
          <p:nvPr/>
        </p:nvCxnSpPr>
        <p:spPr>
          <a:xfrm flipV="1">
            <a:off x="3221260" y="7320524"/>
            <a:ext cx="2409122" cy="457668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0E94D8A-B057-2E8B-C23A-4AEF4ACF53BE}"/>
              </a:ext>
            </a:extLst>
          </p:cNvPr>
          <p:cNvCxnSpPr>
            <a:stCxn id="4" idx="3"/>
            <a:endCxn id="6" idx="1"/>
          </p:cNvCxnSpPr>
          <p:nvPr/>
        </p:nvCxnSpPr>
        <p:spPr>
          <a:xfrm flipV="1">
            <a:off x="3238907" y="5042498"/>
            <a:ext cx="949103" cy="1488980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A158329-8BEC-792C-DD84-6B44C508792C}"/>
              </a:ext>
            </a:extLst>
          </p:cNvPr>
          <p:cNvCxnSpPr>
            <a:stCxn id="4" idx="3"/>
            <a:endCxn id="30" idx="1"/>
          </p:cNvCxnSpPr>
          <p:nvPr/>
        </p:nvCxnSpPr>
        <p:spPr>
          <a:xfrm>
            <a:off x="3238907" y="6531478"/>
            <a:ext cx="2391474" cy="789047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FE7EF7-FDA6-18BD-0479-6840A6021BD1}"/>
              </a:ext>
            </a:extLst>
          </p:cNvPr>
          <p:cNvCxnSpPr>
            <a:stCxn id="10" idx="3"/>
            <a:endCxn id="6" idx="1"/>
          </p:cNvCxnSpPr>
          <p:nvPr/>
        </p:nvCxnSpPr>
        <p:spPr>
          <a:xfrm flipV="1">
            <a:off x="3238907" y="5042498"/>
            <a:ext cx="949103" cy="268227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E35106A-ED5D-82A6-E9D2-4DC91ECFB072}"/>
              </a:ext>
            </a:extLst>
          </p:cNvPr>
          <p:cNvCxnSpPr>
            <a:stCxn id="33" idx="3"/>
            <a:endCxn id="6" idx="1"/>
          </p:cNvCxnSpPr>
          <p:nvPr/>
        </p:nvCxnSpPr>
        <p:spPr>
          <a:xfrm>
            <a:off x="3238907" y="4076992"/>
            <a:ext cx="949103" cy="965507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82BEBD6-FA8C-26E6-E161-06ED2096AF5B}"/>
              </a:ext>
            </a:extLst>
          </p:cNvPr>
          <p:cNvCxnSpPr>
            <a:stCxn id="33" idx="3"/>
            <a:endCxn id="31" idx="1"/>
          </p:cNvCxnSpPr>
          <p:nvPr/>
        </p:nvCxnSpPr>
        <p:spPr>
          <a:xfrm flipV="1">
            <a:off x="3238907" y="3235385"/>
            <a:ext cx="2009669" cy="841607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1DBE887-8E3C-3C38-9E62-0B868CCA0D4A}"/>
              </a:ext>
            </a:extLst>
          </p:cNvPr>
          <p:cNvCxnSpPr>
            <a:cxnSpLocks/>
            <a:stCxn id="12" idx="3"/>
            <a:endCxn id="31" idx="1"/>
          </p:cNvCxnSpPr>
          <p:nvPr/>
        </p:nvCxnSpPr>
        <p:spPr>
          <a:xfrm>
            <a:off x="3238907" y="2784596"/>
            <a:ext cx="2009669" cy="450789"/>
          </a:xfrm>
          <a:prstGeom prst="line">
            <a:avLst/>
          </a:prstGeom>
          <a:ln>
            <a:solidFill>
              <a:srgbClr val="1216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29B4366-6A5A-7A14-1B9E-AAA4870CF8CE}"/>
              </a:ext>
            </a:extLst>
          </p:cNvPr>
          <p:cNvCxnSpPr>
            <a:stCxn id="16" idx="2"/>
            <a:endCxn id="31" idx="1"/>
          </p:cNvCxnSpPr>
          <p:nvPr/>
        </p:nvCxnSpPr>
        <p:spPr>
          <a:xfrm>
            <a:off x="3169052" y="1667660"/>
            <a:ext cx="2079524" cy="1567725"/>
          </a:xfrm>
          <a:prstGeom prst="line">
            <a:avLst/>
          </a:prstGeom>
          <a:ln>
            <a:solidFill>
              <a:srgbClr val="1216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65C78C6-F58F-A594-F0F6-E306242D6143}"/>
              </a:ext>
            </a:extLst>
          </p:cNvPr>
          <p:cNvCxnSpPr>
            <a:stCxn id="19" idx="2"/>
            <a:endCxn id="31" idx="0"/>
          </p:cNvCxnSpPr>
          <p:nvPr/>
        </p:nvCxnSpPr>
        <p:spPr>
          <a:xfrm>
            <a:off x="6146369" y="1667660"/>
            <a:ext cx="551981" cy="997242"/>
          </a:xfrm>
          <a:prstGeom prst="line">
            <a:avLst/>
          </a:prstGeom>
          <a:ln>
            <a:solidFill>
              <a:srgbClr val="8FBDE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89EB5B-0D4D-DF6E-6E3D-4B2307F5A48E}"/>
              </a:ext>
            </a:extLst>
          </p:cNvPr>
          <p:cNvCxnSpPr>
            <a:stCxn id="13" idx="2"/>
            <a:endCxn id="2" idx="0"/>
          </p:cNvCxnSpPr>
          <p:nvPr/>
        </p:nvCxnSpPr>
        <p:spPr>
          <a:xfrm>
            <a:off x="9123686" y="1667660"/>
            <a:ext cx="1492751" cy="106109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E152682-CD7B-CF6F-059B-24643906E2BA}"/>
              </a:ext>
            </a:extLst>
          </p:cNvPr>
          <p:cNvCxnSpPr>
            <a:stCxn id="19" idx="2"/>
            <a:endCxn id="2" idx="0"/>
          </p:cNvCxnSpPr>
          <p:nvPr/>
        </p:nvCxnSpPr>
        <p:spPr>
          <a:xfrm>
            <a:off x="6146369" y="1667660"/>
            <a:ext cx="4470068" cy="106109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69A3B73-C4FD-2033-53C0-C976EA6B245E}"/>
              </a:ext>
            </a:extLst>
          </p:cNvPr>
          <p:cNvCxnSpPr>
            <a:stCxn id="34" idx="2"/>
            <a:endCxn id="2" idx="0"/>
          </p:cNvCxnSpPr>
          <p:nvPr/>
        </p:nvCxnSpPr>
        <p:spPr>
          <a:xfrm flipH="1">
            <a:off x="10616437" y="1667660"/>
            <a:ext cx="1484567" cy="106109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6DE8E70-DE91-16A6-A2E4-DC9284C4EA96}"/>
              </a:ext>
            </a:extLst>
          </p:cNvPr>
          <p:cNvCxnSpPr>
            <a:stCxn id="5" idx="2"/>
            <a:endCxn id="2" idx="0"/>
          </p:cNvCxnSpPr>
          <p:nvPr/>
        </p:nvCxnSpPr>
        <p:spPr>
          <a:xfrm flipH="1">
            <a:off x="10616437" y="1667660"/>
            <a:ext cx="4461884" cy="1061094"/>
          </a:xfrm>
          <a:prstGeom prst="line">
            <a:avLst/>
          </a:prstGeom>
          <a:ln>
            <a:solidFill>
              <a:srgbClr val="12164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0F936B-7818-555D-38FF-B33E0664FA65}"/>
              </a:ext>
            </a:extLst>
          </p:cNvPr>
          <p:cNvSpPr/>
          <p:nvPr/>
        </p:nvSpPr>
        <p:spPr>
          <a:xfrm>
            <a:off x="9650846" y="6738261"/>
            <a:ext cx="2899548" cy="1140966"/>
          </a:xfrm>
          <a:prstGeom prst="roundRect">
            <a:avLst/>
          </a:prstGeom>
          <a:solidFill>
            <a:srgbClr val="8FBDEA"/>
          </a:solidFill>
          <a:ln>
            <a:solidFill>
              <a:srgbClr val="8FBDE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50" b="1">
              <a:latin typeface="Canva Sans" panose="020B0604020202020204" charset="0"/>
            </a:endParaRPr>
          </a:p>
          <a:p>
            <a:r>
              <a:rPr lang="en-US" sz="1650" b="1">
                <a:latin typeface="Canva Sans" panose="020B0604020202020204" charset="0"/>
              </a:rPr>
              <a:t>Stéphane </a:t>
            </a:r>
            <a:r>
              <a:rPr lang="en-US" sz="1650" b="1" err="1">
                <a:latin typeface="Canva Sans" panose="020B0604020202020204" charset="0"/>
              </a:rPr>
              <a:t>Séjourné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500">
                <a:latin typeface="Canva Sans" panose="020B0604020202020204" charset="0"/>
              </a:rPr>
              <a:t>Prosperity and </a:t>
            </a:r>
          </a:p>
          <a:p>
            <a:r>
              <a:rPr lang="en-US" sz="1500">
                <a:latin typeface="Canva Sans" panose="020B0604020202020204" charset="0"/>
              </a:rPr>
              <a:t>Industry Strategy</a:t>
            </a:r>
          </a:p>
          <a:p>
            <a:pPr algn="ctr"/>
            <a:endParaRPr lang="en-US" sz="2700">
              <a:latin typeface="Canva Sans" panose="020B060402020202020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904E3DD-4384-7138-4C9B-EB8B0132751F}"/>
              </a:ext>
            </a:extLst>
          </p:cNvPr>
          <p:cNvCxnSpPr>
            <a:stCxn id="30" idx="0"/>
            <a:endCxn id="46" idx="2"/>
          </p:cNvCxnSpPr>
          <p:nvPr/>
        </p:nvCxnSpPr>
        <p:spPr>
          <a:xfrm flipV="1">
            <a:off x="7080155" y="5682763"/>
            <a:ext cx="2160509" cy="106727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5C4690D-7BD5-082E-2756-0E3F37AB32D5}"/>
              </a:ext>
            </a:extLst>
          </p:cNvPr>
          <p:cNvCxnSpPr>
            <a:cxnSpLocks/>
            <a:stCxn id="6" idx="3"/>
            <a:endCxn id="46" idx="1"/>
          </p:cNvCxnSpPr>
          <p:nvPr/>
        </p:nvCxnSpPr>
        <p:spPr>
          <a:xfrm>
            <a:off x="7087558" y="5042498"/>
            <a:ext cx="508586" cy="2444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CE3A17D-8152-EA6B-02E1-7BC765CAC968}"/>
              </a:ext>
            </a:extLst>
          </p:cNvPr>
          <p:cNvCxnSpPr>
            <a:cxnSpLocks/>
            <a:stCxn id="31" idx="2"/>
            <a:endCxn id="46" idx="0"/>
          </p:cNvCxnSpPr>
          <p:nvPr/>
        </p:nvCxnSpPr>
        <p:spPr>
          <a:xfrm>
            <a:off x="6698349" y="3805868"/>
            <a:ext cx="2542314" cy="64525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9D6A09D-1209-6D03-C97D-1BF3516AED85}"/>
              </a:ext>
            </a:extLst>
          </p:cNvPr>
          <p:cNvCxnSpPr>
            <a:stCxn id="2" idx="2"/>
            <a:endCxn id="46" idx="0"/>
          </p:cNvCxnSpPr>
          <p:nvPr/>
        </p:nvCxnSpPr>
        <p:spPr>
          <a:xfrm flipH="1">
            <a:off x="9240663" y="3869720"/>
            <a:ext cx="1375773" cy="58140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211578-8B5F-871A-9E51-3748100B3D29}"/>
              </a:ext>
            </a:extLst>
          </p:cNvPr>
          <p:cNvSpPr/>
          <p:nvPr/>
        </p:nvSpPr>
        <p:spPr>
          <a:xfrm>
            <a:off x="11545911" y="4476531"/>
            <a:ext cx="2899548" cy="1140966"/>
          </a:xfrm>
          <a:prstGeom prst="roundRect">
            <a:avLst/>
          </a:prstGeom>
          <a:solidFill>
            <a:srgbClr val="8FBDEA"/>
          </a:solidFill>
          <a:ln>
            <a:solidFill>
              <a:srgbClr val="8FBDE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50" b="1">
                <a:latin typeface="Canva Sans" panose="020B0604020202020204" charset="0"/>
              </a:rPr>
              <a:t>Henna </a:t>
            </a:r>
            <a:r>
              <a:rPr lang="en-US" sz="1650" b="1" err="1">
                <a:latin typeface="Canva Sans" panose="020B0604020202020204" charset="0"/>
              </a:rPr>
              <a:t>Virkkunen</a:t>
            </a:r>
            <a:endParaRPr lang="en-US" sz="1650" b="1">
              <a:latin typeface="Canva Sans" panose="020B0604020202020204" charset="0"/>
            </a:endParaRPr>
          </a:p>
          <a:p>
            <a:r>
              <a:rPr lang="en-US" sz="1500">
                <a:latin typeface="Canva Sans" panose="020B0604020202020204" charset="0"/>
              </a:rPr>
              <a:t>Tech Sovereignty, </a:t>
            </a:r>
          </a:p>
          <a:p>
            <a:r>
              <a:rPr lang="en-US" sz="1500">
                <a:latin typeface="Canva Sans" panose="020B0604020202020204" charset="0"/>
              </a:rPr>
              <a:t>Security and Democracy</a:t>
            </a:r>
          </a:p>
          <a:p>
            <a:endParaRPr lang="en-GB" sz="1650">
              <a:latin typeface="Canva Sans" panose="020B0604020202020204" charset="0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56186F6-A7EF-5C76-76E3-D38D014BDA55}"/>
              </a:ext>
            </a:extLst>
          </p:cNvPr>
          <p:cNvCxnSpPr>
            <a:stCxn id="8" idx="1"/>
            <a:endCxn id="46" idx="3"/>
          </p:cNvCxnSpPr>
          <p:nvPr/>
        </p:nvCxnSpPr>
        <p:spPr>
          <a:xfrm flipH="1">
            <a:off x="10885184" y="5047015"/>
            <a:ext cx="660728" cy="1992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5334D79B-3601-D0D5-E0DD-C3B0E8314035}"/>
              </a:ext>
            </a:extLst>
          </p:cNvPr>
          <p:cNvSpPr/>
          <p:nvPr/>
        </p:nvSpPr>
        <p:spPr>
          <a:xfrm>
            <a:off x="8881127" y="3936802"/>
            <a:ext cx="810008" cy="810008"/>
          </a:xfrm>
          <a:prstGeom prst="ellipse">
            <a:avLst/>
          </a:prstGeom>
          <a:blipFill>
            <a:blip r:embed="rId3"/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538381F-34E6-F5D8-39DA-8EA471BE0F1E}"/>
              </a:ext>
            </a:extLst>
          </p:cNvPr>
          <p:cNvSpPr/>
          <p:nvPr/>
        </p:nvSpPr>
        <p:spPr>
          <a:xfrm>
            <a:off x="11559430" y="2647655"/>
            <a:ext cx="593999" cy="593999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4B16798-791E-481F-B2CF-2ED58CE351C7}"/>
              </a:ext>
            </a:extLst>
          </p:cNvPr>
          <p:cNvSpPr/>
          <p:nvPr/>
        </p:nvSpPr>
        <p:spPr>
          <a:xfrm>
            <a:off x="13851459" y="4403630"/>
            <a:ext cx="594000" cy="59400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9B97650-9245-566D-82E8-D87DF28C19AF}"/>
              </a:ext>
            </a:extLst>
          </p:cNvPr>
          <p:cNvSpPr/>
          <p:nvPr/>
        </p:nvSpPr>
        <p:spPr>
          <a:xfrm>
            <a:off x="12037958" y="6534050"/>
            <a:ext cx="593999" cy="593999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3440C3A-CDBA-FF19-BDF5-C1C2988E61BE}"/>
              </a:ext>
            </a:extLst>
          </p:cNvPr>
          <p:cNvSpPr/>
          <p:nvPr/>
        </p:nvSpPr>
        <p:spPr>
          <a:xfrm>
            <a:off x="6493557" y="4358847"/>
            <a:ext cx="593994" cy="593994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E3C9A3D6-F2E3-57DC-F461-8DB49D3054D9}"/>
              </a:ext>
            </a:extLst>
          </p:cNvPr>
          <p:cNvSpPr/>
          <p:nvPr/>
        </p:nvSpPr>
        <p:spPr>
          <a:xfrm>
            <a:off x="7646940" y="2534933"/>
            <a:ext cx="593997" cy="593997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D507E76-360D-2993-534D-585687117D9F}"/>
              </a:ext>
            </a:extLst>
          </p:cNvPr>
          <p:cNvSpPr/>
          <p:nvPr/>
        </p:nvSpPr>
        <p:spPr>
          <a:xfrm>
            <a:off x="7928528" y="6593167"/>
            <a:ext cx="593999" cy="593999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480D9813-AAB9-1B32-C543-13A12AE664AA}"/>
              </a:ext>
            </a:extLst>
          </p:cNvPr>
          <p:cNvSpPr/>
          <p:nvPr/>
        </p:nvSpPr>
        <p:spPr>
          <a:xfrm>
            <a:off x="17502171" y="6984536"/>
            <a:ext cx="593997" cy="593997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9FF46569-349D-DF77-716B-FD84AB553C49}"/>
              </a:ext>
            </a:extLst>
          </p:cNvPr>
          <p:cNvSpPr/>
          <p:nvPr/>
        </p:nvSpPr>
        <p:spPr>
          <a:xfrm>
            <a:off x="16593803" y="8430173"/>
            <a:ext cx="593999" cy="593999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6910EDC8-124A-EBAB-F9FB-8B74B02EA6BF}"/>
              </a:ext>
            </a:extLst>
          </p:cNvPr>
          <p:cNvSpPr/>
          <p:nvPr/>
        </p:nvSpPr>
        <p:spPr>
          <a:xfrm>
            <a:off x="2716988" y="2053660"/>
            <a:ext cx="593996" cy="593996"/>
          </a:xfrm>
          <a:prstGeom prst="ellipse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BA44E01B-806F-0ADC-3D25-EEDBEAFBEA35}"/>
              </a:ext>
            </a:extLst>
          </p:cNvPr>
          <p:cNvSpPr/>
          <p:nvPr/>
        </p:nvSpPr>
        <p:spPr>
          <a:xfrm>
            <a:off x="7041029" y="407515"/>
            <a:ext cx="593999" cy="593999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060FC16-CC3B-7D46-767C-82C644796CA6}"/>
              </a:ext>
            </a:extLst>
          </p:cNvPr>
          <p:cNvSpPr/>
          <p:nvPr/>
        </p:nvSpPr>
        <p:spPr>
          <a:xfrm>
            <a:off x="12956776" y="454234"/>
            <a:ext cx="594002" cy="594002"/>
          </a:xfrm>
          <a:prstGeom prst="ellipse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8D0A0BA-CF2A-A725-E34E-B11D54D9E19E}"/>
              </a:ext>
            </a:extLst>
          </p:cNvPr>
          <p:cNvSpPr/>
          <p:nvPr/>
        </p:nvSpPr>
        <p:spPr>
          <a:xfrm>
            <a:off x="17694000" y="1873455"/>
            <a:ext cx="594000" cy="594000"/>
          </a:xfrm>
          <a:prstGeom prst="ellipse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8943985-374B-35FD-9CFE-B8B2FEB0E6E5}"/>
              </a:ext>
            </a:extLst>
          </p:cNvPr>
          <p:cNvSpPr/>
          <p:nvPr/>
        </p:nvSpPr>
        <p:spPr>
          <a:xfrm>
            <a:off x="2686274" y="5932222"/>
            <a:ext cx="593999" cy="593999"/>
          </a:xfrm>
          <a:prstGeom prst="ellipse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8718A8A-AC4C-468E-293E-F5C03C37AE2A}"/>
              </a:ext>
            </a:extLst>
          </p:cNvPr>
          <p:cNvSpPr/>
          <p:nvPr/>
        </p:nvSpPr>
        <p:spPr>
          <a:xfrm>
            <a:off x="2686271" y="4632681"/>
            <a:ext cx="594003" cy="594003"/>
          </a:xfrm>
          <a:prstGeom prst="ellipse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C252836-E815-39F2-651A-72E9AC0E8F71}"/>
              </a:ext>
            </a:extLst>
          </p:cNvPr>
          <p:cNvSpPr/>
          <p:nvPr/>
        </p:nvSpPr>
        <p:spPr>
          <a:xfrm>
            <a:off x="2694650" y="3389999"/>
            <a:ext cx="593997" cy="593997"/>
          </a:xfrm>
          <a:prstGeom prst="ellipse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CD28C4B-4E40-73B9-B278-BCCEA388CD92}"/>
              </a:ext>
            </a:extLst>
          </p:cNvPr>
          <p:cNvSpPr/>
          <p:nvPr/>
        </p:nvSpPr>
        <p:spPr>
          <a:xfrm>
            <a:off x="17689512" y="3140354"/>
            <a:ext cx="594000" cy="594000"/>
          </a:xfrm>
          <a:prstGeom prst="ellipse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D669199-D058-5AB4-D30C-4CF56D9C0922}"/>
              </a:ext>
            </a:extLst>
          </p:cNvPr>
          <p:cNvSpPr/>
          <p:nvPr/>
        </p:nvSpPr>
        <p:spPr>
          <a:xfrm>
            <a:off x="16011869" y="445158"/>
            <a:ext cx="593994" cy="593994"/>
          </a:xfrm>
          <a:prstGeom prst="ellipse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3F1F717-5C6D-36EB-C6F4-34FF55C73731}"/>
              </a:ext>
            </a:extLst>
          </p:cNvPr>
          <p:cNvSpPr/>
          <p:nvPr/>
        </p:nvSpPr>
        <p:spPr>
          <a:xfrm>
            <a:off x="10017914" y="8727173"/>
            <a:ext cx="594000" cy="594000"/>
          </a:xfrm>
          <a:prstGeom prst="ellipse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4797400-2538-AADF-23F1-A1FF7687B81F}"/>
              </a:ext>
            </a:extLst>
          </p:cNvPr>
          <p:cNvSpPr/>
          <p:nvPr/>
        </p:nvSpPr>
        <p:spPr>
          <a:xfrm>
            <a:off x="10000946" y="445154"/>
            <a:ext cx="594002" cy="594002"/>
          </a:xfrm>
          <a:prstGeom prst="ellipse">
            <a:avLst/>
          </a:prstGeom>
          <a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29C5FB29-74A5-407A-D811-2320D7E15817}"/>
              </a:ext>
            </a:extLst>
          </p:cNvPr>
          <p:cNvSpPr/>
          <p:nvPr/>
        </p:nvSpPr>
        <p:spPr>
          <a:xfrm>
            <a:off x="17687976" y="5559590"/>
            <a:ext cx="593997" cy="593997"/>
          </a:xfrm>
          <a:prstGeom prst="ellipse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80B3141-5BE3-68C3-7346-B8399B458E49}"/>
              </a:ext>
            </a:extLst>
          </p:cNvPr>
          <p:cNvSpPr/>
          <p:nvPr/>
        </p:nvSpPr>
        <p:spPr>
          <a:xfrm>
            <a:off x="17687976" y="4349973"/>
            <a:ext cx="593997" cy="593997"/>
          </a:xfrm>
          <a:prstGeom prst="ellipse">
            <a:avLst/>
          </a:prstGeom>
          <a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A7C53743-2B1E-CB88-ECF5-4DC7DEF3BA99}"/>
              </a:ext>
            </a:extLst>
          </p:cNvPr>
          <p:cNvSpPr/>
          <p:nvPr/>
        </p:nvSpPr>
        <p:spPr>
          <a:xfrm>
            <a:off x="6970417" y="8727173"/>
            <a:ext cx="593999" cy="593999"/>
          </a:xfrm>
          <a:prstGeom prst="ellipse">
            <a:avLst/>
          </a:prstGeom>
          <a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5738BF1F-F973-B8FC-C333-27815163EB26}"/>
              </a:ext>
            </a:extLst>
          </p:cNvPr>
          <p:cNvSpPr/>
          <p:nvPr/>
        </p:nvSpPr>
        <p:spPr>
          <a:xfrm>
            <a:off x="2716983" y="7191560"/>
            <a:ext cx="594003" cy="594003"/>
          </a:xfrm>
          <a:prstGeom prst="ellipse">
            <a:avLst/>
          </a:prstGeom>
          <a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C7FA6B92-C07D-4C64-E5FF-88711CD4D649}"/>
              </a:ext>
            </a:extLst>
          </p:cNvPr>
          <p:cNvSpPr/>
          <p:nvPr/>
        </p:nvSpPr>
        <p:spPr>
          <a:xfrm>
            <a:off x="4074452" y="417574"/>
            <a:ext cx="594002" cy="594002"/>
          </a:xfrm>
          <a:prstGeom prst="ellipse">
            <a:avLst/>
          </a:prstGeom>
          <a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36" name="Oval 135" descr="Maria Luís Albuquerque">
            <a:extLst>
              <a:ext uri="{FF2B5EF4-FFF2-40B4-BE49-F238E27FC236}">
                <a16:creationId xmlns:a16="http://schemas.microsoft.com/office/drawing/2014/main" id="{B227881F-CEEB-72EC-F97A-1858C7F5759A}"/>
              </a:ext>
            </a:extLst>
          </p:cNvPr>
          <p:cNvSpPr/>
          <p:nvPr/>
        </p:nvSpPr>
        <p:spPr>
          <a:xfrm>
            <a:off x="13253775" y="8768426"/>
            <a:ext cx="594000" cy="594000"/>
          </a:xfrm>
          <a:prstGeom prst="ellipse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91B6BBC-6AB3-4A1A-CF8A-80315CF27401}"/>
              </a:ext>
            </a:extLst>
          </p:cNvPr>
          <p:cNvSpPr/>
          <p:nvPr/>
        </p:nvSpPr>
        <p:spPr>
          <a:xfrm>
            <a:off x="3773030" y="8768426"/>
            <a:ext cx="598422" cy="598422"/>
          </a:xfrm>
          <a:prstGeom prst="ellipse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sz="2700"/>
          </a:p>
        </p:txBody>
      </p:sp>
      <p:pic>
        <p:nvPicPr>
          <p:cNvPr id="20" name="Picture 19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98A021CB-6A0A-5E64-06EE-FB13CB3E80D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98ED31-9C7B-E9A4-2269-F2517759E1F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3874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3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AB415551-DF69-4E95-DE68-B235B39C28DA}"/>
              </a:ext>
            </a:extLst>
          </p:cNvPr>
          <p:cNvSpPr/>
          <p:nvPr/>
        </p:nvSpPr>
        <p:spPr>
          <a:xfrm>
            <a:off x="1709" y="0"/>
            <a:ext cx="27432000" cy="15430408"/>
          </a:xfrm>
          <a:custGeom>
            <a:avLst/>
            <a:gdLst>
              <a:gd name="f0" fmla="val w"/>
              <a:gd name="f1" fmla="val h"/>
              <a:gd name="f2" fmla="val 0"/>
              <a:gd name="f3" fmla="val 4816589"/>
              <a:gd name="f4" fmla="val 2709333"/>
              <a:gd name="f5" fmla="*/ f0 1 4816589"/>
              <a:gd name="f6" fmla="*/ f1 1 2709333"/>
              <a:gd name="f7" fmla="+- f4 0 f2"/>
              <a:gd name="f8" fmla="+- f3 0 f2"/>
              <a:gd name="f9" fmla="*/ f8 1 4816589"/>
              <a:gd name="f10" fmla="*/ f7 1 2709333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816589" h="270933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697275">
              <a:alpha val="69804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DB4745"/>
              </a:solidFill>
              <a:uFillTx/>
              <a:latin typeface="Aptos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D5BF4BA3-7728-82AA-1D9F-75E1095185A1}"/>
              </a:ext>
            </a:extLst>
          </p:cNvPr>
          <p:cNvSpPr/>
          <p:nvPr/>
        </p:nvSpPr>
        <p:spPr>
          <a:xfrm>
            <a:off x="9166658" y="2728752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BDEA"/>
          </a:solidFill>
          <a:ln w="12701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Teresa Ribera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Clean, Just and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Competitive transition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B3B6A7C0-FAFB-FA88-9943-BED9D431A3D6}"/>
              </a:ext>
            </a:extLst>
          </p:cNvPr>
          <p:cNvSpPr/>
          <p:nvPr/>
        </p:nvSpPr>
        <p:spPr>
          <a:xfrm>
            <a:off x="15078318" y="7207712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Maroš Šefčovič </a:t>
            </a: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Trade and Economic Security Interinstitutional Relations and Transparency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F0E844B7-56BB-2D60-1DAA-16E4A1CA7A29}"/>
              </a:ext>
            </a:extLst>
          </p:cNvPr>
          <p:cNvSpPr/>
          <p:nvPr/>
        </p:nvSpPr>
        <p:spPr>
          <a:xfrm>
            <a:off x="339361" y="5960991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Marta Kos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75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Enlargement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50" b="1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50" b="1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A4789A9A-8AF7-720A-BAFA-A2DA480456E2}"/>
              </a:ext>
            </a:extLst>
          </p:cNvPr>
          <p:cNvSpPr/>
          <p:nvPr/>
        </p:nvSpPr>
        <p:spPr>
          <a:xfrm>
            <a:off x="13628546" y="526694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50" b="1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Jessika Roswall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Environment,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Water Resilience and Competitive Circular Economy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A9FE68C8-146D-AC22-1D2B-17F4A1BB6245}"/>
              </a:ext>
            </a:extLst>
          </p:cNvPr>
          <p:cNvSpPr/>
          <p:nvPr/>
        </p:nvSpPr>
        <p:spPr>
          <a:xfrm>
            <a:off x="4188006" y="4472019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BDEA"/>
          </a:solidFill>
          <a:ln w="12701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Kaja Kallas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High representative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/ Vice-President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Foreign and Security Policy</a:t>
            </a:r>
            <a:endParaRPr lang="en-GB" sz="150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46E107CA-8652-19CC-B559-580DFF2CE3FD}"/>
              </a:ext>
            </a:extLst>
          </p:cNvPr>
          <p:cNvSpPr/>
          <p:nvPr/>
        </p:nvSpPr>
        <p:spPr>
          <a:xfrm>
            <a:off x="14148456" y="8570744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Valdis Dombrovskis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75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Economy and Productivity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75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Implementation and Simplification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A7911C48-5AE7-E7EF-1D3A-E676C5236F6B}"/>
              </a:ext>
            </a:extLst>
          </p:cNvPr>
          <p:cNvSpPr/>
          <p:nvPr/>
        </p:nvSpPr>
        <p:spPr>
          <a:xfrm>
            <a:off x="339361" y="4740240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Jozef Síkela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75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International Partnerships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575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575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D9828C4A-2A4A-68CA-1F29-2875BF5CA0C6}"/>
              </a:ext>
            </a:extLst>
          </p:cNvPr>
          <p:cNvSpPr/>
          <p:nvPr/>
        </p:nvSpPr>
        <p:spPr>
          <a:xfrm>
            <a:off x="7673909" y="8880305"/>
            <a:ext cx="2899544" cy="115736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Piotr Serafin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Budget, Anti-Fraud and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Public Administration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686B4A92-EDFD-A5E4-34D9-F73FDB5B9EC4}"/>
              </a:ext>
            </a:extLst>
          </p:cNvPr>
          <p:cNvSpPr/>
          <p:nvPr/>
        </p:nvSpPr>
        <p:spPr>
          <a:xfrm>
            <a:off x="339361" y="2214109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Dubravka Šuica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Mediterranean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8A8A1A2B-ABC5-ECF4-8F55-18C916D512DF}"/>
              </a:ext>
            </a:extLst>
          </p:cNvPr>
          <p:cNvSpPr/>
          <p:nvPr/>
        </p:nvSpPr>
        <p:spPr>
          <a:xfrm>
            <a:off x="7673909" y="526694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Dan Jørgensen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Energy and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Housing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69057963-274F-ADD6-00F8-6DC842822065}"/>
              </a:ext>
            </a:extLst>
          </p:cNvPr>
          <p:cNvSpPr/>
          <p:nvPr/>
        </p:nvSpPr>
        <p:spPr>
          <a:xfrm>
            <a:off x="1288462" y="8865656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Costas Kadis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Fisheries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and Oceans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91ECC4F1-CD65-D3B5-F91A-D23380C41F0A}"/>
              </a:ext>
            </a:extLst>
          </p:cNvPr>
          <p:cNvSpPr/>
          <p:nvPr/>
        </p:nvSpPr>
        <p:spPr>
          <a:xfrm>
            <a:off x="321713" y="7207712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Christophe Hansen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Agriculture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and Food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ED4218AE-AC12-FC8B-99C7-C98CABC64818}"/>
              </a:ext>
            </a:extLst>
          </p:cNvPr>
          <p:cNvSpPr/>
          <p:nvPr/>
        </p:nvSpPr>
        <p:spPr>
          <a:xfrm>
            <a:off x="1719282" y="526694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Glenn Micallef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Intergenerational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Fairness, Youth,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Culture and Sport</a:t>
            </a: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16" name="Rectangle: Rounded Corners 16">
            <a:extLst>
              <a:ext uri="{FF2B5EF4-FFF2-40B4-BE49-F238E27FC236}">
                <a16:creationId xmlns:a16="http://schemas.microsoft.com/office/drawing/2014/main" id="{0E6DC586-CF5E-5B7F-2874-701C300A718C}"/>
              </a:ext>
            </a:extLst>
          </p:cNvPr>
          <p:cNvSpPr/>
          <p:nvPr/>
        </p:nvSpPr>
        <p:spPr>
          <a:xfrm>
            <a:off x="15383966" y="5752572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Ekaterina Zaharieva</a:t>
            </a: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Startups,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Research and Innovation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50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900" b="1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17" name="Rectangle: Rounded Corners 17">
            <a:extLst>
              <a:ext uri="{FF2B5EF4-FFF2-40B4-BE49-F238E27FC236}">
                <a16:creationId xmlns:a16="http://schemas.microsoft.com/office/drawing/2014/main" id="{FE4A3543-5692-A886-1FAC-4C9E486E27FD}"/>
              </a:ext>
            </a:extLst>
          </p:cNvPr>
          <p:cNvSpPr/>
          <p:nvPr/>
        </p:nvSpPr>
        <p:spPr>
          <a:xfrm>
            <a:off x="10651232" y="8869460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Maria Luís Albuquerque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Financial Services and the Savings and Investments Union</a:t>
            </a:r>
          </a:p>
        </p:txBody>
      </p: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235BB740-523B-B024-3CDF-283E59FEE304}"/>
              </a:ext>
            </a:extLst>
          </p:cNvPr>
          <p:cNvSpPr/>
          <p:nvPr/>
        </p:nvSpPr>
        <p:spPr>
          <a:xfrm>
            <a:off x="4696596" y="526694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Olivér Várhelyi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Health and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Animal Welfare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50" b="1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19" name="Rectangle: Rounded Corners 29">
            <a:extLst>
              <a:ext uri="{FF2B5EF4-FFF2-40B4-BE49-F238E27FC236}">
                <a16:creationId xmlns:a16="http://schemas.microsoft.com/office/drawing/2014/main" id="{0154F134-ACEE-080E-3FA1-7F25C212501C}"/>
              </a:ext>
            </a:extLst>
          </p:cNvPr>
          <p:cNvSpPr/>
          <p:nvPr/>
        </p:nvSpPr>
        <p:spPr>
          <a:xfrm>
            <a:off x="5630381" y="6750036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BDEA"/>
          </a:solidFill>
          <a:ln w="12701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Raffaele Fitto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Cohesion and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Reforms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1AEF26C4-6275-9066-1BE5-39512C1ABAB7}"/>
              </a:ext>
            </a:extLst>
          </p:cNvPr>
          <p:cNvSpPr/>
          <p:nvPr/>
        </p:nvSpPr>
        <p:spPr>
          <a:xfrm>
            <a:off x="5248573" y="2664899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BDEA"/>
          </a:solidFill>
          <a:ln w="12701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Roxana Mînzatu</a:t>
            </a: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People, Skills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and Preparedness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21" name="Rectangle: Rounded Corners 31">
            <a:extLst>
              <a:ext uri="{FF2B5EF4-FFF2-40B4-BE49-F238E27FC236}">
                <a16:creationId xmlns:a16="http://schemas.microsoft.com/office/drawing/2014/main" id="{6A7C0225-8970-CF0B-5052-F876DF1CD71F}"/>
              </a:ext>
            </a:extLst>
          </p:cNvPr>
          <p:cNvSpPr/>
          <p:nvPr/>
        </p:nvSpPr>
        <p:spPr>
          <a:xfrm>
            <a:off x="15383966" y="4496461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Michael McGrath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Democracy, Justice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and the Rule of Law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22" name="Rectangle: Rounded Corners 32">
            <a:extLst>
              <a:ext uri="{FF2B5EF4-FFF2-40B4-BE49-F238E27FC236}">
                <a16:creationId xmlns:a16="http://schemas.microsoft.com/office/drawing/2014/main" id="{2C1CC128-3D08-6D70-8DF7-F6EA3313FF9A}"/>
              </a:ext>
            </a:extLst>
          </p:cNvPr>
          <p:cNvSpPr/>
          <p:nvPr/>
        </p:nvSpPr>
        <p:spPr>
          <a:xfrm>
            <a:off x="339361" y="3506504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Hadja Lahbib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Preparedness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and Crisis Management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Equality</a:t>
            </a: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58AB51F0-DE1D-2D0B-158C-461748E7C17A}"/>
              </a:ext>
            </a:extLst>
          </p:cNvPr>
          <p:cNvSpPr/>
          <p:nvPr/>
        </p:nvSpPr>
        <p:spPr>
          <a:xfrm>
            <a:off x="10651232" y="526694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Wopke Hoekstra</a:t>
            </a: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Climate, Net Zero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and Clean Growth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24" name="Rectangle: Rounded Corners 34">
            <a:extLst>
              <a:ext uri="{FF2B5EF4-FFF2-40B4-BE49-F238E27FC236}">
                <a16:creationId xmlns:a16="http://schemas.microsoft.com/office/drawing/2014/main" id="{D25C72B6-9BEB-A833-E65F-339F6D6A474D}"/>
              </a:ext>
            </a:extLst>
          </p:cNvPr>
          <p:cNvSpPr/>
          <p:nvPr/>
        </p:nvSpPr>
        <p:spPr>
          <a:xfrm>
            <a:off x="15388455" y="1964451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Andrius Kubilius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Defence and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Space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25" name="Rectangle: Rounded Corners 35">
            <a:extLst>
              <a:ext uri="{FF2B5EF4-FFF2-40B4-BE49-F238E27FC236}">
                <a16:creationId xmlns:a16="http://schemas.microsoft.com/office/drawing/2014/main" id="{88198E21-1327-8453-60A3-00417EC6A62C}"/>
              </a:ext>
            </a:extLst>
          </p:cNvPr>
          <p:cNvSpPr/>
          <p:nvPr/>
        </p:nvSpPr>
        <p:spPr>
          <a:xfrm>
            <a:off x="15388455" y="3247921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Magnus Brunner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Internal Affairs and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Migration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50" b="1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26" name="Rectangle: Rounded Corners 36">
            <a:extLst>
              <a:ext uri="{FF2B5EF4-FFF2-40B4-BE49-F238E27FC236}">
                <a16:creationId xmlns:a16="http://schemas.microsoft.com/office/drawing/2014/main" id="{02805D1B-3355-AB6A-8216-4339BC78E96D}"/>
              </a:ext>
            </a:extLst>
          </p:cNvPr>
          <p:cNvSpPr/>
          <p:nvPr/>
        </p:nvSpPr>
        <p:spPr>
          <a:xfrm>
            <a:off x="4482087" y="8872350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Apostolos Tzitzikostas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Sustainable Transport and Tourism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sp>
        <p:nvSpPr>
          <p:cNvPr id="27" name="Rectangle: Rounded Corners 45">
            <a:extLst>
              <a:ext uri="{FF2B5EF4-FFF2-40B4-BE49-F238E27FC236}">
                <a16:creationId xmlns:a16="http://schemas.microsoft.com/office/drawing/2014/main" id="{29B1F6D8-8C65-456E-1286-0609BECCFCB9}"/>
              </a:ext>
            </a:extLst>
          </p:cNvPr>
          <p:cNvSpPr/>
          <p:nvPr/>
        </p:nvSpPr>
        <p:spPr>
          <a:xfrm>
            <a:off x="7596140" y="4451125"/>
            <a:ext cx="3289041" cy="12316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BDEA"/>
          </a:solidFill>
          <a:ln w="12701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Ursula von der Leyen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President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cxnSp>
        <p:nvCxnSpPr>
          <p:cNvPr id="28" name="Straight Connector 47">
            <a:extLst>
              <a:ext uri="{FF2B5EF4-FFF2-40B4-BE49-F238E27FC236}">
                <a16:creationId xmlns:a16="http://schemas.microsoft.com/office/drawing/2014/main" id="{FB76F244-D084-A9CF-94FB-8E73462F21FF}"/>
              </a:ext>
            </a:extLst>
          </p:cNvPr>
          <p:cNvCxnSpPr>
            <a:stCxn id="57" idx="1"/>
            <a:endCxn id="24" idx="3"/>
          </p:cNvCxnSpPr>
          <p:nvPr/>
        </p:nvCxnSpPr>
        <p:spPr>
          <a:xfrm flipV="1">
            <a:off x="14445453" y="2534936"/>
            <a:ext cx="943002" cy="2512076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F87BDE85-BD6E-D0E8-DE48-43D0A58D12B9}"/>
              </a:ext>
            </a:extLst>
          </p:cNvPr>
          <p:cNvCxnSpPr>
            <a:stCxn id="25" idx="3"/>
            <a:endCxn id="57" idx="1"/>
          </p:cNvCxnSpPr>
          <p:nvPr/>
        </p:nvCxnSpPr>
        <p:spPr>
          <a:xfrm flipH="1">
            <a:off x="14445453" y="3818406"/>
            <a:ext cx="943002" cy="1228606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30" name="Straight Connector 51">
            <a:extLst>
              <a:ext uri="{FF2B5EF4-FFF2-40B4-BE49-F238E27FC236}">
                <a16:creationId xmlns:a16="http://schemas.microsoft.com/office/drawing/2014/main" id="{05D1DCE7-C438-3F3D-8EFC-4BD623CA562F}"/>
              </a:ext>
            </a:extLst>
          </p:cNvPr>
          <p:cNvCxnSpPr>
            <a:stCxn id="21" idx="3"/>
            <a:endCxn id="57" idx="1"/>
          </p:cNvCxnSpPr>
          <p:nvPr/>
        </p:nvCxnSpPr>
        <p:spPr>
          <a:xfrm flipH="1" flipV="1">
            <a:off x="14445453" y="5047012"/>
            <a:ext cx="938513" cy="19934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8FB8C01B-A0E3-FD71-318E-4EB376C0055F}"/>
              </a:ext>
            </a:extLst>
          </p:cNvPr>
          <p:cNvCxnSpPr>
            <a:stCxn id="16" idx="3"/>
            <a:endCxn id="57" idx="1"/>
          </p:cNvCxnSpPr>
          <p:nvPr/>
        </p:nvCxnSpPr>
        <p:spPr>
          <a:xfrm flipH="1" flipV="1">
            <a:off x="14445453" y="5047012"/>
            <a:ext cx="938513" cy="1276045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32" name="Straight Connector 55">
            <a:extLst>
              <a:ext uri="{FF2B5EF4-FFF2-40B4-BE49-F238E27FC236}">
                <a16:creationId xmlns:a16="http://schemas.microsoft.com/office/drawing/2014/main" id="{3A296861-76D4-9298-9CAD-78257CB0AF5D}"/>
              </a:ext>
            </a:extLst>
          </p:cNvPr>
          <p:cNvCxnSpPr>
            <a:stCxn id="4" idx="3"/>
            <a:endCxn id="27" idx="1"/>
          </p:cNvCxnSpPr>
          <p:nvPr/>
        </p:nvCxnSpPr>
        <p:spPr>
          <a:xfrm flipH="1" flipV="1">
            <a:off x="10885181" y="5066946"/>
            <a:ext cx="4193137" cy="2711251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cxnSp>
        <p:nvCxnSpPr>
          <p:cNvPr id="33" name="Straight Connector 57">
            <a:extLst>
              <a:ext uri="{FF2B5EF4-FFF2-40B4-BE49-F238E27FC236}">
                <a16:creationId xmlns:a16="http://schemas.microsoft.com/office/drawing/2014/main" id="{E29C3643-F71A-7A19-FE65-FC3FBAB2BA6A}"/>
              </a:ext>
            </a:extLst>
          </p:cNvPr>
          <p:cNvCxnSpPr>
            <a:stCxn id="8" idx="3"/>
            <a:endCxn id="27" idx="1"/>
          </p:cNvCxnSpPr>
          <p:nvPr/>
        </p:nvCxnSpPr>
        <p:spPr>
          <a:xfrm flipH="1" flipV="1">
            <a:off x="10885181" y="5066946"/>
            <a:ext cx="3263275" cy="4074283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cxnSp>
        <p:nvCxnSpPr>
          <p:cNvPr id="34" name="Straight Connector 59">
            <a:extLst>
              <a:ext uri="{FF2B5EF4-FFF2-40B4-BE49-F238E27FC236}">
                <a16:creationId xmlns:a16="http://schemas.microsoft.com/office/drawing/2014/main" id="{603A1F18-8F85-7428-5C31-F25ECC18A38C}"/>
              </a:ext>
            </a:extLst>
          </p:cNvPr>
          <p:cNvCxnSpPr>
            <a:stCxn id="52" idx="0"/>
            <a:endCxn id="27" idx="2"/>
          </p:cNvCxnSpPr>
          <p:nvPr/>
        </p:nvCxnSpPr>
        <p:spPr>
          <a:xfrm flipH="1" flipV="1">
            <a:off x="9240661" y="5682766"/>
            <a:ext cx="1859953" cy="1055493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cxnSp>
        <p:nvCxnSpPr>
          <p:cNvPr id="35" name="Straight Connector 61">
            <a:extLst>
              <a:ext uri="{FF2B5EF4-FFF2-40B4-BE49-F238E27FC236}">
                <a16:creationId xmlns:a16="http://schemas.microsoft.com/office/drawing/2014/main" id="{15ADB393-F5C4-911D-801E-3CC2A263B388}"/>
              </a:ext>
            </a:extLst>
          </p:cNvPr>
          <p:cNvCxnSpPr>
            <a:stCxn id="17" idx="0"/>
            <a:endCxn id="52" idx="2"/>
          </p:cNvCxnSpPr>
          <p:nvPr/>
        </p:nvCxnSpPr>
        <p:spPr>
          <a:xfrm flipH="1" flipV="1">
            <a:off x="11100614" y="7879229"/>
            <a:ext cx="1000390" cy="990231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36" name="Straight Connector 63">
            <a:extLst>
              <a:ext uri="{FF2B5EF4-FFF2-40B4-BE49-F238E27FC236}">
                <a16:creationId xmlns:a16="http://schemas.microsoft.com/office/drawing/2014/main" id="{63BDF023-6F35-BA32-9E87-5864F6FB6BFD}"/>
              </a:ext>
            </a:extLst>
          </p:cNvPr>
          <p:cNvCxnSpPr>
            <a:stCxn id="10" idx="0"/>
            <a:endCxn id="27" idx="2"/>
          </p:cNvCxnSpPr>
          <p:nvPr/>
        </p:nvCxnSpPr>
        <p:spPr>
          <a:xfrm flipV="1">
            <a:off x="9123681" y="5682766"/>
            <a:ext cx="116980" cy="3197539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cxnSp>
        <p:nvCxnSpPr>
          <p:cNvPr id="37" name="Straight Connector 66">
            <a:extLst>
              <a:ext uri="{FF2B5EF4-FFF2-40B4-BE49-F238E27FC236}">
                <a16:creationId xmlns:a16="http://schemas.microsoft.com/office/drawing/2014/main" id="{B2A2251D-2E7A-CCA4-E774-FF5BD644C025}"/>
              </a:ext>
            </a:extLst>
          </p:cNvPr>
          <p:cNvCxnSpPr>
            <a:stCxn id="26" idx="0"/>
            <a:endCxn id="19" idx="2"/>
          </p:cNvCxnSpPr>
          <p:nvPr/>
        </p:nvCxnSpPr>
        <p:spPr>
          <a:xfrm flipV="1">
            <a:off x="5931859" y="7891006"/>
            <a:ext cx="1148294" cy="981344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38" name="Straight Connector 68">
            <a:extLst>
              <a:ext uri="{FF2B5EF4-FFF2-40B4-BE49-F238E27FC236}">
                <a16:creationId xmlns:a16="http://schemas.microsoft.com/office/drawing/2014/main" id="{3CFDB954-8B99-0899-BA5C-0094567967CD}"/>
              </a:ext>
            </a:extLst>
          </p:cNvPr>
          <p:cNvCxnSpPr>
            <a:stCxn id="13" idx="0"/>
          </p:cNvCxnSpPr>
          <p:nvPr/>
        </p:nvCxnSpPr>
        <p:spPr>
          <a:xfrm flipV="1">
            <a:off x="2738234" y="7320521"/>
            <a:ext cx="2873127" cy="1545135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39" name="Straight Connector 70">
            <a:extLst>
              <a:ext uri="{FF2B5EF4-FFF2-40B4-BE49-F238E27FC236}">
                <a16:creationId xmlns:a16="http://schemas.microsoft.com/office/drawing/2014/main" id="{1944AB6E-C009-4DF9-C56E-F1B0AE9BAD32}"/>
              </a:ext>
            </a:extLst>
          </p:cNvPr>
          <p:cNvCxnSpPr>
            <a:stCxn id="14" idx="1"/>
            <a:endCxn id="19" idx="3"/>
          </p:cNvCxnSpPr>
          <p:nvPr/>
        </p:nvCxnSpPr>
        <p:spPr>
          <a:xfrm flipV="1">
            <a:off x="3221257" y="7320521"/>
            <a:ext cx="2409124" cy="457676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40" name="Straight Connector 72">
            <a:extLst>
              <a:ext uri="{FF2B5EF4-FFF2-40B4-BE49-F238E27FC236}">
                <a16:creationId xmlns:a16="http://schemas.microsoft.com/office/drawing/2014/main" id="{B7313DA0-09BB-22F8-F3E0-446EC13A703A}"/>
              </a:ext>
            </a:extLst>
          </p:cNvPr>
          <p:cNvCxnSpPr>
            <a:stCxn id="5" idx="1"/>
            <a:endCxn id="7" idx="3"/>
          </p:cNvCxnSpPr>
          <p:nvPr/>
        </p:nvCxnSpPr>
        <p:spPr>
          <a:xfrm flipV="1">
            <a:off x="3238905" y="5042504"/>
            <a:ext cx="949101" cy="1488972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41" name="Straight Connector 74">
            <a:extLst>
              <a:ext uri="{FF2B5EF4-FFF2-40B4-BE49-F238E27FC236}">
                <a16:creationId xmlns:a16="http://schemas.microsoft.com/office/drawing/2014/main" id="{49376197-1230-2DD2-2E9B-0E105C415D8A}"/>
              </a:ext>
            </a:extLst>
          </p:cNvPr>
          <p:cNvCxnSpPr>
            <a:stCxn id="5" idx="1"/>
            <a:endCxn id="19" idx="3"/>
          </p:cNvCxnSpPr>
          <p:nvPr/>
        </p:nvCxnSpPr>
        <p:spPr>
          <a:xfrm>
            <a:off x="3238905" y="6531476"/>
            <a:ext cx="2391476" cy="789045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42" name="Straight Connector 76">
            <a:extLst>
              <a:ext uri="{FF2B5EF4-FFF2-40B4-BE49-F238E27FC236}">
                <a16:creationId xmlns:a16="http://schemas.microsoft.com/office/drawing/2014/main" id="{D1F21A6F-144C-B98D-5A8C-43339304AA42}"/>
              </a:ext>
            </a:extLst>
          </p:cNvPr>
          <p:cNvCxnSpPr>
            <a:stCxn id="9" idx="1"/>
            <a:endCxn id="7" idx="3"/>
          </p:cNvCxnSpPr>
          <p:nvPr/>
        </p:nvCxnSpPr>
        <p:spPr>
          <a:xfrm flipV="1">
            <a:off x="3238905" y="5042504"/>
            <a:ext cx="949101" cy="268221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43" name="Straight Connector 78">
            <a:extLst>
              <a:ext uri="{FF2B5EF4-FFF2-40B4-BE49-F238E27FC236}">
                <a16:creationId xmlns:a16="http://schemas.microsoft.com/office/drawing/2014/main" id="{16EEF8B3-987A-8927-916B-A1A482855053}"/>
              </a:ext>
            </a:extLst>
          </p:cNvPr>
          <p:cNvCxnSpPr>
            <a:stCxn id="22" idx="1"/>
            <a:endCxn id="7" idx="3"/>
          </p:cNvCxnSpPr>
          <p:nvPr/>
        </p:nvCxnSpPr>
        <p:spPr>
          <a:xfrm>
            <a:off x="3238905" y="4076989"/>
            <a:ext cx="949101" cy="965515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44" name="Straight Connector 80">
            <a:extLst>
              <a:ext uri="{FF2B5EF4-FFF2-40B4-BE49-F238E27FC236}">
                <a16:creationId xmlns:a16="http://schemas.microsoft.com/office/drawing/2014/main" id="{CD865366-574A-D5E9-0100-5803AA099064}"/>
              </a:ext>
            </a:extLst>
          </p:cNvPr>
          <p:cNvCxnSpPr>
            <a:stCxn id="22" idx="1"/>
            <a:endCxn id="20" idx="3"/>
          </p:cNvCxnSpPr>
          <p:nvPr/>
        </p:nvCxnSpPr>
        <p:spPr>
          <a:xfrm flipV="1">
            <a:off x="3238905" y="3235384"/>
            <a:ext cx="2009668" cy="841605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45" name="Straight Connector 82">
            <a:extLst>
              <a:ext uri="{FF2B5EF4-FFF2-40B4-BE49-F238E27FC236}">
                <a16:creationId xmlns:a16="http://schemas.microsoft.com/office/drawing/2014/main" id="{A5D59E2D-AD53-E5DB-8A5B-5970E6612D36}"/>
              </a:ext>
            </a:extLst>
          </p:cNvPr>
          <p:cNvCxnSpPr>
            <a:stCxn id="11" idx="1"/>
            <a:endCxn id="20" idx="3"/>
          </p:cNvCxnSpPr>
          <p:nvPr/>
        </p:nvCxnSpPr>
        <p:spPr>
          <a:xfrm>
            <a:off x="3238905" y="2784594"/>
            <a:ext cx="2009668" cy="450790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prstDash val="solid"/>
            <a:miter/>
          </a:ln>
        </p:spPr>
      </p:cxnSp>
      <p:cxnSp>
        <p:nvCxnSpPr>
          <p:cNvPr id="46" name="Straight Connector 85">
            <a:extLst>
              <a:ext uri="{FF2B5EF4-FFF2-40B4-BE49-F238E27FC236}">
                <a16:creationId xmlns:a16="http://schemas.microsoft.com/office/drawing/2014/main" id="{E5A6E08A-1022-F8EE-162D-7ED7680B9A79}"/>
              </a:ext>
            </a:extLst>
          </p:cNvPr>
          <p:cNvCxnSpPr>
            <a:stCxn id="15" idx="2"/>
            <a:endCxn id="20" idx="3"/>
          </p:cNvCxnSpPr>
          <p:nvPr/>
        </p:nvCxnSpPr>
        <p:spPr>
          <a:xfrm>
            <a:off x="3169054" y="1667664"/>
            <a:ext cx="2079519" cy="1567720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prstDash val="solid"/>
            <a:miter/>
          </a:ln>
        </p:spPr>
      </p:cxnSp>
      <p:cxnSp>
        <p:nvCxnSpPr>
          <p:cNvPr id="47" name="Straight Connector 87">
            <a:extLst>
              <a:ext uri="{FF2B5EF4-FFF2-40B4-BE49-F238E27FC236}">
                <a16:creationId xmlns:a16="http://schemas.microsoft.com/office/drawing/2014/main" id="{EB5CF753-210C-37A2-3B21-9B5E78151AC4}"/>
              </a:ext>
            </a:extLst>
          </p:cNvPr>
          <p:cNvCxnSpPr>
            <a:stCxn id="18" idx="2"/>
            <a:endCxn id="20" idx="0"/>
          </p:cNvCxnSpPr>
          <p:nvPr/>
        </p:nvCxnSpPr>
        <p:spPr>
          <a:xfrm>
            <a:off x="6146368" y="1667664"/>
            <a:ext cx="551977" cy="997235"/>
          </a:xfrm>
          <a:prstGeom prst="straightConnector1">
            <a:avLst/>
          </a:prstGeom>
          <a:noFill/>
          <a:ln w="12701" cap="flat">
            <a:solidFill>
              <a:srgbClr val="8FBDEA"/>
            </a:solidFill>
            <a:custDash>
              <a:ds d="100000" sp="100000"/>
            </a:custDash>
            <a:miter/>
          </a:ln>
        </p:spPr>
      </p:cxnSp>
      <p:cxnSp>
        <p:nvCxnSpPr>
          <p:cNvPr id="48" name="Straight Connector 89">
            <a:extLst>
              <a:ext uri="{FF2B5EF4-FFF2-40B4-BE49-F238E27FC236}">
                <a16:creationId xmlns:a16="http://schemas.microsoft.com/office/drawing/2014/main" id="{19F3F1AB-65EC-9805-D3FA-EA6543DBE4AD}"/>
              </a:ext>
            </a:extLst>
          </p:cNvPr>
          <p:cNvCxnSpPr>
            <a:stCxn id="12" idx="2"/>
            <a:endCxn id="3" idx="0"/>
          </p:cNvCxnSpPr>
          <p:nvPr/>
        </p:nvCxnSpPr>
        <p:spPr>
          <a:xfrm>
            <a:off x="9123681" y="1667664"/>
            <a:ext cx="1492749" cy="1061088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49" name="Straight Connector 91">
            <a:extLst>
              <a:ext uri="{FF2B5EF4-FFF2-40B4-BE49-F238E27FC236}">
                <a16:creationId xmlns:a16="http://schemas.microsoft.com/office/drawing/2014/main" id="{45C3BF36-1AA9-3A83-0516-F2E6BE38B062}"/>
              </a:ext>
            </a:extLst>
          </p:cNvPr>
          <p:cNvCxnSpPr>
            <a:stCxn id="18" idx="2"/>
            <a:endCxn id="3" idx="0"/>
          </p:cNvCxnSpPr>
          <p:nvPr/>
        </p:nvCxnSpPr>
        <p:spPr>
          <a:xfrm>
            <a:off x="6146368" y="1667664"/>
            <a:ext cx="4470062" cy="1061088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50" name="Straight Connector 93">
            <a:extLst>
              <a:ext uri="{FF2B5EF4-FFF2-40B4-BE49-F238E27FC236}">
                <a16:creationId xmlns:a16="http://schemas.microsoft.com/office/drawing/2014/main" id="{AA1AC07D-6F03-A0D2-7F62-F590EA916B6C}"/>
              </a:ext>
            </a:extLst>
          </p:cNvPr>
          <p:cNvCxnSpPr>
            <a:stCxn id="23" idx="2"/>
            <a:endCxn id="3" idx="0"/>
          </p:cNvCxnSpPr>
          <p:nvPr/>
        </p:nvCxnSpPr>
        <p:spPr>
          <a:xfrm flipH="1">
            <a:off x="10616430" y="1667664"/>
            <a:ext cx="1484574" cy="1061088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cxnSp>
        <p:nvCxnSpPr>
          <p:cNvPr id="51" name="Straight Connector 95">
            <a:extLst>
              <a:ext uri="{FF2B5EF4-FFF2-40B4-BE49-F238E27FC236}">
                <a16:creationId xmlns:a16="http://schemas.microsoft.com/office/drawing/2014/main" id="{35E4915B-2956-15F4-B2BE-FD7C3F3B3ED5}"/>
              </a:ext>
            </a:extLst>
          </p:cNvPr>
          <p:cNvCxnSpPr>
            <a:stCxn id="6" idx="2"/>
            <a:endCxn id="3" idx="0"/>
          </p:cNvCxnSpPr>
          <p:nvPr/>
        </p:nvCxnSpPr>
        <p:spPr>
          <a:xfrm flipH="1">
            <a:off x="10616430" y="1667664"/>
            <a:ext cx="4461888" cy="1061088"/>
          </a:xfrm>
          <a:prstGeom prst="straightConnector1">
            <a:avLst/>
          </a:prstGeom>
          <a:noFill/>
          <a:ln w="12701" cap="flat">
            <a:solidFill>
              <a:srgbClr val="12164E"/>
            </a:solidFill>
            <a:custDash>
              <a:ds d="100000" sp="100000"/>
            </a:custDash>
            <a:miter/>
          </a:ln>
        </p:spPr>
      </p:cxnSp>
      <p:sp>
        <p:nvSpPr>
          <p:cNvPr id="52" name="Rectangle: Rounded Corners 6">
            <a:extLst>
              <a:ext uri="{FF2B5EF4-FFF2-40B4-BE49-F238E27FC236}">
                <a16:creationId xmlns:a16="http://schemas.microsoft.com/office/drawing/2014/main" id="{296CB411-FB6D-BA9C-341E-E602F7B85F8E}"/>
              </a:ext>
            </a:extLst>
          </p:cNvPr>
          <p:cNvSpPr/>
          <p:nvPr/>
        </p:nvSpPr>
        <p:spPr>
          <a:xfrm>
            <a:off x="9650842" y="6738259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BDEA"/>
          </a:solidFill>
          <a:ln w="12701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50" b="1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Stéphane Séjourné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Prosperity and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Industry Strategy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70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cxnSp>
        <p:nvCxnSpPr>
          <p:cNvPr id="53" name="Straight Connector 97">
            <a:extLst>
              <a:ext uri="{FF2B5EF4-FFF2-40B4-BE49-F238E27FC236}">
                <a16:creationId xmlns:a16="http://schemas.microsoft.com/office/drawing/2014/main" id="{AC06CB6E-BDC0-E2DC-E011-9A7C7096CA92}"/>
              </a:ext>
            </a:extLst>
          </p:cNvPr>
          <p:cNvCxnSpPr>
            <a:stCxn id="19" idx="0"/>
            <a:endCxn id="27" idx="2"/>
          </p:cNvCxnSpPr>
          <p:nvPr/>
        </p:nvCxnSpPr>
        <p:spPr>
          <a:xfrm flipV="1">
            <a:off x="7080153" y="5682766"/>
            <a:ext cx="2160508" cy="1067270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cxnSp>
        <p:nvCxnSpPr>
          <p:cNvPr id="54" name="Straight Connector 99">
            <a:extLst>
              <a:ext uri="{FF2B5EF4-FFF2-40B4-BE49-F238E27FC236}">
                <a16:creationId xmlns:a16="http://schemas.microsoft.com/office/drawing/2014/main" id="{690A7832-2BBA-0F58-C818-FB9B346335E4}"/>
              </a:ext>
            </a:extLst>
          </p:cNvPr>
          <p:cNvCxnSpPr>
            <a:stCxn id="7" idx="1"/>
            <a:endCxn id="27" idx="3"/>
          </p:cNvCxnSpPr>
          <p:nvPr/>
        </p:nvCxnSpPr>
        <p:spPr>
          <a:xfrm>
            <a:off x="7087550" y="5042504"/>
            <a:ext cx="508590" cy="24442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cxnSp>
        <p:nvCxnSpPr>
          <p:cNvPr id="55" name="Straight Connector 102">
            <a:extLst>
              <a:ext uri="{FF2B5EF4-FFF2-40B4-BE49-F238E27FC236}">
                <a16:creationId xmlns:a16="http://schemas.microsoft.com/office/drawing/2014/main" id="{7E9190DA-E79F-A568-C47E-066A9CCD786E}"/>
              </a:ext>
            </a:extLst>
          </p:cNvPr>
          <p:cNvCxnSpPr>
            <a:stCxn id="20" idx="2"/>
            <a:endCxn id="27" idx="0"/>
          </p:cNvCxnSpPr>
          <p:nvPr/>
        </p:nvCxnSpPr>
        <p:spPr>
          <a:xfrm>
            <a:off x="6698345" y="3805869"/>
            <a:ext cx="2542316" cy="645256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cxnSp>
        <p:nvCxnSpPr>
          <p:cNvPr id="56" name="Straight Connector 104">
            <a:extLst>
              <a:ext uri="{FF2B5EF4-FFF2-40B4-BE49-F238E27FC236}">
                <a16:creationId xmlns:a16="http://schemas.microsoft.com/office/drawing/2014/main" id="{6B92A37C-293F-34D2-A639-5A4A5F428DCF}"/>
              </a:ext>
            </a:extLst>
          </p:cNvPr>
          <p:cNvCxnSpPr>
            <a:stCxn id="3" idx="2"/>
            <a:endCxn id="27" idx="0"/>
          </p:cNvCxnSpPr>
          <p:nvPr/>
        </p:nvCxnSpPr>
        <p:spPr>
          <a:xfrm flipH="1">
            <a:off x="9240661" y="3869722"/>
            <a:ext cx="1375769" cy="581403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sp>
        <p:nvSpPr>
          <p:cNvPr id="57" name="Rectangle: Rounded Corners 7">
            <a:extLst>
              <a:ext uri="{FF2B5EF4-FFF2-40B4-BE49-F238E27FC236}">
                <a16:creationId xmlns:a16="http://schemas.microsoft.com/office/drawing/2014/main" id="{F58E6E0C-FF7C-9ABA-221F-BB6DE8908B04}"/>
              </a:ext>
            </a:extLst>
          </p:cNvPr>
          <p:cNvSpPr/>
          <p:nvPr/>
        </p:nvSpPr>
        <p:spPr>
          <a:xfrm>
            <a:off x="11545909" y="4476527"/>
            <a:ext cx="2899544" cy="114097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BDEA"/>
          </a:solidFill>
          <a:ln w="12701" cap="flat">
            <a:solidFill>
              <a:srgbClr val="8FBDEA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50" b="1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Henna Virkkunen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Tech Sovereignty,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000000"/>
                </a:solidFill>
                <a:uFillTx/>
                <a:latin typeface="Canva Sans"/>
              </a:rPr>
              <a:t>Security and Democracy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50" b="0" i="0" u="none" strike="noStrike" kern="1200" cap="none" spc="0" baseline="0">
              <a:solidFill>
                <a:srgbClr val="000000"/>
              </a:solidFill>
              <a:uFillTx/>
              <a:latin typeface="Canva Sans"/>
            </a:endParaRPr>
          </a:p>
        </p:txBody>
      </p:sp>
      <p:cxnSp>
        <p:nvCxnSpPr>
          <p:cNvPr id="58" name="Straight Connector 107">
            <a:extLst>
              <a:ext uri="{FF2B5EF4-FFF2-40B4-BE49-F238E27FC236}">
                <a16:creationId xmlns:a16="http://schemas.microsoft.com/office/drawing/2014/main" id="{ECE9A513-E319-BABB-E9C9-EE354D401CF4}"/>
              </a:ext>
            </a:extLst>
          </p:cNvPr>
          <p:cNvCxnSpPr>
            <a:stCxn id="57" idx="3"/>
            <a:endCxn id="27" idx="1"/>
          </p:cNvCxnSpPr>
          <p:nvPr/>
        </p:nvCxnSpPr>
        <p:spPr>
          <a:xfrm flipH="1">
            <a:off x="10885181" y="5047012"/>
            <a:ext cx="660728" cy="19934"/>
          </a:xfrm>
          <a:prstGeom prst="straightConnector1">
            <a:avLst/>
          </a:prstGeom>
          <a:noFill/>
          <a:ln w="12701" cap="flat">
            <a:solidFill>
              <a:srgbClr val="E97132"/>
            </a:solidFill>
            <a:prstDash val="solid"/>
            <a:miter/>
          </a:ln>
        </p:spPr>
      </p:cxnSp>
      <p:sp>
        <p:nvSpPr>
          <p:cNvPr id="59" name="Oval 109">
            <a:extLst>
              <a:ext uri="{FF2B5EF4-FFF2-40B4-BE49-F238E27FC236}">
                <a16:creationId xmlns:a16="http://schemas.microsoft.com/office/drawing/2014/main" id="{A6A84934-8F9A-ADD6-0B98-0158FE7D38A6}"/>
              </a:ext>
            </a:extLst>
          </p:cNvPr>
          <p:cNvSpPr/>
          <p:nvPr/>
        </p:nvSpPr>
        <p:spPr>
          <a:xfrm>
            <a:off x="8881128" y="3936802"/>
            <a:ext cx="810012" cy="81001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0" name="Oval 110">
            <a:extLst>
              <a:ext uri="{FF2B5EF4-FFF2-40B4-BE49-F238E27FC236}">
                <a16:creationId xmlns:a16="http://schemas.microsoft.com/office/drawing/2014/main" id="{C348D734-3FC0-43E0-F88A-3E6FFDC4207A}"/>
              </a:ext>
            </a:extLst>
          </p:cNvPr>
          <p:cNvSpPr/>
          <p:nvPr/>
        </p:nvSpPr>
        <p:spPr>
          <a:xfrm>
            <a:off x="11559433" y="2647654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1" name="Oval 111">
            <a:extLst>
              <a:ext uri="{FF2B5EF4-FFF2-40B4-BE49-F238E27FC236}">
                <a16:creationId xmlns:a16="http://schemas.microsoft.com/office/drawing/2014/main" id="{53FE9E10-2D4A-223D-0C0A-9B26661666B9}"/>
              </a:ext>
            </a:extLst>
          </p:cNvPr>
          <p:cNvSpPr/>
          <p:nvPr/>
        </p:nvSpPr>
        <p:spPr>
          <a:xfrm>
            <a:off x="13851459" y="4403631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2" name="Oval 112">
            <a:extLst>
              <a:ext uri="{FF2B5EF4-FFF2-40B4-BE49-F238E27FC236}">
                <a16:creationId xmlns:a16="http://schemas.microsoft.com/office/drawing/2014/main" id="{026FDE80-1FDD-4CBD-77B6-3654229648A7}"/>
              </a:ext>
            </a:extLst>
          </p:cNvPr>
          <p:cNvSpPr/>
          <p:nvPr/>
        </p:nvSpPr>
        <p:spPr>
          <a:xfrm>
            <a:off x="12037957" y="6534046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3" name="Oval 113">
            <a:extLst>
              <a:ext uri="{FF2B5EF4-FFF2-40B4-BE49-F238E27FC236}">
                <a16:creationId xmlns:a16="http://schemas.microsoft.com/office/drawing/2014/main" id="{CBF94127-891B-2B6B-9F64-4F266F356BE7}"/>
              </a:ext>
            </a:extLst>
          </p:cNvPr>
          <p:cNvSpPr/>
          <p:nvPr/>
        </p:nvSpPr>
        <p:spPr>
          <a:xfrm>
            <a:off x="6493556" y="4358844"/>
            <a:ext cx="593994" cy="5939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4" name="Oval 114">
            <a:extLst>
              <a:ext uri="{FF2B5EF4-FFF2-40B4-BE49-F238E27FC236}">
                <a16:creationId xmlns:a16="http://schemas.microsoft.com/office/drawing/2014/main" id="{12C7449B-4458-660E-D42E-9429A4174ECC}"/>
              </a:ext>
            </a:extLst>
          </p:cNvPr>
          <p:cNvSpPr/>
          <p:nvPr/>
        </p:nvSpPr>
        <p:spPr>
          <a:xfrm>
            <a:off x="7646944" y="2534936"/>
            <a:ext cx="593994" cy="5939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8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5" name="Oval 115">
            <a:extLst>
              <a:ext uri="{FF2B5EF4-FFF2-40B4-BE49-F238E27FC236}">
                <a16:creationId xmlns:a16="http://schemas.microsoft.com/office/drawing/2014/main" id="{9ABC69F9-7DA2-551D-B6D6-ABEE37823531}"/>
              </a:ext>
            </a:extLst>
          </p:cNvPr>
          <p:cNvSpPr/>
          <p:nvPr/>
        </p:nvSpPr>
        <p:spPr>
          <a:xfrm>
            <a:off x="7928524" y="6593171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9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6" name="Oval 116">
            <a:extLst>
              <a:ext uri="{FF2B5EF4-FFF2-40B4-BE49-F238E27FC236}">
                <a16:creationId xmlns:a16="http://schemas.microsoft.com/office/drawing/2014/main" id="{EBCB656D-9CB2-E687-48A8-78ECF54780D8}"/>
              </a:ext>
            </a:extLst>
          </p:cNvPr>
          <p:cNvSpPr/>
          <p:nvPr/>
        </p:nvSpPr>
        <p:spPr>
          <a:xfrm>
            <a:off x="17502173" y="6984534"/>
            <a:ext cx="593994" cy="5939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0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7" name="Oval 117">
            <a:extLst>
              <a:ext uri="{FF2B5EF4-FFF2-40B4-BE49-F238E27FC236}">
                <a16:creationId xmlns:a16="http://schemas.microsoft.com/office/drawing/2014/main" id="{4A34D98E-8540-DAB1-44E8-650F6519C03E}"/>
              </a:ext>
            </a:extLst>
          </p:cNvPr>
          <p:cNvSpPr/>
          <p:nvPr/>
        </p:nvSpPr>
        <p:spPr>
          <a:xfrm>
            <a:off x="16593799" y="8430173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1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8" name="Oval 118">
            <a:extLst>
              <a:ext uri="{FF2B5EF4-FFF2-40B4-BE49-F238E27FC236}">
                <a16:creationId xmlns:a16="http://schemas.microsoft.com/office/drawing/2014/main" id="{96518B07-A853-2506-1E83-A3007F21F818}"/>
              </a:ext>
            </a:extLst>
          </p:cNvPr>
          <p:cNvSpPr/>
          <p:nvPr/>
        </p:nvSpPr>
        <p:spPr>
          <a:xfrm>
            <a:off x="2716984" y="2053660"/>
            <a:ext cx="593994" cy="5939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2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9" name="Oval 119">
            <a:extLst>
              <a:ext uri="{FF2B5EF4-FFF2-40B4-BE49-F238E27FC236}">
                <a16:creationId xmlns:a16="http://schemas.microsoft.com/office/drawing/2014/main" id="{D6D3D583-026B-BCC5-0730-1FA6E6DCF50E}"/>
              </a:ext>
            </a:extLst>
          </p:cNvPr>
          <p:cNvSpPr/>
          <p:nvPr/>
        </p:nvSpPr>
        <p:spPr>
          <a:xfrm>
            <a:off x="7041026" y="407511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3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0" name="Oval 120">
            <a:extLst>
              <a:ext uri="{FF2B5EF4-FFF2-40B4-BE49-F238E27FC236}">
                <a16:creationId xmlns:a16="http://schemas.microsoft.com/office/drawing/2014/main" id="{EB518174-53CA-44D2-71DE-B51E8D60D526}"/>
              </a:ext>
            </a:extLst>
          </p:cNvPr>
          <p:cNvSpPr/>
          <p:nvPr/>
        </p:nvSpPr>
        <p:spPr>
          <a:xfrm>
            <a:off x="12956773" y="454237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4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1" name="Oval 121">
            <a:extLst>
              <a:ext uri="{FF2B5EF4-FFF2-40B4-BE49-F238E27FC236}">
                <a16:creationId xmlns:a16="http://schemas.microsoft.com/office/drawing/2014/main" id="{38AD4782-A8C8-3A85-A848-CD651108AEBA}"/>
              </a:ext>
            </a:extLst>
          </p:cNvPr>
          <p:cNvSpPr/>
          <p:nvPr/>
        </p:nvSpPr>
        <p:spPr>
          <a:xfrm>
            <a:off x="17693996" y="1873459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5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2" name="Oval 122">
            <a:extLst>
              <a:ext uri="{FF2B5EF4-FFF2-40B4-BE49-F238E27FC236}">
                <a16:creationId xmlns:a16="http://schemas.microsoft.com/office/drawing/2014/main" id="{888E7A5B-FFDA-4972-6816-566F6C5E2362}"/>
              </a:ext>
            </a:extLst>
          </p:cNvPr>
          <p:cNvSpPr/>
          <p:nvPr/>
        </p:nvSpPr>
        <p:spPr>
          <a:xfrm>
            <a:off x="2686269" y="5932224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6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3" name="Oval 123">
            <a:extLst>
              <a:ext uri="{FF2B5EF4-FFF2-40B4-BE49-F238E27FC236}">
                <a16:creationId xmlns:a16="http://schemas.microsoft.com/office/drawing/2014/main" id="{BF151846-6721-59DE-A2C4-EAAC772D1FEB}"/>
              </a:ext>
            </a:extLst>
          </p:cNvPr>
          <p:cNvSpPr/>
          <p:nvPr/>
        </p:nvSpPr>
        <p:spPr>
          <a:xfrm>
            <a:off x="2686269" y="4632679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7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4" name="Oval 124">
            <a:extLst>
              <a:ext uri="{FF2B5EF4-FFF2-40B4-BE49-F238E27FC236}">
                <a16:creationId xmlns:a16="http://schemas.microsoft.com/office/drawing/2014/main" id="{349B36BE-C749-0599-4B98-7ACB35B54604}"/>
              </a:ext>
            </a:extLst>
          </p:cNvPr>
          <p:cNvSpPr/>
          <p:nvPr/>
        </p:nvSpPr>
        <p:spPr>
          <a:xfrm>
            <a:off x="2694654" y="3390000"/>
            <a:ext cx="593994" cy="5939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8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5" name="Oval 125">
            <a:extLst>
              <a:ext uri="{FF2B5EF4-FFF2-40B4-BE49-F238E27FC236}">
                <a16:creationId xmlns:a16="http://schemas.microsoft.com/office/drawing/2014/main" id="{85218991-7984-1B2F-E386-B96C4831B831}"/>
              </a:ext>
            </a:extLst>
          </p:cNvPr>
          <p:cNvSpPr/>
          <p:nvPr/>
        </p:nvSpPr>
        <p:spPr>
          <a:xfrm>
            <a:off x="17689516" y="3140351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9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6" name="Oval 126">
            <a:extLst>
              <a:ext uri="{FF2B5EF4-FFF2-40B4-BE49-F238E27FC236}">
                <a16:creationId xmlns:a16="http://schemas.microsoft.com/office/drawing/2014/main" id="{FB7E7C8D-A81E-48E9-04E4-3201D671059D}"/>
              </a:ext>
            </a:extLst>
          </p:cNvPr>
          <p:cNvSpPr/>
          <p:nvPr/>
        </p:nvSpPr>
        <p:spPr>
          <a:xfrm>
            <a:off x="16011866" y="445157"/>
            <a:ext cx="593994" cy="5939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0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7" name="Oval 127">
            <a:extLst>
              <a:ext uri="{FF2B5EF4-FFF2-40B4-BE49-F238E27FC236}">
                <a16:creationId xmlns:a16="http://schemas.microsoft.com/office/drawing/2014/main" id="{B4A89D57-65B9-DA99-0482-56D50D1598C4}"/>
              </a:ext>
            </a:extLst>
          </p:cNvPr>
          <p:cNvSpPr/>
          <p:nvPr/>
        </p:nvSpPr>
        <p:spPr>
          <a:xfrm>
            <a:off x="10017910" y="8727170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1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8" name="Oval 128">
            <a:extLst>
              <a:ext uri="{FF2B5EF4-FFF2-40B4-BE49-F238E27FC236}">
                <a16:creationId xmlns:a16="http://schemas.microsoft.com/office/drawing/2014/main" id="{342F55E7-098E-1B72-CD02-16420364DDD1}"/>
              </a:ext>
            </a:extLst>
          </p:cNvPr>
          <p:cNvSpPr/>
          <p:nvPr/>
        </p:nvSpPr>
        <p:spPr>
          <a:xfrm>
            <a:off x="10000948" y="445157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2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9" name="Oval 129">
            <a:extLst>
              <a:ext uri="{FF2B5EF4-FFF2-40B4-BE49-F238E27FC236}">
                <a16:creationId xmlns:a16="http://schemas.microsoft.com/office/drawing/2014/main" id="{4772856E-E5BA-07A0-5826-077D97903F54}"/>
              </a:ext>
            </a:extLst>
          </p:cNvPr>
          <p:cNvSpPr/>
          <p:nvPr/>
        </p:nvSpPr>
        <p:spPr>
          <a:xfrm>
            <a:off x="17687979" y="5559588"/>
            <a:ext cx="593994" cy="5939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3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0" name="Oval 130">
            <a:extLst>
              <a:ext uri="{FF2B5EF4-FFF2-40B4-BE49-F238E27FC236}">
                <a16:creationId xmlns:a16="http://schemas.microsoft.com/office/drawing/2014/main" id="{B23B7118-C319-6904-74B1-5BBEEC5A8492}"/>
              </a:ext>
            </a:extLst>
          </p:cNvPr>
          <p:cNvSpPr/>
          <p:nvPr/>
        </p:nvSpPr>
        <p:spPr>
          <a:xfrm>
            <a:off x="17687979" y="4349974"/>
            <a:ext cx="593994" cy="5939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4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1" name="Oval 131">
            <a:extLst>
              <a:ext uri="{FF2B5EF4-FFF2-40B4-BE49-F238E27FC236}">
                <a16:creationId xmlns:a16="http://schemas.microsoft.com/office/drawing/2014/main" id="{77A21F1D-C6B5-2C56-CE8A-208F677E8CD0}"/>
              </a:ext>
            </a:extLst>
          </p:cNvPr>
          <p:cNvSpPr/>
          <p:nvPr/>
        </p:nvSpPr>
        <p:spPr>
          <a:xfrm>
            <a:off x="6970416" y="8727170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5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2" name="Oval 133">
            <a:extLst>
              <a:ext uri="{FF2B5EF4-FFF2-40B4-BE49-F238E27FC236}">
                <a16:creationId xmlns:a16="http://schemas.microsoft.com/office/drawing/2014/main" id="{3868F89C-4F19-79FD-DE0B-333534A5AEF0}"/>
              </a:ext>
            </a:extLst>
          </p:cNvPr>
          <p:cNvSpPr/>
          <p:nvPr/>
        </p:nvSpPr>
        <p:spPr>
          <a:xfrm>
            <a:off x="2716984" y="7191563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6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3" name="Oval 134">
            <a:extLst>
              <a:ext uri="{FF2B5EF4-FFF2-40B4-BE49-F238E27FC236}">
                <a16:creationId xmlns:a16="http://schemas.microsoft.com/office/drawing/2014/main" id="{68420873-2C6A-865C-098F-B2F95F0999F6}"/>
              </a:ext>
            </a:extLst>
          </p:cNvPr>
          <p:cNvSpPr/>
          <p:nvPr/>
        </p:nvSpPr>
        <p:spPr>
          <a:xfrm>
            <a:off x="4074447" y="417569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7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4" name="Oval 135" descr="Maria Luís Albuquerque">
            <a:extLst>
              <a:ext uri="{FF2B5EF4-FFF2-40B4-BE49-F238E27FC236}">
                <a16:creationId xmlns:a16="http://schemas.microsoft.com/office/drawing/2014/main" id="{64902253-332E-4AFD-0F44-6641D144BC3B}"/>
              </a:ext>
            </a:extLst>
          </p:cNvPr>
          <p:cNvSpPr/>
          <p:nvPr/>
        </p:nvSpPr>
        <p:spPr>
          <a:xfrm>
            <a:off x="13253770" y="8768428"/>
            <a:ext cx="594003" cy="59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8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5" name="Oval 137">
            <a:extLst>
              <a:ext uri="{FF2B5EF4-FFF2-40B4-BE49-F238E27FC236}">
                <a16:creationId xmlns:a16="http://schemas.microsoft.com/office/drawing/2014/main" id="{16705469-2053-F14A-DCC2-91FF39E91B8C}"/>
              </a:ext>
            </a:extLst>
          </p:cNvPr>
          <p:cNvSpPr/>
          <p:nvPr/>
        </p:nvSpPr>
        <p:spPr>
          <a:xfrm>
            <a:off x="3773033" y="8768428"/>
            <a:ext cx="598419" cy="5984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9">
              <a:alphaModFix/>
            </a:blip>
            <a:stretch>
              <a:fillRect/>
            </a:stretch>
          </a:blip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7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38C90-186E-0E73-19F6-840CABBD8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2DD5D4-DEA9-CAD8-0CDE-1F7ACD0DFC56}"/>
              </a:ext>
            </a:extLst>
          </p:cNvPr>
          <p:cNvGrpSpPr/>
          <p:nvPr/>
        </p:nvGrpSpPr>
        <p:grpSpPr>
          <a:xfrm>
            <a:off x="11586003" y="2"/>
            <a:ext cx="6701997" cy="10287000"/>
            <a:chOff x="0" y="0"/>
            <a:chExt cx="8935995" cy="1427500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F7E0965-A78B-4B08-9C18-BAF698A6ECA2}"/>
                </a:ext>
              </a:extLst>
            </p:cNvPr>
            <p:cNvGrpSpPr/>
            <p:nvPr/>
          </p:nvGrpSpPr>
          <p:grpSpPr>
            <a:xfrm>
              <a:off x="0" y="0"/>
              <a:ext cx="8935995" cy="4758335"/>
              <a:chOff x="0" y="0"/>
              <a:chExt cx="1416645" cy="75435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39E7D723-4109-74CB-D6D7-EC702414D04F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11209" b="-11209"/>
                </a:stretch>
              </a:blipFill>
            </p:spPr>
            <p:txBody>
              <a:bodyPr/>
              <a:lstStyle/>
              <a:p>
                <a:pPr defTabSz="1371600"/>
                <a:endParaRPr lang="nb-NO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6B6DBE69-1C84-D946-6ED5-4BEBC1C0EA44}"/>
                </a:ext>
              </a:extLst>
            </p:cNvPr>
            <p:cNvGrpSpPr/>
            <p:nvPr/>
          </p:nvGrpSpPr>
          <p:grpSpPr>
            <a:xfrm>
              <a:off x="0" y="4758335"/>
              <a:ext cx="8935995" cy="4758335"/>
              <a:chOff x="0" y="0"/>
              <a:chExt cx="1416645" cy="75435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3776C8C0-AC10-1030-FFE8-AFF0CC56AB56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240" t="-15062" r="-10869" b="-35313"/>
                </a:stretch>
              </a:blipFill>
            </p:spPr>
            <p:txBody>
              <a:bodyPr/>
              <a:lstStyle/>
              <a:p>
                <a:pPr defTabSz="1371600"/>
                <a:endParaRPr lang="nb-NO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78619C2-0319-062F-42A1-46B809DB81F5}"/>
                </a:ext>
              </a:extLst>
            </p:cNvPr>
            <p:cNvGrpSpPr/>
            <p:nvPr/>
          </p:nvGrpSpPr>
          <p:grpSpPr>
            <a:xfrm>
              <a:off x="0" y="9516669"/>
              <a:ext cx="8935995" cy="4758335"/>
              <a:chOff x="0" y="0"/>
              <a:chExt cx="1416645" cy="75435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DAE43023-4E46-F022-645F-BFCC8164DD88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101" b="-7101"/>
                </a:stretch>
              </a:blipFill>
            </p:spPr>
            <p:txBody>
              <a:bodyPr/>
              <a:lstStyle/>
              <a:p>
                <a:pPr defTabSz="1371600"/>
                <a:endParaRPr lang="nb-NO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3E3CC81C-3DB0-007C-F2C0-908D8ADC2626}"/>
              </a:ext>
            </a:extLst>
          </p:cNvPr>
          <p:cNvSpPr/>
          <p:nvPr/>
        </p:nvSpPr>
        <p:spPr>
          <a:xfrm flipH="1">
            <a:off x="17958308" y="1508645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371600"/>
            <a:endParaRPr lang="nb-NO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756DBBB7-E1B7-0A7D-D397-B069E291913B}"/>
              </a:ext>
            </a:extLst>
          </p:cNvPr>
          <p:cNvSpPr/>
          <p:nvPr/>
        </p:nvSpPr>
        <p:spPr>
          <a:xfrm flipH="1">
            <a:off x="11944418" y="6078698"/>
            <a:ext cx="0" cy="3179603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371600"/>
            <a:endParaRPr lang="nb-NO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B4F1E25-1F89-8465-A834-AA1A10B5A5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6002" y="9525"/>
            <a:ext cx="6701999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pPr defTabSz="1371600"/>
            <a:endParaRPr lang="nb-NO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CE4D7C6A-E843-B587-ED74-B566CED9A000}"/>
              </a:ext>
            </a:extLst>
          </p:cNvPr>
          <p:cNvSpPr/>
          <p:nvPr/>
        </p:nvSpPr>
        <p:spPr>
          <a:xfrm>
            <a:off x="16149685" y="9021293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nb-NO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508831D-6775-C886-D0F9-7B8813046BFF}"/>
              </a:ext>
            </a:extLst>
          </p:cNvPr>
          <p:cNvSpPr txBox="1"/>
          <p:nvPr/>
        </p:nvSpPr>
        <p:spPr>
          <a:xfrm>
            <a:off x="342901" y="198752"/>
            <a:ext cx="11446301" cy="1231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spcBef>
                <a:spcPct val="0"/>
              </a:spcBef>
            </a:pPr>
            <a:r>
              <a:rPr lang="nb-NO" sz="4001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CSI – Hvordan håndtere økningen i sektorovergripende regelverk fra EU</a:t>
            </a:r>
            <a:endParaRPr lang="nb-NO" sz="6600" b="1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CD43C69-F2A5-AD29-262A-1C548AD19F63}"/>
              </a:ext>
            </a:extLst>
          </p:cNvPr>
          <p:cNvSpPr txBox="1"/>
          <p:nvPr/>
        </p:nvSpPr>
        <p:spPr>
          <a:xfrm>
            <a:off x="-287252" y="1714502"/>
            <a:ext cx="11776178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1" defTabSz="1371600">
              <a:buClr>
                <a:srgbClr val="4F82BA">
                  <a:lumMod val="75000"/>
                </a:srgbClr>
              </a:buClr>
            </a:pPr>
            <a:r>
              <a:rPr lang="nb-NO" sz="36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EØS-arbeidet skal tilpasses</a:t>
            </a:r>
          </a:p>
          <a:p>
            <a:pPr marL="685800" lvl="1" defTabSz="1371600">
              <a:buClr>
                <a:srgbClr val="4F82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nb-NO" sz="2700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 Implementering </a:t>
            </a:r>
            <a:r>
              <a:rPr lang="nb-NO" sz="2700" err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Walaas</a:t>
            </a:r>
            <a:r>
              <a:rPr lang="nb-NO" sz="2700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 rapporten - F</a:t>
            </a:r>
            <a:r>
              <a:rPr lang="nb-NO" sz="2700">
                <a:solidFill>
                  <a:srgbClr val="0C4674">
                    <a:lumMod val="75000"/>
                  </a:srgbClr>
                </a:solidFill>
                <a:ea typeface="Open Sans Light"/>
                <a:cs typeface="Open Sans Light"/>
              </a:rPr>
              <a:t>orventninger og krav til leveranser</a:t>
            </a:r>
          </a:p>
          <a:p>
            <a:pPr marL="685800" lvl="1" defTabSz="1371600">
              <a:buClr>
                <a:srgbClr val="4F82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nb-NO" sz="27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Legge til rette for «tidlig og tydelig» i praksis</a:t>
            </a:r>
          </a:p>
          <a:p>
            <a:pPr marL="685800" lvl="1" defTabSz="1371600">
              <a:buClr>
                <a:srgbClr val="38618F"/>
              </a:buClr>
            </a:pPr>
            <a:endParaRPr lang="nb-NO" sz="3600" b="1">
              <a:solidFill>
                <a:srgbClr val="0C4674">
                  <a:lumMod val="75000"/>
                </a:srgbClr>
              </a:solidFill>
              <a:latin typeface="Calibri" panose="020F0502020204030204"/>
              <a:ea typeface="Open Sans Light"/>
              <a:cs typeface="Open Sans Light"/>
            </a:endParaRPr>
          </a:p>
          <a:p>
            <a:pPr marL="685800" lvl="1" defTabSz="1371600">
              <a:buClr>
                <a:srgbClr val="38618F"/>
              </a:buClr>
            </a:pPr>
            <a:r>
              <a:rPr lang="nb-NO" sz="36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Systematisk oppfølging i tidlig fase</a:t>
            </a:r>
          </a:p>
          <a:p>
            <a:pPr marL="685800" lvl="1" defTabSz="1371600">
              <a:buClr>
                <a:srgbClr val="38618F"/>
              </a:buClr>
              <a:buFont typeface="Arial" panose="05000000000000000000" pitchFamily="2" charset="2"/>
              <a:buChar char="•"/>
            </a:pPr>
            <a:r>
              <a:rPr lang="nb-NO" sz="27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Nøkkelen til å lykkes er å være tidlig ute</a:t>
            </a:r>
          </a:p>
          <a:p>
            <a:pPr marL="685800" lvl="1" defTabSz="1371600">
              <a:buClr>
                <a:srgbClr val="38618F"/>
              </a:buClr>
              <a:buFont typeface="Arial" panose="05000000000000000000" pitchFamily="2" charset="2"/>
              <a:buChar char="•"/>
            </a:pPr>
            <a:r>
              <a:rPr lang="nb-NO" sz="27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Identifisere ansvarlig departement, etablere posisjoner</a:t>
            </a:r>
          </a:p>
          <a:p>
            <a:pPr marL="685800" lvl="1" defTabSz="1371600">
              <a:buClr>
                <a:srgbClr val="38618F"/>
              </a:buClr>
              <a:buFont typeface="Arial" panose="05000000000000000000" pitchFamily="2" charset="2"/>
              <a:buChar char="•"/>
            </a:pPr>
            <a:r>
              <a:rPr lang="nb-NO" sz="27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Uformell kontakt med EU siden</a:t>
            </a:r>
          </a:p>
          <a:p>
            <a:pPr marL="685800" lvl="1" defTabSz="1371600">
              <a:buClr>
                <a:srgbClr val="38618F"/>
              </a:buClr>
              <a:buFont typeface="Arial" panose="05000000000000000000" pitchFamily="2" charset="2"/>
              <a:buChar char="•"/>
            </a:pPr>
            <a:r>
              <a:rPr lang="nb-NO" sz="27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</a:t>
            </a:r>
            <a:r>
              <a:rPr lang="nb-NO" sz="27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Bruk av EFTA strukturene og sekretariatet</a:t>
            </a:r>
          </a:p>
          <a:p>
            <a:pPr marL="685800" lvl="1" defTabSz="1371600">
              <a:buClr>
                <a:srgbClr val="38618F"/>
              </a:buClr>
            </a:pPr>
            <a:endParaRPr lang="nb-NO" sz="2700">
              <a:solidFill>
                <a:srgbClr val="323B3F"/>
              </a:solidFill>
              <a:latin typeface="Calibri" panose="020F0502020204030204"/>
              <a:ea typeface="Open Sans Light"/>
              <a:cs typeface="Calibri"/>
            </a:endParaRPr>
          </a:p>
          <a:p>
            <a:pPr marL="685800" lvl="1" defTabSz="1371600">
              <a:buClr>
                <a:srgbClr val="38618F"/>
              </a:buClr>
            </a:pPr>
            <a:r>
              <a:rPr lang="nb-NO" sz="36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Strategiske vurderinger og EØS-relevans</a:t>
            </a:r>
          </a:p>
          <a:p>
            <a:pPr marL="685800" lvl="1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700" b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Strategiske vurderinger </a:t>
            </a:r>
            <a:r>
              <a:rPr lang="nb-NO" sz="27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(på </a:t>
            </a:r>
            <a:r>
              <a:rPr lang="nb-NO" sz="2700" err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forslagsstadie</a:t>
            </a:r>
            <a:r>
              <a:rPr lang="nb-NO" sz="27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, anslag 10-15 per år)</a:t>
            </a:r>
          </a:p>
          <a:p>
            <a:pPr marL="685800" lvl="1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7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EØS-relevans vurderes som vanlig (etter EU vedtar nytt regelverk) </a:t>
            </a:r>
          </a:p>
          <a:p>
            <a:pPr marL="685800" lvl="1" defTabSz="1371600">
              <a:buClr>
                <a:srgbClr val="38618F"/>
              </a:buClr>
            </a:pPr>
            <a:endParaRPr lang="nb-NO" sz="2700">
              <a:solidFill>
                <a:srgbClr val="323B3F"/>
              </a:solidFill>
              <a:latin typeface="Calibri" panose="020F0502020204030204"/>
              <a:ea typeface="Open Sans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8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0159719-2EE9-F1D3-3F8F-8DA8AB1C7E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8059"/>
              </p:ext>
            </p:extLst>
          </p:nvPr>
        </p:nvGraphicFramePr>
        <p:xfrm>
          <a:off x="0" y="3070833"/>
          <a:ext cx="18287989" cy="5934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2">
            <a:extLst>
              <a:ext uri="{FF2B5EF4-FFF2-40B4-BE49-F238E27FC236}">
                <a16:creationId xmlns:a16="http://schemas.microsoft.com/office/drawing/2014/main" id="{15A25471-9E5C-2C94-C43B-DE45DE627358}"/>
              </a:ext>
            </a:extLst>
          </p:cNvPr>
          <p:cNvSpPr txBox="1"/>
          <p:nvPr/>
        </p:nvSpPr>
        <p:spPr>
          <a:xfrm>
            <a:off x="4454812" y="1927084"/>
            <a:ext cx="14303141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EØS-prosess: Ordinære saker</a:t>
            </a:r>
            <a:endParaRPr lang="nb-NO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15212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0159719-2EE9-F1D3-3F8F-8DA8AB1C7E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90469"/>
              </p:ext>
            </p:extLst>
          </p:nvPr>
        </p:nvGraphicFramePr>
        <p:xfrm>
          <a:off x="0" y="3070832"/>
          <a:ext cx="18287989" cy="7216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2">
            <a:extLst>
              <a:ext uri="{FF2B5EF4-FFF2-40B4-BE49-F238E27FC236}">
                <a16:creationId xmlns:a16="http://schemas.microsoft.com/office/drawing/2014/main" id="{15A25471-9E5C-2C94-C43B-DE45DE627358}"/>
              </a:ext>
            </a:extLst>
          </p:cNvPr>
          <p:cNvSpPr txBox="1"/>
          <p:nvPr/>
        </p:nvSpPr>
        <p:spPr>
          <a:xfrm>
            <a:off x="3050372" y="1917896"/>
            <a:ext cx="14303141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EØS-prosess: Sektorovergripende saker</a:t>
            </a:r>
            <a:endParaRPr lang="nb-NO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281542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3990904" y="3096754"/>
            <a:ext cx="13939208" cy="1080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53"/>
              </a:lnSpc>
              <a:spcBef>
                <a:spcPct val="0"/>
              </a:spcBef>
            </a:pPr>
            <a:r>
              <a:rPr lang="nb-NO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Utvidelse av verktøykassen i tidlig fase – </a:t>
            </a:r>
            <a:r>
              <a:rPr lang="nb-NO" sz="28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hva skal man se på?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3050372" y="2249949"/>
            <a:ext cx="1705903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nb-NO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Nye forslagsark: Strategiske vurderinger</a:t>
            </a:r>
            <a:endParaRPr lang="nb-NO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5F27F0D-AC52-EC6A-A074-D1090C834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659047"/>
              </p:ext>
            </p:extLst>
          </p:nvPr>
        </p:nvGraphicFramePr>
        <p:xfrm>
          <a:off x="2286776" y="4118607"/>
          <a:ext cx="13755664" cy="585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18706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CBDEA-A084-992D-C552-2563223B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5834FA7-02AE-4580-5300-E7A48A7D8813}"/>
              </a:ext>
            </a:extLst>
          </p:cNvPr>
          <p:cNvGrpSpPr/>
          <p:nvPr/>
        </p:nvGrpSpPr>
        <p:grpSpPr>
          <a:xfrm>
            <a:off x="0" y="0"/>
            <a:ext cx="18287987" cy="10296525"/>
            <a:chOff x="0" y="0"/>
            <a:chExt cx="24383983" cy="137287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1B8B4E7-2283-835E-6F70-8B3A852A587A}"/>
                </a:ext>
              </a:extLst>
            </p:cNvPr>
            <p:cNvSpPr/>
            <p:nvPr/>
          </p:nvSpPr>
          <p:spPr>
            <a:xfrm>
              <a:off x="16459183" y="1270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2303" r="-9230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6632A4-016D-EB41-BF7D-46BA9549AF5F}"/>
                </a:ext>
              </a:extLst>
            </p:cNvPr>
            <p:cNvSpPr/>
            <p:nvPr/>
          </p:nvSpPr>
          <p:spPr>
            <a:xfrm>
              <a:off x="7924800" y="0"/>
              <a:ext cx="8534400" cy="13716000"/>
            </a:xfrm>
            <a:custGeom>
              <a:avLst/>
              <a:gdLst/>
              <a:ahLst/>
              <a:cxnLst/>
              <a:rect l="l" t="t" r="r" b="b"/>
              <a:pathLst>
                <a:path w="8534400" h="13716000">
                  <a:moveTo>
                    <a:pt x="0" y="0"/>
                  </a:moveTo>
                  <a:lnTo>
                    <a:pt x="8534400" y="0"/>
                  </a:lnTo>
                  <a:lnTo>
                    <a:pt x="8534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0535" r="-7053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41CC723-9176-12F9-1478-72FFF822681C}"/>
                </a:ext>
              </a:extLst>
            </p:cNvPr>
            <p:cNvSpPr/>
            <p:nvPr/>
          </p:nvSpPr>
          <p:spPr>
            <a:xfrm>
              <a:off x="0" y="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753" r="-8275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3" name="AutoShape 13">
            <a:extLst>
              <a:ext uri="{FF2B5EF4-FFF2-40B4-BE49-F238E27FC236}">
                <a16:creationId xmlns:a16="http://schemas.microsoft.com/office/drawing/2014/main" id="{F6D5222E-FA8F-5785-E763-A275CCC9BF6C}"/>
              </a:ext>
            </a:extLst>
          </p:cNvPr>
          <p:cNvSpPr/>
          <p:nvPr/>
        </p:nvSpPr>
        <p:spPr>
          <a:xfrm flipH="1">
            <a:off x="17730652" y="1028700"/>
            <a:ext cx="0" cy="72016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CBAFE766-BE66-3E81-717A-A6E39FA01624}"/>
              </a:ext>
            </a:extLst>
          </p:cNvPr>
          <p:cNvSpPr/>
          <p:nvPr/>
        </p:nvSpPr>
        <p:spPr>
          <a:xfrm>
            <a:off x="523718" y="6081247"/>
            <a:ext cx="0" cy="3634856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65EA957-4490-289D-169D-38702D7B4869}"/>
              </a:ext>
            </a:extLst>
          </p:cNvPr>
          <p:cNvSpPr/>
          <p:nvPr/>
        </p:nvSpPr>
        <p:spPr>
          <a:xfrm>
            <a:off x="16149683" y="9021292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620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65818" y="2646386"/>
            <a:ext cx="10418110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Heading – Poppins Size 48 </a:t>
            </a:r>
            <a:endParaRPr lang="en-US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pic>
        <p:nvPicPr>
          <p:cNvPr id="11" name="Picture 10" descr="A collage of different pictures of mountains and water&#10;&#10;AI-generated content may be incorrect.">
            <a:extLst>
              <a:ext uri="{FF2B5EF4-FFF2-40B4-BE49-F238E27FC236}">
                <a16:creationId xmlns:a16="http://schemas.microsoft.com/office/drawing/2014/main" id="{838EB91F-B741-E0DF-B85D-0DCA6B5C7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2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031079" cy="10287000"/>
          </a:xfrm>
          <a:custGeom>
            <a:avLst/>
            <a:gdLst/>
            <a:ahLst/>
            <a:cxnLst/>
            <a:rect l="l" t="t" r="r" b="b"/>
            <a:pathLst>
              <a:path w="6031079" h="10287000">
                <a:moveTo>
                  <a:pt x="0" y="0"/>
                </a:moveTo>
                <a:lnTo>
                  <a:pt x="6031079" y="0"/>
                </a:lnTo>
                <a:lnTo>
                  <a:pt x="60310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648" r="-478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/>
          <p:nvPr/>
        </p:nvSpPr>
        <p:spPr>
          <a:xfrm flipH="1">
            <a:off x="17958307" y="1508644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343517CF-D7AD-6119-7450-510D65F5C9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0"/>
            <a:ext cx="6031074" cy="10296525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32131" y="6078698"/>
            <a:ext cx="0" cy="3179602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 flipH="1">
            <a:off x="18278475" y="2378940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506006" y="1028700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8E122173-4D31-D467-A593-268310BCF990}"/>
              </a:ext>
            </a:extLst>
          </p:cNvPr>
          <p:cNvSpPr txBox="1"/>
          <p:nvPr/>
        </p:nvSpPr>
        <p:spPr>
          <a:xfrm>
            <a:off x="6512006" y="495188"/>
            <a:ext cx="11446301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9600"/>
              </a:lnSpc>
              <a:spcBef>
                <a:spcPct val="0"/>
              </a:spcBef>
            </a:pPr>
            <a:r>
              <a:rPr lang="en-US" sz="48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EFTA </a:t>
            </a:r>
            <a:r>
              <a:rPr lang="en-US" sz="48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i</a:t>
            </a:r>
            <a:r>
              <a:rPr lang="en-US" sz="48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Oslo</a:t>
            </a:r>
            <a:endParaRPr lang="en-US" sz="8000" b="1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C845560-F548-4C4C-4FB7-5FC8CE01C3B6}"/>
              </a:ext>
            </a:extLst>
          </p:cNvPr>
          <p:cNvSpPr txBox="1"/>
          <p:nvPr/>
        </p:nvSpPr>
        <p:spPr>
          <a:xfrm>
            <a:off x="6151261" y="2417636"/>
            <a:ext cx="12167789" cy="8986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defTabSz="1371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EØS </a:t>
            </a:r>
            <a:r>
              <a:rPr lang="en-US" sz="36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og</a:t>
            </a:r>
            <a:r>
              <a:rPr lang="en-US" sz="36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det store </a:t>
            </a:r>
            <a:r>
              <a:rPr lang="en-US" sz="36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bildet</a:t>
            </a:r>
            <a:r>
              <a:rPr lang="en-US" sz="36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– </a:t>
            </a:r>
            <a:r>
              <a:rPr lang="en-US" sz="32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Det </a:t>
            </a:r>
            <a:r>
              <a:rPr lang="en-US" sz="32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indre</a:t>
            </a:r>
            <a:r>
              <a:rPr lang="en-US" sz="32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2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markedet</a:t>
            </a:r>
            <a:r>
              <a:rPr lang="en-US" sz="32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2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endres</a:t>
            </a:r>
            <a:endParaRPr lang="en-US" sz="320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Avtalens</a:t>
            </a:r>
            <a:r>
              <a:rPr lang="en-US" sz="36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nb-NO" sz="36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dynamiske regelverk </a:t>
            </a:r>
            <a:r>
              <a:rPr lang="nb-NO" sz="36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- </a:t>
            </a:r>
            <a:r>
              <a:rPr lang="nb-NO" sz="32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Viktige forskjeller</a:t>
            </a:r>
            <a:endParaRPr lang="nb-NO" sz="360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36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Etterslepet</a:t>
            </a:r>
            <a:r>
              <a:rPr lang="nb-NO" sz="36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– </a:t>
            </a:r>
            <a:r>
              <a:rPr lang="nb-NO" sz="32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Volum, myter fakta - og </a:t>
            </a:r>
            <a:r>
              <a:rPr lang="en-US" sz="32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snubletråder</a:t>
            </a:r>
            <a:r>
              <a:rPr lang="en-US" sz="32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?</a:t>
            </a:r>
            <a:endParaRPr lang="en-US" sz="340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Sektorovergripende</a:t>
            </a:r>
            <a:r>
              <a:rPr lang="en-US" sz="34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4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initiativer</a:t>
            </a:r>
            <a:r>
              <a:rPr lang="en-US" sz="34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– </a:t>
            </a:r>
            <a:r>
              <a:rPr lang="en-US" sz="32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Veien</a:t>
            </a:r>
            <a:r>
              <a:rPr lang="en-US" sz="32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2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videre</a:t>
            </a:r>
            <a:endParaRPr lang="en-US" sz="320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Walaas-rapporten</a:t>
            </a:r>
            <a:r>
              <a:rPr lang="en-US" sz="34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– </a:t>
            </a:r>
            <a:r>
              <a:rPr lang="en-US" sz="32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Tilpasning</a:t>
            </a:r>
            <a:r>
              <a:rPr lang="en-US" sz="32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av EØS-</a:t>
            </a:r>
            <a:r>
              <a:rPr lang="en-US" sz="32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prosessen</a:t>
            </a:r>
            <a:r>
              <a:rPr lang="en-US" sz="34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Medvirkning</a:t>
            </a:r>
            <a:r>
              <a:rPr lang="en-US" sz="34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– </a:t>
            </a:r>
            <a:r>
              <a:rPr lang="en-US" sz="34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Hvordan</a:t>
            </a:r>
            <a:r>
              <a:rPr lang="en-US" sz="340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40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lykkes</a:t>
            </a:r>
            <a:endParaRPr lang="en-US" sz="340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40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340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3CEF3B89-0EDE-5042-641E-0F4B4B60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540" y="2141808"/>
            <a:ext cx="5603342" cy="6347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468166C4-B724-3064-E698-69CD857C9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811" y="2151336"/>
            <a:ext cx="5767413" cy="68326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1345DDD-49F7-0131-95CE-BE2E861C3D79}"/>
              </a:ext>
            </a:extLst>
          </p:cNvPr>
          <p:cNvSpPr/>
          <p:nvPr/>
        </p:nvSpPr>
        <p:spPr>
          <a:xfrm>
            <a:off x="0" y="0"/>
            <a:ext cx="6100739" cy="2141808"/>
          </a:xfrm>
          <a:custGeom>
            <a:avLst/>
            <a:gdLst>
              <a:gd name="f0" fmla="val w"/>
              <a:gd name="f1" fmla="val h"/>
              <a:gd name="f2" fmla="val 0"/>
              <a:gd name="f3" fmla="val 945165"/>
              <a:gd name="f4" fmla="val 331822"/>
              <a:gd name="f5" fmla="*/ f0 1 945165"/>
              <a:gd name="f6" fmla="*/ f1 1 331822"/>
              <a:gd name="f7" fmla="+- f4 0 f2"/>
              <a:gd name="f8" fmla="+- f3 0 f2"/>
              <a:gd name="f9" fmla="*/ f8 1 945165"/>
              <a:gd name="f10" fmla="*/ f7 1 331822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945165" h="331822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14A73B6-2332-DC09-E349-9E0FE9E3DF83}"/>
              </a:ext>
            </a:extLst>
          </p:cNvPr>
          <p:cNvSpPr/>
          <p:nvPr/>
        </p:nvSpPr>
        <p:spPr>
          <a:xfrm>
            <a:off x="17930112" y="190240"/>
            <a:ext cx="0" cy="153637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9046" cap="rnd">
            <a:solidFill>
              <a:srgbClr val="FFFFFF">
                <a:alpha val="89804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9D17784D-02B7-6086-81CA-F3FC8044F64E}"/>
              </a:ext>
            </a:extLst>
          </p:cNvPr>
          <p:cNvSpPr/>
          <p:nvPr/>
        </p:nvSpPr>
        <p:spPr>
          <a:xfrm>
            <a:off x="315303" y="302712"/>
            <a:ext cx="0" cy="153637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9046" cap="rnd">
            <a:solidFill>
              <a:srgbClr val="FFFFFF">
                <a:alpha val="89804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BA140F3-AE41-E32E-AEC6-B0FCEF767654}"/>
              </a:ext>
            </a:extLst>
          </p:cNvPr>
          <p:cNvSpPr/>
          <p:nvPr/>
        </p:nvSpPr>
        <p:spPr>
          <a:xfrm>
            <a:off x="6100739" y="0"/>
            <a:ext cx="6127723" cy="2141808"/>
          </a:xfrm>
          <a:custGeom>
            <a:avLst/>
            <a:gdLst>
              <a:gd name="f0" fmla="val w"/>
              <a:gd name="f1" fmla="val h"/>
              <a:gd name="f2" fmla="val 0"/>
              <a:gd name="f3" fmla="val 949345"/>
              <a:gd name="f4" fmla="val 331822"/>
              <a:gd name="f5" fmla="*/ f0 1 949345"/>
              <a:gd name="f6" fmla="*/ f1 1 331822"/>
              <a:gd name="f7" fmla="+- f4 0 f2"/>
              <a:gd name="f8" fmla="+- f3 0 f2"/>
              <a:gd name="f9" fmla="*/ f8 1 949345"/>
              <a:gd name="f10" fmla="*/ f7 1 331822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949345" h="331822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1D493A08-AC75-542C-255C-412E8434AEB9}"/>
              </a:ext>
            </a:extLst>
          </p:cNvPr>
          <p:cNvSpPr/>
          <p:nvPr/>
        </p:nvSpPr>
        <p:spPr>
          <a:xfrm>
            <a:off x="12187260" y="0"/>
            <a:ext cx="6100739" cy="2141808"/>
          </a:xfrm>
          <a:custGeom>
            <a:avLst/>
            <a:gdLst>
              <a:gd name="f0" fmla="val w"/>
              <a:gd name="f1" fmla="val h"/>
              <a:gd name="f2" fmla="val 0"/>
              <a:gd name="f3" fmla="val 945165"/>
              <a:gd name="f4" fmla="val 331822"/>
              <a:gd name="f5" fmla="*/ f0 1 945165"/>
              <a:gd name="f6" fmla="*/ f1 1 331822"/>
              <a:gd name="f7" fmla="+- f4 0 f2"/>
              <a:gd name="f8" fmla="+- f3 0 f2"/>
              <a:gd name="f9" fmla="*/ f8 1 945165"/>
              <a:gd name="f10" fmla="*/ f7 1 331822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945165" h="331822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B178430-DEE0-872A-9F32-FEAD6EB09286}"/>
              </a:ext>
            </a:extLst>
          </p:cNvPr>
          <p:cNvSpPr>
            <a:spLocks noMove="1" noResize="1"/>
          </p:cNvSpPr>
          <p:nvPr/>
        </p:nvSpPr>
        <p:spPr>
          <a:xfrm>
            <a:off x="0" y="9528"/>
            <a:ext cx="18288000" cy="2132280"/>
          </a:xfrm>
          <a:custGeom>
            <a:avLst/>
            <a:gdLst>
              <a:gd name="f0" fmla="val w"/>
              <a:gd name="f1" fmla="val h"/>
              <a:gd name="f2" fmla="val 0"/>
              <a:gd name="f3" fmla="val 4816592"/>
              <a:gd name="f4" fmla="val 2709333"/>
              <a:gd name="f5" fmla="*/ f0 1 4816592"/>
              <a:gd name="f6" fmla="*/ f1 1 2709333"/>
              <a:gd name="f7" fmla="+- f4 0 f2"/>
              <a:gd name="f8" fmla="+- f3 0 f2"/>
              <a:gd name="f9" fmla="*/ f8 1 4816592"/>
              <a:gd name="f10" fmla="*/ f7 1 2709333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816592" h="270933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84933CD6-CCDA-C254-C16E-F87D811D2A43}"/>
              </a:ext>
            </a:extLst>
          </p:cNvPr>
          <p:cNvSpPr/>
          <p:nvPr/>
        </p:nvSpPr>
        <p:spPr>
          <a:xfrm>
            <a:off x="18082516" y="342643"/>
            <a:ext cx="0" cy="153637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9046" cap="rnd">
            <a:solidFill>
              <a:srgbClr val="FFFFFF">
                <a:alpha val="89804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3F04F48C-C7E1-E370-83C5-F300191F6C24}"/>
              </a:ext>
            </a:extLst>
          </p:cNvPr>
          <p:cNvSpPr/>
          <p:nvPr/>
        </p:nvSpPr>
        <p:spPr>
          <a:xfrm>
            <a:off x="16179905" y="9005367"/>
            <a:ext cx="1549789" cy="968614"/>
          </a:xfrm>
          <a:custGeom>
            <a:avLst/>
            <a:gdLst>
              <a:gd name="f0" fmla="val w"/>
              <a:gd name="f1" fmla="val h"/>
              <a:gd name="f2" fmla="val 0"/>
              <a:gd name="f3" fmla="val 1549788"/>
              <a:gd name="f4" fmla="val 968617"/>
              <a:gd name="f5" fmla="val 1549787"/>
              <a:gd name="f6" fmla="*/ f0 1 1549788"/>
              <a:gd name="f7" fmla="*/ f1 1 968617"/>
              <a:gd name="f8" fmla="+- f4 0 f2"/>
              <a:gd name="f9" fmla="+- f3 0 f2"/>
              <a:gd name="f10" fmla="*/ f9 1 1549788"/>
              <a:gd name="f11" fmla="*/ f8 1 968617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549788" h="968617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8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45FD448E-3E73-18E2-DFFB-97FF9A27A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565" y="2141808"/>
            <a:ext cx="5234921" cy="806761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12753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" y="-341904"/>
            <a:ext cx="18288000" cy="3117117"/>
          </a:xfrm>
          <a:custGeom>
            <a:avLst/>
            <a:gdLst/>
            <a:ahLst/>
            <a:cxnLst/>
            <a:rect l="l" t="t" r="r" b="b"/>
            <a:pathLst>
              <a:path w="18426406" h="3836293">
                <a:moveTo>
                  <a:pt x="0" y="0"/>
                </a:moveTo>
                <a:lnTo>
                  <a:pt x="18426406" y="0"/>
                </a:lnTo>
                <a:lnTo>
                  <a:pt x="18426406" y="3836293"/>
                </a:lnTo>
                <a:lnTo>
                  <a:pt x="0" y="3836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13" r="-30003" b="-34793"/>
            </a:stretch>
          </a:blipFill>
        </p:spPr>
        <p:txBody>
          <a:bodyPr/>
          <a:lstStyle/>
          <a:p>
            <a:r>
              <a:rPr lang="nb-NO" sz="2700"/>
              <a:t>suk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" y="-40833"/>
            <a:ext cx="18288000" cy="2816046"/>
            <a:chOff x="0" y="0"/>
            <a:chExt cx="11933476" cy="22469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33476" cy="2246936"/>
            </a:xfrm>
            <a:custGeom>
              <a:avLst/>
              <a:gdLst/>
              <a:ahLst/>
              <a:cxnLst/>
              <a:rect l="l" t="t" r="r" b="b"/>
              <a:pathLst>
                <a:path w="11933476" h="2246936">
                  <a:moveTo>
                    <a:pt x="0" y="0"/>
                  </a:moveTo>
                  <a:lnTo>
                    <a:pt x="11933476" y="0"/>
                  </a:lnTo>
                  <a:lnTo>
                    <a:pt x="11933476" y="2246936"/>
                  </a:lnTo>
                  <a:lnTo>
                    <a:pt x="0" y="2246936"/>
                  </a:lnTo>
                  <a:close/>
                </a:path>
              </a:pathLst>
            </a:custGeom>
            <a:solidFill>
              <a:srgbClr val="323F6E">
                <a:alpha val="58824"/>
              </a:srgbClr>
            </a:solidFill>
          </p:spPr>
          <p:txBody>
            <a:bodyPr/>
            <a:lstStyle/>
            <a:p>
              <a:endParaRPr lang="nb-NO" sz="27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1933476" cy="2265986"/>
            </a:xfrm>
            <a:prstGeom prst="rect">
              <a:avLst/>
            </a:prstGeom>
          </p:spPr>
          <p:txBody>
            <a:bodyPr lIns="20504" tIns="20504" rIns="20504" bIns="20504" rtlCol="0" anchor="ctr"/>
            <a:lstStyle/>
            <a:p>
              <a:pPr algn="ctr">
                <a:lnSpc>
                  <a:spcPts val="971"/>
                </a:lnSpc>
              </a:pPr>
              <a:endParaRPr lang="nb-N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520700" y="678141"/>
            <a:ext cx="16333076" cy="107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15"/>
              </a:lnSpc>
            </a:pPr>
            <a:r>
              <a:rPr lang="nb-NO" sz="6582" b="1">
                <a:solidFill>
                  <a:srgbClr val="FFFFFF"/>
                </a:solidFill>
                <a:latin typeface="Now Bold"/>
              </a:rPr>
              <a:t>Godt samarbeid – Nøkkel til suksess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FE0AD-62CD-5BBF-342B-A61DB5930109}"/>
              </a:ext>
            </a:extLst>
          </p:cNvPr>
          <p:cNvSpPr txBox="1"/>
          <p:nvPr/>
        </p:nvSpPr>
        <p:spPr>
          <a:xfrm>
            <a:off x="328958" y="2946529"/>
            <a:ext cx="17959042" cy="7340471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marL="514350" indent="-514350">
              <a:buFont typeface="Symbol" panose="05050102010706020507" pitchFamily="18" charset="2"/>
              <a:buChar char=""/>
            </a:pPr>
            <a:r>
              <a:rPr lang="nb-NO" sz="3600" b="1">
                <a:latin typeface="Calibri"/>
                <a:ea typeface="Times New Roman" panose="02020603050405020304" pitchFamily="18" charset="0"/>
                <a:cs typeface="Calibri"/>
              </a:rPr>
              <a:t>EFTA arbeidsgrupper (WG/EG)</a:t>
            </a:r>
            <a:r>
              <a:rPr lang="nb-NO" sz="3600">
                <a:latin typeface="Calibri"/>
                <a:ea typeface="Times New Roman" panose="02020603050405020304" pitchFamily="18" charset="0"/>
                <a:cs typeface="Calibri"/>
              </a:rPr>
              <a:t> – Forberedelser, engasjement underveis, oppfølgning hjemover, avklare mandater og posisjoner tidlig</a:t>
            </a:r>
          </a:p>
          <a:p>
            <a:pPr marL="514350" indent="-514350">
              <a:buFont typeface="Symbol" panose="05050102010706020507" pitchFamily="18" charset="2"/>
              <a:buChar char=""/>
            </a:pPr>
            <a:endParaRPr lang="en-GB" sz="3600">
              <a:latin typeface="Calibri"/>
              <a:ea typeface="Aptos" panose="020B0004020202020204" pitchFamily="34" charset="0"/>
              <a:cs typeface="Calibri"/>
            </a:endParaRPr>
          </a:p>
          <a:p>
            <a:pPr marL="514350" indent="-514350">
              <a:buFont typeface="Symbol" panose="05050102010706020507" pitchFamily="18" charset="2"/>
              <a:buChar char=""/>
            </a:pPr>
            <a:r>
              <a:rPr lang="nb-NO" sz="3600" b="1">
                <a:latin typeface="Calibri"/>
                <a:ea typeface="Times New Roman" panose="02020603050405020304" pitchFamily="18" charset="0"/>
                <a:cs typeface="Calibri"/>
              </a:rPr>
              <a:t>Dele informasjon </a:t>
            </a:r>
            <a:r>
              <a:rPr lang="nb-NO" sz="3600">
                <a:latin typeface="Calibri"/>
                <a:ea typeface="Times New Roman" panose="02020603050405020304" pitchFamily="18" charset="0"/>
                <a:cs typeface="Calibri"/>
              </a:rPr>
              <a:t>om aktiviteter relevant for EØS prosesser for å sikre at vi opptrer som et team (Vi har ulike roller – men anses som ett lag i Brussel)</a:t>
            </a:r>
          </a:p>
          <a:p>
            <a:pPr marL="514350" indent="-514350">
              <a:buFont typeface="Symbol" panose="05050102010706020507" pitchFamily="18" charset="2"/>
              <a:buChar char=""/>
            </a:pPr>
            <a:endParaRPr lang="en-GB" sz="3600">
              <a:latin typeface="Calibri"/>
              <a:ea typeface="Aptos" panose="020B0004020202020204" pitchFamily="34" charset="0"/>
              <a:cs typeface="Calibri"/>
            </a:endParaRPr>
          </a:p>
          <a:p>
            <a:pPr marL="514350" indent="-514350">
              <a:buFont typeface="Symbol" panose="05050102010706020507" pitchFamily="18" charset="2"/>
              <a:buChar char=""/>
            </a:pPr>
            <a:r>
              <a:rPr lang="nb-NO" sz="3600">
                <a:latin typeface="Calibri"/>
                <a:ea typeface="Times New Roman" panose="02020603050405020304" pitchFamily="18" charset="0"/>
                <a:cs typeface="Calibri"/>
              </a:rPr>
              <a:t>Oppfølging</a:t>
            </a:r>
            <a:r>
              <a:rPr lang="nb-NO" sz="3600" b="1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nb-NO" sz="3600">
                <a:latin typeface="Calibri"/>
                <a:ea typeface="Times New Roman" panose="02020603050405020304" pitchFamily="18" charset="0"/>
                <a:cs typeface="Calibri"/>
              </a:rPr>
              <a:t>av</a:t>
            </a:r>
            <a:r>
              <a:rPr lang="nb-NO" sz="3600" b="1">
                <a:latin typeface="Calibri"/>
                <a:ea typeface="Times New Roman" panose="02020603050405020304" pitchFamily="18" charset="0"/>
                <a:cs typeface="Calibri"/>
              </a:rPr>
              <a:t> arbeidet i UK I-IV og V </a:t>
            </a:r>
            <a:r>
              <a:rPr lang="nb-NO" sz="3600">
                <a:latin typeface="Calibri"/>
                <a:ea typeface="Times New Roman" panose="02020603050405020304" pitchFamily="18" charset="0"/>
                <a:cs typeface="Calibri"/>
              </a:rPr>
              <a:t>– Horisontale prioriteringer og strategiske diskusjoner</a:t>
            </a:r>
          </a:p>
          <a:p>
            <a:pPr marL="514350" indent="-514350">
              <a:buFont typeface="Symbol" panose="05050102010706020507" pitchFamily="18" charset="2"/>
              <a:buChar char=""/>
            </a:pPr>
            <a:endParaRPr lang="nb-NO" sz="3600"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514350" indent="-514350">
              <a:buFont typeface="Symbol" panose="05050102010706020507" pitchFamily="18" charset="2"/>
              <a:buChar char=""/>
            </a:pPr>
            <a:r>
              <a:rPr lang="nb-NO" sz="3600">
                <a:latin typeface="Calibri"/>
                <a:ea typeface="Times New Roman" panose="02020603050405020304" pitchFamily="18" charset="0"/>
                <a:cs typeface="Calibri"/>
              </a:rPr>
              <a:t>Dele utfordringer og behov for koordinering med ISL/LIE og andre departementer</a:t>
            </a:r>
          </a:p>
          <a:p>
            <a:endParaRPr lang="nb-NO" sz="3600"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514350" indent="-514350">
              <a:buFont typeface="Symbol" panose="05050102010706020507" pitchFamily="18" charset="2"/>
              <a:buChar char=""/>
            </a:pPr>
            <a:r>
              <a:rPr lang="nb-NO" sz="3600">
                <a:latin typeface="Calibri"/>
                <a:ea typeface="Times New Roman" panose="02020603050405020304" pitchFamily="18" charset="0"/>
                <a:cs typeface="Calibri"/>
              </a:rPr>
              <a:t>Diskutere med EU i tidlig fase forenkler prosesser og gir bedre løsninger</a:t>
            </a:r>
          </a:p>
          <a:p>
            <a:endParaRPr lang="nb-NO" sz="3600"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514350" indent="-514350">
              <a:buFont typeface="Symbol" panose="05050102010706020507" pitchFamily="18" charset="2"/>
              <a:buChar char=""/>
            </a:pPr>
            <a:r>
              <a:rPr lang="en-GB" sz="3600" b="1">
                <a:latin typeface="Calibri"/>
                <a:ea typeface="Aptos" panose="020B0004020202020204" pitchFamily="34" charset="0"/>
                <a:cs typeface="Calibri"/>
              </a:rPr>
              <a:t>BRUK</a:t>
            </a:r>
            <a:r>
              <a:rPr lang="en-GB" sz="3600">
                <a:latin typeface="Calibri"/>
                <a:ea typeface="Aptos" panose="020B0004020202020204" pitchFamily="34" charset="0"/>
                <a:cs typeface="Calibri"/>
              </a:rPr>
              <a:t> EFTA </a:t>
            </a:r>
            <a:r>
              <a:rPr lang="en-GB" sz="3600" err="1">
                <a:latin typeface="Calibri"/>
                <a:ea typeface="Aptos" panose="020B0004020202020204" pitchFamily="34" charset="0"/>
                <a:cs typeface="Calibri"/>
              </a:rPr>
              <a:t>Sekretariatet</a:t>
            </a:r>
            <a:r>
              <a:rPr lang="en-GB" sz="3600">
                <a:latin typeface="Calibri"/>
                <a:ea typeface="Aptos" panose="020B0004020202020204" pitchFamily="34" charset="0"/>
                <a:cs typeface="Calibri"/>
              </a:rPr>
              <a:t>. Vi </a:t>
            </a:r>
            <a:r>
              <a:rPr lang="en-GB" sz="3600" err="1">
                <a:latin typeface="Calibri"/>
                <a:ea typeface="Aptos" panose="020B0004020202020204" pitchFamily="34" charset="0"/>
                <a:cs typeface="Calibri"/>
              </a:rPr>
              <a:t>deler</a:t>
            </a:r>
            <a:r>
              <a:rPr lang="en-GB" sz="3600">
                <a:latin typeface="Calibri"/>
                <a:ea typeface="Aptos" panose="020B0004020202020204" pitchFamily="34" charset="0"/>
                <a:cs typeface="Calibri"/>
              </a:rPr>
              <a:t> </a:t>
            </a:r>
            <a:r>
              <a:rPr lang="en-GB" sz="3600" err="1">
                <a:latin typeface="Calibri"/>
                <a:ea typeface="Aptos" panose="020B0004020202020204" pitchFamily="34" charset="0"/>
                <a:cs typeface="Calibri"/>
              </a:rPr>
              <a:t>gjerne</a:t>
            </a:r>
            <a:r>
              <a:rPr lang="en-GB" sz="3600">
                <a:latin typeface="Calibri"/>
                <a:ea typeface="Aptos" panose="020B0004020202020204" pitchFamily="34" charset="0"/>
                <a:cs typeface="Calibri"/>
              </a:rPr>
              <a:t> </a:t>
            </a:r>
            <a:r>
              <a:rPr lang="en-GB" sz="3600" err="1">
                <a:latin typeface="Calibri"/>
                <a:ea typeface="Aptos" panose="020B0004020202020204" pitchFamily="34" charset="0"/>
                <a:cs typeface="Calibri"/>
              </a:rPr>
              <a:t>fra</a:t>
            </a:r>
            <a:r>
              <a:rPr lang="en-GB" sz="3600">
                <a:latin typeface="Calibri"/>
                <a:ea typeface="Aptos" panose="020B0004020202020204" pitchFamily="34" charset="0"/>
                <a:cs typeface="Calibri"/>
              </a:rPr>
              <a:t> over 30 </a:t>
            </a:r>
            <a:r>
              <a:rPr lang="en-GB" sz="3600" err="1">
                <a:latin typeface="Calibri"/>
                <a:ea typeface="Aptos" panose="020B0004020202020204" pitchFamily="34" charset="0"/>
                <a:cs typeface="Calibri"/>
              </a:rPr>
              <a:t>års</a:t>
            </a:r>
            <a:r>
              <a:rPr lang="en-GB" sz="3600">
                <a:latin typeface="Calibri"/>
                <a:ea typeface="Aptos" panose="020B0004020202020204" pitchFamily="34" charset="0"/>
                <a:cs typeface="Calibri"/>
              </a:rPr>
              <a:t> </a:t>
            </a:r>
            <a:r>
              <a:rPr lang="en-GB" sz="3600" err="1">
                <a:latin typeface="Calibri"/>
                <a:ea typeface="Aptos" panose="020B0004020202020204" pitchFamily="34" charset="0"/>
                <a:cs typeface="Calibri"/>
              </a:rPr>
              <a:t>erfaringer</a:t>
            </a:r>
            <a:endParaRPr lang="en-GB" sz="3600">
              <a:latin typeface="Calibri"/>
              <a:ea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860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DB8B3-1103-95F5-D1FA-FE4275AD3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607B97F-CDA0-21EF-17E8-F0B23474A961}"/>
              </a:ext>
            </a:extLst>
          </p:cNvPr>
          <p:cNvGrpSpPr/>
          <p:nvPr/>
        </p:nvGrpSpPr>
        <p:grpSpPr>
          <a:xfrm>
            <a:off x="0" y="0"/>
            <a:ext cx="18287987" cy="10296525"/>
            <a:chOff x="0" y="0"/>
            <a:chExt cx="24383983" cy="137287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1B2E063-0D19-57A2-2383-BE5ED8AF5F6E}"/>
                </a:ext>
              </a:extLst>
            </p:cNvPr>
            <p:cNvSpPr/>
            <p:nvPr/>
          </p:nvSpPr>
          <p:spPr>
            <a:xfrm>
              <a:off x="16459183" y="1270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2303" r="-9230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48FA35C-4C2F-1AFD-5735-F19F4A129829}"/>
                </a:ext>
              </a:extLst>
            </p:cNvPr>
            <p:cNvSpPr/>
            <p:nvPr/>
          </p:nvSpPr>
          <p:spPr>
            <a:xfrm>
              <a:off x="7924800" y="0"/>
              <a:ext cx="8534400" cy="13716000"/>
            </a:xfrm>
            <a:custGeom>
              <a:avLst/>
              <a:gdLst/>
              <a:ahLst/>
              <a:cxnLst/>
              <a:rect l="l" t="t" r="r" b="b"/>
              <a:pathLst>
                <a:path w="8534400" h="13716000">
                  <a:moveTo>
                    <a:pt x="0" y="0"/>
                  </a:moveTo>
                  <a:lnTo>
                    <a:pt x="8534400" y="0"/>
                  </a:lnTo>
                  <a:lnTo>
                    <a:pt x="8534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0535" r="-7053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0A265EF-FBD8-4EAC-6C2D-9B178A21619D}"/>
                </a:ext>
              </a:extLst>
            </p:cNvPr>
            <p:cNvSpPr/>
            <p:nvPr/>
          </p:nvSpPr>
          <p:spPr>
            <a:xfrm>
              <a:off x="0" y="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753" r="-827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AutoShape 13">
            <a:extLst>
              <a:ext uri="{FF2B5EF4-FFF2-40B4-BE49-F238E27FC236}">
                <a16:creationId xmlns:a16="http://schemas.microsoft.com/office/drawing/2014/main" id="{BE18C423-BD34-A7EC-9FFA-59F190AB2D1C}"/>
              </a:ext>
            </a:extLst>
          </p:cNvPr>
          <p:cNvSpPr/>
          <p:nvPr/>
        </p:nvSpPr>
        <p:spPr>
          <a:xfrm flipH="1">
            <a:off x="17730652" y="1028700"/>
            <a:ext cx="0" cy="72016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45837512-57F4-542C-0AEA-0B7D1980C58C}"/>
              </a:ext>
            </a:extLst>
          </p:cNvPr>
          <p:cNvSpPr/>
          <p:nvPr/>
        </p:nvSpPr>
        <p:spPr>
          <a:xfrm>
            <a:off x="523718" y="6081247"/>
            <a:ext cx="0" cy="3634856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688DDED5-387E-3E5F-0E34-69BF079DFE43}"/>
              </a:ext>
            </a:extLst>
          </p:cNvPr>
          <p:cNvSpPr/>
          <p:nvPr/>
        </p:nvSpPr>
        <p:spPr>
          <a:xfrm>
            <a:off x="16149683" y="9021292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50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38C90-186E-0E73-19F6-840CABBD8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2DD5D4-DEA9-CAD8-0CDE-1F7ACD0DFC56}"/>
              </a:ext>
            </a:extLst>
          </p:cNvPr>
          <p:cNvGrpSpPr/>
          <p:nvPr/>
        </p:nvGrpSpPr>
        <p:grpSpPr>
          <a:xfrm>
            <a:off x="11586003" y="2"/>
            <a:ext cx="6701997" cy="10287000"/>
            <a:chOff x="0" y="0"/>
            <a:chExt cx="8935995" cy="1427500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F7E0965-A78B-4B08-9C18-BAF698A6ECA2}"/>
                </a:ext>
              </a:extLst>
            </p:cNvPr>
            <p:cNvGrpSpPr/>
            <p:nvPr/>
          </p:nvGrpSpPr>
          <p:grpSpPr>
            <a:xfrm>
              <a:off x="0" y="0"/>
              <a:ext cx="8935995" cy="4758335"/>
              <a:chOff x="0" y="0"/>
              <a:chExt cx="1416645" cy="75435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39E7D723-4109-74CB-D6D7-EC702414D04F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11209" b="-11209"/>
                </a:stretch>
              </a:blipFill>
            </p:spPr>
            <p:txBody>
              <a:bodyPr/>
              <a:lstStyle/>
              <a:p>
                <a:pPr defTabSz="1371600"/>
                <a:endParaRPr lang="en-GB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6B6DBE69-1C84-D946-6ED5-4BEBC1C0EA44}"/>
                </a:ext>
              </a:extLst>
            </p:cNvPr>
            <p:cNvGrpSpPr/>
            <p:nvPr/>
          </p:nvGrpSpPr>
          <p:grpSpPr>
            <a:xfrm>
              <a:off x="0" y="4758335"/>
              <a:ext cx="8935995" cy="4758335"/>
              <a:chOff x="0" y="0"/>
              <a:chExt cx="1416645" cy="75435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3776C8C0-AC10-1030-FFE8-AFF0CC56AB56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240" t="-15062" r="-10869" b="-35313"/>
                </a:stretch>
              </a:blipFill>
            </p:spPr>
            <p:txBody>
              <a:bodyPr/>
              <a:lstStyle/>
              <a:p>
                <a:pPr defTabSz="1371600"/>
                <a:endParaRPr lang="en-GB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78619C2-0319-062F-42A1-46B809DB81F5}"/>
                </a:ext>
              </a:extLst>
            </p:cNvPr>
            <p:cNvGrpSpPr/>
            <p:nvPr/>
          </p:nvGrpSpPr>
          <p:grpSpPr>
            <a:xfrm>
              <a:off x="0" y="9516669"/>
              <a:ext cx="8935995" cy="4758335"/>
              <a:chOff x="0" y="0"/>
              <a:chExt cx="1416645" cy="75435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DAE43023-4E46-F022-645F-BFCC8164DD88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101" b="-7101"/>
                </a:stretch>
              </a:blipFill>
            </p:spPr>
            <p:txBody>
              <a:bodyPr/>
              <a:lstStyle/>
              <a:p>
                <a:pPr defTabSz="1371600"/>
                <a:endParaRPr lang="en-GB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3E3CC81C-3DB0-007C-F2C0-908D8ADC2626}"/>
              </a:ext>
            </a:extLst>
          </p:cNvPr>
          <p:cNvSpPr/>
          <p:nvPr/>
        </p:nvSpPr>
        <p:spPr>
          <a:xfrm flipH="1">
            <a:off x="17958308" y="1508645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756DBBB7-E1B7-0A7D-D397-B069E291913B}"/>
              </a:ext>
            </a:extLst>
          </p:cNvPr>
          <p:cNvSpPr/>
          <p:nvPr/>
        </p:nvSpPr>
        <p:spPr>
          <a:xfrm flipH="1">
            <a:off x="11944418" y="6078698"/>
            <a:ext cx="0" cy="3179603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B4F1E25-1F89-8465-A834-AA1A10B5A5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6002" y="9525"/>
            <a:ext cx="6701999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CE4D7C6A-E843-B587-ED74-B566CED9A000}"/>
              </a:ext>
            </a:extLst>
          </p:cNvPr>
          <p:cNvSpPr/>
          <p:nvPr/>
        </p:nvSpPr>
        <p:spPr>
          <a:xfrm>
            <a:off x="16149685" y="9021293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508831D-6775-C886-D0F9-7B8813046BFF}"/>
              </a:ext>
            </a:extLst>
          </p:cNvPr>
          <p:cNvSpPr txBox="1"/>
          <p:nvPr/>
        </p:nvSpPr>
        <p:spPr>
          <a:xfrm>
            <a:off x="294775" y="319068"/>
            <a:ext cx="8163425" cy="1117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9600"/>
              </a:lnSpc>
              <a:spcBef>
                <a:spcPct val="0"/>
              </a:spcBef>
            </a:pPr>
            <a:r>
              <a:rPr lang="en-US" sz="54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EØS </a:t>
            </a:r>
            <a:r>
              <a:rPr lang="en-US" sz="54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og</a:t>
            </a:r>
            <a:r>
              <a:rPr lang="en-US" sz="5400" b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det store </a:t>
            </a:r>
            <a:r>
              <a:rPr lang="en-US" sz="5400" b="1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bildet</a:t>
            </a:r>
            <a:endParaRPr lang="en-US" sz="8800" b="1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CD43C69-F2A5-AD29-262A-1C548AD19F63}"/>
              </a:ext>
            </a:extLst>
          </p:cNvPr>
          <p:cNvSpPr txBox="1"/>
          <p:nvPr/>
        </p:nvSpPr>
        <p:spPr>
          <a:xfrm>
            <a:off x="-117843" y="1508645"/>
            <a:ext cx="12050767" cy="8563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1" defTabSz="1371600">
              <a:buClr>
                <a:srgbClr val="4F82BA">
                  <a:lumMod val="75000"/>
                </a:srgbClr>
              </a:buClr>
            </a:pPr>
            <a:r>
              <a:rPr lang="nb-NO" sz="36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Godt og tett samarbeid er hovedregelen</a:t>
            </a:r>
          </a:p>
          <a:p>
            <a:pPr marL="685800" lvl="1" defTabSz="1371600">
              <a:buClr>
                <a:srgbClr val="4F82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 Ca 85% av regelverket tas inn uten tilpasninger, men EU vedtar også flere rettsakter og mer komplekst regelverk som må tilpasses EØS-avtalen</a:t>
            </a:r>
          </a:p>
          <a:p>
            <a:pPr marL="1371600" lvl="2" defTabSz="1371600">
              <a:buClr>
                <a:srgbClr val="4F82BA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nb-NO" sz="1650">
              <a:solidFill>
                <a:srgbClr val="0C4674">
                  <a:lumMod val="75000"/>
                </a:srgbClr>
              </a:solidFill>
              <a:latin typeface="Calibri" panose="020F0502020204030204"/>
              <a:ea typeface="Open Sans Light"/>
              <a:cs typeface="Open Sans Light"/>
            </a:endParaRPr>
          </a:p>
          <a:p>
            <a:pPr marL="685800" lvl="1" defTabSz="1371600">
              <a:buClr>
                <a:srgbClr val="38618F"/>
              </a:buClr>
            </a:pPr>
            <a:r>
              <a:rPr lang="nb-NO" sz="36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Økt fokus på etterslepet – igjen. Hvorfor?</a:t>
            </a:r>
          </a:p>
          <a:p>
            <a:pPr marL="685800" lvl="1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Tilpasningene krever mer tid – koordinering og prosesser</a:t>
            </a:r>
          </a:p>
          <a:p>
            <a:pPr marL="685800" lvl="1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Ny kompetanse til EU-institusjoner (byråer, overvåkings oppgaver, </a:t>
            </a:r>
            <a:b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</a:b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  utvidede fullmakter)</a:t>
            </a:r>
          </a:p>
          <a:p>
            <a:pPr marL="685800" lvl="1" defTabSz="1371600">
              <a:buClr>
                <a:srgbClr val="38618F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Forsinket innlemmelse i EØS avtalen = Ulempe for næringsliv og borgere</a:t>
            </a:r>
          </a:p>
          <a:p>
            <a:pPr marL="685800" lvl="1" defTabSz="1371600">
              <a:buClr>
                <a:srgbClr val="38618F"/>
              </a:buClr>
            </a:pPr>
            <a:endParaRPr lang="nb-NO" b="1">
              <a:solidFill>
                <a:srgbClr val="0C4674">
                  <a:lumMod val="75000"/>
                </a:srgbClr>
              </a:solidFill>
              <a:latin typeface="Calibri" panose="020F0502020204030204"/>
              <a:ea typeface="Open Sans Light"/>
              <a:cs typeface="Open Sans Light"/>
            </a:endParaRPr>
          </a:p>
          <a:p>
            <a:pPr marL="685800" lvl="1" defTabSz="1371600">
              <a:buClr>
                <a:srgbClr val="38618F"/>
              </a:buClr>
            </a:pPr>
            <a:r>
              <a:rPr lang="nb-NO" sz="36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Den geopolitiske situasjonen preger utviklingen i EU</a:t>
            </a:r>
          </a:p>
          <a:p>
            <a:pPr marL="685800" lvl="1" defTabSz="1371600">
              <a:buClr>
                <a:srgbClr val="38618F"/>
              </a:buClr>
              <a:buFont typeface="Arial" panose="05000000000000000000" pitchFamily="2" charset="2"/>
              <a:buChar char="•"/>
            </a:pP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Regelverk skal styrke EU og Europa som region og EUs posisjon globalt</a:t>
            </a:r>
          </a:p>
          <a:p>
            <a:pPr marL="685800" lvl="1" defTabSz="1371600">
              <a:buClr>
                <a:srgbClr val="38618F"/>
              </a:buClr>
              <a:buFont typeface="Arial" panose="05000000000000000000" pitchFamily="2" charset="2"/>
              <a:buChar char="•"/>
            </a:pP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Geopolitikken krever ny indre markedslovgivning, </a:t>
            </a:r>
            <a:r>
              <a:rPr lang="nb-NO" sz="2800" u="sng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utenfor</a:t>
            </a: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EØS avtalens rammer. </a:t>
            </a:r>
            <a:r>
              <a:rPr lang="nb-NO" sz="2800" i="1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Eks klima, sikkerhet, pandemi, industripolitikk, toll og handel </a:t>
            </a:r>
          </a:p>
          <a:p>
            <a:pPr marL="685800" lvl="1" defTabSz="1371600">
              <a:buClr>
                <a:srgbClr val="0C4674">
                  <a:lumMod val="75000"/>
                </a:srgbClr>
              </a:buClr>
            </a:pPr>
            <a:r>
              <a:rPr lang="nb-NO" sz="27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 </a:t>
            </a:r>
          </a:p>
          <a:p>
            <a:pPr marL="685800" lvl="1" defTabSz="1371600">
              <a:buClr>
                <a:srgbClr val="0C4674">
                  <a:lumMod val="75000"/>
                </a:srgbClr>
              </a:buClr>
            </a:pPr>
            <a:r>
              <a:rPr lang="nb-NO" sz="36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EØS EFTA landene har flere offensive interesser </a:t>
            </a:r>
            <a:br>
              <a:rPr lang="nb-NO" sz="36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</a:br>
            <a:r>
              <a:rPr lang="nb-NO" sz="2800" b="1">
                <a:solidFill>
                  <a:srgbClr val="0C4674">
                    <a:lumMod val="75000"/>
                  </a:srgbClr>
                </a:solidFill>
                <a:latin typeface="Calibri" panose="020F0502020204030204"/>
                <a:ea typeface="Open Sans Light"/>
                <a:cs typeface="Open Sans Light"/>
              </a:rPr>
              <a:t>- </a:t>
            </a:r>
            <a:r>
              <a:rPr lang="nb-NO" sz="2800">
                <a:solidFill>
                  <a:srgbClr val="323B3F"/>
                </a:solidFill>
                <a:latin typeface="Calibri" panose="020F0502020204030204"/>
                <a:ea typeface="Open Sans Light"/>
                <a:cs typeface="Calibri"/>
              </a:rPr>
              <a:t>Både innenfor og utenfor EØS avtalens rammer</a:t>
            </a:r>
          </a:p>
          <a:p>
            <a:pPr marL="685800" lvl="1" defTabSz="1371600">
              <a:buClr>
                <a:srgbClr val="0C4674">
                  <a:lumMod val="75000"/>
                </a:srgbClr>
              </a:buClr>
              <a:buFont typeface="Arial,Sans-Serif" panose="05000000000000000000" pitchFamily="2" charset="2"/>
              <a:buChar char="•"/>
            </a:pPr>
            <a:r>
              <a:rPr lang="nb-NO" sz="2800" b="1">
                <a:solidFill>
                  <a:srgbClr val="0C4674">
                    <a:lumMod val="60000"/>
                    <a:lumOff val="40000"/>
                  </a:srgbClr>
                </a:solidFill>
                <a:latin typeface="Calibri" panose="020F0502020204030204"/>
                <a:ea typeface="Open Sans Light"/>
                <a:cs typeface="Calibri"/>
              </a:rPr>
              <a:t> Koblinger på tvers – samarbeidet uten siloer og ytre grenser</a:t>
            </a:r>
            <a:br>
              <a:rPr lang="nb-NO" sz="2800" b="1">
                <a:solidFill>
                  <a:srgbClr val="0C4674">
                    <a:lumMod val="60000"/>
                    <a:lumOff val="40000"/>
                  </a:srgbClr>
                </a:solidFill>
                <a:latin typeface="Calibri" panose="020F0502020204030204"/>
                <a:ea typeface="Open Sans Light"/>
                <a:cs typeface="Calibri"/>
              </a:rPr>
            </a:br>
            <a:r>
              <a:rPr lang="nb-NO" sz="2800">
                <a:solidFill>
                  <a:srgbClr val="0C4674">
                    <a:lumMod val="60000"/>
                    <a:lumOff val="40000"/>
                  </a:srgbClr>
                </a:solidFill>
                <a:latin typeface="Calibri" panose="020F0502020204030204"/>
                <a:ea typeface="Open Sans Light"/>
                <a:cs typeface="Calibri"/>
              </a:rPr>
              <a:t>F</a:t>
            </a:r>
            <a:r>
              <a:rPr lang="nb-NO" sz="2800">
                <a:solidFill>
                  <a:srgbClr val="0C4674">
                    <a:lumMod val="60000"/>
                    <a:lumOff val="40000"/>
                  </a:srgbClr>
                </a:solidFill>
                <a:latin typeface="Open Sans Light" charset="0"/>
                <a:ea typeface="Open Sans Light"/>
                <a:cs typeface="Calibri"/>
              </a:rPr>
              <a:t>isk</a:t>
            </a:r>
            <a:r>
              <a:rPr lang="nb-NO" sz="2800" b="1">
                <a:solidFill>
                  <a:srgbClr val="0C4674">
                    <a:lumMod val="60000"/>
                    <a:lumOff val="40000"/>
                  </a:srgbClr>
                </a:solidFill>
                <a:latin typeface="Open Sans Light" charset="0"/>
                <a:ea typeface="Open Sans Light"/>
                <a:cs typeface="Calibri"/>
              </a:rPr>
              <a:t>, helse, forsvarsmateriell, kritisk råmateriale, programmer, CBAM</a:t>
            </a:r>
            <a:endParaRPr lang="nb-NO" sz="2800" b="1">
              <a:solidFill>
                <a:srgbClr val="0C4674">
                  <a:lumMod val="60000"/>
                  <a:lumOff val="40000"/>
                </a:srgbClr>
              </a:solidFill>
              <a:latin typeface="Calibri" panose="020F0502020204030204"/>
              <a:ea typeface="Open Sans Light"/>
              <a:cs typeface="Calibri"/>
            </a:endParaRPr>
          </a:p>
          <a:p>
            <a:pPr marL="1371600" lvl="2" defTabSz="1371600">
              <a:buClr>
                <a:srgbClr val="0C4674">
                  <a:lumMod val="75000"/>
                </a:srgbClr>
              </a:buClr>
            </a:pPr>
            <a:endParaRPr lang="nb-NO" sz="1500" b="1">
              <a:solidFill>
                <a:srgbClr val="0C4674">
                  <a:lumMod val="75000"/>
                </a:srgbClr>
              </a:solidFill>
              <a:latin typeface="Calibri" panose="020F0502020204030204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643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459176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35148"/>
            </a:solidFill>
          </p:spPr>
          <p:txBody>
            <a:bodyPr/>
            <a:lstStyle/>
            <a:p>
              <a:pPr defTabSz="1371600"/>
              <a:endParaRPr lang="nb-NO" sz="27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1371600">
                <a:lnSpc>
                  <a:spcPts val="2660"/>
                </a:lnSpc>
              </a:pPr>
              <a:endParaRPr lang="nb-NO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31888" r="31888"/>
            <a:stretch>
              <a:fillRect/>
            </a:stretch>
          </p:blipFill>
          <p:spPr>
            <a:xfrm>
              <a:off x="0" y="0"/>
              <a:ext cx="8128000" cy="13716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36329" r="24152"/>
            <a:stretch>
              <a:fillRect/>
            </a:stretch>
          </p:blipFill>
          <p:spPr>
            <a:xfrm>
              <a:off x="8128000" y="0"/>
              <a:ext cx="8128000" cy="13716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6902" r="6902"/>
            <a:stretch>
              <a:fillRect/>
            </a:stretch>
          </p:blipFill>
          <p:spPr>
            <a:xfrm>
              <a:off x="16256000" y="0"/>
              <a:ext cx="8128000" cy="137160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-3" y="-31527"/>
            <a:ext cx="18288000" cy="10287000"/>
            <a:chOff x="0" y="0"/>
            <a:chExt cx="481659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2134">
                <a:alpha val="67843"/>
              </a:srgbClr>
            </a:solidFill>
          </p:spPr>
          <p:txBody>
            <a:bodyPr/>
            <a:lstStyle/>
            <a:p>
              <a:pPr defTabSz="1371600"/>
              <a:endParaRPr lang="nb-NO" sz="27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1371600">
                <a:lnSpc>
                  <a:spcPts val="2660"/>
                </a:lnSpc>
              </a:pPr>
              <a:endParaRPr lang="nb-NO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" y="8960713"/>
            <a:ext cx="18423644" cy="1418691"/>
            <a:chOff x="0" y="0"/>
            <a:chExt cx="24564858" cy="189158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564858" cy="1768385"/>
              <a:chOff x="0" y="0"/>
              <a:chExt cx="4852318" cy="34931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852318" cy="349311"/>
              </a:xfrm>
              <a:custGeom>
                <a:avLst/>
                <a:gdLst/>
                <a:ahLst/>
                <a:cxnLst/>
                <a:rect l="l" t="t" r="r" b="b"/>
                <a:pathLst>
                  <a:path w="4852318" h="349311">
                    <a:moveTo>
                      <a:pt x="0" y="0"/>
                    </a:moveTo>
                    <a:lnTo>
                      <a:pt x="4852318" y="0"/>
                    </a:lnTo>
                    <a:lnTo>
                      <a:pt x="4852318" y="349311"/>
                    </a:lnTo>
                    <a:lnTo>
                      <a:pt x="0" y="3493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1371600"/>
                <a:endParaRPr lang="nb-NO" sz="27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852318" cy="387411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1371600">
                  <a:lnSpc>
                    <a:spcPts val="2660"/>
                  </a:lnSpc>
                </a:pPr>
                <a:endParaRPr lang="nb-NO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7316871" y="161220"/>
              <a:ext cx="3886366" cy="1730367"/>
            </a:xfrm>
            <a:custGeom>
              <a:avLst/>
              <a:gdLst/>
              <a:ahLst/>
              <a:cxnLst/>
              <a:rect l="l" t="t" r="r" b="b"/>
              <a:pathLst>
                <a:path w="3886366" h="1730367">
                  <a:moveTo>
                    <a:pt x="0" y="0"/>
                  </a:moveTo>
                  <a:lnTo>
                    <a:pt x="3886366" y="0"/>
                  </a:lnTo>
                  <a:lnTo>
                    <a:pt x="3886366" y="1730367"/>
                  </a:lnTo>
                  <a:lnTo>
                    <a:pt x="0" y="1730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6311" r="-6052" b="-17670"/>
              </a:stretch>
            </a:blipFill>
          </p:spPr>
          <p:txBody>
            <a:bodyPr/>
            <a:lstStyle/>
            <a:p>
              <a:pPr defTabSz="1371600"/>
              <a:endParaRPr lang="nb-NO" sz="27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203237" y="161220"/>
              <a:ext cx="2313513" cy="1445945"/>
            </a:xfrm>
            <a:custGeom>
              <a:avLst/>
              <a:gdLst/>
              <a:ahLst/>
              <a:cxnLst/>
              <a:rect l="l" t="t" r="r" b="b"/>
              <a:pathLst>
                <a:path w="2313513" h="1445945">
                  <a:moveTo>
                    <a:pt x="0" y="0"/>
                  </a:moveTo>
                  <a:lnTo>
                    <a:pt x="2313513" y="0"/>
                  </a:lnTo>
                  <a:lnTo>
                    <a:pt x="2313513" y="1445945"/>
                  </a:lnTo>
                  <a:lnTo>
                    <a:pt x="0" y="1445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nb-NO" sz="270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474594" y="7419056"/>
            <a:ext cx="127932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2520"/>
              </a:lnSpc>
              <a:spcBef>
                <a:spcPct val="0"/>
              </a:spcBef>
            </a:pPr>
            <a:r>
              <a:rPr lang="nb-NO">
                <a:solidFill>
                  <a:srgbClr val="000000"/>
                </a:solidFill>
                <a:latin typeface="Quicksand 2 Medium"/>
              </a:rPr>
              <a:t>Subheading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978572" y="2068799"/>
            <a:ext cx="14466498" cy="5941686"/>
            <a:chOff x="0" y="-180715"/>
            <a:chExt cx="7473188" cy="2825849"/>
          </a:xfrm>
        </p:grpSpPr>
        <p:grpSp>
          <p:nvGrpSpPr>
            <p:cNvPr id="27" name="Group 27"/>
            <p:cNvGrpSpPr/>
            <p:nvPr/>
          </p:nvGrpSpPr>
          <p:grpSpPr>
            <a:xfrm>
              <a:off x="153248" y="-180715"/>
              <a:ext cx="6896154" cy="2825849"/>
              <a:chOff x="-135029" y="-28575"/>
              <a:chExt cx="1090431" cy="44682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-135029" y="-28575"/>
                <a:ext cx="1090431" cy="446828"/>
              </a:xfrm>
              <a:custGeom>
                <a:avLst/>
                <a:gdLst/>
                <a:ahLst/>
                <a:cxnLst/>
                <a:rect l="l" t="t" r="r" b="b"/>
                <a:pathLst>
                  <a:path w="875554" h="418253">
                    <a:moveTo>
                      <a:pt x="0" y="0"/>
                    </a:moveTo>
                    <a:lnTo>
                      <a:pt x="875554" y="0"/>
                    </a:lnTo>
                    <a:lnTo>
                      <a:pt x="875554" y="418253"/>
                    </a:lnTo>
                    <a:lnTo>
                      <a:pt x="0" y="418253"/>
                    </a:lnTo>
                    <a:close/>
                  </a:path>
                </a:pathLst>
              </a:custGeom>
              <a:solidFill>
                <a:srgbClr val="284C92"/>
              </a:solidFill>
            </p:spPr>
            <p:txBody>
              <a:bodyPr/>
              <a:lstStyle/>
              <a:p>
                <a:pPr defTabSz="1371600"/>
                <a:endParaRPr lang="nb-NO" sz="27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875554" cy="446828"/>
              </a:xfrm>
              <a:prstGeom prst="rect">
                <a:avLst/>
              </a:prstGeom>
            </p:spPr>
            <p:txBody>
              <a:bodyPr lIns="50526" tIns="50526" rIns="50526" bIns="50526" rtlCol="0" anchor="ctr"/>
              <a:lstStyle/>
              <a:p>
                <a:pPr algn="ctr" defTabSz="1371600">
                  <a:lnSpc>
                    <a:spcPts val="2268"/>
                  </a:lnSpc>
                </a:pPr>
                <a:endParaRPr lang="nb-NO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1076002"/>
              <a:ext cx="7473188" cy="160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371600">
                <a:lnSpc>
                  <a:spcPts val="2775"/>
                </a:lnSpc>
                <a:spcBef>
                  <a:spcPct val="0"/>
                </a:spcBef>
              </a:pPr>
              <a:endParaRPr lang="nb-NO" sz="1982" i="1">
                <a:solidFill>
                  <a:srgbClr val="FFFFFF"/>
                </a:solidFill>
                <a:latin typeface="Now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59476" y="330203"/>
              <a:ext cx="5354240" cy="217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371600">
                <a:lnSpc>
                  <a:spcPts val="3778"/>
                </a:lnSpc>
                <a:spcBef>
                  <a:spcPct val="0"/>
                </a:spcBef>
              </a:pPr>
              <a:endParaRPr lang="nb-NO" sz="2699">
                <a:solidFill>
                  <a:srgbClr val="FFFFFF"/>
                </a:solidFill>
                <a:latin typeface="Now Bold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81576" y="1771102"/>
              <a:ext cx="5110040" cy="166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371600">
                <a:lnSpc>
                  <a:spcPts val="2909"/>
                </a:lnSpc>
                <a:spcBef>
                  <a:spcPct val="0"/>
                </a:spcBef>
              </a:pPr>
              <a:endParaRPr lang="nb-NO" sz="2078">
                <a:solidFill>
                  <a:srgbClr val="FFFFFF"/>
                </a:solidFill>
                <a:latin typeface="Now Bold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3B3B11E-BFAD-1B8B-DE07-A052DC4D2871}"/>
              </a:ext>
            </a:extLst>
          </p:cNvPr>
          <p:cNvSpPr txBox="1"/>
          <p:nvPr/>
        </p:nvSpPr>
        <p:spPr>
          <a:xfrm>
            <a:off x="2484120" y="2624495"/>
            <a:ext cx="12493124" cy="155427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nb-NO" sz="4800" b="1">
                <a:solidFill>
                  <a:srgbClr val="FFFFFF"/>
                </a:solidFill>
                <a:latin typeface="Calibri" panose="020F0502020204030204"/>
              </a:rPr>
              <a:t>Departementene, etatene og EFTA Sekretariatet</a:t>
            </a:r>
          </a:p>
          <a:p>
            <a:pPr defTabSz="1371600"/>
            <a:r>
              <a:rPr lang="nb-NO" sz="4400" i="1">
                <a:solidFill>
                  <a:srgbClr val="FFFFFF"/>
                </a:solidFill>
                <a:latin typeface="Calibri" panose="020F0502020204030204"/>
              </a:rPr>
              <a:t>- Nøkkelaktører i et gjensidig avhengighetsforhold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B219B1-1A56-C8F9-AD27-DDCA3AB4C918}"/>
              </a:ext>
            </a:extLst>
          </p:cNvPr>
          <p:cNvSpPr txBox="1"/>
          <p:nvPr/>
        </p:nvSpPr>
        <p:spPr>
          <a:xfrm>
            <a:off x="3288321" y="4600129"/>
            <a:ext cx="9252860" cy="326243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nb-NO" sz="3600">
                <a:solidFill>
                  <a:srgbClr val="FFFFFF"/>
                </a:solidFill>
                <a:latin typeface="Calibri" panose="020F0502020204030204"/>
              </a:rPr>
              <a:t>EØS regelverk - et maskinrom i over 30 år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nb-NO" sz="3600">
                <a:solidFill>
                  <a:srgbClr val="FFFFFF"/>
                </a:solidFill>
                <a:latin typeface="Calibri" panose="020F0502020204030204"/>
              </a:rPr>
              <a:t>En verden i endring krever mer av både </a:t>
            </a:r>
            <a:br>
              <a:rPr lang="nb-NO" sz="3600">
                <a:solidFill>
                  <a:srgbClr val="000000"/>
                </a:solidFill>
                <a:latin typeface="Calibri" panose="020F0502020204030204"/>
              </a:rPr>
            </a:br>
            <a:r>
              <a:rPr lang="nb-NO" sz="3600">
                <a:solidFill>
                  <a:srgbClr val="FFFFFF"/>
                </a:solidFill>
                <a:latin typeface="Calibri" panose="020F0502020204030204"/>
              </a:rPr>
              <a:t>EØS-avtalen og samarbeidet med EU</a:t>
            </a:r>
            <a:endParaRPr lang="nb-NO" sz="360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nb-NO" sz="3600">
                <a:solidFill>
                  <a:srgbClr val="FFFFFF"/>
                </a:solidFill>
                <a:latin typeface="Calibri" panose="020F0502020204030204"/>
              </a:rPr>
              <a:t>Vi justerer våre arbeidsmetoder </a:t>
            </a:r>
            <a:br>
              <a:rPr lang="nb-NO" sz="3600">
                <a:solidFill>
                  <a:srgbClr val="FFFFFF"/>
                </a:solidFill>
                <a:latin typeface="Calibri" panose="020F0502020204030204"/>
              </a:rPr>
            </a:br>
            <a:r>
              <a:rPr lang="nb-NO" sz="3200">
                <a:solidFill>
                  <a:srgbClr val="FFFFFF"/>
                </a:solidFill>
                <a:latin typeface="Calibri" panose="020F0502020204030204"/>
              </a:rPr>
              <a:t>– Både i Brussel og mot våre tre EØS stater</a:t>
            </a:r>
          </a:p>
          <a:p>
            <a:pPr defTabSz="1371600"/>
            <a:endParaRPr lang="nb-NO" sz="27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43EF38-ABBB-08D3-6938-F590FF2CF7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0" r="3129"/>
          <a:stretch/>
        </p:blipFill>
        <p:spPr>
          <a:xfrm rot="751830">
            <a:off x="13334535" y="5718618"/>
            <a:ext cx="1901583" cy="16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0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656132"/>
          </a:xfrm>
          <a:custGeom>
            <a:avLst/>
            <a:gdLst/>
            <a:ahLst/>
            <a:cxnLst/>
            <a:rect l="l" t="t" r="r" b="b"/>
            <a:pathLst>
              <a:path w="18288000" h="10656132">
                <a:moveTo>
                  <a:pt x="0" y="0"/>
                </a:moveTo>
                <a:lnTo>
                  <a:pt x="18288000" y="0"/>
                </a:lnTo>
                <a:lnTo>
                  <a:pt x="18288000" y="10656132"/>
                </a:lnTo>
                <a:lnTo>
                  <a:pt x="0" y="10656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36" b="-2236"/>
            </a:stretch>
          </a:blipFill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75000CC9-1EC0-52D0-7601-77EA2389BC6B}"/>
              </a:ext>
            </a:extLst>
          </p:cNvPr>
          <p:cNvSpPr>
            <a:spLocks/>
          </p:cNvSpPr>
          <p:nvPr/>
        </p:nvSpPr>
        <p:spPr>
          <a:xfrm>
            <a:off x="5" y="9525"/>
            <a:ext cx="18287996" cy="10646607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AutoShape 4"/>
          <p:cNvSpPr/>
          <p:nvPr/>
        </p:nvSpPr>
        <p:spPr>
          <a:xfrm flipH="1">
            <a:off x="17730653" y="1028701"/>
            <a:ext cx="0" cy="7201679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E5E00DC-B52A-B456-BF99-3DB00DCB1A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" y="9526"/>
            <a:ext cx="18287996" cy="10646606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23718" y="6081248"/>
            <a:ext cx="0" cy="3634856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149685" y="9021293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A02F6347-E7C3-003A-1485-4C1673AE23D9}"/>
              </a:ext>
            </a:extLst>
          </p:cNvPr>
          <p:cNvSpPr/>
          <p:nvPr/>
        </p:nvSpPr>
        <p:spPr>
          <a:xfrm rot="-10800000" flipH="1">
            <a:off x="7010251" y="5772150"/>
            <a:ext cx="2508266" cy="161982"/>
          </a:xfrm>
          <a:custGeom>
            <a:avLst/>
            <a:gdLst/>
            <a:ahLst/>
            <a:cxnLst/>
            <a:rect l="l" t="t" r="r" b="b"/>
            <a:pathLst>
              <a:path w="2988600" h="213950">
                <a:moveTo>
                  <a:pt x="2988600" y="0"/>
                </a:moveTo>
                <a:lnTo>
                  <a:pt x="0" y="0"/>
                </a:lnTo>
                <a:lnTo>
                  <a:pt x="0" y="213950"/>
                </a:lnTo>
                <a:lnTo>
                  <a:pt x="2988600" y="213950"/>
                </a:lnTo>
                <a:lnTo>
                  <a:pt x="2988600" y="0"/>
                </a:lnTo>
                <a:close/>
              </a:path>
            </a:pathLst>
          </a:custGeom>
          <a:blipFill>
            <a:blip r:embed="rId6"/>
            <a:stretch>
              <a:fillRect l="-49508" r="-49508"/>
            </a:stretch>
          </a:blipFill>
        </p:spPr>
        <p:txBody>
          <a:bodyPr/>
          <a:lstStyle/>
          <a:p>
            <a:pPr defTabSz="1371600"/>
            <a:endParaRPr lang="en-GB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D9901C64-229D-3ABF-6B18-1904D0FE17B2}"/>
              </a:ext>
            </a:extLst>
          </p:cNvPr>
          <p:cNvGrpSpPr/>
          <p:nvPr/>
        </p:nvGrpSpPr>
        <p:grpSpPr>
          <a:xfrm>
            <a:off x="1203844" y="1028701"/>
            <a:ext cx="16125875" cy="7109072"/>
            <a:chOff x="-1856838" y="-436650"/>
            <a:chExt cx="26760430" cy="10777112"/>
          </a:xfrm>
        </p:grpSpPr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256158BB-23E8-2818-D3D2-4B2A9FFA4866}"/>
                </a:ext>
              </a:extLst>
            </p:cNvPr>
            <p:cNvSpPr/>
            <p:nvPr/>
          </p:nvSpPr>
          <p:spPr>
            <a:xfrm>
              <a:off x="-1856838" y="-436650"/>
              <a:ext cx="26760430" cy="10777112"/>
            </a:xfrm>
            <a:prstGeom prst="rect">
              <a:avLst/>
            </a:prstGeom>
            <a:solidFill>
              <a:srgbClr val="394042">
                <a:alpha val="96863"/>
              </a:srgbClr>
            </a:solidFill>
          </p:spPr>
          <p:txBody>
            <a:bodyPr/>
            <a:lstStyle/>
            <a:p>
              <a:endParaRPr lang="nb-NO" sz="5400" b="1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r>
                <a:rPr lang="nb-NO" sz="5400" b="1">
                  <a:solidFill>
                    <a:schemeClr val="bg1"/>
                  </a:solidFill>
                  <a:latin typeface="Poppins"/>
                  <a:cs typeface="Poppins"/>
                </a:rPr>
                <a:t>EØS avtalens dynamiske regelverk</a:t>
              </a:r>
            </a:p>
            <a:p>
              <a:endParaRPr lang="nb-NO" sz="5400" b="1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200150" lvl="1" indent="-742950">
                <a:lnSpc>
                  <a:spcPct val="200000"/>
                </a:lnSpc>
                <a:buFont typeface="+mj-lt"/>
                <a:buAutoNum type="arabicParenR"/>
              </a:pPr>
              <a:r>
                <a:rPr lang="nb-NO" sz="4000" b="1">
                  <a:solidFill>
                    <a:schemeClr val="bg1"/>
                  </a:solidFill>
                  <a:latin typeface="Poppins"/>
                  <a:cs typeface="Poppins"/>
                </a:rPr>
                <a:t>Løpende regelverk uten tilpasningsbehov = 85%</a:t>
              </a:r>
            </a:p>
            <a:p>
              <a:pPr marL="1200150" lvl="1" indent="-742950">
                <a:lnSpc>
                  <a:spcPct val="200000"/>
                </a:lnSpc>
                <a:buFont typeface="+mj-lt"/>
                <a:buAutoNum type="arabicParenR"/>
              </a:pPr>
              <a:r>
                <a:rPr lang="nb-NO" sz="4000" b="1">
                  <a:solidFill>
                    <a:schemeClr val="bg1"/>
                  </a:solidFill>
                  <a:latin typeface="Poppins"/>
                  <a:cs typeface="Poppins"/>
                </a:rPr>
                <a:t>Regelverk som krever EØS-tilpasninger</a:t>
              </a:r>
            </a:p>
            <a:p>
              <a:pPr marL="1200150" lvl="1" indent="-742950">
                <a:lnSpc>
                  <a:spcPct val="200000"/>
                </a:lnSpc>
                <a:buFont typeface="+mj-lt"/>
                <a:buAutoNum type="arabicParenR"/>
              </a:pPr>
              <a:r>
                <a:rPr lang="nb-NO" sz="4000" b="1">
                  <a:solidFill>
                    <a:schemeClr val="bg1"/>
                  </a:solidFill>
                  <a:latin typeface="Poppins"/>
                  <a:cs typeface="Poppins"/>
                </a:rPr>
                <a:t>Sektorovergripende regelverk – EU tar nye veivalg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nb-NO" sz="2400" b="1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nb-NO" sz="2400" b="1">
                <a:solidFill>
                  <a:schemeClr val="bg1"/>
                </a:solidFill>
                <a:latin typeface="Poppins"/>
                <a:cs typeface="Poppins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10049A9-8CBC-8CC0-A063-F33566F686AE}"/>
                </a:ext>
              </a:extLst>
            </p:cNvPr>
            <p:cNvSpPr txBox="1"/>
            <p:nvPr/>
          </p:nvSpPr>
          <p:spPr>
            <a:xfrm>
              <a:off x="470832" y="856368"/>
              <a:ext cx="12364453" cy="1075936"/>
            </a:xfrm>
            <a:prstGeom prst="rect">
              <a:avLst/>
            </a:prstGeom>
            <a:effectLst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80"/>
                </a:lnSpc>
              </a:pPr>
              <a:endParaRPr lang="en-US" sz="4000" b="1">
                <a:solidFill>
                  <a:schemeClr val="bg1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362128"/>
            <a:ext cx="18426406" cy="3836293"/>
          </a:xfrm>
          <a:custGeom>
            <a:avLst/>
            <a:gdLst/>
            <a:ahLst/>
            <a:cxnLst/>
            <a:rect l="l" t="t" r="r" b="b"/>
            <a:pathLst>
              <a:path w="18426406" h="3836293">
                <a:moveTo>
                  <a:pt x="0" y="0"/>
                </a:moveTo>
                <a:lnTo>
                  <a:pt x="18426406" y="0"/>
                </a:lnTo>
                <a:lnTo>
                  <a:pt x="18426406" y="3836293"/>
                </a:lnTo>
                <a:lnTo>
                  <a:pt x="0" y="3836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13" r="-30003" b="-3479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30746"/>
            <a:ext cx="18288000" cy="3443419"/>
            <a:chOff x="0" y="0"/>
            <a:chExt cx="11933476" cy="22469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33476" cy="2246936"/>
            </a:xfrm>
            <a:custGeom>
              <a:avLst/>
              <a:gdLst/>
              <a:ahLst/>
              <a:cxnLst/>
              <a:rect l="l" t="t" r="r" b="b"/>
              <a:pathLst>
                <a:path w="11933476" h="2246936">
                  <a:moveTo>
                    <a:pt x="0" y="0"/>
                  </a:moveTo>
                  <a:lnTo>
                    <a:pt x="11933476" y="0"/>
                  </a:lnTo>
                  <a:lnTo>
                    <a:pt x="11933476" y="2246936"/>
                  </a:lnTo>
                  <a:lnTo>
                    <a:pt x="0" y="2246936"/>
                  </a:lnTo>
                  <a:close/>
                </a:path>
              </a:pathLst>
            </a:custGeom>
            <a:solidFill>
              <a:srgbClr val="323F6E">
                <a:alpha val="5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1933476" cy="2265986"/>
            </a:xfrm>
            <a:prstGeom prst="rect">
              <a:avLst/>
            </a:prstGeom>
          </p:spPr>
          <p:txBody>
            <a:bodyPr lIns="20504" tIns="20504" rIns="20504" bIns="2050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920470"/>
            <a:ext cx="17259300" cy="215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9214"/>
              </a:lnSpc>
            </a:pPr>
            <a:r>
              <a:rPr kumimoji="0" lang="nb-NO" sz="658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Etterslepet – t</a:t>
            </a:r>
            <a:r>
              <a:rPr lang="nb-NO" sz="6581" b="1">
                <a:solidFill>
                  <a:srgbClr val="FFFFFF"/>
                </a:solidFill>
                <a:latin typeface="Now Bold"/>
              </a:rPr>
              <a:t>render og volum</a:t>
            </a:r>
            <a:endParaRPr kumimoji="0" lang="en-US" sz="658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w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92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identifiserte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EU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rettsakter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ekskluderte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og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antall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innlemmet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i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avtalen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pr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år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/>
        </p:nvGraphicFramePr>
        <p:xfrm>
          <a:off x="0" y="3503360"/>
          <a:ext cx="18287999" cy="678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6052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C28C8-203B-1275-618C-5BC490622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A8770EC-419D-06F1-9742-9134CE847215}"/>
              </a:ext>
            </a:extLst>
          </p:cNvPr>
          <p:cNvSpPr/>
          <p:nvPr/>
        </p:nvSpPr>
        <p:spPr>
          <a:xfrm>
            <a:off x="0" y="-362128"/>
            <a:ext cx="18426406" cy="3836293"/>
          </a:xfrm>
          <a:custGeom>
            <a:avLst/>
            <a:gdLst/>
            <a:ahLst/>
            <a:cxnLst/>
            <a:rect l="l" t="t" r="r" b="b"/>
            <a:pathLst>
              <a:path w="18426406" h="3836293">
                <a:moveTo>
                  <a:pt x="0" y="0"/>
                </a:moveTo>
                <a:lnTo>
                  <a:pt x="18426406" y="0"/>
                </a:lnTo>
                <a:lnTo>
                  <a:pt x="18426406" y="3836293"/>
                </a:lnTo>
                <a:lnTo>
                  <a:pt x="0" y="3836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13" r="-30003" b="-347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144E3A2-DDC8-DB49-8155-B5947B4DF516}"/>
              </a:ext>
            </a:extLst>
          </p:cNvPr>
          <p:cNvGrpSpPr/>
          <p:nvPr/>
        </p:nvGrpSpPr>
        <p:grpSpPr>
          <a:xfrm>
            <a:off x="69203" y="-347529"/>
            <a:ext cx="18288000" cy="3836292"/>
            <a:chOff x="0" y="0"/>
            <a:chExt cx="11933476" cy="224693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55BF8FF-9974-17F8-C78E-7D58A17C8E22}"/>
                </a:ext>
              </a:extLst>
            </p:cNvPr>
            <p:cNvSpPr/>
            <p:nvPr/>
          </p:nvSpPr>
          <p:spPr>
            <a:xfrm>
              <a:off x="0" y="0"/>
              <a:ext cx="11933476" cy="2246936"/>
            </a:xfrm>
            <a:custGeom>
              <a:avLst/>
              <a:gdLst/>
              <a:ahLst/>
              <a:cxnLst/>
              <a:rect l="l" t="t" r="r" b="b"/>
              <a:pathLst>
                <a:path w="11933476" h="2246936">
                  <a:moveTo>
                    <a:pt x="0" y="0"/>
                  </a:moveTo>
                  <a:lnTo>
                    <a:pt x="11933476" y="0"/>
                  </a:lnTo>
                  <a:lnTo>
                    <a:pt x="11933476" y="2246936"/>
                  </a:lnTo>
                  <a:lnTo>
                    <a:pt x="0" y="2246936"/>
                  </a:lnTo>
                  <a:close/>
                </a:path>
              </a:pathLst>
            </a:custGeom>
            <a:solidFill>
              <a:srgbClr val="323F6E">
                <a:alpha val="5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2DE0A80-9BCA-422F-2A7D-3B6DD0AED23F}"/>
                </a:ext>
              </a:extLst>
            </p:cNvPr>
            <p:cNvSpPr txBox="1"/>
            <p:nvPr/>
          </p:nvSpPr>
          <p:spPr>
            <a:xfrm>
              <a:off x="0" y="-19050"/>
              <a:ext cx="11933476" cy="2265986"/>
            </a:xfrm>
            <a:prstGeom prst="rect">
              <a:avLst/>
            </a:prstGeom>
          </p:spPr>
          <p:txBody>
            <a:bodyPr lIns="20504" tIns="20504" rIns="20504" bIns="20504" rtlCol="0" anchor="ctr"/>
            <a:lstStyle/>
            <a:p>
              <a:pPr algn="ctr">
                <a:lnSpc>
                  <a:spcPts val="971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27D591CC-7D3D-5DDA-57BB-D0173BD3495C}"/>
              </a:ext>
            </a:extLst>
          </p:cNvPr>
          <p:cNvSpPr txBox="1"/>
          <p:nvPr/>
        </p:nvSpPr>
        <p:spPr>
          <a:xfrm>
            <a:off x="1028700" y="177520"/>
            <a:ext cx="16268700" cy="2193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14"/>
              </a:lnSpc>
            </a:pPr>
            <a:r>
              <a:rPr lang="en-US" sz="4400" b="1" err="1">
                <a:solidFill>
                  <a:srgbClr val="FFFFFF"/>
                </a:solidFill>
                <a:latin typeface="Now Bold"/>
              </a:rPr>
              <a:t>Utestående</a:t>
            </a:r>
            <a:r>
              <a:rPr lang="en-US" sz="4400" b="1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4400" b="1" err="1">
                <a:solidFill>
                  <a:srgbClr val="FFFFFF"/>
                </a:solidFill>
                <a:latin typeface="Now Bold"/>
              </a:rPr>
              <a:t>rettsakter</a:t>
            </a:r>
            <a:r>
              <a:rPr lang="en-US" sz="4400" b="1">
                <a:solidFill>
                  <a:srgbClr val="FFFFFF"/>
                </a:solidFill>
                <a:latin typeface="Now Bold"/>
              </a:rPr>
              <a:t> – </a:t>
            </a:r>
            <a:r>
              <a:rPr lang="en-US" sz="4400" b="1" err="1">
                <a:solidFill>
                  <a:srgbClr val="FFFFFF"/>
                </a:solidFill>
                <a:latin typeface="Now Bold"/>
              </a:rPr>
              <a:t>trådt</a:t>
            </a:r>
            <a:r>
              <a:rPr lang="en-US" sz="4400" b="1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4400" b="1" err="1">
                <a:solidFill>
                  <a:srgbClr val="FFFFFF"/>
                </a:solidFill>
                <a:latin typeface="Now Bold"/>
              </a:rPr>
              <a:t>i</a:t>
            </a:r>
            <a:r>
              <a:rPr lang="en-US" sz="4400" b="1">
                <a:solidFill>
                  <a:srgbClr val="FFFFFF"/>
                </a:solidFill>
                <a:latin typeface="Now Bold"/>
              </a:rPr>
              <a:t> kraft </a:t>
            </a:r>
            <a:r>
              <a:rPr lang="en-US" sz="4400" b="1" err="1">
                <a:solidFill>
                  <a:srgbClr val="FFFFFF"/>
                </a:solidFill>
                <a:latin typeface="Now Bold"/>
              </a:rPr>
              <a:t>i</a:t>
            </a:r>
            <a:r>
              <a:rPr lang="en-US" sz="4400" b="1">
                <a:solidFill>
                  <a:srgbClr val="FFFFFF"/>
                </a:solidFill>
                <a:latin typeface="Now Bold"/>
              </a:rPr>
              <a:t> EU </a:t>
            </a:r>
            <a:r>
              <a:rPr lang="en-US" sz="4400" b="1" err="1">
                <a:solidFill>
                  <a:srgbClr val="FFFFFF"/>
                </a:solidFill>
                <a:latin typeface="Now Bold"/>
              </a:rPr>
              <a:t>lenger</a:t>
            </a:r>
            <a:r>
              <a:rPr lang="en-US" sz="4400" b="1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4400" b="1" err="1">
                <a:solidFill>
                  <a:srgbClr val="FFFFFF"/>
                </a:solidFill>
                <a:latin typeface="Now Bold"/>
              </a:rPr>
              <a:t>enn</a:t>
            </a:r>
            <a:r>
              <a:rPr lang="en-US" sz="4400" b="1">
                <a:solidFill>
                  <a:srgbClr val="FFFFFF"/>
                </a:solidFill>
                <a:latin typeface="Now Bold"/>
              </a:rPr>
              <a:t> 6 </a:t>
            </a:r>
            <a:r>
              <a:rPr lang="en-US" sz="4400" b="1" err="1">
                <a:solidFill>
                  <a:srgbClr val="FFFFFF"/>
                </a:solidFill>
                <a:latin typeface="Now Bold"/>
              </a:rPr>
              <a:t>mnd</a:t>
            </a:r>
            <a:r>
              <a:rPr lang="en-US" sz="4400" b="1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4400" b="1" err="1">
                <a:solidFill>
                  <a:srgbClr val="FFFFFF"/>
                </a:solidFill>
                <a:latin typeface="Now Bold"/>
              </a:rPr>
              <a:t>siden</a:t>
            </a:r>
            <a:endParaRPr lang="en-US" sz="4400" b="1">
              <a:solidFill>
                <a:srgbClr val="FFFFFF"/>
              </a:solidFill>
              <a:latin typeface="Now Bold"/>
            </a:endParaRPr>
          </a:p>
          <a:p>
            <a:pPr>
              <a:lnSpc>
                <a:spcPts val="9214"/>
              </a:lnSpc>
            </a:pPr>
            <a:r>
              <a:rPr lang="en-US" sz="3200" b="1">
                <a:solidFill>
                  <a:schemeClr val="accent6">
                    <a:lumMod val="40000"/>
                    <a:lumOff val="60000"/>
                  </a:schemeClr>
                </a:solidFill>
                <a:latin typeface="Now Bold"/>
              </a:rPr>
              <a:t>EFTA WG/EG </a:t>
            </a:r>
            <a:r>
              <a:rPr lang="en-GB" sz="3200" b="1">
                <a:solidFill>
                  <a:schemeClr val="accent6">
                    <a:lumMod val="40000"/>
                    <a:lumOff val="60000"/>
                  </a:schemeClr>
                </a:solidFill>
                <a:latin typeface="Now Bold"/>
              </a:rPr>
              <a:t>&gt;5 </a:t>
            </a:r>
            <a:r>
              <a:rPr lang="en-GB" sz="3200" b="1" err="1">
                <a:solidFill>
                  <a:schemeClr val="accent6">
                    <a:lumMod val="40000"/>
                    <a:lumOff val="60000"/>
                  </a:schemeClr>
                </a:solidFill>
                <a:latin typeface="Now Bold"/>
              </a:rPr>
              <a:t>rettsakter</a:t>
            </a:r>
            <a:endParaRPr lang="en-US" sz="700" b="1">
              <a:solidFill>
                <a:schemeClr val="accent6">
                  <a:lumMod val="40000"/>
                  <a:lumOff val="60000"/>
                </a:schemeClr>
              </a:solidFill>
              <a:latin typeface="Now Bold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9A6927B-875B-45DD-D3F2-17F03138A6F4}"/>
              </a:ext>
            </a:extLst>
          </p:cNvPr>
          <p:cNvGraphicFramePr>
            <a:graphicFrameLocks/>
          </p:cNvGraphicFramePr>
          <p:nvPr/>
        </p:nvGraphicFramePr>
        <p:xfrm>
          <a:off x="1" y="3503360"/>
          <a:ext cx="18288000" cy="678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8363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362128"/>
            <a:ext cx="18426406" cy="3836293"/>
          </a:xfrm>
          <a:custGeom>
            <a:avLst/>
            <a:gdLst/>
            <a:ahLst/>
            <a:cxnLst/>
            <a:rect l="l" t="t" r="r" b="b"/>
            <a:pathLst>
              <a:path w="18426406" h="3836293">
                <a:moveTo>
                  <a:pt x="0" y="0"/>
                </a:moveTo>
                <a:lnTo>
                  <a:pt x="18426406" y="0"/>
                </a:lnTo>
                <a:lnTo>
                  <a:pt x="18426406" y="3836293"/>
                </a:lnTo>
                <a:lnTo>
                  <a:pt x="0" y="3836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13" r="-30003" b="-347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30746"/>
            <a:ext cx="18288000" cy="3443419"/>
            <a:chOff x="0" y="0"/>
            <a:chExt cx="11933476" cy="22469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33476" cy="2246936"/>
            </a:xfrm>
            <a:custGeom>
              <a:avLst/>
              <a:gdLst/>
              <a:ahLst/>
              <a:cxnLst/>
              <a:rect l="l" t="t" r="r" b="b"/>
              <a:pathLst>
                <a:path w="11933476" h="2246936">
                  <a:moveTo>
                    <a:pt x="0" y="0"/>
                  </a:moveTo>
                  <a:lnTo>
                    <a:pt x="11933476" y="0"/>
                  </a:lnTo>
                  <a:lnTo>
                    <a:pt x="11933476" y="2246936"/>
                  </a:lnTo>
                  <a:lnTo>
                    <a:pt x="0" y="2246936"/>
                  </a:lnTo>
                  <a:close/>
                </a:path>
              </a:pathLst>
            </a:custGeom>
            <a:solidFill>
              <a:srgbClr val="323F6E">
                <a:alpha val="5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1933476" cy="2265986"/>
            </a:xfrm>
            <a:prstGeom prst="rect">
              <a:avLst/>
            </a:prstGeom>
          </p:spPr>
          <p:txBody>
            <a:bodyPr lIns="20504" tIns="20504" rIns="20504" bIns="20504" rtlCol="0" anchor="ctr"/>
            <a:lstStyle/>
            <a:p>
              <a:pPr algn="ctr">
                <a:lnSpc>
                  <a:spcPts val="97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920470"/>
            <a:ext cx="17259300" cy="225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14"/>
              </a:lnSpc>
            </a:pPr>
            <a:r>
              <a:rPr lang="en-US" sz="6581" err="1">
                <a:solidFill>
                  <a:srgbClr val="FFFFFF"/>
                </a:solidFill>
                <a:latin typeface="Now Bold"/>
              </a:rPr>
              <a:t>Overholdelse</a:t>
            </a:r>
            <a:r>
              <a:rPr lang="en-US" sz="6581">
                <a:solidFill>
                  <a:srgbClr val="FFFFFF"/>
                </a:solidFill>
                <a:latin typeface="Now Bold"/>
              </a:rPr>
              <a:t> av </a:t>
            </a:r>
            <a:r>
              <a:rPr lang="en-US" sz="6581" err="1">
                <a:solidFill>
                  <a:srgbClr val="FFFFFF"/>
                </a:solidFill>
                <a:latin typeface="Now Bold"/>
              </a:rPr>
              <a:t>frister</a:t>
            </a:r>
            <a:r>
              <a:rPr lang="en-US" sz="6581">
                <a:solidFill>
                  <a:srgbClr val="FFFFFF"/>
                </a:solidFill>
                <a:latin typeface="Now Bold"/>
              </a:rPr>
              <a:t> (2017-2024) </a:t>
            </a:r>
          </a:p>
          <a:p>
            <a:pPr>
              <a:lnSpc>
                <a:spcPts val="9214"/>
              </a:lnSpc>
            </a:pPr>
            <a:r>
              <a:rPr lang="en-US" sz="6581">
                <a:solidFill>
                  <a:srgbClr val="FFFFFF"/>
                </a:solidFill>
                <a:latin typeface="Now Bold"/>
              </a:rPr>
              <a:t>– EØS EFTA </a:t>
            </a:r>
            <a:r>
              <a:rPr lang="en-US" sz="6581" err="1">
                <a:solidFill>
                  <a:srgbClr val="FFFFFF"/>
                </a:solidFill>
                <a:latin typeface="Now Bold"/>
              </a:rPr>
              <a:t>statene</a:t>
            </a:r>
            <a:endParaRPr lang="en-US" sz="6581">
              <a:solidFill>
                <a:srgbClr val="FFFFFF"/>
              </a:solidFill>
              <a:latin typeface="Now Bold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7EC9FCE-072F-4D8A-96CE-9639C2F82E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927205"/>
              </p:ext>
            </p:extLst>
          </p:nvPr>
        </p:nvGraphicFramePr>
        <p:xfrm>
          <a:off x="1" y="3177242"/>
          <a:ext cx="18287999" cy="674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300742F-A3C8-A789-FA7E-700B59138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53282"/>
              </p:ext>
            </p:extLst>
          </p:nvPr>
        </p:nvGraphicFramePr>
        <p:xfrm>
          <a:off x="12963118" y="2696668"/>
          <a:ext cx="2520585" cy="2033926"/>
        </p:xfrm>
        <a:graphic>
          <a:graphicData uri="http://schemas.openxmlformats.org/drawingml/2006/table">
            <a:tbl>
              <a:tblPr/>
              <a:tblGrid>
                <a:gridCol w="1732547">
                  <a:extLst>
                    <a:ext uri="{9D8B030D-6E8A-4147-A177-3AD203B41FA5}">
                      <a16:colId xmlns:a16="http://schemas.microsoft.com/office/drawing/2014/main" val="2295510302"/>
                    </a:ext>
                  </a:extLst>
                </a:gridCol>
                <a:gridCol w="788038">
                  <a:extLst>
                    <a:ext uri="{9D8B030D-6E8A-4147-A177-3AD203B41FA5}">
                      <a16:colId xmlns:a16="http://schemas.microsoft.com/office/drawing/2014/main" val="3846064674"/>
                    </a:ext>
                  </a:extLst>
                </a:gridCol>
              </a:tblGrid>
              <a:tr h="5708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JCDer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på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ekspertniv</a:t>
                      </a:r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å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Klarert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324251"/>
                  </a:ext>
                </a:extLst>
              </a:tr>
              <a:tr h="35463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01876"/>
                  </a:ext>
                </a:extLst>
              </a:tr>
              <a:tr h="35463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992413"/>
                  </a:ext>
                </a:extLst>
              </a:tr>
              <a:tr h="35463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NOR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777268"/>
                  </a:ext>
                </a:extLst>
              </a:tr>
              <a:tr h="35463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0509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E6A97E-8F68-4815-DD79-F5720722E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28207"/>
              </p:ext>
            </p:extLst>
          </p:nvPr>
        </p:nvGraphicFramePr>
        <p:xfrm>
          <a:off x="9793705" y="2679026"/>
          <a:ext cx="2885704" cy="2007054"/>
        </p:xfrm>
        <a:graphic>
          <a:graphicData uri="http://schemas.openxmlformats.org/drawingml/2006/table">
            <a:tbl>
              <a:tblPr/>
              <a:tblGrid>
                <a:gridCol w="1558281">
                  <a:extLst>
                    <a:ext uri="{9D8B030D-6E8A-4147-A177-3AD203B41FA5}">
                      <a16:colId xmlns:a16="http://schemas.microsoft.com/office/drawing/2014/main" val="2022236989"/>
                    </a:ext>
                  </a:extLst>
                </a:gridCol>
                <a:gridCol w="1327423">
                  <a:extLst>
                    <a:ext uri="{9D8B030D-6E8A-4147-A177-3AD203B41FA5}">
                      <a16:colId xmlns:a16="http://schemas.microsoft.com/office/drawing/2014/main" val="2600542652"/>
                    </a:ext>
                  </a:extLst>
                </a:gridCol>
              </a:tblGrid>
              <a:tr h="35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Standard ark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Returnert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9275"/>
                  </a:ext>
                </a:extLst>
              </a:tr>
              <a:tr h="41179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986188"/>
                  </a:ext>
                </a:extLst>
              </a:tr>
              <a:tr h="41179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422858"/>
                  </a:ext>
                </a:extLst>
              </a:tr>
              <a:tr h="41179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NOR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821541"/>
                  </a:ext>
                </a:extLst>
              </a:tr>
              <a:tr h="41179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78455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319AB16-3022-A3EA-D041-10EFFA49E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650663"/>
              </p:ext>
            </p:extLst>
          </p:nvPr>
        </p:nvGraphicFramePr>
        <p:xfrm>
          <a:off x="15757198" y="2679028"/>
          <a:ext cx="2390606" cy="2060258"/>
        </p:xfrm>
        <a:graphic>
          <a:graphicData uri="http://schemas.openxmlformats.org/drawingml/2006/table">
            <a:tbl>
              <a:tblPr/>
              <a:tblGrid>
                <a:gridCol w="1290928">
                  <a:extLst>
                    <a:ext uri="{9D8B030D-6E8A-4147-A177-3AD203B41FA5}">
                      <a16:colId xmlns:a16="http://schemas.microsoft.com/office/drawing/2014/main" val="620716345"/>
                    </a:ext>
                  </a:extLst>
                </a:gridCol>
                <a:gridCol w="1099678">
                  <a:extLst>
                    <a:ext uri="{9D8B030D-6E8A-4147-A177-3AD203B41FA5}">
                      <a16:colId xmlns:a16="http://schemas.microsoft.com/office/drawing/2014/main" val="3396130755"/>
                    </a:ext>
                  </a:extLst>
                </a:gridCol>
              </a:tblGrid>
              <a:tr h="234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JCDs under-</a:t>
                      </a:r>
                      <a:r>
                        <a:rPr lang="en-US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komite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nivå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klarert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019391"/>
                  </a:ext>
                </a:extLst>
              </a:tr>
              <a:tr h="3646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586241"/>
                  </a:ext>
                </a:extLst>
              </a:tr>
              <a:tr h="3646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406046"/>
                  </a:ext>
                </a:extLst>
              </a:tr>
              <a:tr h="3646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NOR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384144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405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17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9D66C29-D6D8-8CFC-B717-4EFB7B543F25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13556266" y="3990069"/>
            <a:ext cx="2138981" cy="1437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90A642F-9C71-B11E-C3B2-410AD2AB174A}"/>
              </a:ext>
            </a:extLst>
          </p:cNvPr>
          <p:cNvCxnSpPr>
            <a:cxnSpLocks/>
          </p:cNvCxnSpPr>
          <p:nvPr/>
        </p:nvCxnSpPr>
        <p:spPr>
          <a:xfrm flipV="1">
            <a:off x="13460158" y="5646114"/>
            <a:ext cx="2235088" cy="17875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D33D79-698A-BC8D-9D30-A982ABF93CC1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2328683" y="5577960"/>
            <a:ext cx="233292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3"/>
          <p:cNvSpPr/>
          <p:nvPr/>
        </p:nvSpPr>
        <p:spPr>
          <a:xfrm>
            <a:off x="1" y="-362127"/>
            <a:ext cx="18426407" cy="3137340"/>
          </a:xfrm>
          <a:custGeom>
            <a:avLst/>
            <a:gdLst/>
            <a:ahLst/>
            <a:cxnLst/>
            <a:rect l="l" t="t" r="r" b="b"/>
            <a:pathLst>
              <a:path w="18426406" h="3836293">
                <a:moveTo>
                  <a:pt x="0" y="0"/>
                </a:moveTo>
                <a:lnTo>
                  <a:pt x="18426406" y="0"/>
                </a:lnTo>
                <a:lnTo>
                  <a:pt x="18426406" y="3836293"/>
                </a:lnTo>
                <a:lnTo>
                  <a:pt x="0" y="3836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13" r="-30003" b="-34793"/>
            </a:stretch>
          </a:blipFill>
        </p:spPr>
        <p:txBody>
          <a:bodyPr/>
          <a:lstStyle/>
          <a:p>
            <a:pPr defTabSz="1371600"/>
            <a:endParaRPr lang="nb-NO" sz="270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-362127"/>
            <a:ext cx="18288000" cy="3117655"/>
            <a:chOff x="0" y="-19050"/>
            <a:chExt cx="11933476" cy="2335040"/>
          </a:xfrm>
        </p:grpSpPr>
        <p:sp>
          <p:nvSpPr>
            <p:cNvPr id="5" name="Freeform 5"/>
            <p:cNvSpPr/>
            <p:nvPr/>
          </p:nvSpPr>
          <p:spPr>
            <a:xfrm>
              <a:off x="0" y="-1"/>
              <a:ext cx="11933476" cy="2315991"/>
            </a:xfrm>
            <a:custGeom>
              <a:avLst/>
              <a:gdLst/>
              <a:ahLst/>
              <a:cxnLst/>
              <a:rect l="l" t="t" r="r" b="b"/>
              <a:pathLst>
                <a:path w="11933476" h="2246936">
                  <a:moveTo>
                    <a:pt x="0" y="0"/>
                  </a:moveTo>
                  <a:lnTo>
                    <a:pt x="11933476" y="0"/>
                  </a:lnTo>
                  <a:lnTo>
                    <a:pt x="11933476" y="2246936"/>
                  </a:lnTo>
                  <a:lnTo>
                    <a:pt x="0" y="2246936"/>
                  </a:lnTo>
                  <a:close/>
                </a:path>
              </a:pathLst>
            </a:custGeom>
            <a:solidFill>
              <a:srgbClr val="323F6E">
                <a:alpha val="58824"/>
              </a:srgbClr>
            </a:solidFill>
          </p:spPr>
          <p:txBody>
            <a:bodyPr/>
            <a:lstStyle/>
            <a:p>
              <a:pPr defTabSz="1371600"/>
              <a:endParaRPr lang="nb-NO" sz="27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1933476" cy="2265986"/>
            </a:xfrm>
            <a:prstGeom prst="rect">
              <a:avLst/>
            </a:prstGeom>
          </p:spPr>
          <p:txBody>
            <a:bodyPr lIns="20504" tIns="20504" rIns="20504" bIns="20504" rtlCol="0" anchor="ctr"/>
            <a:lstStyle/>
            <a:p>
              <a:pPr algn="ctr" defTabSz="1371600">
                <a:lnSpc>
                  <a:spcPts val="971"/>
                </a:lnSpc>
              </a:pPr>
              <a:endParaRPr lang="nb-NO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40430" y="465999"/>
            <a:ext cx="10412730" cy="107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9215"/>
              </a:lnSpc>
            </a:pPr>
            <a:r>
              <a:rPr lang="nb-NO" sz="6582" b="1">
                <a:solidFill>
                  <a:srgbClr val="FFFFFF"/>
                </a:solidFill>
                <a:latin typeface="Now Bold"/>
              </a:rPr>
              <a:t>Strategisk tilnærming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406730-FD80-B7DF-F312-B424BD39266D}"/>
              </a:ext>
            </a:extLst>
          </p:cNvPr>
          <p:cNvSpPr/>
          <p:nvPr/>
        </p:nvSpPr>
        <p:spPr>
          <a:xfrm>
            <a:off x="15695248" y="4827190"/>
            <a:ext cx="2157910" cy="14767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b-NO" sz="2000">
                <a:solidFill>
                  <a:srgbClr val="000000"/>
                </a:solidFill>
                <a:latin typeface="Calibri" panose="020F0502020204030204"/>
              </a:rPr>
              <a:t>Arbeidsgruppens godkjenning av JCD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4FBBE06-73F8-1419-B327-519A1C79473A}"/>
              </a:ext>
            </a:extLst>
          </p:cNvPr>
          <p:cNvSpPr/>
          <p:nvPr/>
        </p:nvSpPr>
        <p:spPr>
          <a:xfrm>
            <a:off x="357315" y="4839596"/>
            <a:ext cx="1971368" cy="14767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b-NO" sz="2000">
                <a:solidFill>
                  <a:srgbClr val="000000"/>
                </a:solidFill>
                <a:latin typeface="Calibri" panose="020F0502020204030204"/>
              </a:rPr>
              <a:t>EFTA-sekretariatets foreløpige vurderinger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6A06DA2-149D-1CCF-BF40-9B2C525B5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3034" y="5105727"/>
            <a:ext cx="1408299" cy="92783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08871F58-D4FF-D991-1706-D17FD3C49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1606" y="6867726"/>
            <a:ext cx="1358545" cy="944466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CA35FE1-DD89-420F-2D98-EB94448B3A5F}"/>
              </a:ext>
            </a:extLst>
          </p:cNvPr>
          <p:cNvCxnSpPr>
            <a:cxnSpLocks/>
            <a:stCxn id="41" idx="3"/>
            <a:endCxn id="42" idx="1"/>
          </p:cNvCxnSpPr>
          <p:nvPr/>
        </p:nvCxnSpPr>
        <p:spPr>
          <a:xfrm flipV="1">
            <a:off x="2328683" y="3949086"/>
            <a:ext cx="2332923" cy="16288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6266579-121E-65D3-CD62-CCD42004C0D9}"/>
              </a:ext>
            </a:extLst>
          </p:cNvPr>
          <p:cNvCxnSpPr>
            <a:cxnSpLocks/>
            <a:stCxn id="41" idx="3"/>
            <a:endCxn id="44" idx="1"/>
          </p:cNvCxnSpPr>
          <p:nvPr/>
        </p:nvCxnSpPr>
        <p:spPr>
          <a:xfrm>
            <a:off x="2328683" y="5577960"/>
            <a:ext cx="2332923" cy="17619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BD1F102-6023-2878-B395-C8AB28930581}"/>
              </a:ext>
            </a:extLst>
          </p:cNvPr>
          <p:cNvCxnSpPr>
            <a:cxnSpLocks/>
          </p:cNvCxnSpPr>
          <p:nvPr/>
        </p:nvCxnSpPr>
        <p:spPr>
          <a:xfrm>
            <a:off x="5917898" y="3863223"/>
            <a:ext cx="2202619" cy="15432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1B80F13-0C23-DF1E-341E-9F6E1D32F19D}"/>
              </a:ext>
            </a:extLst>
          </p:cNvPr>
          <p:cNvCxnSpPr>
            <a:cxnSpLocks/>
            <a:stCxn id="43" idx="3"/>
            <a:endCxn id="57" idx="1"/>
          </p:cNvCxnSpPr>
          <p:nvPr/>
        </p:nvCxnSpPr>
        <p:spPr>
          <a:xfrm flipV="1">
            <a:off x="6071333" y="5533351"/>
            <a:ext cx="2078431" cy="362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2D920CA-5B8C-470E-FAAC-0E6F170A3884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6020151" y="5670815"/>
            <a:ext cx="2064332" cy="1669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EC46F592-D876-D146-D713-12FDECB8A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7722" y="3534470"/>
            <a:ext cx="1358544" cy="91119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BC75B2E3-922D-21FB-9C86-3F8BC1F80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7720" y="6891520"/>
            <a:ext cx="1358545" cy="920672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BC1DAE0-B8B1-3AFD-19B5-D4232D2B30AD}"/>
              </a:ext>
            </a:extLst>
          </p:cNvPr>
          <p:cNvCxnSpPr>
            <a:cxnSpLocks/>
            <a:stCxn id="57" idx="3"/>
            <a:endCxn id="51" idx="1"/>
          </p:cNvCxnSpPr>
          <p:nvPr/>
        </p:nvCxnSpPr>
        <p:spPr>
          <a:xfrm flipV="1">
            <a:off x="10097356" y="3990069"/>
            <a:ext cx="2100366" cy="15432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CC1B885-3895-2695-9030-60C92C92B7BC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10097356" y="5533351"/>
            <a:ext cx="21003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B331D1D-CDBE-C05F-397A-0879A547B065}"/>
              </a:ext>
            </a:extLst>
          </p:cNvPr>
          <p:cNvCxnSpPr>
            <a:cxnSpLocks/>
            <a:stCxn id="57" idx="3"/>
            <a:endCxn id="53" idx="1"/>
          </p:cNvCxnSpPr>
          <p:nvPr/>
        </p:nvCxnSpPr>
        <p:spPr>
          <a:xfrm>
            <a:off x="10097356" y="5533351"/>
            <a:ext cx="2100364" cy="1818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B165F330-716C-FE6B-6D85-756AF6945021}"/>
              </a:ext>
            </a:extLst>
          </p:cNvPr>
          <p:cNvSpPr/>
          <p:nvPr/>
        </p:nvSpPr>
        <p:spPr>
          <a:xfrm>
            <a:off x="8149764" y="4794987"/>
            <a:ext cx="1947592" cy="14767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b-NO" sz="2000">
                <a:solidFill>
                  <a:srgbClr val="000000"/>
                </a:solidFill>
                <a:latin typeface="Calibri" panose="020F0502020204030204"/>
              </a:rPr>
              <a:t>EFTA-sekretariatets utkast til JCD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FC871A7-234F-E13A-3C11-A990E52B0333}"/>
              </a:ext>
            </a:extLst>
          </p:cNvPr>
          <p:cNvCxnSpPr>
            <a:cxnSpLocks/>
          </p:cNvCxnSpPr>
          <p:nvPr/>
        </p:nvCxnSpPr>
        <p:spPr>
          <a:xfrm flipV="1">
            <a:off x="13565635" y="5546421"/>
            <a:ext cx="2129613" cy="56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BDE4868-2CBB-931B-5DBC-95A08D317969}"/>
              </a:ext>
            </a:extLst>
          </p:cNvPr>
          <p:cNvSpPr txBox="1"/>
          <p:nvPr/>
        </p:nvSpPr>
        <p:spPr>
          <a:xfrm>
            <a:off x="2962089" y="8336140"/>
            <a:ext cx="1250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nb-NO" sz="2800" b="1" u="sng">
                <a:solidFill>
                  <a:srgbClr val="0C4674">
                    <a:lumMod val="60000"/>
                    <a:lumOff val="40000"/>
                  </a:srgbClr>
                </a:solidFill>
                <a:latin typeface="Calibri" panose="020F0502020204030204"/>
              </a:rPr>
              <a:t>Uformell</a:t>
            </a:r>
            <a:r>
              <a:rPr lang="nb-NO" sz="2800" b="1">
                <a:solidFill>
                  <a:srgbClr val="0C4674">
                    <a:lumMod val="60000"/>
                    <a:lumOff val="40000"/>
                  </a:srgbClr>
                </a:solidFill>
                <a:latin typeface="Calibri" panose="020F0502020204030204"/>
              </a:rPr>
              <a:t> kommunikasjon med EFTA-sekretariatet, de andre EØS EFTA-statene og EU-kommisjonen </a:t>
            </a:r>
            <a:r>
              <a:rPr lang="nb-NO" sz="2800" b="1" u="sng">
                <a:solidFill>
                  <a:srgbClr val="0C4674">
                    <a:lumMod val="60000"/>
                    <a:lumOff val="40000"/>
                  </a:srgbClr>
                </a:solidFill>
                <a:latin typeface="Calibri" panose="020F0502020204030204"/>
              </a:rPr>
              <a:t>utenfor</a:t>
            </a:r>
            <a:r>
              <a:rPr lang="nb-NO" sz="2800" b="1">
                <a:solidFill>
                  <a:srgbClr val="0C4674">
                    <a:lumMod val="60000"/>
                    <a:lumOff val="40000"/>
                  </a:srgbClr>
                </a:solidFill>
                <a:latin typeface="Calibri" panose="020F0502020204030204"/>
              </a:rPr>
              <a:t> de formelle prosedyrene bidrar til mer effektive prosesser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28DC8DC-F7F6-875F-4BDE-1FA1D4279125}"/>
              </a:ext>
            </a:extLst>
          </p:cNvPr>
          <p:cNvSpPr txBox="1"/>
          <p:nvPr/>
        </p:nvSpPr>
        <p:spPr>
          <a:xfrm>
            <a:off x="3016045" y="2852700"/>
            <a:ext cx="12255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is-IS" sz="2800" b="1">
                <a:solidFill>
                  <a:srgbClr val="000000"/>
                </a:solidFill>
                <a:latin typeface="Calibri" panose="020F0502020204030204"/>
              </a:rPr>
              <a:t>En forsinkelse i </a:t>
            </a:r>
            <a:r>
              <a:rPr lang="is-IS" sz="2800" b="1" u="sng">
                <a:solidFill>
                  <a:srgbClr val="000000"/>
                </a:solidFill>
                <a:latin typeface="Calibri" panose="020F0502020204030204"/>
              </a:rPr>
              <a:t>ett</a:t>
            </a:r>
            <a:r>
              <a:rPr lang="is-IS" sz="2800" b="1">
                <a:solidFill>
                  <a:srgbClr val="000000"/>
                </a:solidFill>
                <a:latin typeface="Calibri" panose="020F0502020204030204"/>
              </a:rPr>
              <a:t> sted</a:t>
            </a:r>
            <a:r>
              <a:rPr lang="nb-NO" sz="2800" b="1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is-IS" sz="2800" b="1">
                <a:solidFill>
                  <a:srgbClr val="000000"/>
                </a:solidFill>
                <a:latin typeface="Calibri" panose="020F0502020204030204"/>
              </a:rPr>
              <a:t>leder til forsinkelse av hele prosessen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E0116BF-4E6F-EB67-C209-177EE46AAA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606" y="3493487"/>
            <a:ext cx="1358545" cy="91119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5E50CDB0-5AE1-9B34-B90A-E199FAD6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25540" y="5058469"/>
            <a:ext cx="1369342" cy="9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3F58AE-C26E-449D-9B22-607100337686}" vid="{83004A6F-C706-4B83-B43C-6E7BAF9218B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3F58AE-C26E-449D-9B22-607100337686}" vid="{8AAAACE4-28D4-4FEB-8848-E15357823095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EFTA Swatc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C514E"/>
      </a:accent1>
      <a:accent2>
        <a:srgbClr val="0C4674"/>
      </a:accent2>
      <a:accent3>
        <a:srgbClr val="4F82BA"/>
      </a:accent3>
      <a:accent4>
        <a:srgbClr val="323B3F"/>
      </a:accent4>
      <a:accent5>
        <a:srgbClr val="9FC262"/>
      </a:accent5>
      <a:accent6>
        <a:srgbClr val="F2BC58"/>
      </a:accent6>
      <a:hlink>
        <a:srgbClr val="0563C1"/>
      </a:hlink>
      <a:folHlink>
        <a:srgbClr val="B198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FTA-PPT  Presentation Template-Wide" id="{8583496C-52FC-436E-AB3C-CBE5683A182D}" vid="{CBCFC505-7619-4B37-9EA2-443E160F9FE7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Office Theme">
  <a:themeElements>
    <a:clrScheme name="EFTA Swatc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C514E"/>
      </a:accent1>
      <a:accent2>
        <a:srgbClr val="0C4674"/>
      </a:accent2>
      <a:accent3>
        <a:srgbClr val="4F82BA"/>
      </a:accent3>
      <a:accent4>
        <a:srgbClr val="323B3F"/>
      </a:accent4>
      <a:accent5>
        <a:srgbClr val="9FC262"/>
      </a:accent5>
      <a:accent6>
        <a:srgbClr val="F2BC58"/>
      </a:accent6>
      <a:hlink>
        <a:srgbClr val="0563C1"/>
      </a:hlink>
      <a:folHlink>
        <a:srgbClr val="B1980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9C222B3-F123-C24D-A6B9-56F016768A14}" vid="{9378BD2E-E326-3D45-95DF-85258A4256D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348983-faa2-41b7-b2ce-4710186dd419">
      <Terms xmlns="http://schemas.microsoft.com/office/infopath/2007/PartnerControls"/>
    </lcf76f155ced4ddcb4097134ff3c332f>
    <TaxCatchAll xmlns="8b4d7f49-c95d-4b7a-a7ca-1018079453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E586434A937E4AB38FF5C162D1FCC4" ma:contentTypeVersion="16" ma:contentTypeDescription="Opprett et nytt dokument." ma:contentTypeScope="" ma:versionID="cbedc816f8392598c2f636567cba35e5">
  <xsd:schema xmlns:xsd="http://www.w3.org/2001/XMLSchema" xmlns:xs="http://www.w3.org/2001/XMLSchema" xmlns:p="http://schemas.microsoft.com/office/2006/metadata/properties" xmlns:ns2="72348983-faa2-41b7-b2ce-4710186dd419" xmlns:ns3="8b4d7f49-c95d-4b7a-a7ca-101807945308" targetNamespace="http://schemas.microsoft.com/office/2006/metadata/properties" ma:root="true" ma:fieldsID="12368ce52a91360de379e856da891871" ns2:_="" ns3:_="">
    <xsd:import namespace="72348983-faa2-41b7-b2ce-4710186dd419"/>
    <xsd:import namespace="8b4d7f49-c95d-4b7a-a7ca-101807945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48983-faa2-41b7-b2ce-4710186dd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emerkelapper" ma:readOnly="false" ma:fieldId="{5cf76f15-5ced-4ddc-b409-7134ff3c332f}" ma:taxonomyMulti="true" ma:sspId="96bbc6b8-f51d-486b-9945-7ad67a6910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d7f49-c95d-4b7a-a7ca-101807945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694a251-7c0e-4a13-95e3-3fbf4d2b884a}" ma:internalName="TaxCatchAll" ma:showField="CatchAllData" ma:web="8b4d7f49-c95d-4b7a-a7ca-1018079453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FF5B40-0204-4FCC-921B-4E2A3821C343}">
  <ds:schemaRefs>
    <ds:schemaRef ds:uri="http://purl.org/dc/elements/1.1/"/>
    <ds:schemaRef ds:uri="http://purl.org/dc/dcmitype/"/>
    <ds:schemaRef ds:uri="8811cd25-7600-47bf-9235-4b19656f0fcd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b5a4717-1e68-4b46-b9ac-aa6f7ca2219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BCDB946-420E-4A45-A362-A0841F70C045}"/>
</file>

<file path=customXml/itemProps3.xml><?xml version="1.0" encoding="utf-8"?>
<ds:datastoreItem xmlns:ds="http://schemas.openxmlformats.org/officeDocument/2006/customXml" ds:itemID="{9290938A-7DEC-4FCA-A0C7-C0507FF37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General EFTA 2024</Template>
  <TotalTime>0</TotalTime>
  <Words>2038</Words>
  <Application>Microsoft Office PowerPoint</Application>
  <PresentationFormat>Custom</PresentationFormat>
  <Paragraphs>404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BERG Olav</dc:creator>
  <cp:lastModifiedBy>ANDRIA Marit C. Schage</cp:lastModifiedBy>
  <cp:revision>2</cp:revision>
  <dcterms:created xsi:type="dcterms:W3CDTF">2025-03-26T12:40:43Z</dcterms:created>
  <dcterms:modified xsi:type="dcterms:W3CDTF">2025-04-23T06:39:43Z</dcterms:modified>
  <dc:identifier>DAGOkSglynA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0x01010045E586434A937E4AB38FF5C162D1FCC4</vt:lpwstr>
  </property>
  <property fmtid="{D5CDD505-2E9C-101B-9397-08002B2CF9AE}" pid="3" name="MediaServiceImageTags">
    <vt:lpwstr/>
  </property>
</Properties>
</file>