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14"/>
  </p:notesMasterIdLst>
  <p:sldIdLst>
    <p:sldId id="256" r:id="rId6"/>
    <p:sldId id="283" r:id="rId7"/>
    <p:sldId id="260" r:id="rId8"/>
    <p:sldId id="298" r:id="rId9"/>
    <p:sldId id="299" r:id="rId10"/>
    <p:sldId id="259" r:id="rId11"/>
    <p:sldId id="300" r:id="rId12"/>
    <p:sldId id="297" r:id="rId13"/>
  </p:sldIdLst>
  <p:sldSz cx="18288000" cy="10287000"/>
  <p:notesSz cx="6858000" cy="9144000"/>
  <p:embeddedFontLst>
    <p:embeddedFont>
      <p:font typeface="Canva Sans" panose="020B0604020202020204" charset="0"/>
      <p:regular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4745"/>
    <a:srgbClr val="12164E"/>
    <a:srgbClr val="697275"/>
    <a:srgbClr val="8FBDEA"/>
    <a:srgbClr val="6699FF"/>
    <a:srgbClr val="99CCFF"/>
    <a:srgbClr val="14C2F8"/>
    <a:srgbClr val="434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20" y="2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23DF8B-D665-43B4-BD27-A8DD71AD207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E16752B7-5F4E-4E36-9756-B6C0849109F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is-IS" sz="1800" b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01.12.2024</a:t>
          </a:r>
        </a:p>
        <a:p>
          <a:pPr>
            <a:lnSpc>
              <a:spcPct val="150000"/>
            </a:lnSpc>
          </a:pPr>
          <a:r>
            <a:rPr lang="is-IS" sz="1800" b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Nytt kommisjonskollegie</a:t>
          </a:r>
          <a:endParaRPr lang="en-GB" sz="1800" b="1">
            <a:solidFill>
              <a:srgbClr val="12164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69D3A03-E3FA-4832-8846-EDE4E28D13D4}" type="parTrans" cxnId="{BE4D9118-E720-4264-AC04-9F254974A8E5}">
      <dgm:prSet/>
      <dgm:spPr/>
      <dgm:t>
        <a:bodyPr/>
        <a:lstStyle/>
        <a:p>
          <a:endParaRPr lang="en-GB"/>
        </a:p>
      </dgm:t>
    </dgm:pt>
    <dgm:pt modelId="{7CA061FA-EA36-42B9-A8F1-FC240964CAC0}" type="sibTrans" cxnId="{BE4D9118-E720-4264-AC04-9F254974A8E5}">
      <dgm:prSet/>
      <dgm:spPr/>
      <dgm:t>
        <a:bodyPr/>
        <a:lstStyle/>
        <a:p>
          <a:endParaRPr lang="en-GB"/>
        </a:p>
      </dgm:t>
    </dgm:pt>
    <dgm:pt modelId="{1CE48165-C16D-4D92-AC4A-51248C0ED6B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is-IS" sz="1800" b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Høsten 2025</a:t>
          </a:r>
        </a:p>
        <a:p>
          <a:pPr>
            <a:lnSpc>
              <a:spcPct val="150000"/>
            </a:lnSpc>
          </a:pPr>
          <a:r>
            <a:rPr lang="en-GB" sz="1800" b="1" err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Første</a:t>
          </a:r>
          <a:r>
            <a:rPr lang="en-GB" sz="1800" b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GB" sz="1800" b="1" err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programforslag</a:t>
          </a:r>
          <a:endParaRPr lang="en-GB" sz="1800" b="1">
            <a:solidFill>
              <a:srgbClr val="12164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5BAE3DE-668C-48B0-9AA6-A73D43AEFCB0}" type="parTrans" cxnId="{AB8346F8-E933-4711-A47B-3E1C3A69C7FF}">
      <dgm:prSet/>
      <dgm:spPr/>
      <dgm:t>
        <a:bodyPr/>
        <a:lstStyle/>
        <a:p>
          <a:endParaRPr lang="en-GB"/>
        </a:p>
      </dgm:t>
    </dgm:pt>
    <dgm:pt modelId="{4737AB06-8265-4209-B319-D616C776EEEC}" type="sibTrans" cxnId="{AB8346F8-E933-4711-A47B-3E1C3A69C7FF}">
      <dgm:prSet/>
      <dgm:spPr/>
      <dgm:t>
        <a:bodyPr/>
        <a:lstStyle/>
        <a:p>
          <a:endParaRPr lang="en-GB"/>
        </a:p>
      </dgm:t>
    </dgm:pt>
    <dgm:pt modelId="{12785661-3CB4-406F-B768-FDFFEAD4C614}">
      <dgm:prSet phldrT="[Text]" custT="1"/>
      <dgm:spPr/>
      <dgm:t>
        <a:bodyPr/>
        <a:lstStyle/>
        <a:p>
          <a:endParaRPr lang="is-IS" sz="1800" b="1">
            <a:solidFill>
              <a:srgbClr val="FF0000"/>
            </a:solidFill>
          </a:endParaRP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Slutten av 2027</a:t>
          </a: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Enighet om MFF</a:t>
          </a: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Vedtakelse av programmene</a:t>
          </a: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Implementering starter i 2028</a:t>
          </a:r>
          <a:endParaRPr lang="en-GB" sz="1800" b="1">
            <a:solidFill>
              <a:srgbClr val="DB4745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88D9B73-2783-4AB2-B9FF-5DD9995264AA}" type="parTrans" cxnId="{C9135286-57C0-49E4-9EE2-5559D2C0C481}">
      <dgm:prSet/>
      <dgm:spPr/>
      <dgm:t>
        <a:bodyPr/>
        <a:lstStyle/>
        <a:p>
          <a:endParaRPr lang="en-GB"/>
        </a:p>
      </dgm:t>
    </dgm:pt>
    <dgm:pt modelId="{D42D2594-7AA9-49C9-8F5D-14E849C79200}" type="sibTrans" cxnId="{C9135286-57C0-49E4-9EE2-5559D2C0C481}">
      <dgm:prSet/>
      <dgm:spPr/>
      <dgm:t>
        <a:bodyPr/>
        <a:lstStyle/>
        <a:p>
          <a:endParaRPr lang="en-GB"/>
        </a:p>
      </dgm:t>
    </dgm:pt>
    <dgm:pt modelId="{B713BF6F-AB1C-4EC3-9C26-BEF0B4B6DFD2}">
      <dgm:prSet phldrT="[Text]" custT="1"/>
      <dgm:spPr/>
      <dgm:t>
        <a:bodyPr/>
        <a:lstStyle/>
        <a:p>
          <a:endParaRPr lang="en-GB" sz="1800" b="1"/>
        </a:p>
      </dgm:t>
    </dgm:pt>
    <dgm:pt modelId="{54582172-4700-4763-A4E7-EBD07C8BD4EF}" type="parTrans" cxnId="{3F0B54DC-65EB-433D-B843-B7561BD735DA}">
      <dgm:prSet/>
      <dgm:spPr/>
      <dgm:t>
        <a:bodyPr/>
        <a:lstStyle/>
        <a:p>
          <a:endParaRPr lang="en-GB"/>
        </a:p>
      </dgm:t>
    </dgm:pt>
    <dgm:pt modelId="{3EAD5E2D-D15E-4C30-B163-BA8FCAE87734}" type="sibTrans" cxnId="{3F0B54DC-65EB-433D-B843-B7561BD735DA}">
      <dgm:prSet/>
      <dgm:spPr/>
      <dgm:t>
        <a:bodyPr/>
        <a:lstStyle/>
        <a:p>
          <a:endParaRPr lang="en-GB"/>
        </a:p>
      </dgm:t>
    </dgm:pt>
    <dgm:pt modelId="{5DDEFBBC-6CAA-4AFE-8CF6-324151BA1045}">
      <dgm:prSet phldrT="[Text]" custT="1"/>
      <dgm:spPr/>
      <dgm:t>
        <a:bodyPr/>
        <a:lstStyle/>
        <a:p>
          <a:endParaRPr lang="is-IS" sz="1800" b="1">
            <a:solidFill>
              <a:srgbClr val="DB4745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Juli 2025</a:t>
          </a: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MFF </a:t>
          </a:r>
        </a:p>
        <a:p>
          <a:r>
            <a:rPr lang="is-IS" sz="1800" b="1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forslag</a:t>
          </a:r>
          <a:endParaRPr lang="en-GB" sz="1800" b="1">
            <a:solidFill>
              <a:srgbClr val="DB4745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D18BCFF-AD48-4FEF-93C8-BA2E0EF6155C}" type="sibTrans" cxnId="{48EC7CE1-CA15-420D-8843-8E2C0F6915BD}">
      <dgm:prSet/>
      <dgm:spPr/>
      <dgm:t>
        <a:bodyPr/>
        <a:lstStyle/>
        <a:p>
          <a:endParaRPr lang="en-GB"/>
        </a:p>
      </dgm:t>
    </dgm:pt>
    <dgm:pt modelId="{25A00DAB-6F67-4F90-8624-7A5544F8E910}" type="parTrans" cxnId="{48EC7CE1-CA15-420D-8843-8E2C0F6915BD}">
      <dgm:prSet/>
      <dgm:spPr/>
      <dgm:t>
        <a:bodyPr/>
        <a:lstStyle/>
        <a:p>
          <a:endParaRPr lang="en-GB"/>
        </a:p>
      </dgm:t>
    </dgm:pt>
    <dgm:pt modelId="{4E7D6B95-6D86-40D9-B26E-9D7927E33609}" type="pres">
      <dgm:prSet presAssocID="{5023DF8B-D665-43B4-BD27-A8DD71AD2073}" presName="Name0" presStyleCnt="0">
        <dgm:presLayoutVars>
          <dgm:dir/>
          <dgm:resizeHandles val="exact"/>
        </dgm:presLayoutVars>
      </dgm:prSet>
      <dgm:spPr/>
    </dgm:pt>
    <dgm:pt modelId="{D70A77AE-0656-43F1-9E22-BB75B6090B50}" type="pres">
      <dgm:prSet presAssocID="{5023DF8B-D665-43B4-BD27-A8DD71AD2073}" presName="arrow" presStyleLbl="bgShp" presStyleIdx="0" presStyleCnt="1" custLinFactNeighborY="-826"/>
      <dgm:spPr/>
    </dgm:pt>
    <dgm:pt modelId="{71F52C9B-A534-421F-AE46-EC83247B845F}" type="pres">
      <dgm:prSet presAssocID="{5023DF8B-D665-43B4-BD27-A8DD71AD2073}" presName="points" presStyleCnt="0"/>
      <dgm:spPr/>
    </dgm:pt>
    <dgm:pt modelId="{75A87B2A-B95E-442D-8840-BAE75ACFC46F}" type="pres">
      <dgm:prSet presAssocID="{E16752B7-5F4E-4E36-9756-B6C0849109F2}" presName="compositeA" presStyleCnt="0"/>
      <dgm:spPr/>
    </dgm:pt>
    <dgm:pt modelId="{44C608F4-3E19-4ED4-A26C-880E7298F742}" type="pres">
      <dgm:prSet presAssocID="{E16752B7-5F4E-4E36-9756-B6C0849109F2}" presName="textA" presStyleLbl="revTx" presStyleIdx="0" presStyleCnt="5" custScaleX="154948" custScaleY="91878" custLinFactNeighborX="-25525" custLinFactNeighborY="5843">
        <dgm:presLayoutVars>
          <dgm:bulletEnabled val="1"/>
        </dgm:presLayoutVars>
      </dgm:prSet>
      <dgm:spPr/>
    </dgm:pt>
    <dgm:pt modelId="{1A48FC35-31AB-4ED4-AED1-3862CD6ADF31}" type="pres">
      <dgm:prSet presAssocID="{E16752B7-5F4E-4E36-9756-B6C0849109F2}" presName="circleA" presStyleLbl="node1" presStyleIdx="0" presStyleCnt="5" custLinFactNeighborX="-41673" custLinFactNeighborY="11679"/>
      <dgm:spPr/>
    </dgm:pt>
    <dgm:pt modelId="{DF67C3CF-7E1A-434D-A5BF-53BE7154E99F}" type="pres">
      <dgm:prSet presAssocID="{E16752B7-5F4E-4E36-9756-B6C0849109F2}" presName="spaceA" presStyleCnt="0"/>
      <dgm:spPr/>
    </dgm:pt>
    <dgm:pt modelId="{EB46D19F-0A06-43A2-8CF9-8346A3AD36B9}" type="pres">
      <dgm:prSet presAssocID="{7CA061FA-EA36-42B9-A8F1-FC240964CAC0}" presName="space" presStyleCnt="0"/>
      <dgm:spPr/>
    </dgm:pt>
    <dgm:pt modelId="{9AF87B52-F049-485C-96BC-D275EA67DC38}" type="pres">
      <dgm:prSet presAssocID="{5DDEFBBC-6CAA-4AFE-8CF6-324151BA1045}" presName="compositeB" presStyleCnt="0"/>
      <dgm:spPr/>
    </dgm:pt>
    <dgm:pt modelId="{11C50537-580C-4A54-A291-EB8EF863D342}" type="pres">
      <dgm:prSet presAssocID="{5DDEFBBC-6CAA-4AFE-8CF6-324151BA1045}" presName="textB" presStyleLbl="revTx" presStyleIdx="1" presStyleCnt="5" custLinFactNeighborX="-47110" custLinFactNeighborY="-2659">
        <dgm:presLayoutVars>
          <dgm:bulletEnabled val="1"/>
        </dgm:presLayoutVars>
      </dgm:prSet>
      <dgm:spPr/>
    </dgm:pt>
    <dgm:pt modelId="{976AEE9F-B801-4344-8A10-B098A1802B2F}" type="pres">
      <dgm:prSet presAssocID="{5DDEFBBC-6CAA-4AFE-8CF6-324151BA1045}" presName="circleB" presStyleLbl="node1" presStyleIdx="1" presStyleCnt="5" custLinFactX="-75173" custLinFactNeighborX="-100000" custLinFactNeighborY="3404"/>
      <dgm:spPr/>
    </dgm:pt>
    <dgm:pt modelId="{D89618D5-28C4-4C66-AD79-4DE1600FA02A}" type="pres">
      <dgm:prSet presAssocID="{5DDEFBBC-6CAA-4AFE-8CF6-324151BA1045}" presName="spaceB" presStyleCnt="0"/>
      <dgm:spPr/>
    </dgm:pt>
    <dgm:pt modelId="{56711EA3-EDB5-4A0E-BF0E-A36257033B34}" type="pres">
      <dgm:prSet presAssocID="{1D18BCFF-AD48-4FEF-93C8-BA2E0EF6155C}" presName="space" presStyleCnt="0"/>
      <dgm:spPr/>
    </dgm:pt>
    <dgm:pt modelId="{5C286C44-8C0A-4F2C-8708-E7E09FFFD5E4}" type="pres">
      <dgm:prSet presAssocID="{1CE48165-C16D-4D92-AC4A-51248C0ED6BC}" presName="compositeA" presStyleCnt="0"/>
      <dgm:spPr/>
    </dgm:pt>
    <dgm:pt modelId="{2FF8D799-22B0-4561-B88C-EF9777657C0B}" type="pres">
      <dgm:prSet presAssocID="{1CE48165-C16D-4D92-AC4A-51248C0ED6BC}" presName="textA" presStyleLbl="revTx" presStyleIdx="2" presStyleCnt="5" custScaleX="148232" custLinFactX="-12907" custLinFactNeighborX="-100000" custLinFactNeighborY="-13859">
        <dgm:presLayoutVars>
          <dgm:bulletEnabled val="1"/>
        </dgm:presLayoutVars>
      </dgm:prSet>
      <dgm:spPr/>
    </dgm:pt>
    <dgm:pt modelId="{298C64A2-6284-450F-953B-2E7F49E1A6CB}" type="pres">
      <dgm:prSet presAssocID="{1CE48165-C16D-4D92-AC4A-51248C0ED6BC}" presName="circleA" presStyleLbl="node1" presStyleIdx="2" presStyleCnt="5" custLinFactX="-200000" custLinFactNeighborX="-239265" custLinFactNeighborY="1906"/>
      <dgm:spPr/>
    </dgm:pt>
    <dgm:pt modelId="{13B04FA0-38D8-4160-89FD-74A54A0FE989}" type="pres">
      <dgm:prSet presAssocID="{1CE48165-C16D-4D92-AC4A-51248C0ED6BC}" presName="spaceA" presStyleCnt="0"/>
      <dgm:spPr/>
    </dgm:pt>
    <dgm:pt modelId="{CBB920CF-3648-41D6-B4E0-79298EE64128}" type="pres">
      <dgm:prSet presAssocID="{4737AB06-8265-4209-B319-D616C776EEEC}" presName="space" presStyleCnt="0"/>
      <dgm:spPr/>
    </dgm:pt>
    <dgm:pt modelId="{33612538-82A3-418E-847F-5B1471BBD981}" type="pres">
      <dgm:prSet presAssocID="{12785661-3CB4-406F-B768-FDFFEAD4C614}" presName="compositeB" presStyleCnt="0"/>
      <dgm:spPr/>
    </dgm:pt>
    <dgm:pt modelId="{8856572C-15D5-4467-8338-A368A21FE780}" type="pres">
      <dgm:prSet presAssocID="{12785661-3CB4-406F-B768-FDFFEAD4C614}" presName="textB" presStyleLbl="revTx" presStyleIdx="3" presStyleCnt="5" custScaleX="157757" custLinFactNeighborX="83932" custLinFactNeighborY="736">
        <dgm:presLayoutVars>
          <dgm:bulletEnabled val="1"/>
        </dgm:presLayoutVars>
      </dgm:prSet>
      <dgm:spPr/>
    </dgm:pt>
    <dgm:pt modelId="{F92DED5B-5529-4C41-9EDB-F9F8566588BB}" type="pres">
      <dgm:prSet presAssocID="{12785661-3CB4-406F-B768-FDFFEAD4C614}" presName="circleB" presStyleLbl="node1" presStyleIdx="3" presStyleCnt="5" custLinFactX="100000" custLinFactNeighborX="196420" custLinFactNeighborY="1427"/>
      <dgm:spPr/>
    </dgm:pt>
    <dgm:pt modelId="{EE32E6C9-09B6-4A80-9713-537B7A572466}" type="pres">
      <dgm:prSet presAssocID="{12785661-3CB4-406F-B768-FDFFEAD4C614}" presName="spaceB" presStyleCnt="0"/>
      <dgm:spPr/>
    </dgm:pt>
    <dgm:pt modelId="{CAC4A612-ACE1-46CD-9546-2AC445FD9666}" type="pres">
      <dgm:prSet presAssocID="{D42D2594-7AA9-49C9-8F5D-14E849C79200}" presName="space" presStyleCnt="0"/>
      <dgm:spPr/>
    </dgm:pt>
    <dgm:pt modelId="{B090A402-9217-4653-AD37-D7E201A027F4}" type="pres">
      <dgm:prSet presAssocID="{B713BF6F-AB1C-4EC3-9C26-BEF0B4B6DFD2}" presName="compositeA" presStyleCnt="0"/>
      <dgm:spPr/>
    </dgm:pt>
    <dgm:pt modelId="{51B4DBFE-C63A-4C72-83AA-2D8D9D61DBDB}" type="pres">
      <dgm:prSet presAssocID="{B713BF6F-AB1C-4EC3-9C26-BEF0B4B6DFD2}" presName="textA" presStyleLbl="revTx" presStyleIdx="4" presStyleCnt="5" custLinFactNeighborX="29172" custLinFactNeighborY="-12673">
        <dgm:presLayoutVars>
          <dgm:bulletEnabled val="1"/>
        </dgm:presLayoutVars>
      </dgm:prSet>
      <dgm:spPr/>
    </dgm:pt>
    <dgm:pt modelId="{12783F94-812D-47A1-8131-216DE04E1A97}" type="pres">
      <dgm:prSet presAssocID="{B713BF6F-AB1C-4EC3-9C26-BEF0B4B6DFD2}" presName="circleA" presStyleLbl="node1" presStyleIdx="4" presStyleCnt="5" custLinFactNeighborX="88354" custLinFactNeighborY="-2132"/>
      <dgm:spPr/>
    </dgm:pt>
    <dgm:pt modelId="{FDFDC57A-67C4-4EA3-BB35-FCA49101017E}" type="pres">
      <dgm:prSet presAssocID="{B713BF6F-AB1C-4EC3-9C26-BEF0B4B6DFD2}" presName="spaceA" presStyleCnt="0"/>
      <dgm:spPr/>
    </dgm:pt>
  </dgm:ptLst>
  <dgm:cxnLst>
    <dgm:cxn modelId="{BE4D9118-E720-4264-AC04-9F254974A8E5}" srcId="{5023DF8B-D665-43B4-BD27-A8DD71AD2073}" destId="{E16752B7-5F4E-4E36-9756-B6C0849109F2}" srcOrd="0" destOrd="0" parTransId="{469D3A03-E3FA-4832-8846-EDE4E28D13D4}" sibTransId="{7CA061FA-EA36-42B9-A8F1-FC240964CAC0}"/>
    <dgm:cxn modelId="{7092CE21-2878-411A-A461-342D823548CD}" type="presOf" srcId="{5023DF8B-D665-43B4-BD27-A8DD71AD2073}" destId="{4E7D6B95-6D86-40D9-B26E-9D7927E33609}" srcOrd="0" destOrd="0" presId="urn:microsoft.com/office/officeart/2005/8/layout/hProcess11"/>
    <dgm:cxn modelId="{6947CC68-90F3-4BE4-97D1-2555D36A207F}" type="presOf" srcId="{E16752B7-5F4E-4E36-9756-B6C0849109F2}" destId="{44C608F4-3E19-4ED4-A26C-880E7298F742}" srcOrd="0" destOrd="0" presId="urn:microsoft.com/office/officeart/2005/8/layout/hProcess11"/>
    <dgm:cxn modelId="{B3445B5A-F3B7-4EE5-AAC2-397F87310F90}" type="presOf" srcId="{1CE48165-C16D-4D92-AC4A-51248C0ED6BC}" destId="{2FF8D799-22B0-4561-B88C-EF9777657C0B}" srcOrd="0" destOrd="0" presId="urn:microsoft.com/office/officeart/2005/8/layout/hProcess11"/>
    <dgm:cxn modelId="{CAD4A281-7649-463C-9109-3945D4A5382A}" type="presOf" srcId="{12785661-3CB4-406F-B768-FDFFEAD4C614}" destId="{8856572C-15D5-4467-8338-A368A21FE780}" srcOrd="0" destOrd="0" presId="urn:microsoft.com/office/officeart/2005/8/layout/hProcess11"/>
    <dgm:cxn modelId="{C9135286-57C0-49E4-9EE2-5559D2C0C481}" srcId="{5023DF8B-D665-43B4-BD27-A8DD71AD2073}" destId="{12785661-3CB4-406F-B768-FDFFEAD4C614}" srcOrd="3" destOrd="0" parTransId="{C88D9B73-2783-4AB2-B9FF-5DD9995264AA}" sibTransId="{D42D2594-7AA9-49C9-8F5D-14E849C79200}"/>
    <dgm:cxn modelId="{46485BD6-73E8-475C-8FE5-90433B0D06F4}" type="presOf" srcId="{5DDEFBBC-6CAA-4AFE-8CF6-324151BA1045}" destId="{11C50537-580C-4A54-A291-EB8EF863D342}" srcOrd="0" destOrd="0" presId="urn:microsoft.com/office/officeart/2005/8/layout/hProcess11"/>
    <dgm:cxn modelId="{C79833DA-2C1D-4F02-BFC7-FD32EA5B23F9}" type="presOf" srcId="{B713BF6F-AB1C-4EC3-9C26-BEF0B4B6DFD2}" destId="{51B4DBFE-C63A-4C72-83AA-2D8D9D61DBDB}" srcOrd="0" destOrd="0" presId="urn:microsoft.com/office/officeart/2005/8/layout/hProcess11"/>
    <dgm:cxn modelId="{3F0B54DC-65EB-433D-B843-B7561BD735DA}" srcId="{5023DF8B-D665-43B4-BD27-A8DD71AD2073}" destId="{B713BF6F-AB1C-4EC3-9C26-BEF0B4B6DFD2}" srcOrd="4" destOrd="0" parTransId="{54582172-4700-4763-A4E7-EBD07C8BD4EF}" sibTransId="{3EAD5E2D-D15E-4C30-B163-BA8FCAE87734}"/>
    <dgm:cxn modelId="{48EC7CE1-CA15-420D-8843-8E2C0F6915BD}" srcId="{5023DF8B-D665-43B4-BD27-A8DD71AD2073}" destId="{5DDEFBBC-6CAA-4AFE-8CF6-324151BA1045}" srcOrd="1" destOrd="0" parTransId="{25A00DAB-6F67-4F90-8624-7A5544F8E910}" sibTransId="{1D18BCFF-AD48-4FEF-93C8-BA2E0EF6155C}"/>
    <dgm:cxn modelId="{AB8346F8-E933-4711-A47B-3E1C3A69C7FF}" srcId="{5023DF8B-D665-43B4-BD27-A8DD71AD2073}" destId="{1CE48165-C16D-4D92-AC4A-51248C0ED6BC}" srcOrd="2" destOrd="0" parTransId="{C5BAE3DE-668C-48B0-9AA6-A73D43AEFCB0}" sibTransId="{4737AB06-8265-4209-B319-D616C776EEEC}"/>
    <dgm:cxn modelId="{4305ACA9-E845-40D7-BDE5-26FC6E83C890}" type="presParOf" srcId="{4E7D6B95-6D86-40D9-B26E-9D7927E33609}" destId="{D70A77AE-0656-43F1-9E22-BB75B6090B50}" srcOrd="0" destOrd="0" presId="urn:microsoft.com/office/officeart/2005/8/layout/hProcess11"/>
    <dgm:cxn modelId="{14B453B3-EE22-4BE5-82F6-1BB905F943AD}" type="presParOf" srcId="{4E7D6B95-6D86-40D9-B26E-9D7927E33609}" destId="{71F52C9B-A534-421F-AE46-EC83247B845F}" srcOrd="1" destOrd="0" presId="urn:microsoft.com/office/officeart/2005/8/layout/hProcess11"/>
    <dgm:cxn modelId="{EBAECC57-7B0B-48F3-B435-8A4199E3ED01}" type="presParOf" srcId="{71F52C9B-A534-421F-AE46-EC83247B845F}" destId="{75A87B2A-B95E-442D-8840-BAE75ACFC46F}" srcOrd="0" destOrd="0" presId="urn:microsoft.com/office/officeart/2005/8/layout/hProcess11"/>
    <dgm:cxn modelId="{115644BE-1279-46C9-ABA8-FBF75E94A109}" type="presParOf" srcId="{75A87B2A-B95E-442D-8840-BAE75ACFC46F}" destId="{44C608F4-3E19-4ED4-A26C-880E7298F742}" srcOrd="0" destOrd="0" presId="urn:microsoft.com/office/officeart/2005/8/layout/hProcess11"/>
    <dgm:cxn modelId="{50DF8517-7EA6-4F13-95E8-3C051A9BAC63}" type="presParOf" srcId="{75A87B2A-B95E-442D-8840-BAE75ACFC46F}" destId="{1A48FC35-31AB-4ED4-AED1-3862CD6ADF31}" srcOrd="1" destOrd="0" presId="urn:microsoft.com/office/officeart/2005/8/layout/hProcess11"/>
    <dgm:cxn modelId="{954CA656-B7FF-4C3B-95FF-DFD0A61AB2F6}" type="presParOf" srcId="{75A87B2A-B95E-442D-8840-BAE75ACFC46F}" destId="{DF67C3CF-7E1A-434D-A5BF-53BE7154E99F}" srcOrd="2" destOrd="0" presId="urn:microsoft.com/office/officeart/2005/8/layout/hProcess11"/>
    <dgm:cxn modelId="{336D3ADC-0460-4C15-BDA4-729A0E15A8E8}" type="presParOf" srcId="{71F52C9B-A534-421F-AE46-EC83247B845F}" destId="{EB46D19F-0A06-43A2-8CF9-8346A3AD36B9}" srcOrd="1" destOrd="0" presId="urn:microsoft.com/office/officeart/2005/8/layout/hProcess11"/>
    <dgm:cxn modelId="{E24EFD4E-C1C2-4D19-B09D-92B065F4626C}" type="presParOf" srcId="{71F52C9B-A534-421F-AE46-EC83247B845F}" destId="{9AF87B52-F049-485C-96BC-D275EA67DC38}" srcOrd="2" destOrd="0" presId="urn:microsoft.com/office/officeart/2005/8/layout/hProcess11"/>
    <dgm:cxn modelId="{CF8B2B0E-3E66-45FD-954E-C058E577A6E7}" type="presParOf" srcId="{9AF87B52-F049-485C-96BC-D275EA67DC38}" destId="{11C50537-580C-4A54-A291-EB8EF863D342}" srcOrd="0" destOrd="0" presId="urn:microsoft.com/office/officeart/2005/8/layout/hProcess11"/>
    <dgm:cxn modelId="{B1B108FB-885A-4E57-8EFD-C5C51300AAC0}" type="presParOf" srcId="{9AF87B52-F049-485C-96BC-D275EA67DC38}" destId="{976AEE9F-B801-4344-8A10-B098A1802B2F}" srcOrd="1" destOrd="0" presId="urn:microsoft.com/office/officeart/2005/8/layout/hProcess11"/>
    <dgm:cxn modelId="{311EF4E3-62C9-4AE7-A0BC-C5C045EDCFB9}" type="presParOf" srcId="{9AF87B52-F049-485C-96BC-D275EA67DC38}" destId="{D89618D5-28C4-4C66-AD79-4DE1600FA02A}" srcOrd="2" destOrd="0" presId="urn:microsoft.com/office/officeart/2005/8/layout/hProcess11"/>
    <dgm:cxn modelId="{29A1DCE4-07F0-4912-B193-2B4BF110F959}" type="presParOf" srcId="{71F52C9B-A534-421F-AE46-EC83247B845F}" destId="{56711EA3-EDB5-4A0E-BF0E-A36257033B34}" srcOrd="3" destOrd="0" presId="urn:microsoft.com/office/officeart/2005/8/layout/hProcess11"/>
    <dgm:cxn modelId="{39F36339-0F2A-4092-9E60-5A44F506F365}" type="presParOf" srcId="{71F52C9B-A534-421F-AE46-EC83247B845F}" destId="{5C286C44-8C0A-4F2C-8708-E7E09FFFD5E4}" srcOrd="4" destOrd="0" presId="urn:microsoft.com/office/officeart/2005/8/layout/hProcess11"/>
    <dgm:cxn modelId="{6EEF24C8-C6D3-455D-8B3C-A63A9E773841}" type="presParOf" srcId="{5C286C44-8C0A-4F2C-8708-E7E09FFFD5E4}" destId="{2FF8D799-22B0-4561-B88C-EF9777657C0B}" srcOrd="0" destOrd="0" presId="urn:microsoft.com/office/officeart/2005/8/layout/hProcess11"/>
    <dgm:cxn modelId="{5AF9916B-60E9-4B35-B46B-08D4BECC36F2}" type="presParOf" srcId="{5C286C44-8C0A-4F2C-8708-E7E09FFFD5E4}" destId="{298C64A2-6284-450F-953B-2E7F49E1A6CB}" srcOrd="1" destOrd="0" presId="urn:microsoft.com/office/officeart/2005/8/layout/hProcess11"/>
    <dgm:cxn modelId="{EF5AC5B2-08AB-4646-A426-290A9B242155}" type="presParOf" srcId="{5C286C44-8C0A-4F2C-8708-E7E09FFFD5E4}" destId="{13B04FA0-38D8-4160-89FD-74A54A0FE989}" srcOrd="2" destOrd="0" presId="urn:microsoft.com/office/officeart/2005/8/layout/hProcess11"/>
    <dgm:cxn modelId="{CDBD7602-EFF9-40DF-A934-02973E8FB4CC}" type="presParOf" srcId="{71F52C9B-A534-421F-AE46-EC83247B845F}" destId="{CBB920CF-3648-41D6-B4E0-79298EE64128}" srcOrd="5" destOrd="0" presId="urn:microsoft.com/office/officeart/2005/8/layout/hProcess11"/>
    <dgm:cxn modelId="{A2084EB7-D442-46FA-8E90-B392272842B2}" type="presParOf" srcId="{71F52C9B-A534-421F-AE46-EC83247B845F}" destId="{33612538-82A3-418E-847F-5B1471BBD981}" srcOrd="6" destOrd="0" presId="urn:microsoft.com/office/officeart/2005/8/layout/hProcess11"/>
    <dgm:cxn modelId="{FFD55E2D-16A6-4E81-8293-16180FA5F69B}" type="presParOf" srcId="{33612538-82A3-418E-847F-5B1471BBD981}" destId="{8856572C-15D5-4467-8338-A368A21FE780}" srcOrd="0" destOrd="0" presId="urn:microsoft.com/office/officeart/2005/8/layout/hProcess11"/>
    <dgm:cxn modelId="{EE4ABA7B-4393-4216-B675-0DF31F2A7FF5}" type="presParOf" srcId="{33612538-82A3-418E-847F-5B1471BBD981}" destId="{F92DED5B-5529-4C41-9EDB-F9F8566588BB}" srcOrd="1" destOrd="0" presId="urn:microsoft.com/office/officeart/2005/8/layout/hProcess11"/>
    <dgm:cxn modelId="{EAAF8FDE-CF69-42AB-8819-F09F204BED7F}" type="presParOf" srcId="{33612538-82A3-418E-847F-5B1471BBD981}" destId="{EE32E6C9-09B6-4A80-9713-537B7A572466}" srcOrd="2" destOrd="0" presId="urn:microsoft.com/office/officeart/2005/8/layout/hProcess11"/>
    <dgm:cxn modelId="{504D3353-0D70-4012-8B81-D32F59F96FA9}" type="presParOf" srcId="{71F52C9B-A534-421F-AE46-EC83247B845F}" destId="{CAC4A612-ACE1-46CD-9546-2AC445FD9666}" srcOrd="7" destOrd="0" presId="urn:microsoft.com/office/officeart/2005/8/layout/hProcess11"/>
    <dgm:cxn modelId="{B7A2E589-92AB-4B27-875F-461D52128066}" type="presParOf" srcId="{71F52C9B-A534-421F-AE46-EC83247B845F}" destId="{B090A402-9217-4653-AD37-D7E201A027F4}" srcOrd="8" destOrd="0" presId="urn:microsoft.com/office/officeart/2005/8/layout/hProcess11"/>
    <dgm:cxn modelId="{15396228-3582-4326-916A-5272153E3E84}" type="presParOf" srcId="{B090A402-9217-4653-AD37-D7E201A027F4}" destId="{51B4DBFE-C63A-4C72-83AA-2D8D9D61DBDB}" srcOrd="0" destOrd="0" presId="urn:microsoft.com/office/officeart/2005/8/layout/hProcess11"/>
    <dgm:cxn modelId="{00AB083D-79DA-42B6-9CC5-FCFD8639CFEC}" type="presParOf" srcId="{B090A402-9217-4653-AD37-D7E201A027F4}" destId="{12783F94-812D-47A1-8131-216DE04E1A97}" srcOrd="1" destOrd="0" presId="urn:microsoft.com/office/officeart/2005/8/layout/hProcess11"/>
    <dgm:cxn modelId="{09140972-1820-47F7-8F82-C2F474FD0A84}" type="presParOf" srcId="{B090A402-9217-4653-AD37-D7E201A027F4}" destId="{FDFDC57A-67C4-4EA3-BB35-FCA49101017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A77AE-0656-43F1-9E22-BB75B6090B50}">
      <dsp:nvSpPr>
        <dsp:cNvPr id="0" name=""/>
        <dsp:cNvSpPr/>
      </dsp:nvSpPr>
      <dsp:spPr>
        <a:xfrm>
          <a:off x="0" y="1674610"/>
          <a:ext cx="12771701" cy="225767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608F4-3E19-4ED4-A26C-880E7298F742}">
      <dsp:nvSpPr>
        <dsp:cNvPr id="0" name=""/>
        <dsp:cNvSpPr/>
      </dsp:nvSpPr>
      <dsp:spPr>
        <a:xfrm>
          <a:off x="0" y="177758"/>
          <a:ext cx="2613314" cy="2074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01.12.2024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Nytt kommisjonskollegie</a:t>
          </a:r>
          <a:endParaRPr lang="en-GB" sz="1800" b="1" kern="1200">
            <a:solidFill>
              <a:srgbClr val="12164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0" y="177758"/>
        <a:ext cx="2613314" cy="2074309"/>
      </dsp:txXfrm>
    </dsp:sp>
    <dsp:sp modelId="{1A48FC35-31AB-4ED4-AED1-3862CD6ADF31}">
      <dsp:nvSpPr>
        <dsp:cNvPr id="0" name=""/>
        <dsp:cNvSpPr/>
      </dsp:nvSpPr>
      <dsp:spPr>
        <a:xfrm>
          <a:off x="794244" y="2559964"/>
          <a:ext cx="564419" cy="564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50537-580C-4A54-A291-EB8EF863D342}">
      <dsp:nvSpPr>
        <dsp:cNvPr id="0" name=""/>
        <dsp:cNvSpPr/>
      </dsp:nvSpPr>
      <dsp:spPr>
        <a:xfrm>
          <a:off x="1908105" y="3326485"/>
          <a:ext cx="1686575" cy="2257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1800" b="1" kern="1200">
            <a:solidFill>
              <a:srgbClr val="DB4745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Juli 2025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MFF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forslag</a:t>
          </a:r>
          <a:endParaRPr lang="en-GB" sz="1800" b="1" kern="1200">
            <a:solidFill>
              <a:srgbClr val="DB4745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908105" y="3326485"/>
        <a:ext cx="1686575" cy="2257678"/>
      </dsp:txXfrm>
    </dsp:sp>
    <dsp:sp modelId="{976AEE9F-B801-4344-8A10-B098A1802B2F}">
      <dsp:nvSpPr>
        <dsp:cNvPr id="0" name=""/>
        <dsp:cNvSpPr/>
      </dsp:nvSpPr>
      <dsp:spPr>
        <a:xfrm>
          <a:off x="2275018" y="2559101"/>
          <a:ext cx="564419" cy="564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8D799-22B0-4561-B88C-EF9777657C0B}">
      <dsp:nvSpPr>
        <dsp:cNvPr id="0" name=""/>
        <dsp:cNvSpPr/>
      </dsp:nvSpPr>
      <dsp:spPr>
        <a:xfrm>
          <a:off x="2569293" y="0"/>
          <a:ext cx="2500044" cy="2257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Høsten 2025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err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Første</a:t>
          </a:r>
          <a:r>
            <a:rPr lang="en-GB" sz="1800" b="1" kern="1200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GB" sz="1800" b="1" kern="1200" err="1">
              <a:solidFill>
                <a:srgbClr val="1216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programforslag</a:t>
          </a:r>
          <a:endParaRPr lang="en-GB" sz="1800" b="1" kern="1200">
            <a:solidFill>
              <a:srgbClr val="12164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569293" y="0"/>
        <a:ext cx="2500044" cy="2257678"/>
      </dsp:txXfrm>
    </dsp:sp>
    <dsp:sp modelId="{298C64A2-6284-450F-953B-2E7F49E1A6CB}">
      <dsp:nvSpPr>
        <dsp:cNvPr id="0" name=""/>
        <dsp:cNvSpPr/>
      </dsp:nvSpPr>
      <dsp:spPr>
        <a:xfrm>
          <a:off x="2962069" y="2550646"/>
          <a:ext cx="564419" cy="564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6572C-15D5-4467-8338-A368A21FE780}">
      <dsp:nvSpPr>
        <dsp:cNvPr id="0" name=""/>
        <dsp:cNvSpPr/>
      </dsp:nvSpPr>
      <dsp:spPr>
        <a:xfrm>
          <a:off x="8473505" y="3386517"/>
          <a:ext cx="2660690" cy="2257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1800" b="1" kern="1200">
            <a:solidFill>
              <a:srgbClr val="FF0000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Slutten av 2027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Enighet om MFF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Vedtakelse av programmene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800" b="1" kern="1200">
              <a:solidFill>
                <a:srgbClr val="DB47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Implementering starter i 2028</a:t>
          </a:r>
          <a:endParaRPr lang="en-GB" sz="1800" b="1" kern="1200">
            <a:solidFill>
              <a:srgbClr val="DB4745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473505" y="3386517"/>
        <a:ext cx="2660690" cy="2257678"/>
      </dsp:txXfrm>
    </dsp:sp>
    <dsp:sp modelId="{F92DED5B-5529-4C41-9EDB-F9F8566588BB}">
      <dsp:nvSpPr>
        <dsp:cNvPr id="0" name=""/>
        <dsp:cNvSpPr/>
      </dsp:nvSpPr>
      <dsp:spPr>
        <a:xfrm>
          <a:off x="9779116" y="2547942"/>
          <a:ext cx="564419" cy="564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4DBFE-C63A-4C72-83AA-2D8D9D61DBDB}">
      <dsp:nvSpPr>
        <dsp:cNvPr id="0" name=""/>
        <dsp:cNvSpPr/>
      </dsp:nvSpPr>
      <dsp:spPr>
        <a:xfrm>
          <a:off x="10294955" y="0"/>
          <a:ext cx="1686575" cy="2257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/>
        </a:p>
      </dsp:txBody>
      <dsp:txXfrm>
        <a:off x="10294955" y="0"/>
        <a:ext cx="1686575" cy="2257678"/>
      </dsp:txXfrm>
    </dsp:sp>
    <dsp:sp modelId="{12783F94-812D-47A1-8131-216DE04E1A97}">
      <dsp:nvSpPr>
        <dsp:cNvPr id="0" name=""/>
        <dsp:cNvSpPr/>
      </dsp:nvSpPr>
      <dsp:spPr>
        <a:xfrm>
          <a:off x="10862713" y="2527854"/>
          <a:ext cx="564419" cy="564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84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06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10997-17AF-63DA-49F8-7BF8D8C35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58FA10-05C8-D3CD-62BD-0E7FA0828F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5F7BD-EC84-7FE5-9937-3B42233A51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1B32C11-9438-DB2B-4B08-9354C390A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BF3C6E8-1F8D-4A5C-D438-B88996B84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E9505-79FD-F164-A418-3DF5640BE1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9ACA9-6B0B-93ED-4E12-55DC2272E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6034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1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90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8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1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6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0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9144000" y="51435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>
            <a:spLocks/>
          </p:cNvSpPr>
          <p:nvPr/>
        </p:nvSpPr>
        <p:spPr>
          <a:xfrm>
            <a:off x="0" y="51435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5" b="-405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>
            <a:spLocks/>
          </p:cNvSpPr>
          <p:nvPr/>
        </p:nvSpPr>
        <p:spPr>
          <a:xfrm>
            <a:off x="914400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>
            <a:spLocks/>
          </p:cNvSpPr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944" b="-79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F12BE070-DD47-16B7-23C7-87860F802F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>
            <a:grpSpLocks/>
          </p:cNvGrpSpPr>
          <p:nvPr/>
        </p:nvGrpSpPr>
        <p:grpSpPr>
          <a:xfrm>
            <a:off x="4154204" y="3348807"/>
            <a:ext cx="9979589" cy="3192878"/>
            <a:chOff x="22419" y="-48127"/>
            <a:chExt cx="13306119" cy="4257170"/>
          </a:xfrm>
        </p:grpSpPr>
        <p:sp>
          <p:nvSpPr>
            <p:cNvPr id="8" name="AutoShape 8"/>
            <p:cNvSpPr>
              <a:spLocks/>
            </p:cNvSpPr>
            <p:nvPr/>
          </p:nvSpPr>
          <p:spPr>
            <a:xfrm>
              <a:off x="22419" y="-48127"/>
              <a:ext cx="13306119" cy="4257170"/>
            </a:xfrm>
            <a:prstGeom prst="rect">
              <a:avLst/>
            </a:prstGeom>
            <a:solidFill>
              <a:srgbClr val="394042">
                <a:alpha val="96863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>
              <a:spLocks/>
            </p:cNvSpPr>
            <p:nvPr/>
          </p:nvSpPr>
          <p:spPr>
            <a:xfrm>
              <a:off x="493252" y="314958"/>
              <a:ext cx="12364452" cy="2055092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19"/>
                </a:lnSpc>
              </a:pPr>
              <a:r>
                <a:rPr lang="en-US" sz="3600" b="1" err="1">
                  <a:solidFill>
                    <a:srgbClr val="FFFFFF"/>
                  </a:solidFill>
                  <a:latin typeface="Poppins" panose="00000500000000000000" pitchFamily="2" charset="0"/>
                  <a:ea typeface="Canva Sans Bold"/>
                  <a:cs typeface="Poppins" panose="00000500000000000000" pitchFamily="2" charset="0"/>
                  <a:sym typeface="Canva Sans Bold"/>
                </a:rPr>
                <a:t>Fremtidig</a:t>
              </a:r>
              <a:r>
                <a:rPr lang="en-US" sz="3600" b="1">
                  <a:solidFill>
                    <a:srgbClr val="FFFFFF"/>
                  </a:solidFill>
                  <a:latin typeface="Poppins" panose="00000500000000000000" pitchFamily="2" charset="0"/>
                  <a:ea typeface="Canva Sans Bold"/>
                  <a:cs typeface="Poppins" panose="00000500000000000000" pitchFamily="2" charset="0"/>
                  <a:sym typeface="Canva Sans Bold"/>
                </a:rPr>
                <a:t> </a:t>
              </a:r>
              <a:r>
                <a:rPr lang="en-US" sz="3600" b="1" err="1">
                  <a:solidFill>
                    <a:srgbClr val="FFFFFF"/>
                  </a:solidFill>
                  <a:latin typeface="Poppins" panose="00000500000000000000" pitchFamily="2" charset="0"/>
                  <a:ea typeface="Canva Sans Bold"/>
                  <a:cs typeface="Poppins" panose="00000500000000000000" pitchFamily="2" charset="0"/>
                  <a:sym typeface="Canva Sans Bold"/>
                </a:rPr>
                <a:t>programdeltakelse</a:t>
              </a:r>
              <a:r>
                <a:rPr lang="en-US" sz="3600" b="1">
                  <a:solidFill>
                    <a:srgbClr val="FFFFFF"/>
                  </a:solidFill>
                  <a:latin typeface="Poppins" panose="00000500000000000000" pitchFamily="2" charset="0"/>
                  <a:ea typeface="Canva Sans Bold"/>
                  <a:cs typeface="Poppins" panose="00000500000000000000" pitchFamily="2" charset="0"/>
                  <a:sym typeface="Canva Sans Bold"/>
                </a:rPr>
                <a:t> for </a:t>
              </a:r>
            </a:p>
            <a:p>
              <a:pPr marL="0" lvl="0" indent="0" algn="ctr">
                <a:lnSpc>
                  <a:spcPts val="6119"/>
                </a:lnSpc>
              </a:pPr>
              <a:r>
                <a:rPr lang="en-US" sz="3600" b="1">
                  <a:solidFill>
                    <a:srgbClr val="FFFFFF"/>
                  </a:solidFill>
                  <a:latin typeface="Poppins" panose="00000500000000000000" pitchFamily="2" charset="0"/>
                  <a:ea typeface="Canva Sans Bold"/>
                  <a:cs typeface="Poppins" panose="00000500000000000000" pitchFamily="2" charset="0"/>
                  <a:sym typeface="Canva Sans Bold"/>
                </a:rPr>
                <a:t>EØS EFTA-</a:t>
              </a:r>
              <a:r>
                <a:rPr lang="en-US" sz="3600" b="1" err="1">
                  <a:solidFill>
                    <a:srgbClr val="FFFFFF"/>
                  </a:solidFill>
                  <a:latin typeface="Poppins" panose="00000500000000000000" pitchFamily="2" charset="0"/>
                  <a:ea typeface="Canva Sans Bold"/>
                  <a:cs typeface="Poppins" panose="00000500000000000000" pitchFamily="2" charset="0"/>
                  <a:sym typeface="Canva Sans Bold"/>
                </a:rPr>
                <a:t>statene</a:t>
              </a:r>
              <a:endParaRPr lang="en-US" sz="3600" b="1">
                <a:solidFill>
                  <a:srgbClr val="FFFFFF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endParaRPr>
            </a:p>
          </p:txBody>
        </p:sp>
        <p:sp>
          <p:nvSpPr>
            <p:cNvPr id="10" name="TextBox 10"/>
            <p:cNvSpPr txBox="1">
              <a:spLocks/>
            </p:cNvSpPr>
            <p:nvPr/>
          </p:nvSpPr>
          <p:spPr>
            <a:xfrm>
              <a:off x="1087843" y="2787850"/>
              <a:ext cx="11175274" cy="51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03"/>
                </a:lnSpc>
              </a:pPr>
              <a:r>
                <a:rPr lang="en-US" sz="28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Trond Helge </a:t>
              </a:r>
              <a:r>
                <a:rPr lang="en-US" sz="280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Bårdsen</a:t>
              </a:r>
              <a:endPara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2" name="Freeform 12"/>
          <p:cNvSpPr>
            <a:spLocks/>
          </p:cNvSpPr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>
            <a:spLocks/>
          </p:cNvSpPr>
          <p:nvPr/>
        </p:nvSpPr>
        <p:spPr>
          <a:xfrm flipH="1">
            <a:off x="17730652" y="1028700"/>
            <a:ext cx="0" cy="72016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>
            <a:spLocks/>
          </p:cNvSpPr>
          <p:nvPr/>
        </p:nvSpPr>
        <p:spPr>
          <a:xfrm>
            <a:off x="523718" y="6081247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>
            <a:spLocks/>
          </p:cNvSpPr>
          <p:nvPr/>
        </p:nvSpPr>
        <p:spPr>
          <a:xfrm flipH="1">
            <a:off x="5316700" y="5152915"/>
            <a:ext cx="7620968" cy="9525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>
            <a:spLocks/>
          </p:cNvSpPr>
          <p:nvPr/>
        </p:nvSpPr>
        <p:spPr>
          <a:xfrm>
            <a:off x="6187310" y="6013688"/>
            <a:ext cx="6298652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Senior Officer – Internal Market Division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0">
            <a:extLst>
              <a:ext uri="{FF2B5EF4-FFF2-40B4-BE49-F238E27FC236}">
                <a16:creationId xmlns:a16="http://schemas.microsoft.com/office/drawing/2014/main" id="{D7F719CB-FA2E-A9C7-BA1F-ECF4206460E3}"/>
              </a:ext>
            </a:extLst>
          </p:cNvPr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3CFC8B-4205-4733-8518-E4B535555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765" y="482599"/>
            <a:ext cx="9856470" cy="91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9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1721" y="0"/>
            <a:ext cx="4592778" cy="2141809"/>
            <a:chOff x="0" y="0"/>
            <a:chExt cx="711542" cy="3318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2"/>
              <a:stretch>
                <a:fillRect t="-2299" b="-3748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81057" y="0"/>
            <a:ext cx="4592778" cy="2141809"/>
            <a:chOff x="0" y="0"/>
            <a:chExt cx="711542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l="-18912" t="-41417" r="-21605" b="-594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73836" y="0"/>
            <a:ext cx="4592778" cy="2141809"/>
            <a:chOff x="0" y="0"/>
            <a:chExt cx="711542" cy="3318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t="-15201" b="-1520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766614" y="0"/>
            <a:ext cx="4521386" cy="2141809"/>
            <a:chOff x="0" y="0"/>
            <a:chExt cx="711542" cy="3318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21500" b="-215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ADB47983-1BB7-47E8-90E3-17F2781CE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6FD95C47-62EA-8171-39B8-678F6E59DA16}"/>
              </a:ext>
            </a:extLst>
          </p:cNvPr>
          <p:cNvSpPr txBox="1"/>
          <p:nvPr/>
        </p:nvSpPr>
        <p:spPr>
          <a:xfrm>
            <a:off x="865631" y="4246649"/>
            <a:ext cx="16544063" cy="5686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Clr>
                <a:srgbClr val="12164E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EU-programmene er </a:t>
            </a:r>
            <a:r>
              <a:rPr lang="nb-NO" sz="2800">
                <a:solidFill>
                  <a:srgbClr val="DB47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viktige instrumenter </a:t>
            </a: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for et godt samarbeid mellom EØS EFTA-statene og EU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12164E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EØS-avtalen sier at EØS EFTA-statene skal ha tilgang til alle deler av programmene de deltar i samt ha like rettigheter og plikter som deltakere fra EU</a:t>
            </a:r>
            <a:endParaRPr lang="nb-NO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Clr>
                <a:srgbClr val="12164E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DB47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Tydeligere distinksjon </a:t>
            </a: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mellom EØS EFTA-statene og land med andre assosieringsordninger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12164E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Tilstrekkelig </a:t>
            </a:r>
            <a:r>
              <a:rPr lang="nb-NO" sz="2800">
                <a:solidFill>
                  <a:srgbClr val="DB4745"/>
                </a:solidFill>
                <a:latin typeface="Open Sans"/>
                <a:ea typeface="Open Sans"/>
                <a:cs typeface="Open Sans"/>
                <a:sym typeface="Canva Sans"/>
              </a:rPr>
              <a:t>forutsigbarhet</a:t>
            </a: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 i arbeidet knyttet til avgjørelser om </a:t>
            </a:r>
            <a:r>
              <a:rPr lang="nb-NO" sz="28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programdeltakelse</a:t>
            </a:r>
            <a:endParaRPr lang="nb-NO" sz="2800" err="1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Clr>
                <a:srgbClr val="12164E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DB4745"/>
                </a:solidFill>
                <a:latin typeface="Open Sans"/>
                <a:ea typeface="Open Sans"/>
                <a:cs typeface="Open Sans"/>
                <a:sym typeface="Canva Sans"/>
              </a:rPr>
              <a:t>Tilgang til strategiske diskusjoner </a:t>
            </a: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relevante for utarbeidelsen av fremtidige EU-programmer og </a:t>
            </a:r>
            <a:r>
              <a:rPr lang="nb-NO" sz="2800">
                <a:solidFill>
                  <a:srgbClr val="DB47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styringso</a:t>
            </a:r>
            <a:r>
              <a:rPr lang="nb-NO" sz="2800">
                <a:solidFill>
                  <a:srgbClr val="DB4745"/>
                </a:solidFill>
                <a:latin typeface="Open Sans"/>
                <a:ea typeface="Open Sans"/>
                <a:cs typeface="Open Sans"/>
                <a:sym typeface="Canva Sans"/>
              </a:rPr>
              <a:t>rganer </a:t>
            </a: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som avgjør finansieringsprioriteringer for hele syvårsperioden</a:t>
            </a:r>
            <a:endParaRPr lang="nb-NO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12164E"/>
              </a:buClr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DB4745"/>
                </a:solidFill>
                <a:latin typeface="Open Sans"/>
                <a:ea typeface="Open Sans"/>
                <a:cs typeface="Open Sans"/>
                <a:sym typeface="Canva Sans"/>
              </a:rPr>
              <a:t>Felles ekspertgruppemøter med EU-siden </a:t>
            </a:r>
            <a:r>
              <a:rPr lang="nb-NO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nva Sans"/>
              </a:rPr>
              <a:t>for å sikre god oppfølgning og samarbeid</a:t>
            </a:r>
            <a:endParaRPr lang="nb-NO" sz="28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ts val="4353"/>
              </a:lnSpc>
              <a:spcBef>
                <a:spcPct val="0"/>
              </a:spcBef>
              <a:buClr>
                <a:srgbClr val="12164E"/>
              </a:buClr>
            </a:pP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201BBD2-09F3-C3A3-2210-17FF3A559784}"/>
              </a:ext>
            </a:extLst>
          </p:cNvPr>
          <p:cNvSpPr txBox="1"/>
          <p:nvPr/>
        </p:nvSpPr>
        <p:spPr>
          <a:xfrm>
            <a:off x="865817" y="2646386"/>
            <a:ext cx="15449003" cy="109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4800" b="1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Hovedpunkter</a:t>
            </a:r>
            <a:r>
              <a:rPr lang="en-US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4800" b="1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fra</a:t>
            </a:r>
            <a:r>
              <a:rPr lang="en-US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EØS EFTA - </a:t>
            </a:r>
            <a:r>
              <a:rPr lang="en-US" sz="4800" b="1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kommentaren</a:t>
            </a:r>
            <a:r>
              <a:rPr lang="en-US" sz="48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endParaRPr lang="en-US" sz="8000" b="1">
              <a:solidFill>
                <a:srgbClr val="12164E"/>
              </a:solidFill>
              <a:latin typeface="Poppins" panose="00000500000000000000" pitchFamily="2" charset="0"/>
              <a:ea typeface="Canva Sans Bold"/>
              <a:cs typeface="Poppins" panose="00000500000000000000" pitchFamily="2" charset="0"/>
              <a:sym typeface="Canv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0">
            <a:extLst>
              <a:ext uri="{FF2B5EF4-FFF2-40B4-BE49-F238E27FC236}">
                <a16:creationId xmlns:a16="http://schemas.microsoft.com/office/drawing/2014/main" id="{D7F719CB-FA2E-A9C7-BA1F-ECF4206460E3}"/>
              </a:ext>
            </a:extLst>
          </p:cNvPr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7A32A36-068F-DB0A-F744-0B458A2050B9}"/>
              </a:ext>
            </a:extLst>
          </p:cNvPr>
          <p:cNvSpPr txBox="1"/>
          <p:nvPr/>
        </p:nvSpPr>
        <p:spPr>
          <a:xfrm>
            <a:off x="814137" y="845650"/>
            <a:ext cx="17088853" cy="2326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4800" b="1" err="1">
                <a:solidFill>
                  <a:srgbClr val="12164E"/>
                </a:solidFill>
                <a:latin typeface="Poppins"/>
                <a:ea typeface="Canva Sans Bold"/>
                <a:cs typeface="Poppins"/>
                <a:sym typeface="Canva Sans Bold"/>
              </a:rPr>
              <a:t>Tidslinje</a:t>
            </a:r>
            <a:r>
              <a:rPr lang="en-US" sz="4800" b="1">
                <a:solidFill>
                  <a:srgbClr val="12164E"/>
                </a:solidFill>
                <a:latin typeface="Poppins"/>
                <a:ea typeface="Canva Sans Bold"/>
                <a:cs typeface="Poppins"/>
                <a:sym typeface="Canva Sans Bold"/>
              </a:rPr>
              <a:t> for </a:t>
            </a:r>
            <a:r>
              <a:rPr lang="en-US" sz="4800" b="1" err="1">
                <a:solidFill>
                  <a:srgbClr val="12164E"/>
                </a:solidFill>
                <a:latin typeface="Poppins"/>
                <a:ea typeface="Canva Sans Bold"/>
                <a:cs typeface="Poppins"/>
                <a:sym typeface="Canva Sans Bold"/>
              </a:rPr>
              <a:t>forberedelser</a:t>
            </a:r>
            <a:r>
              <a:rPr lang="en-US" sz="4800" b="1">
                <a:solidFill>
                  <a:srgbClr val="12164E"/>
                </a:solidFill>
                <a:latin typeface="Poppins"/>
                <a:ea typeface="Canva Sans Bold"/>
                <a:cs typeface="Poppins"/>
                <a:sym typeface="Canva Sans Bold"/>
              </a:rPr>
              <a:t> for nye EU programmer (2028-2034) </a:t>
            </a:r>
            <a:endParaRPr lang="en-US" sz="8000" b="1">
              <a:solidFill>
                <a:srgbClr val="12164E"/>
              </a:solidFill>
              <a:latin typeface="Poppins"/>
              <a:ea typeface="Canva Sans Bold"/>
              <a:cs typeface="Poppin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B166AB-78CC-A8D7-21F8-59D8CE6780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808018"/>
              </p:ext>
            </p:extLst>
          </p:nvPr>
        </p:nvGraphicFramePr>
        <p:xfrm>
          <a:off x="2648382" y="2959768"/>
          <a:ext cx="12771701" cy="564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E0064FF5-71D2-390D-DE46-C985A0D6B234}"/>
              </a:ext>
            </a:extLst>
          </p:cNvPr>
          <p:cNvSpPr/>
          <p:nvPr/>
        </p:nvSpPr>
        <p:spPr>
          <a:xfrm rot="12881095">
            <a:off x="2904704" y="6221887"/>
            <a:ext cx="1115711" cy="278858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F5AC529-9677-7EF5-24F9-95D227F6D964}"/>
              </a:ext>
            </a:extLst>
          </p:cNvPr>
          <p:cNvSpPr/>
          <p:nvPr/>
        </p:nvSpPr>
        <p:spPr>
          <a:xfrm rot="5400000">
            <a:off x="8035481" y="3748569"/>
            <a:ext cx="561152" cy="53684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FD540173-5D49-85F7-0C06-A72DD3C9337B}"/>
              </a:ext>
            </a:extLst>
          </p:cNvPr>
          <p:cNvSpPr/>
          <p:nvPr/>
        </p:nvSpPr>
        <p:spPr>
          <a:xfrm rot="5400000">
            <a:off x="11897292" y="4249909"/>
            <a:ext cx="336224" cy="13025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61ECE-BFBE-12C1-5F13-CE9893653CFE}"/>
              </a:ext>
            </a:extLst>
          </p:cNvPr>
          <p:cNvSpPr txBox="1"/>
          <p:nvPr/>
        </p:nvSpPr>
        <p:spPr>
          <a:xfrm>
            <a:off x="10695833" y="3772521"/>
            <a:ext cx="2739141" cy="8898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t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s-IS" b="1">
                <a:solidFill>
                  <a:srgbClr val="1216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Juli 2028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s-IS" b="1">
                <a:solidFill>
                  <a:srgbClr val="1216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Innkorporering i P31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614F1-048B-AB98-2D11-306C9224EAD4}"/>
              </a:ext>
            </a:extLst>
          </p:cNvPr>
          <p:cNvSpPr txBox="1"/>
          <p:nvPr/>
        </p:nvSpPr>
        <p:spPr>
          <a:xfrm>
            <a:off x="7063896" y="7027541"/>
            <a:ext cx="2504321" cy="11772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t" anchorCtr="0">
            <a:noAutofit/>
          </a:bodyPr>
          <a:lstStyle/>
          <a:p>
            <a:pPr algn="ctr" defTabSz="4445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is-IS" b="1">
                <a:solidFill>
                  <a:srgbClr val="12164E"/>
                </a:solidFill>
                <a:latin typeface="Open Sans"/>
                <a:ea typeface="Open Sans"/>
                <a:cs typeface="Open Sans"/>
              </a:rPr>
              <a:t>Forhandlinger mellom Rådet, Kommisjonen og Europaparliamentet</a:t>
            </a:r>
          </a:p>
        </p:txBody>
      </p:sp>
    </p:spTree>
    <p:extLst>
      <p:ext uri="{BB962C8B-B14F-4D97-AF65-F5344CB8AC3E}">
        <p14:creationId xmlns:p14="http://schemas.microsoft.com/office/powerpoint/2010/main" val="286749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1721" y="0"/>
            <a:ext cx="4592778" cy="2141809"/>
            <a:chOff x="0" y="0"/>
            <a:chExt cx="711542" cy="3318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2"/>
              <a:stretch>
                <a:fillRect t="-2299" b="-3748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81057" y="0"/>
            <a:ext cx="4592778" cy="2141809"/>
            <a:chOff x="0" y="0"/>
            <a:chExt cx="711542" cy="3318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3"/>
              <a:stretch>
                <a:fillRect l="-18912" t="-41417" r="-21605" b="-594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73836" y="0"/>
            <a:ext cx="4592778" cy="2141809"/>
            <a:chOff x="0" y="0"/>
            <a:chExt cx="711542" cy="3318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4"/>
              <a:stretch>
                <a:fillRect t="-15201" b="-1520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766614" y="0"/>
            <a:ext cx="4521386" cy="2141809"/>
            <a:chOff x="0" y="0"/>
            <a:chExt cx="711542" cy="3318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1542" cy="331822"/>
            </a:xfrm>
            <a:custGeom>
              <a:avLst/>
              <a:gdLst/>
              <a:ahLst/>
              <a:cxnLst/>
              <a:rect l="l" t="t" r="r" b="b"/>
              <a:pathLst>
                <a:path w="711542" h="331822">
                  <a:moveTo>
                    <a:pt x="0" y="0"/>
                  </a:moveTo>
                  <a:lnTo>
                    <a:pt x="711542" y="0"/>
                  </a:lnTo>
                  <a:lnTo>
                    <a:pt x="711542" y="331822"/>
                  </a:lnTo>
                  <a:lnTo>
                    <a:pt x="0" y="331822"/>
                  </a:lnTo>
                  <a:close/>
                </a:path>
              </a:pathLst>
            </a:custGeom>
            <a:blipFill>
              <a:blip r:embed="rId5"/>
              <a:stretch>
                <a:fillRect t="-21500" b="-215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ADB47983-1BB7-47E8-90E3-17F2781CE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2132284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17930114" y="190243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315307" y="302716"/>
            <a:ext cx="0" cy="15363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6179907" y="9005367"/>
            <a:ext cx="1549788" cy="968617"/>
          </a:xfrm>
          <a:custGeom>
            <a:avLst/>
            <a:gdLst/>
            <a:ahLst/>
            <a:cxnLst/>
            <a:rect l="l" t="t" r="r" b="b"/>
            <a:pathLst>
              <a:path w="1549788" h="968617">
                <a:moveTo>
                  <a:pt x="0" y="0"/>
                </a:moveTo>
                <a:lnTo>
                  <a:pt x="1549787" y="0"/>
                </a:lnTo>
                <a:lnTo>
                  <a:pt x="1549787" y="968617"/>
                </a:lnTo>
                <a:lnTo>
                  <a:pt x="0" y="968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6FD95C47-62EA-8171-39B8-678F6E59DA16}"/>
              </a:ext>
            </a:extLst>
          </p:cNvPr>
          <p:cNvSpPr txBox="1"/>
          <p:nvPr/>
        </p:nvSpPr>
        <p:spPr>
          <a:xfrm>
            <a:off x="2259731" y="4960715"/>
            <a:ext cx="13767576" cy="2938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nb-NO" sz="4400" i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“I lys av de politiske og budsjettmessige utfordringene som er diskutert i kommunikasjonen, er </a:t>
            </a:r>
            <a:r>
              <a:rPr lang="nb-NO" sz="4400" i="1">
                <a:solidFill>
                  <a:srgbClr val="DB47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status quo </a:t>
            </a:r>
            <a:r>
              <a:rPr lang="nb-NO" sz="4400" i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ikke et alternativ for at EU-budsjettet skal oppnå sine mål."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201BBD2-09F3-C3A3-2210-17FF3A559784}"/>
              </a:ext>
            </a:extLst>
          </p:cNvPr>
          <p:cNvSpPr txBox="1"/>
          <p:nvPr/>
        </p:nvSpPr>
        <p:spPr>
          <a:xfrm>
            <a:off x="691344" y="2151334"/>
            <a:ext cx="16964982" cy="2326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4400" b="1" err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Veien</a:t>
            </a:r>
            <a:r>
              <a:rPr lang="en-US" sz="4400" b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 mot den </a:t>
            </a:r>
            <a:r>
              <a:rPr lang="en-US" sz="4400" b="1" err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neste</a:t>
            </a:r>
            <a:r>
              <a:rPr lang="en-US" sz="4400" b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 </a:t>
            </a:r>
            <a:r>
              <a:rPr lang="en-US" sz="4400" b="1" err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flerårlige</a:t>
            </a:r>
            <a:r>
              <a:rPr lang="en-US" sz="4400" b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 </a:t>
            </a:r>
            <a:r>
              <a:rPr lang="en-US" sz="4400" b="1" err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finansielle</a:t>
            </a:r>
            <a:r>
              <a:rPr lang="en-US" sz="4400" b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 </a:t>
            </a:r>
            <a:r>
              <a:rPr lang="en-US" sz="4400" b="1" err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rammen</a:t>
            </a:r>
            <a:r>
              <a:rPr lang="en-US" sz="4400" b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 (MFF)</a:t>
            </a:r>
            <a:br>
              <a:rPr lang="en-US" sz="4800" b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</a:br>
            <a:r>
              <a:rPr lang="en-IE" sz="3600" u="sng" kern="100" err="1">
                <a:solidFill>
                  <a:srgbClr val="0000FF"/>
                </a:solidFill>
                <a:effectLst/>
                <a:latin typeface="Poppins"/>
                <a:ea typeface="Open Sans"/>
                <a:cs typeface="Poppins"/>
              </a:rPr>
              <a:t>Kommisjonens</a:t>
            </a:r>
            <a:r>
              <a:rPr lang="en-IE" sz="3600" u="sng" kern="100">
                <a:solidFill>
                  <a:srgbClr val="0000FF"/>
                </a:solidFill>
                <a:effectLst/>
                <a:latin typeface="Poppins"/>
                <a:ea typeface="Open Sans"/>
                <a:cs typeface="Poppins"/>
              </a:rPr>
              <a:t> </a:t>
            </a:r>
            <a:r>
              <a:rPr lang="en-IE" sz="3600" u="sng" kern="100" err="1">
                <a:solidFill>
                  <a:srgbClr val="0000FF"/>
                </a:solidFill>
                <a:latin typeface="Poppins"/>
                <a:ea typeface="Open Sans"/>
                <a:cs typeface="Poppins"/>
              </a:rPr>
              <a:t>meddelelse</a:t>
            </a:r>
            <a:r>
              <a:rPr lang="en-IE" sz="3600" u="sng" kern="100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 </a:t>
            </a:r>
            <a:r>
              <a:rPr lang="en-US" sz="3600" err="1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fra</a:t>
            </a:r>
            <a:r>
              <a:rPr lang="en-US" sz="3600">
                <a:solidFill>
                  <a:srgbClr val="12164E"/>
                </a:solidFill>
                <a:latin typeface="Poppins"/>
                <a:ea typeface="Open Sans"/>
                <a:cs typeface="Poppins"/>
              </a:rPr>
              <a:t>  11.02.25</a:t>
            </a:r>
            <a:endParaRPr lang="en-US" sz="4800" b="1">
              <a:solidFill>
                <a:srgbClr val="12164E"/>
              </a:solidFill>
              <a:latin typeface="Poppins"/>
              <a:ea typeface="Open Sans"/>
              <a:cs typeface="Poppins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1868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86003" y="1"/>
            <a:ext cx="6701997" cy="10287000"/>
            <a:chOff x="0" y="0"/>
            <a:chExt cx="8935995" cy="142750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935995" cy="4758335"/>
              <a:chOff x="0" y="0"/>
              <a:chExt cx="1416645" cy="7543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11209" b="-1120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758335"/>
              <a:ext cx="8935995" cy="4758335"/>
              <a:chOff x="0" y="0"/>
              <a:chExt cx="1416645" cy="7543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240" t="-15062" r="-10869" b="-35313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9516669"/>
              <a:ext cx="8935995" cy="4758335"/>
              <a:chOff x="0" y="0"/>
              <a:chExt cx="1416645" cy="7543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101" b="-710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 flipH="1">
            <a:off x="17958307" y="1508644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 flipH="1">
            <a:off x="11944417" y="6078698"/>
            <a:ext cx="0" cy="3179602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9F535C25-BC95-F2FD-9E6E-3C9B901348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6002" y="9525"/>
            <a:ext cx="6701998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11A40274-E54F-0E51-000D-7604057C60DA}"/>
              </a:ext>
            </a:extLst>
          </p:cNvPr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ABFD9E1-EC43-C596-586B-046583872C29}"/>
              </a:ext>
            </a:extLst>
          </p:cNvPr>
          <p:cNvSpPr txBox="1"/>
          <p:nvPr/>
        </p:nvSpPr>
        <p:spPr>
          <a:xfrm>
            <a:off x="838199" y="1104900"/>
            <a:ext cx="10832431" cy="1117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5400" b="1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Hva</a:t>
            </a:r>
            <a:r>
              <a:rPr lang="en-US" sz="54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</a:t>
            </a:r>
            <a:r>
              <a:rPr lang="en-US" sz="5400" b="1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kan</a:t>
            </a:r>
            <a:r>
              <a:rPr lang="en-US" sz="54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 vi </a:t>
            </a:r>
            <a:r>
              <a:rPr lang="en-US" sz="5400" b="1" err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forvente</a:t>
            </a:r>
            <a:r>
              <a:rPr lang="en-US" sz="5400" b="1">
                <a:solidFill>
                  <a:srgbClr val="12164E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rPr>
              <a:t>?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2CC4DE3-5CE6-8E93-D586-FFC2BAF89E95}"/>
              </a:ext>
            </a:extLst>
          </p:cNvPr>
          <p:cNvSpPr txBox="1"/>
          <p:nvPr/>
        </p:nvSpPr>
        <p:spPr>
          <a:xfrm>
            <a:off x="865631" y="2722649"/>
            <a:ext cx="9950757" cy="5686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Grunnleggende endringer i MFF og programstrukturene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Færre og større programmer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Mer fleksibel fordeling av midler gjennom syvårsperioden 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Flere programmer forankret i politiske prioriteringer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Økt fokus på konkurransevne, forsvar og sikkerhet</a:t>
            </a:r>
          </a:p>
          <a:p>
            <a:pPr marL="457200" lvl="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Økende utfordringer i assosieringsordninger for ikke-EU-land</a:t>
            </a:r>
          </a:p>
          <a:p>
            <a:pPr marL="0" lvl="0" indent="0" algn="l">
              <a:lnSpc>
                <a:spcPts val="4353"/>
              </a:lnSpc>
              <a:spcBef>
                <a:spcPct val="0"/>
              </a:spcBef>
            </a:pPr>
            <a:endParaRPr lang="en-US" sz="28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749C-43BA-9DD3-11B9-97AE1AFB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3A1691-B4B2-639A-70B6-6E421E5F8726}"/>
              </a:ext>
            </a:extLst>
          </p:cNvPr>
          <p:cNvGrpSpPr/>
          <p:nvPr/>
        </p:nvGrpSpPr>
        <p:grpSpPr>
          <a:xfrm>
            <a:off x="11586003" y="1"/>
            <a:ext cx="6701997" cy="10287000"/>
            <a:chOff x="0" y="0"/>
            <a:chExt cx="8935995" cy="1427500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7D08A72-6CE4-13C4-252A-E68E911636FD}"/>
                </a:ext>
              </a:extLst>
            </p:cNvPr>
            <p:cNvGrpSpPr/>
            <p:nvPr/>
          </p:nvGrpSpPr>
          <p:grpSpPr>
            <a:xfrm>
              <a:off x="0" y="0"/>
              <a:ext cx="8935995" cy="4758335"/>
              <a:chOff x="0" y="0"/>
              <a:chExt cx="1416645" cy="754350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9ACF67A-E20F-7994-B659-66074F420980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11209" b="-11209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E281E4C4-ABB9-FE92-E78B-439DD5DC1227}"/>
                </a:ext>
              </a:extLst>
            </p:cNvPr>
            <p:cNvGrpSpPr/>
            <p:nvPr/>
          </p:nvGrpSpPr>
          <p:grpSpPr>
            <a:xfrm>
              <a:off x="0" y="4758335"/>
              <a:ext cx="8935995" cy="4758335"/>
              <a:chOff x="0" y="0"/>
              <a:chExt cx="1416645" cy="75435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90717335-DCCA-78E9-9D58-CBD2B765388C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240" t="-15062" r="-10869" b="-35313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DFC2BFC-7A3B-02EC-4580-6EAC0C737A38}"/>
                </a:ext>
              </a:extLst>
            </p:cNvPr>
            <p:cNvGrpSpPr/>
            <p:nvPr/>
          </p:nvGrpSpPr>
          <p:grpSpPr>
            <a:xfrm>
              <a:off x="0" y="9516669"/>
              <a:ext cx="8935995" cy="4758335"/>
              <a:chOff x="0" y="0"/>
              <a:chExt cx="1416645" cy="75435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98E68BB7-14DD-72D5-722B-475F96F4DCCD}"/>
                  </a:ext>
                </a:extLst>
              </p:cNvPr>
              <p:cNvSpPr/>
              <p:nvPr/>
            </p:nvSpPr>
            <p:spPr>
              <a:xfrm>
                <a:off x="0" y="0"/>
                <a:ext cx="1416645" cy="754350"/>
              </a:xfrm>
              <a:custGeom>
                <a:avLst/>
                <a:gdLst/>
                <a:ahLst/>
                <a:cxnLst/>
                <a:rect l="l" t="t" r="r" b="b"/>
                <a:pathLst>
                  <a:path w="1416645" h="754350">
                    <a:moveTo>
                      <a:pt x="0" y="0"/>
                    </a:moveTo>
                    <a:lnTo>
                      <a:pt x="1416645" y="0"/>
                    </a:lnTo>
                    <a:lnTo>
                      <a:pt x="1416645" y="754350"/>
                    </a:lnTo>
                    <a:lnTo>
                      <a:pt x="0" y="75435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101" b="-710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2EC986FB-F0B9-BC64-3D68-16A964584C83}"/>
              </a:ext>
            </a:extLst>
          </p:cNvPr>
          <p:cNvSpPr/>
          <p:nvPr/>
        </p:nvSpPr>
        <p:spPr>
          <a:xfrm flipH="1">
            <a:off x="17958307" y="1508644"/>
            <a:ext cx="0" cy="6879360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ED972C2-198D-B436-50DB-F2D3E86B1874}"/>
              </a:ext>
            </a:extLst>
          </p:cNvPr>
          <p:cNvSpPr/>
          <p:nvPr/>
        </p:nvSpPr>
        <p:spPr>
          <a:xfrm flipH="1">
            <a:off x="11944417" y="6078698"/>
            <a:ext cx="0" cy="3179602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6DBD5B0E-7471-9EAF-965D-8B386448CB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86002" y="9525"/>
            <a:ext cx="6701998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C6BCE4E-D0B1-0EDD-F431-220ED65CDDF7}"/>
              </a:ext>
            </a:extLst>
          </p:cNvPr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456A3A02-EF6E-178B-5579-3621A04AB5FD}"/>
              </a:ext>
            </a:extLst>
          </p:cNvPr>
          <p:cNvSpPr txBox="1"/>
          <p:nvPr/>
        </p:nvSpPr>
        <p:spPr>
          <a:xfrm>
            <a:off x="838199" y="1104900"/>
            <a:ext cx="1083243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Hvordan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 </a:t>
            </a: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kan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 vi </a:t>
            </a: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forberede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 </a:t>
            </a: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oss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 </a:t>
            </a: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på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 best </a:t>
            </a: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mulig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 </a:t>
            </a:r>
            <a:r>
              <a:rPr lang="en-US" sz="5400" b="1" err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måte</a:t>
            </a:r>
            <a:r>
              <a:rPr lang="en-US" sz="5400" b="1">
                <a:solidFill>
                  <a:srgbClr val="12164E"/>
                </a:solidFill>
                <a:latin typeface="Poppins"/>
                <a:ea typeface="Canva Sans Bold"/>
                <a:cs typeface="Poppins"/>
              </a:rPr>
              <a:t>?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8B8091E-9CEC-CA17-E935-65CF689B1A68}"/>
              </a:ext>
            </a:extLst>
          </p:cNvPr>
          <p:cNvSpPr txBox="1"/>
          <p:nvPr/>
        </p:nvSpPr>
        <p:spPr>
          <a:xfrm>
            <a:off x="838199" y="3283199"/>
            <a:ext cx="9950757" cy="3162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latin typeface="Open Sans"/>
                <a:ea typeface="Open Sans"/>
                <a:cs typeface="Open Sans"/>
              </a:rPr>
              <a:t>Arbeidet hjemme og fra norsk side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2800">
                <a:latin typeface="Open Sans"/>
                <a:ea typeface="Open Sans"/>
                <a:cs typeface="Open Sans"/>
              </a:rPr>
              <a:t>Hvordan kan Sekretariatet bistå</a:t>
            </a:r>
            <a:endParaRPr lang="en-US" sz="2800">
              <a:latin typeface="Calibri"/>
              <a:ea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Open Sans"/>
                <a:ea typeface="Open Sans"/>
                <a:cs typeface="Open Sans"/>
              </a:rPr>
              <a:t>Tett dialog med Island </a:t>
            </a:r>
            <a:r>
              <a:rPr lang="en-US" sz="2800" err="1">
                <a:latin typeface="Open Sans"/>
                <a:ea typeface="Open Sans"/>
                <a:cs typeface="Open Sans"/>
              </a:rPr>
              <a:t>og</a:t>
            </a:r>
            <a:r>
              <a:rPr lang="en-US" sz="2800">
                <a:latin typeface="Open Sans"/>
                <a:ea typeface="Open Sans"/>
                <a:cs typeface="Open Sans"/>
              </a:rPr>
              <a:t> Liechtenstein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latin typeface="Open Sans"/>
                <a:ea typeface="Open Sans"/>
                <a:cs typeface="Open Sans"/>
              </a:rPr>
              <a:t>Møter</a:t>
            </a:r>
            <a:r>
              <a:rPr lang="en-US" sz="2800">
                <a:latin typeface="Open Sans"/>
                <a:ea typeface="Open Sans"/>
                <a:cs typeface="Open Sans"/>
              </a:rPr>
              <a:t> med </a:t>
            </a:r>
            <a:r>
              <a:rPr lang="en-US" sz="2800" err="1">
                <a:latin typeface="Open Sans"/>
                <a:ea typeface="Open Sans"/>
                <a:cs typeface="Open Sans"/>
              </a:rPr>
              <a:t>Kommisjonen</a:t>
            </a:r>
            <a:r>
              <a:rPr lang="en-US" sz="2800">
                <a:latin typeface="Open Sans"/>
                <a:ea typeface="Open Sans"/>
                <a:cs typeface="Open Sans"/>
              </a:rPr>
              <a:t> for å </a:t>
            </a:r>
            <a:r>
              <a:rPr lang="en-US" sz="2800" err="1">
                <a:latin typeface="Open Sans"/>
                <a:ea typeface="Open Sans"/>
                <a:cs typeface="Open Sans"/>
              </a:rPr>
              <a:t>følge</a:t>
            </a:r>
            <a:r>
              <a:rPr lang="en-US" sz="2800">
                <a:latin typeface="Open Sans"/>
                <a:ea typeface="Open Sans"/>
                <a:cs typeface="Open Sans"/>
              </a:rPr>
              <a:t> </a:t>
            </a:r>
            <a:r>
              <a:rPr lang="en-US" sz="2800" err="1">
                <a:latin typeface="Open Sans"/>
                <a:ea typeface="Open Sans"/>
                <a:cs typeface="Open Sans"/>
              </a:rPr>
              <a:t>opp</a:t>
            </a:r>
            <a:r>
              <a:rPr lang="en-US" sz="2800">
                <a:latin typeface="Open Sans"/>
                <a:ea typeface="Open Sans"/>
                <a:cs typeface="Open Sans"/>
              </a:rPr>
              <a:t> de </a:t>
            </a:r>
            <a:r>
              <a:rPr lang="en-US" sz="2800" err="1">
                <a:latin typeface="Open Sans"/>
                <a:ea typeface="Open Sans"/>
                <a:cs typeface="Open Sans"/>
              </a:rPr>
              <a:t>ulike</a:t>
            </a:r>
            <a:r>
              <a:rPr lang="en-US" sz="2800">
                <a:latin typeface="Open Sans"/>
                <a:ea typeface="Open Sans"/>
                <a:cs typeface="Open Sans"/>
              </a:rPr>
              <a:t> programforslagene</a:t>
            </a:r>
            <a:endParaRPr lang="nb-NO" sz="280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4092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51435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5" b="-405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14400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944" b="-79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D5314175-00AA-E572-4A1E-B04A721F97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" y="9525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D2134">
              <a:alpha val="26000"/>
            </a:srgbClr>
          </a:solid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4154205" y="3380764"/>
            <a:ext cx="9979589" cy="3275428"/>
            <a:chOff x="0" y="0"/>
            <a:chExt cx="13306119" cy="4367237"/>
          </a:xfrm>
          <a:solidFill>
            <a:srgbClr val="DB4745"/>
          </a:solidFill>
        </p:grpSpPr>
        <p:sp>
          <p:nvSpPr>
            <p:cNvPr id="8" name="AutoShape 8"/>
            <p:cNvSpPr/>
            <p:nvPr/>
          </p:nvSpPr>
          <p:spPr>
            <a:xfrm>
              <a:off x="0" y="0"/>
              <a:ext cx="13306119" cy="436723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70833" y="856367"/>
              <a:ext cx="12364452" cy="2112544"/>
            </a:xfrm>
            <a:prstGeom prst="rect">
              <a:avLst/>
            </a:prstGeom>
            <a:grpFill/>
            <a:effectLst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9"/>
                </a:lnSpc>
              </a:pPr>
              <a:r>
                <a:rPr lang="en-US" sz="6000" b="1" err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Takk</a:t>
              </a:r>
              <a:r>
                <a:rPr lang="en-US" sz="6000" b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 for </a:t>
              </a:r>
              <a:r>
                <a:rPr lang="en-US" sz="6000" b="1" err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oppmerksomheten</a:t>
              </a:r>
              <a:r>
                <a:rPr lang="en-US" sz="6000" b="1">
                  <a:solidFill>
                    <a:srgbClr val="FFFFFF"/>
                  </a:solidFill>
                  <a:latin typeface="Poppins"/>
                  <a:ea typeface="Canva Sans Bold"/>
                  <a:cs typeface="Poppins"/>
                </a:rPr>
                <a:t>!</a:t>
              </a:r>
              <a:endParaRPr lang="en-US" sz="6000" b="1" err="1">
                <a:solidFill>
                  <a:srgbClr val="FFFFFF"/>
                </a:solidFill>
                <a:latin typeface="Poppins" panose="00000500000000000000" pitchFamily="2" charset="0"/>
                <a:ea typeface="Canva Sans Bold"/>
                <a:cs typeface="Poppins" panose="00000500000000000000" pitchFamily="2" charset="0"/>
                <a:sym typeface="Canva Sans Bold"/>
              </a:endParaRPr>
            </a:p>
          </p:txBody>
        </p:sp>
      </p:grpSp>
      <p:sp>
        <p:nvSpPr>
          <p:cNvPr id="12" name="AutoShape 12"/>
          <p:cNvSpPr/>
          <p:nvPr/>
        </p:nvSpPr>
        <p:spPr>
          <a:xfrm flipH="1">
            <a:off x="17730652" y="1028700"/>
            <a:ext cx="0" cy="7201678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523718" y="6081247"/>
            <a:ext cx="0" cy="3634856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149683" y="9021292"/>
            <a:ext cx="1580969" cy="988106"/>
          </a:xfrm>
          <a:custGeom>
            <a:avLst/>
            <a:gdLst/>
            <a:ahLst/>
            <a:cxnLst/>
            <a:rect l="l" t="t" r="r" b="b"/>
            <a:pathLst>
              <a:path w="1580969" h="988106">
                <a:moveTo>
                  <a:pt x="0" y="0"/>
                </a:moveTo>
                <a:lnTo>
                  <a:pt x="1580969" y="0"/>
                </a:lnTo>
                <a:lnTo>
                  <a:pt x="1580969" y="988105"/>
                </a:lnTo>
                <a:lnTo>
                  <a:pt x="0" y="98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17087B24-2F21-8E91-6FA0-CEF7D9988D7B}"/>
              </a:ext>
            </a:extLst>
          </p:cNvPr>
          <p:cNvSpPr/>
          <p:nvPr/>
        </p:nvSpPr>
        <p:spPr>
          <a:xfrm flipH="1">
            <a:off x="5308143" y="5122695"/>
            <a:ext cx="7662258" cy="14287"/>
          </a:xfrm>
          <a:prstGeom prst="line">
            <a:avLst/>
          </a:prstGeom>
          <a:ln w="19050" cap="rnd">
            <a:solidFill>
              <a:srgbClr val="FFFFFF">
                <a:alpha val="8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932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3F58AE-C26E-449D-9B22-607100337686}" vid="{83004A6F-C706-4B83-B43C-6E7BAF9218B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3F58AE-C26E-449D-9B22-607100337686}" vid="{8AAAACE4-28D4-4FEB-8848-E153578230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E586434A937E4AB38FF5C162D1FCC4" ma:contentTypeVersion="16" ma:contentTypeDescription="Opprett et nytt dokument." ma:contentTypeScope="" ma:versionID="cbedc816f8392598c2f636567cba35e5">
  <xsd:schema xmlns:xsd="http://www.w3.org/2001/XMLSchema" xmlns:xs="http://www.w3.org/2001/XMLSchema" xmlns:p="http://schemas.microsoft.com/office/2006/metadata/properties" xmlns:ns2="72348983-faa2-41b7-b2ce-4710186dd419" xmlns:ns3="8b4d7f49-c95d-4b7a-a7ca-101807945308" targetNamespace="http://schemas.microsoft.com/office/2006/metadata/properties" ma:root="true" ma:fieldsID="12368ce52a91360de379e856da891871" ns2:_="" ns3:_="">
    <xsd:import namespace="72348983-faa2-41b7-b2ce-4710186dd419"/>
    <xsd:import namespace="8b4d7f49-c95d-4b7a-a7ca-101807945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48983-faa2-41b7-b2ce-4710186d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96bbc6b8-f51d-486b-9945-7ad67a6910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d7f49-c95d-4b7a-a7ca-101807945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694a251-7c0e-4a13-95e3-3fbf4d2b884a}" ma:internalName="TaxCatchAll" ma:showField="CatchAllData" ma:web="8b4d7f49-c95d-4b7a-a7ca-101807945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348983-faa2-41b7-b2ce-4710186dd419">
      <Terms xmlns="http://schemas.microsoft.com/office/infopath/2007/PartnerControls"/>
    </lcf76f155ced4ddcb4097134ff3c332f>
    <TaxCatchAll xmlns="8b4d7f49-c95d-4b7a-a7ca-101807945308" xsi:nil="true"/>
  </documentManagement>
</p:properties>
</file>

<file path=customXml/itemProps1.xml><?xml version="1.0" encoding="utf-8"?>
<ds:datastoreItem xmlns:ds="http://schemas.openxmlformats.org/officeDocument/2006/customXml" ds:itemID="{9290938A-7DEC-4FCA-A0C7-C0507FF375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23FBB9-A0F4-48FA-B349-86D9DEB1F365}"/>
</file>

<file path=customXml/itemProps3.xml><?xml version="1.0" encoding="utf-8"?>
<ds:datastoreItem xmlns:ds="http://schemas.openxmlformats.org/officeDocument/2006/customXml" ds:itemID="{B8FF5B40-0204-4FCC-921B-4E2A3821C343}">
  <ds:schemaRefs>
    <ds:schemaRef ds:uri="http://purl.org/dc/terms/"/>
    <ds:schemaRef ds:uri="8811cd25-7600-47bf-9235-4b19656f0fcd"/>
    <ds:schemaRef ds:uri="http://purl.org/dc/dcmitype/"/>
    <ds:schemaRef ds:uri="1b5a4717-1e68-4b46-b9ac-aa6f7ca22192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General EFTA 2024</Template>
  <TotalTime>0</TotalTime>
  <Words>286</Words>
  <Application>Microsoft Office PowerPoint</Application>
  <PresentationFormat>Custom</PresentationFormat>
  <Paragraphs>49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HAUGE Kornelia Usken</dc:creator>
  <cp:lastModifiedBy>ANDRIA Marit C. Schage</cp:lastModifiedBy>
  <cp:revision>3</cp:revision>
  <dcterms:created xsi:type="dcterms:W3CDTF">2025-04-03T13:16:45Z</dcterms:created>
  <dcterms:modified xsi:type="dcterms:W3CDTF">2025-04-23T06:40:53Z</dcterms:modified>
  <dc:identifier>DAGOkSglynA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0x01010045E586434A937E4AB38FF5C162D1FCC4</vt:lpwstr>
  </property>
  <property fmtid="{D5CDD505-2E9C-101B-9397-08002B2CF9AE}" pid="3" name="MediaServiceImageTags">
    <vt:lpwstr/>
  </property>
</Properties>
</file>