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drawing3.xml" ContentType="application/vnd.ms-office.drawingml.diagramDrawing+xml"/>
  <Override PartName="/ppt/diagrams/colors2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theme/theme1.xml" ContentType="application/vnd.openxmlformats-officedocument.theme+xml"/>
  <Override PartName="/ppt/diagrams/quickStyle3.xml" ContentType="application/vnd.openxmlformats-officedocument.drawingml.diagramStyl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3.xml" ContentType="application/vnd.openxmlformats-officedocument.drawingml.diagramColors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revisionInfo.xml" ContentType="application/vnd.ms-powerpoint.revisioninfo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3" r:id="rId3"/>
    <p:sldId id="258" r:id="rId4"/>
    <p:sldId id="320" r:id="rId5"/>
    <p:sldId id="804" r:id="rId6"/>
    <p:sldId id="810" r:id="rId7"/>
    <p:sldId id="306" r:id="rId8"/>
    <p:sldId id="812" r:id="rId9"/>
    <p:sldId id="312" r:id="rId10"/>
    <p:sldId id="809" r:id="rId11"/>
    <p:sldId id="305" r:id="rId12"/>
    <p:sldId id="813" r:id="rId13"/>
    <p:sldId id="307" r:id="rId14"/>
    <p:sldId id="309" r:id="rId15"/>
    <p:sldId id="308" r:id="rId16"/>
    <p:sldId id="314" r:id="rId17"/>
    <p:sldId id="317" r:id="rId18"/>
    <p:sldId id="803" r:id="rId19"/>
    <p:sldId id="617" r:id="rId20"/>
    <p:sldId id="304" r:id="rId21"/>
  </p:sldIdLst>
  <p:sldSz cx="18288000" cy="10287000"/>
  <p:notesSz cx="6858000" cy="9144000"/>
  <p:embeddedFontLst>
    <p:embeddedFont>
      <p:font typeface="Canva Sans" panose="020B0604020202020204" charset="0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434561"/>
    <a:srgbClr val="12164E"/>
    <a:srgbClr val="DB4745"/>
    <a:srgbClr val="697275"/>
    <a:srgbClr val="8FBDEA"/>
    <a:srgbClr val="99CCFF"/>
    <a:srgbClr val="14C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110FDB-5C01-4BE2-B1A6-EA0E32993617}" v="238" dt="2025-04-09T11:56:44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87" autoAdjust="0"/>
    <p:restoredTop sz="86007" autoAdjust="0"/>
  </p:normalViewPr>
  <p:slideViewPr>
    <p:cSldViewPr snapToGrid="0">
      <p:cViewPr varScale="1">
        <p:scale>
          <a:sx n="36" d="100"/>
          <a:sy n="36" d="100"/>
        </p:scale>
        <p:origin x="896" y="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customXml" Target="../customXml/item3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BDFA7-15C4-4F8D-8E09-C892CD915043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2DD81850-7D3B-46E0-8436-48502AB689C8}">
      <dgm:prSet phldrT="[Text]"/>
      <dgm:spPr/>
      <dgm:t>
        <a:bodyPr/>
        <a:lstStyle/>
        <a:p>
          <a:r>
            <a:rPr lang="nb-NO" b="1" dirty="0"/>
            <a:t>Status: </a:t>
          </a:r>
        </a:p>
        <a:p>
          <a:r>
            <a:rPr lang="nb-NO" dirty="0"/>
            <a:t>IT-integrasjon pågår</a:t>
          </a:r>
        </a:p>
      </dgm:t>
    </dgm:pt>
    <dgm:pt modelId="{9DDD1184-5101-45E3-A306-DD475E14D65A}" type="parTrans" cxnId="{E8D7D4A1-0751-4FFF-AF4C-25F50F54C9A8}">
      <dgm:prSet/>
      <dgm:spPr/>
      <dgm:t>
        <a:bodyPr/>
        <a:lstStyle/>
        <a:p>
          <a:endParaRPr lang="nb-NO"/>
        </a:p>
      </dgm:t>
    </dgm:pt>
    <dgm:pt modelId="{90604E22-D5F8-4603-B4C7-94ED363320B7}" type="sibTrans" cxnId="{E8D7D4A1-0751-4FFF-AF4C-25F50F54C9A8}">
      <dgm:prSet/>
      <dgm:spPr/>
      <dgm:t>
        <a:bodyPr/>
        <a:lstStyle/>
        <a:p>
          <a:endParaRPr lang="nb-NO"/>
        </a:p>
      </dgm:t>
    </dgm:pt>
    <dgm:pt modelId="{6D66FF5C-5BB9-473A-92EF-6036B112665E}">
      <dgm:prSet phldrT="[Text]"/>
      <dgm:spPr/>
      <dgm:t>
        <a:bodyPr/>
        <a:lstStyle/>
        <a:p>
          <a:endParaRPr lang="nb-NO" dirty="0"/>
        </a:p>
      </dgm:t>
    </dgm:pt>
    <dgm:pt modelId="{C8105965-7061-44A5-9FA6-A1A8C9F726F5}" type="parTrans" cxnId="{1CF7CF73-0E68-46EE-B771-EED5A345C367}">
      <dgm:prSet/>
      <dgm:spPr/>
      <dgm:t>
        <a:bodyPr/>
        <a:lstStyle/>
        <a:p>
          <a:endParaRPr lang="nb-NO"/>
        </a:p>
      </dgm:t>
    </dgm:pt>
    <dgm:pt modelId="{48A1D59D-8A5C-4536-B8CD-D50FEFDE80AB}" type="sibTrans" cxnId="{1CF7CF73-0E68-46EE-B771-EED5A345C367}">
      <dgm:prSet/>
      <dgm:spPr/>
      <dgm:t>
        <a:bodyPr/>
        <a:lstStyle/>
        <a:p>
          <a:endParaRPr lang="nb-NO"/>
        </a:p>
      </dgm:t>
    </dgm:pt>
    <dgm:pt modelId="{96AF91BA-6723-46F6-8D4E-DE1C7325CBCF}">
      <dgm:prSet phldrT="[Text]"/>
      <dgm:spPr/>
      <dgm:t>
        <a:bodyPr/>
        <a:lstStyle/>
        <a:p>
          <a:r>
            <a:rPr lang="nb-NO" b="1" dirty="0"/>
            <a:t>Neste steg:</a:t>
          </a:r>
        </a:p>
        <a:p>
          <a:pPr rtl="0"/>
          <a:r>
            <a:rPr lang="nb-NO" dirty="0"/>
            <a:t>Iverksettelse i april</a:t>
          </a:r>
          <a:r>
            <a:rPr lang="nb-NO" dirty="0">
              <a:latin typeface="Calibri"/>
            </a:rPr>
            <a:t> 2025</a:t>
          </a:r>
          <a:endParaRPr lang="nb-NO" dirty="0"/>
        </a:p>
      </dgm:t>
    </dgm:pt>
    <dgm:pt modelId="{603C5C06-9140-416D-83A5-AEDA17DE66B8}" type="sibTrans" cxnId="{C01F648F-4740-4974-B15C-C42F81E883A8}">
      <dgm:prSet/>
      <dgm:spPr/>
      <dgm:t>
        <a:bodyPr/>
        <a:lstStyle/>
        <a:p>
          <a:endParaRPr lang="nb-NO"/>
        </a:p>
      </dgm:t>
    </dgm:pt>
    <dgm:pt modelId="{D2487D6E-542C-4E68-A747-912891D771B7}" type="parTrans" cxnId="{C01F648F-4740-4974-B15C-C42F81E883A8}">
      <dgm:prSet/>
      <dgm:spPr/>
      <dgm:t>
        <a:bodyPr/>
        <a:lstStyle/>
        <a:p>
          <a:endParaRPr lang="nb-NO"/>
        </a:p>
      </dgm:t>
    </dgm:pt>
    <dgm:pt modelId="{3C50E457-C907-450E-B510-46A6EC273733}" type="pres">
      <dgm:prSet presAssocID="{D9ABDFA7-15C4-4F8D-8E09-C892CD915043}" presName="Name0" presStyleCnt="0">
        <dgm:presLayoutVars>
          <dgm:dir/>
          <dgm:animLvl val="lvl"/>
          <dgm:resizeHandles val="exact"/>
        </dgm:presLayoutVars>
      </dgm:prSet>
      <dgm:spPr/>
    </dgm:pt>
    <dgm:pt modelId="{68030A1F-5D10-47FB-A95B-2A0189B6F9DA}" type="pres">
      <dgm:prSet presAssocID="{D9ABDFA7-15C4-4F8D-8E09-C892CD915043}" presName="dummy" presStyleCnt="0"/>
      <dgm:spPr/>
    </dgm:pt>
    <dgm:pt modelId="{825F2D4F-3B9C-438B-A7E3-5DD2DC328379}" type="pres">
      <dgm:prSet presAssocID="{D9ABDFA7-15C4-4F8D-8E09-C892CD915043}" presName="linH" presStyleCnt="0"/>
      <dgm:spPr/>
    </dgm:pt>
    <dgm:pt modelId="{86592024-295D-440D-AAB5-164CFB545618}" type="pres">
      <dgm:prSet presAssocID="{D9ABDFA7-15C4-4F8D-8E09-C892CD915043}" presName="padding1" presStyleCnt="0"/>
      <dgm:spPr/>
    </dgm:pt>
    <dgm:pt modelId="{301ECC71-CADF-46E0-BE7A-FD25DF5F730D}" type="pres">
      <dgm:prSet presAssocID="{2DD81850-7D3B-46E0-8436-48502AB689C8}" presName="linV" presStyleCnt="0"/>
      <dgm:spPr/>
    </dgm:pt>
    <dgm:pt modelId="{336577BD-D7A5-48D8-9970-ADB43EBA3445}" type="pres">
      <dgm:prSet presAssocID="{2DD81850-7D3B-46E0-8436-48502AB689C8}" presName="spVertical1" presStyleCnt="0"/>
      <dgm:spPr/>
    </dgm:pt>
    <dgm:pt modelId="{E7FABEA1-FA53-48F3-8F95-5F7CA006710B}" type="pres">
      <dgm:prSet presAssocID="{2DD81850-7D3B-46E0-8436-48502AB689C8}" presName="parTx" presStyleLbl="revTx" presStyleIdx="0" presStyleCnt="3" custLinFactNeighborX="10295" custLinFactNeighborY="-1772">
        <dgm:presLayoutVars>
          <dgm:chMax val="0"/>
          <dgm:chPref val="0"/>
          <dgm:bulletEnabled val="1"/>
        </dgm:presLayoutVars>
      </dgm:prSet>
      <dgm:spPr/>
    </dgm:pt>
    <dgm:pt modelId="{3F909F43-E0DD-40D6-8940-55FEAD5E2248}" type="pres">
      <dgm:prSet presAssocID="{2DD81850-7D3B-46E0-8436-48502AB689C8}" presName="spVertical2" presStyleCnt="0"/>
      <dgm:spPr/>
    </dgm:pt>
    <dgm:pt modelId="{877C2B48-FF28-45AC-B522-F583B0D3FED1}" type="pres">
      <dgm:prSet presAssocID="{2DD81850-7D3B-46E0-8436-48502AB689C8}" presName="spVertical3" presStyleCnt="0"/>
      <dgm:spPr/>
    </dgm:pt>
    <dgm:pt modelId="{557238B2-0713-457A-889E-AAA7E2C1A029}" type="pres">
      <dgm:prSet presAssocID="{90604E22-D5F8-4603-B4C7-94ED363320B7}" presName="space" presStyleCnt="0"/>
      <dgm:spPr/>
    </dgm:pt>
    <dgm:pt modelId="{A43A7C10-3EE1-4BF6-B340-6011402DAA8E}" type="pres">
      <dgm:prSet presAssocID="{6D66FF5C-5BB9-473A-92EF-6036B112665E}" presName="linV" presStyleCnt="0"/>
      <dgm:spPr/>
    </dgm:pt>
    <dgm:pt modelId="{66589AD8-57EB-438D-96EC-3503CD983519}" type="pres">
      <dgm:prSet presAssocID="{6D66FF5C-5BB9-473A-92EF-6036B112665E}" presName="spVertical1" presStyleCnt="0"/>
      <dgm:spPr/>
    </dgm:pt>
    <dgm:pt modelId="{DED416C1-652D-4A85-B23F-1D73E1E46F2A}" type="pres">
      <dgm:prSet presAssocID="{6D66FF5C-5BB9-473A-92EF-6036B112665E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A8BF4E4-D05F-49C5-8C4B-E412E7AE8A4E}" type="pres">
      <dgm:prSet presAssocID="{6D66FF5C-5BB9-473A-92EF-6036B112665E}" presName="spVertical2" presStyleCnt="0"/>
      <dgm:spPr/>
    </dgm:pt>
    <dgm:pt modelId="{5D4DDC45-D006-453A-B3AA-9715F42115E2}" type="pres">
      <dgm:prSet presAssocID="{6D66FF5C-5BB9-473A-92EF-6036B112665E}" presName="spVertical3" presStyleCnt="0"/>
      <dgm:spPr/>
    </dgm:pt>
    <dgm:pt modelId="{BE95AF5A-04CF-4843-A760-A634A195292A}" type="pres">
      <dgm:prSet presAssocID="{48A1D59D-8A5C-4536-B8CD-D50FEFDE80AB}" presName="space" presStyleCnt="0"/>
      <dgm:spPr/>
    </dgm:pt>
    <dgm:pt modelId="{10C14581-16E9-486A-8EBC-000EF5522FAC}" type="pres">
      <dgm:prSet presAssocID="{96AF91BA-6723-46F6-8D4E-DE1C7325CBCF}" presName="linV" presStyleCnt="0"/>
      <dgm:spPr/>
    </dgm:pt>
    <dgm:pt modelId="{26364793-1B60-4340-BF97-1394D8AE74E3}" type="pres">
      <dgm:prSet presAssocID="{96AF91BA-6723-46F6-8D4E-DE1C7325CBCF}" presName="spVertical1" presStyleCnt="0"/>
      <dgm:spPr/>
    </dgm:pt>
    <dgm:pt modelId="{F58E98D6-F5CC-4037-9366-D623E89C6DA2}" type="pres">
      <dgm:prSet presAssocID="{96AF91BA-6723-46F6-8D4E-DE1C7325CBCF}" presName="parTx" presStyleLbl="revTx" presStyleIdx="2" presStyleCnt="3" custLinFactNeighborX="-83738" custLinFactNeighborY="-3901">
        <dgm:presLayoutVars>
          <dgm:chMax val="0"/>
          <dgm:chPref val="0"/>
          <dgm:bulletEnabled val="1"/>
        </dgm:presLayoutVars>
      </dgm:prSet>
      <dgm:spPr/>
    </dgm:pt>
    <dgm:pt modelId="{E3E5758D-2AF4-4419-8F44-08DE34AFE84D}" type="pres">
      <dgm:prSet presAssocID="{96AF91BA-6723-46F6-8D4E-DE1C7325CBCF}" presName="spVertical2" presStyleCnt="0"/>
      <dgm:spPr/>
    </dgm:pt>
    <dgm:pt modelId="{EED1DED7-C205-473F-A939-EAB75E0CCD1C}" type="pres">
      <dgm:prSet presAssocID="{96AF91BA-6723-46F6-8D4E-DE1C7325CBCF}" presName="spVertical3" presStyleCnt="0"/>
      <dgm:spPr/>
    </dgm:pt>
    <dgm:pt modelId="{D8A915C7-EBDF-476B-81D6-89491CD59C41}" type="pres">
      <dgm:prSet presAssocID="{D9ABDFA7-15C4-4F8D-8E09-C892CD915043}" presName="padding2" presStyleCnt="0"/>
      <dgm:spPr/>
    </dgm:pt>
    <dgm:pt modelId="{9ADBFE74-533C-40A8-AF3F-A605F0748393}" type="pres">
      <dgm:prSet presAssocID="{D9ABDFA7-15C4-4F8D-8E09-C892CD915043}" presName="negArrow" presStyleCnt="0"/>
      <dgm:spPr/>
    </dgm:pt>
    <dgm:pt modelId="{3D54BAF6-1887-41E3-BE92-7974095AE706}" type="pres">
      <dgm:prSet presAssocID="{D9ABDFA7-15C4-4F8D-8E09-C892CD915043}" presName="backgroundArrow" presStyleLbl="node1" presStyleIdx="0" presStyleCnt="1" custLinFactNeighborX="-4478" custLinFactNeighborY="-975"/>
      <dgm:spPr>
        <a:solidFill>
          <a:srgbClr val="6699FF"/>
        </a:solidFill>
        <a:ln>
          <a:solidFill>
            <a:srgbClr val="6699FF"/>
          </a:solidFill>
        </a:ln>
      </dgm:spPr>
    </dgm:pt>
  </dgm:ptLst>
  <dgm:cxnLst>
    <dgm:cxn modelId="{9956B80F-F8CC-4A1E-9F12-94B6DE90C017}" type="presOf" srcId="{6D66FF5C-5BB9-473A-92EF-6036B112665E}" destId="{DED416C1-652D-4A85-B23F-1D73E1E46F2A}" srcOrd="0" destOrd="0" presId="urn:microsoft.com/office/officeart/2005/8/layout/hProcess3"/>
    <dgm:cxn modelId="{3C177F1C-5CA4-41CB-B288-5BE70BB80F3F}" type="presOf" srcId="{96AF91BA-6723-46F6-8D4E-DE1C7325CBCF}" destId="{F58E98D6-F5CC-4037-9366-D623E89C6DA2}" srcOrd="0" destOrd="0" presId="urn:microsoft.com/office/officeart/2005/8/layout/hProcess3"/>
    <dgm:cxn modelId="{811F0F62-9D9A-49D3-9CE1-107FC489F397}" type="presOf" srcId="{D9ABDFA7-15C4-4F8D-8E09-C892CD915043}" destId="{3C50E457-C907-450E-B510-46A6EC273733}" srcOrd="0" destOrd="0" presId="urn:microsoft.com/office/officeart/2005/8/layout/hProcess3"/>
    <dgm:cxn modelId="{1CF7CF73-0E68-46EE-B771-EED5A345C367}" srcId="{D9ABDFA7-15C4-4F8D-8E09-C892CD915043}" destId="{6D66FF5C-5BB9-473A-92EF-6036B112665E}" srcOrd="1" destOrd="0" parTransId="{C8105965-7061-44A5-9FA6-A1A8C9F726F5}" sibTransId="{48A1D59D-8A5C-4536-B8CD-D50FEFDE80AB}"/>
    <dgm:cxn modelId="{C01F648F-4740-4974-B15C-C42F81E883A8}" srcId="{D9ABDFA7-15C4-4F8D-8E09-C892CD915043}" destId="{96AF91BA-6723-46F6-8D4E-DE1C7325CBCF}" srcOrd="2" destOrd="0" parTransId="{D2487D6E-542C-4E68-A747-912891D771B7}" sibTransId="{603C5C06-9140-416D-83A5-AEDA17DE66B8}"/>
    <dgm:cxn modelId="{E8D7D4A1-0751-4FFF-AF4C-25F50F54C9A8}" srcId="{D9ABDFA7-15C4-4F8D-8E09-C892CD915043}" destId="{2DD81850-7D3B-46E0-8436-48502AB689C8}" srcOrd="0" destOrd="0" parTransId="{9DDD1184-5101-45E3-A306-DD475E14D65A}" sibTransId="{90604E22-D5F8-4603-B4C7-94ED363320B7}"/>
    <dgm:cxn modelId="{ADCF37BC-EE83-49FB-B108-717EAAA1CDBF}" type="presOf" srcId="{2DD81850-7D3B-46E0-8436-48502AB689C8}" destId="{E7FABEA1-FA53-48F3-8F95-5F7CA006710B}" srcOrd="0" destOrd="0" presId="urn:microsoft.com/office/officeart/2005/8/layout/hProcess3"/>
    <dgm:cxn modelId="{054766FE-331A-4ABB-A554-BA54502F340D}" type="presParOf" srcId="{3C50E457-C907-450E-B510-46A6EC273733}" destId="{68030A1F-5D10-47FB-A95B-2A0189B6F9DA}" srcOrd="0" destOrd="0" presId="urn:microsoft.com/office/officeart/2005/8/layout/hProcess3"/>
    <dgm:cxn modelId="{5BC9F079-E2AE-43F5-AC45-C3E1DDBB03F6}" type="presParOf" srcId="{3C50E457-C907-450E-B510-46A6EC273733}" destId="{825F2D4F-3B9C-438B-A7E3-5DD2DC328379}" srcOrd="1" destOrd="0" presId="urn:microsoft.com/office/officeart/2005/8/layout/hProcess3"/>
    <dgm:cxn modelId="{4CDD1BC3-CDE2-4577-BED4-CDCC1E6350E2}" type="presParOf" srcId="{825F2D4F-3B9C-438B-A7E3-5DD2DC328379}" destId="{86592024-295D-440D-AAB5-164CFB545618}" srcOrd="0" destOrd="0" presId="urn:microsoft.com/office/officeart/2005/8/layout/hProcess3"/>
    <dgm:cxn modelId="{AED00B0D-F016-428E-8E61-E294DD46464D}" type="presParOf" srcId="{825F2D4F-3B9C-438B-A7E3-5DD2DC328379}" destId="{301ECC71-CADF-46E0-BE7A-FD25DF5F730D}" srcOrd="1" destOrd="0" presId="urn:microsoft.com/office/officeart/2005/8/layout/hProcess3"/>
    <dgm:cxn modelId="{497B84B5-2379-474A-8DA4-E65449E8810D}" type="presParOf" srcId="{301ECC71-CADF-46E0-BE7A-FD25DF5F730D}" destId="{336577BD-D7A5-48D8-9970-ADB43EBA3445}" srcOrd="0" destOrd="0" presId="urn:microsoft.com/office/officeart/2005/8/layout/hProcess3"/>
    <dgm:cxn modelId="{B77DA099-EF2E-4F19-8930-8D44220467E0}" type="presParOf" srcId="{301ECC71-CADF-46E0-BE7A-FD25DF5F730D}" destId="{E7FABEA1-FA53-48F3-8F95-5F7CA006710B}" srcOrd="1" destOrd="0" presId="urn:microsoft.com/office/officeart/2005/8/layout/hProcess3"/>
    <dgm:cxn modelId="{AF8A3E9F-A4CB-40FE-9796-AD2AA1E99550}" type="presParOf" srcId="{301ECC71-CADF-46E0-BE7A-FD25DF5F730D}" destId="{3F909F43-E0DD-40D6-8940-55FEAD5E2248}" srcOrd="2" destOrd="0" presId="urn:microsoft.com/office/officeart/2005/8/layout/hProcess3"/>
    <dgm:cxn modelId="{5AE43AA1-5FC5-45BA-ACF3-E11A4214964F}" type="presParOf" srcId="{301ECC71-CADF-46E0-BE7A-FD25DF5F730D}" destId="{877C2B48-FF28-45AC-B522-F583B0D3FED1}" srcOrd="3" destOrd="0" presId="urn:microsoft.com/office/officeart/2005/8/layout/hProcess3"/>
    <dgm:cxn modelId="{FF0EE362-93B9-4377-94F8-029A37836ED8}" type="presParOf" srcId="{825F2D4F-3B9C-438B-A7E3-5DD2DC328379}" destId="{557238B2-0713-457A-889E-AAA7E2C1A029}" srcOrd="2" destOrd="0" presId="urn:microsoft.com/office/officeart/2005/8/layout/hProcess3"/>
    <dgm:cxn modelId="{36CF0CCB-A3EB-48F3-A9B2-BE36A9202E93}" type="presParOf" srcId="{825F2D4F-3B9C-438B-A7E3-5DD2DC328379}" destId="{A43A7C10-3EE1-4BF6-B340-6011402DAA8E}" srcOrd="3" destOrd="0" presId="urn:microsoft.com/office/officeart/2005/8/layout/hProcess3"/>
    <dgm:cxn modelId="{847EF16A-9B49-4B13-BD95-74E5E6512E45}" type="presParOf" srcId="{A43A7C10-3EE1-4BF6-B340-6011402DAA8E}" destId="{66589AD8-57EB-438D-96EC-3503CD983519}" srcOrd="0" destOrd="0" presId="urn:microsoft.com/office/officeart/2005/8/layout/hProcess3"/>
    <dgm:cxn modelId="{1C1408AA-1F9C-4CE7-9A70-E06811A75A3D}" type="presParOf" srcId="{A43A7C10-3EE1-4BF6-B340-6011402DAA8E}" destId="{DED416C1-652D-4A85-B23F-1D73E1E46F2A}" srcOrd="1" destOrd="0" presId="urn:microsoft.com/office/officeart/2005/8/layout/hProcess3"/>
    <dgm:cxn modelId="{3973F51F-CB1D-4941-97B2-24EA12286FD9}" type="presParOf" srcId="{A43A7C10-3EE1-4BF6-B340-6011402DAA8E}" destId="{FA8BF4E4-D05F-49C5-8C4B-E412E7AE8A4E}" srcOrd="2" destOrd="0" presId="urn:microsoft.com/office/officeart/2005/8/layout/hProcess3"/>
    <dgm:cxn modelId="{8CC8C96F-7027-4ADE-8DD2-6A67387D3DD5}" type="presParOf" srcId="{A43A7C10-3EE1-4BF6-B340-6011402DAA8E}" destId="{5D4DDC45-D006-453A-B3AA-9715F42115E2}" srcOrd="3" destOrd="0" presId="urn:microsoft.com/office/officeart/2005/8/layout/hProcess3"/>
    <dgm:cxn modelId="{D4F9A5DB-6511-4A99-B4EA-495DC88875AE}" type="presParOf" srcId="{825F2D4F-3B9C-438B-A7E3-5DD2DC328379}" destId="{BE95AF5A-04CF-4843-A760-A634A195292A}" srcOrd="4" destOrd="0" presId="urn:microsoft.com/office/officeart/2005/8/layout/hProcess3"/>
    <dgm:cxn modelId="{CA3015C0-FE2D-43BA-923E-E26B8C1A9982}" type="presParOf" srcId="{825F2D4F-3B9C-438B-A7E3-5DD2DC328379}" destId="{10C14581-16E9-486A-8EBC-000EF5522FAC}" srcOrd="5" destOrd="0" presId="urn:microsoft.com/office/officeart/2005/8/layout/hProcess3"/>
    <dgm:cxn modelId="{B1F78E8D-074E-409D-9C64-6D7252C67C0F}" type="presParOf" srcId="{10C14581-16E9-486A-8EBC-000EF5522FAC}" destId="{26364793-1B60-4340-BF97-1394D8AE74E3}" srcOrd="0" destOrd="0" presId="urn:microsoft.com/office/officeart/2005/8/layout/hProcess3"/>
    <dgm:cxn modelId="{3049B2C8-54FB-444F-A10A-ADD6ADE89F5A}" type="presParOf" srcId="{10C14581-16E9-486A-8EBC-000EF5522FAC}" destId="{F58E98D6-F5CC-4037-9366-D623E89C6DA2}" srcOrd="1" destOrd="0" presId="urn:microsoft.com/office/officeart/2005/8/layout/hProcess3"/>
    <dgm:cxn modelId="{539B6992-A441-41EE-ACC1-F70C8CEC889F}" type="presParOf" srcId="{10C14581-16E9-486A-8EBC-000EF5522FAC}" destId="{E3E5758D-2AF4-4419-8F44-08DE34AFE84D}" srcOrd="2" destOrd="0" presId="urn:microsoft.com/office/officeart/2005/8/layout/hProcess3"/>
    <dgm:cxn modelId="{C9A30454-F5C4-40F9-AF74-6CB1B3552DDB}" type="presParOf" srcId="{10C14581-16E9-486A-8EBC-000EF5522FAC}" destId="{EED1DED7-C205-473F-A939-EAB75E0CCD1C}" srcOrd="3" destOrd="0" presId="urn:microsoft.com/office/officeart/2005/8/layout/hProcess3"/>
    <dgm:cxn modelId="{28599617-0CF9-4140-A865-56481CCE28EA}" type="presParOf" srcId="{825F2D4F-3B9C-438B-A7E3-5DD2DC328379}" destId="{D8A915C7-EBDF-476B-81D6-89491CD59C41}" srcOrd="6" destOrd="0" presId="urn:microsoft.com/office/officeart/2005/8/layout/hProcess3"/>
    <dgm:cxn modelId="{59B006BF-DC3B-4CC0-B5D8-49B99C544CB1}" type="presParOf" srcId="{825F2D4F-3B9C-438B-A7E3-5DD2DC328379}" destId="{9ADBFE74-533C-40A8-AF3F-A605F0748393}" srcOrd="7" destOrd="0" presId="urn:microsoft.com/office/officeart/2005/8/layout/hProcess3"/>
    <dgm:cxn modelId="{893F7AED-01B5-47FA-8890-2D986DB4C6A4}" type="presParOf" srcId="{825F2D4F-3B9C-438B-A7E3-5DD2DC328379}" destId="{3D54BAF6-1887-41E3-BE92-7974095AE706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EAE0FC-26E2-4FCF-B135-06CB9ADAF96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166C5A-DCBA-44C8-A397-4D623F42F9FC}">
      <dgm:prSet phldrT="[Text]"/>
      <dgm:spPr/>
      <dgm:t>
        <a:bodyPr/>
        <a:lstStyle/>
        <a:p>
          <a:r>
            <a:rPr lang="nb-NO"/>
            <a:t>Vurdering av sektorovergripende koblinger:</a:t>
          </a:r>
          <a:endParaRPr lang="en-US"/>
        </a:p>
      </dgm:t>
    </dgm:pt>
    <dgm:pt modelId="{F22AAB33-F9B8-4FD3-A923-682A49A342C6}" type="parTrans" cxnId="{C4E626E0-6E18-4B20-B69E-5D6563647FEF}">
      <dgm:prSet/>
      <dgm:spPr/>
      <dgm:t>
        <a:bodyPr/>
        <a:lstStyle/>
        <a:p>
          <a:endParaRPr lang="en-US"/>
        </a:p>
      </dgm:t>
    </dgm:pt>
    <dgm:pt modelId="{00C8B6A3-3ED9-48A3-8D2A-8F4FB571CE24}" type="sibTrans" cxnId="{C4E626E0-6E18-4B20-B69E-5D6563647FEF}">
      <dgm:prSet/>
      <dgm:spPr/>
      <dgm:t>
        <a:bodyPr/>
        <a:lstStyle/>
        <a:p>
          <a:endParaRPr lang="en-US"/>
        </a:p>
      </dgm:t>
    </dgm:pt>
    <dgm:pt modelId="{4BE13AEF-D54A-4282-A0A4-677A6D4595D8}">
      <dgm:prSet phldrT="[Text]"/>
      <dgm:spPr/>
      <dgm:t>
        <a:bodyPr/>
        <a:lstStyle/>
        <a:p>
          <a:r>
            <a:rPr lang="nb-NO"/>
            <a:t>Vurdering av mulige konsekvenser av </a:t>
          </a:r>
          <a:r>
            <a:rPr lang="nb-NO" b="1" u="sng"/>
            <a:t>ikke-innlemmelse</a:t>
          </a:r>
          <a:r>
            <a:rPr lang="nb-NO"/>
            <a:t>:</a:t>
          </a:r>
        </a:p>
      </dgm:t>
    </dgm:pt>
    <dgm:pt modelId="{FD9E7925-3FAB-4C24-9BA8-393FD7362A3F}" type="parTrans" cxnId="{9528EAFF-5FF0-4D4A-9DE0-5427B5BF837B}">
      <dgm:prSet/>
      <dgm:spPr/>
      <dgm:t>
        <a:bodyPr/>
        <a:lstStyle/>
        <a:p>
          <a:endParaRPr lang="en-US"/>
        </a:p>
      </dgm:t>
    </dgm:pt>
    <dgm:pt modelId="{74D0826B-40C4-4382-B7C9-A696C750F0F9}" type="sibTrans" cxnId="{9528EAFF-5FF0-4D4A-9DE0-5427B5BF837B}">
      <dgm:prSet/>
      <dgm:spPr/>
      <dgm:t>
        <a:bodyPr/>
        <a:lstStyle/>
        <a:p>
          <a:endParaRPr lang="en-US"/>
        </a:p>
      </dgm:t>
    </dgm:pt>
    <dgm:pt modelId="{DD1E5ABE-D882-45DF-8149-44C38513B366}">
      <dgm:prSet/>
      <dgm:spPr/>
      <dgm:t>
        <a:bodyPr/>
        <a:lstStyle/>
        <a:p>
          <a:r>
            <a:rPr lang="nb-NO"/>
            <a:t>Innenfor/utenfor</a:t>
          </a:r>
          <a:endParaRPr lang="en-US"/>
        </a:p>
      </dgm:t>
    </dgm:pt>
    <dgm:pt modelId="{FB884280-46A1-42B4-94B1-9F540EE67874}" type="parTrans" cxnId="{0A98B4ED-B773-4B14-98F0-394704F68CD9}">
      <dgm:prSet/>
      <dgm:spPr/>
      <dgm:t>
        <a:bodyPr/>
        <a:lstStyle/>
        <a:p>
          <a:endParaRPr lang="en-US"/>
        </a:p>
      </dgm:t>
    </dgm:pt>
    <dgm:pt modelId="{C195403D-CACF-4E05-A608-61B118F2CA6A}" type="sibTrans" cxnId="{0A98B4ED-B773-4B14-98F0-394704F68CD9}">
      <dgm:prSet/>
      <dgm:spPr/>
      <dgm:t>
        <a:bodyPr/>
        <a:lstStyle/>
        <a:p>
          <a:endParaRPr lang="en-US"/>
        </a:p>
      </dgm:t>
    </dgm:pt>
    <dgm:pt modelId="{BC196E12-493F-4326-A0BA-84262EF1C78C}">
      <dgm:prSet/>
      <dgm:spPr/>
      <dgm:t>
        <a:bodyPr/>
        <a:lstStyle/>
        <a:p>
          <a:r>
            <a:rPr lang="nb-NO"/>
            <a:t>Strategiske interesser (eks. CBAM og handelspolitikk)</a:t>
          </a:r>
          <a:endParaRPr lang="en-US"/>
        </a:p>
      </dgm:t>
    </dgm:pt>
    <dgm:pt modelId="{E95E20C8-90E6-4234-8446-2837744640A4}" type="parTrans" cxnId="{F5BF2A1C-D371-4734-8D9D-3D584C119461}">
      <dgm:prSet/>
      <dgm:spPr/>
      <dgm:t>
        <a:bodyPr/>
        <a:lstStyle/>
        <a:p>
          <a:endParaRPr lang="en-US"/>
        </a:p>
      </dgm:t>
    </dgm:pt>
    <dgm:pt modelId="{D34DEAA6-A08F-4946-8FEB-085B7E014130}" type="sibTrans" cxnId="{F5BF2A1C-D371-4734-8D9D-3D584C119461}">
      <dgm:prSet/>
      <dgm:spPr/>
      <dgm:t>
        <a:bodyPr/>
        <a:lstStyle/>
        <a:p>
          <a:endParaRPr lang="en-US"/>
        </a:p>
      </dgm:t>
    </dgm:pt>
    <dgm:pt modelId="{0B02A02F-814F-49BA-83D4-56E5A94EA082}">
      <dgm:prSet/>
      <dgm:spPr/>
      <dgm:t>
        <a:bodyPr/>
        <a:lstStyle/>
        <a:p>
          <a:r>
            <a:rPr lang="nb-NO"/>
            <a:t>Sammenheng på tvers (eks. energi, klima, transport og finans)</a:t>
          </a:r>
          <a:endParaRPr lang="en-US"/>
        </a:p>
      </dgm:t>
    </dgm:pt>
    <dgm:pt modelId="{67FB49A4-8466-483F-8D96-E6ADBF5DF6B6}" type="parTrans" cxnId="{89C04A71-EB03-43E2-81BA-73FE6847B9DB}">
      <dgm:prSet/>
      <dgm:spPr/>
      <dgm:t>
        <a:bodyPr/>
        <a:lstStyle/>
        <a:p>
          <a:endParaRPr lang="en-US"/>
        </a:p>
      </dgm:t>
    </dgm:pt>
    <dgm:pt modelId="{46C82D51-B987-47A5-8C56-684D2507AF78}" type="sibTrans" cxnId="{89C04A71-EB03-43E2-81BA-73FE6847B9DB}">
      <dgm:prSet/>
      <dgm:spPr/>
      <dgm:t>
        <a:bodyPr/>
        <a:lstStyle/>
        <a:p>
          <a:endParaRPr lang="en-US"/>
        </a:p>
      </dgm:t>
    </dgm:pt>
    <dgm:pt modelId="{3B571119-FF0F-4831-BF3C-DC1166FF66B0}">
      <dgm:prSet/>
      <dgm:spPr/>
      <dgm:t>
        <a:bodyPr/>
        <a:lstStyle/>
        <a:p>
          <a:r>
            <a:rPr lang="nb-NO"/>
            <a:t>Analyse av ulike elementer (eks. risiko ved 3-landsstatus, ulike standarder, fragmentering av det indre markedet osv.) </a:t>
          </a:r>
        </a:p>
      </dgm:t>
    </dgm:pt>
    <dgm:pt modelId="{D73F5ED3-EA97-4399-BE0B-8C0B082FE63B}" type="parTrans" cxnId="{F14C6AB5-482A-4332-A34C-F39E60925AF8}">
      <dgm:prSet/>
      <dgm:spPr/>
      <dgm:t>
        <a:bodyPr/>
        <a:lstStyle/>
        <a:p>
          <a:endParaRPr lang="en-US"/>
        </a:p>
      </dgm:t>
    </dgm:pt>
    <dgm:pt modelId="{DC30AF99-7BAC-43BE-A6B9-6CFEBED78B7F}" type="sibTrans" cxnId="{F14C6AB5-482A-4332-A34C-F39E60925AF8}">
      <dgm:prSet/>
      <dgm:spPr/>
      <dgm:t>
        <a:bodyPr/>
        <a:lstStyle/>
        <a:p>
          <a:endParaRPr lang="en-US"/>
        </a:p>
      </dgm:t>
    </dgm:pt>
    <dgm:pt modelId="{2BB95F5E-FB8D-40FC-9A1C-8172913405CA}" type="pres">
      <dgm:prSet presAssocID="{18EAE0FC-26E2-4FCF-B135-06CB9ADAF96E}" presName="Name0" presStyleCnt="0">
        <dgm:presLayoutVars>
          <dgm:dir/>
          <dgm:resizeHandles val="exact"/>
        </dgm:presLayoutVars>
      </dgm:prSet>
      <dgm:spPr/>
    </dgm:pt>
    <dgm:pt modelId="{31719DDA-346F-4584-9C1D-80759534D1A3}" type="pres">
      <dgm:prSet presAssocID="{77166C5A-DCBA-44C8-A397-4D623F42F9FC}" presName="Name5" presStyleLbl="vennNode1" presStyleIdx="0" presStyleCnt="2">
        <dgm:presLayoutVars>
          <dgm:bulletEnabled val="1"/>
        </dgm:presLayoutVars>
      </dgm:prSet>
      <dgm:spPr/>
    </dgm:pt>
    <dgm:pt modelId="{5E401DB7-58B0-44CB-9831-5D9A474FED2F}" type="pres">
      <dgm:prSet presAssocID="{00C8B6A3-3ED9-48A3-8D2A-8F4FB571CE24}" presName="space" presStyleCnt="0"/>
      <dgm:spPr/>
    </dgm:pt>
    <dgm:pt modelId="{339C3030-4A04-4BBB-836B-597C5096B53C}" type="pres">
      <dgm:prSet presAssocID="{4BE13AEF-D54A-4282-A0A4-677A6D4595D8}" presName="Name5" presStyleLbl="vennNode1" presStyleIdx="1" presStyleCnt="2">
        <dgm:presLayoutVars>
          <dgm:bulletEnabled val="1"/>
        </dgm:presLayoutVars>
      </dgm:prSet>
      <dgm:spPr/>
    </dgm:pt>
  </dgm:ptLst>
  <dgm:cxnLst>
    <dgm:cxn modelId="{7DC7C902-7343-43E6-A425-C8699D2C46B6}" type="presOf" srcId="{0B02A02F-814F-49BA-83D4-56E5A94EA082}" destId="{31719DDA-346F-4584-9C1D-80759534D1A3}" srcOrd="0" destOrd="3" presId="urn:microsoft.com/office/officeart/2005/8/layout/venn3"/>
    <dgm:cxn modelId="{F5BF2A1C-D371-4734-8D9D-3D584C119461}" srcId="{77166C5A-DCBA-44C8-A397-4D623F42F9FC}" destId="{BC196E12-493F-4326-A0BA-84262EF1C78C}" srcOrd="1" destOrd="0" parTransId="{E95E20C8-90E6-4234-8446-2837744640A4}" sibTransId="{D34DEAA6-A08F-4946-8FEB-085B7E014130}"/>
    <dgm:cxn modelId="{2292C04F-DF30-4F64-B65A-98013D0EB2AC}" type="presOf" srcId="{4BE13AEF-D54A-4282-A0A4-677A6D4595D8}" destId="{339C3030-4A04-4BBB-836B-597C5096B53C}" srcOrd="0" destOrd="0" presId="urn:microsoft.com/office/officeart/2005/8/layout/venn3"/>
    <dgm:cxn modelId="{89C04A71-EB03-43E2-81BA-73FE6847B9DB}" srcId="{77166C5A-DCBA-44C8-A397-4D623F42F9FC}" destId="{0B02A02F-814F-49BA-83D4-56E5A94EA082}" srcOrd="2" destOrd="0" parTransId="{67FB49A4-8466-483F-8D96-E6ADBF5DF6B6}" sibTransId="{46C82D51-B987-47A5-8C56-684D2507AF78}"/>
    <dgm:cxn modelId="{B010E672-EEB5-479B-9614-BAA0F3A9480C}" type="presOf" srcId="{18EAE0FC-26E2-4FCF-B135-06CB9ADAF96E}" destId="{2BB95F5E-FB8D-40FC-9A1C-8172913405CA}" srcOrd="0" destOrd="0" presId="urn:microsoft.com/office/officeart/2005/8/layout/venn3"/>
    <dgm:cxn modelId="{33692374-CAD1-4C6B-B264-47D0A45C0D83}" type="presOf" srcId="{BC196E12-493F-4326-A0BA-84262EF1C78C}" destId="{31719DDA-346F-4584-9C1D-80759534D1A3}" srcOrd="0" destOrd="2" presId="urn:microsoft.com/office/officeart/2005/8/layout/venn3"/>
    <dgm:cxn modelId="{32246F95-AF88-446B-9B26-E49C34646268}" type="presOf" srcId="{DD1E5ABE-D882-45DF-8149-44C38513B366}" destId="{31719DDA-346F-4584-9C1D-80759534D1A3}" srcOrd="0" destOrd="1" presId="urn:microsoft.com/office/officeart/2005/8/layout/venn3"/>
    <dgm:cxn modelId="{F14C6AB5-482A-4332-A34C-F39E60925AF8}" srcId="{4BE13AEF-D54A-4282-A0A4-677A6D4595D8}" destId="{3B571119-FF0F-4831-BF3C-DC1166FF66B0}" srcOrd="0" destOrd="0" parTransId="{D73F5ED3-EA97-4399-BE0B-8C0B082FE63B}" sibTransId="{DC30AF99-7BAC-43BE-A6B9-6CFEBED78B7F}"/>
    <dgm:cxn modelId="{C4E626E0-6E18-4B20-B69E-5D6563647FEF}" srcId="{18EAE0FC-26E2-4FCF-B135-06CB9ADAF96E}" destId="{77166C5A-DCBA-44C8-A397-4D623F42F9FC}" srcOrd="0" destOrd="0" parTransId="{F22AAB33-F9B8-4FD3-A923-682A49A342C6}" sibTransId="{00C8B6A3-3ED9-48A3-8D2A-8F4FB571CE24}"/>
    <dgm:cxn modelId="{0A98B4ED-B773-4B14-98F0-394704F68CD9}" srcId="{77166C5A-DCBA-44C8-A397-4D623F42F9FC}" destId="{DD1E5ABE-D882-45DF-8149-44C38513B366}" srcOrd="0" destOrd="0" parTransId="{FB884280-46A1-42B4-94B1-9F540EE67874}" sibTransId="{C195403D-CACF-4E05-A608-61B118F2CA6A}"/>
    <dgm:cxn modelId="{E724BAF0-ADBD-465C-8BCF-DC87A21F893F}" type="presOf" srcId="{3B571119-FF0F-4831-BF3C-DC1166FF66B0}" destId="{339C3030-4A04-4BBB-836B-597C5096B53C}" srcOrd="0" destOrd="1" presId="urn:microsoft.com/office/officeart/2005/8/layout/venn3"/>
    <dgm:cxn modelId="{242B57F9-2937-4344-A55A-17537D043F43}" type="presOf" srcId="{77166C5A-DCBA-44C8-A397-4D623F42F9FC}" destId="{31719DDA-346F-4584-9C1D-80759534D1A3}" srcOrd="0" destOrd="0" presId="urn:microsoft.com/office/officeart/2005/8/layout/venn3"/>
    <dgm:cxn modelId="{9528EAFF-5FF0-4D4A-9DE0-5427B5BF837B}" srcId="{18EAE0FC-26E2-4FCF-B135-06CB9ADAF96E}" destId="{4BE13AEF-D54A-4282-A0A4-677A6D4595D8}" srcOrd="1" destOrd="0" parTransId="{FD9E7925-3FAB-4C24-9BA8-393FD7362A3F}" sibTransId="{74D0826B-40C4-4382-B7C9-A696C750F0F9}"/>
    <dgm:cxn modelId="{63CC75C5-A6EF-4969-A03B-D9BECE6B201A}" type="presParOf" srcId="{2BB95F5E-FB8D-40FC-9A1C-8172913405CA}" destId="{31719DDA-346F-4584-9C1D-80759534D1A3}" srcOrd="0" destOrd="0" presId="urn:microsoft.com/office/officeart/2005/8/layout/venn3"/>
    <dgm:cxn modelId="{7105784D-8187-4334-80DA-D73C21A7CE6C}" type="presParOf" srcId="{2BB95F5E-FB8D-40FC-9A1C-8172913405CA}" destId="{5E401DB7-58B0-44CB-9831-5D9A474FED2F}" srcOrd="1" destOrd="0" presId="urn:microsoft.com/office/officeart/2005/8/layout/venn3"/>
    <dgm:cxn modelId="{7BA8ECAA-89FA-468A-8C0F-DC01AEC7C340}" type="presParOf" srcId="{2BB95F5E-FB8D-40FC-9A1C-8172913405CA}" destId="{339C3030-4A04-4BBB-836B-597C5096B53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57E744-7E35-40D7-9421-E707F8B9C6CB}" type="doc">
      <dgm:prSet loTypeId="urn:microsoft.com/office/officeart/2005/8/layout/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719629-9000-4A7B-A988-9BB8549F47A6}">
      <dgm:prSet phldrT="[Text]"/>
      <dgm:spPr/>
      <dgm:t>
        <a:bodyPr/>
        <a:lstStyle/>
        <a:p>
          <a:r>
            <a:rPr lang="nb-NO"/>
            <a:t>KOM legger frem nytt lovforslag </a:t>
          </a:r>
          <a:endParaRPr lang="en-US"/>
        </a:p>
      </dgm:t>
    </dgm:pt>
    <dgm:pt modelId="{936A9DC9-3114-4A08-9F57-68A73FE1E902}" type="parTrans" cxnId="{35CE147B-FEEC-4404-9635-21D0F765B2CB}">
      <dgm:prSet/>
      <dgm:spPr/>
      <dgm:t>
        <a:bodyPr/>
        <a:lstStyle/>
        <a:p>
          <a:endParaRPr lang="en-US"/>
        </a:p>
      </dgm:t>
    </dgm:pt>
    <dgm:pt modelId="{5DAD51B3-E964-451E-AF80-A8697EEB8D47}" type="sibTrans" cxnId="{35CE147B-FEEC-4404-9635-21D0F765B2CB}">
      <dgm:prSet/>
      <dgm:spPr/>
      <dgm:t>
        <a:bodyPr/>
        <a:lstStyle/>
        <a:p>
          <a:endParaRPr lang="en-US"/>
        </a:p>
      </dgm:t>
    </dgm:pt>
    <dgm:pt modelId="{EC561387-B7FA-4D44-8F56-9B0F9D4F74E8}">
      <dgm:prSet phldrT="[Text]"/>
      <dgm:spPr/>
      <dgm:t>
        <a:bodyPr/>
        <a:lstStyle/>
        <a:p>
          <a:r>
            <a:rPr lang="nb-NO"/>
            <a:t>EFTA-sekretariatet vurderer eventuelle tekniske utfordringer</a:t>
          </a:r>
          <a:endParaRPr lang="en-US"/>
        </a:p>
      </dgm:t>
    </dgm:pt>
    <dgm:pt modelId="{845DB648-201A-4352-8940-817EE31C698B}" type="parTrans" cxnId="{4635A040-B9AB-41A4-B0D3-FD499B6ECFC7}">
      <dgm:prSet/>
      <dgm:spPr/>
      <dgm:t>
        <a:bodyPr/>
        <a:lstStyle/>
        <a:p>
          <a:endParaRPr lang="en-US"/>
        </a:p>
      </dgm:t>
    </dgm:pt>
    <dgm:pt modelId="{4818AC92-4C88-47E6-B547-2856BCD18BC1}" type="sibTrans" cxnId="{4635A040-B9AB-41A4-B0D3-FD499B6ECFC7}">
      <dgm:prSet/>
      <dgm:spPr/>
      <dgm:t>
        <a:bodyPr/>
        <a:lstStyle/>
        <a:p>
          <a:endParaRPr lang="en-US"/>
        </a:p>
      </dgm:t>
    </dgm:pt>
    <dgm:pt modelId="{8A10B5AA-1CD3-41EF-86B3-A17EDA8F039C}">
      <dgm:prSet phldrT="[Text]"/>
      <dgm:spPr/>
      <dgm:t>
        <a:bodyPr/>
        <a:lstStyle/>
        <a:p>
          <a:r>
            <a:rPr lang="nb-NO"/>
            <a:t>EFTA statene mottar forslagsark</a:t>
          </a:r>
          <a:endParaRPr lang="en-US"/>
        </a:p>
      </dgm:t>
    </dgm:pt>
    <dgm:pt modelId="{AEADCB8E-82B5-4E90-B0E1-4712E4335195}" type="parTrans" cxnId="{549808B6-ACF9-480E-9314-85E678E8FE34}">
      <dgm:prSet/>
      <dgm:spPr/>
      <dgm:t>
        <a:bodyPr/>
        <a:lstStyle/>
        <a:p>
          <a:endParaRPr lang="en-US"/>
        </a:p>
      </dgm:t>
    </dgm:pt>
    <dgm:pt modelId="{8B59701D-1D11-438A-9F61-D20567A6BC02}" type="sibTrans" cxnId="{549808B6-ACF9-480E-9314-85E678E8FE34}">
      <dgm:prSet/>
      <dgm:spPr/>
      <dgm:t>
        <a:bodyPr/>
        <a:lstStyle/>
        <a:p>
          <a:endParaRPr lang="en-US"/>
        </a:p>
      </dgm:t>
    </dgm:pt>
    <dgm:pt modelId="{22B14125-757D-42C8-8CA6-20A0F55F6CEF}">
      <dgm:prSet phldrT="[Text]"/>
      <dgm:spPr/>
      <dgm:t>
        <a:bodyPr/>
        <a:lstStyle/>
        <a:p>
          <a:r>
            <a:rPr lang="nb-NO"/>
            <a:t>EU vedtar nytt lovverk </a:t>
          </a:r>
          <a:endParaRPr lang="en-US"/>
        </a:p>
      </dgm:t>
    </dgm:pt>
    <dgm:pt modelId="{1AFFA5CB-F843-4C19-9E69-60FF5C13F3F8}" type="parTrans" cxnId="{C9957F6C-EC9F-4EF6-9801-7CF7F1F8FB3F}">
      <dgm:prSet/>
      <dgm:spPr/>
      <dgm:t>
        <a:bodyPr/>
        <a:lstStyle/>
        <a:p>
          <a:endParaRPr lang="en-US"/>
        </a:p>
      </dgm:t>
    </dgm:pt>
    <dgm:pt modelId="{70A211F4-A3CE-447F-8984-A50FF8FDC6F0}" type="sibTrans" cxnId="{C9957F6C-EC9F-4EF6-9801-7CF7F1F8FB3F}">
      <dgm:prSet/>
      <dgm:spPr/>
      <dgm:t>
        <a:bodyPr/>
        <a:lstStyle/>
        <a:p>
          <a:endParaRPr lang="en-US"/>
        </a:p>
      </dgm:t>
    </dgm:pt>
    <dgm:pt modelId="{7F7C7C1E-EEA1-4D24-B426-6084B9A032BF}">
      <dgm:prSet phldrT="[Text]"/>
      <dgm:spPr/>
      <dgm:t>
        <a:bodyPr/>
        <a:lstStyle/>
        <a:p>
          <a:r>
            <a:rPr lang="nb-NO"/>
            <a:t>EFTA-sekretariatet vurderer EØS-horisontale utfordringer</a:t>
          </a:r>
          <a:endParaRPr lang="en-US"/>
        </a:p>
      </dgm:t>
    </dgm:pt>
    <dgm:pt modelId="{2A0309EA-E8EF-4186-9019-0F87E79790CF}" type="parTrans" cxnId="{2921BCA8-E495-4591-B53D-76D6ED784952}">
      <dgm:prSet/>
      <dgm:spPr/>
      <dgm:t>
        <a:bodyPr/>
        <a:lstStyle/>
        <a:p>
          <a:endParaRPr lang="en-US"/>
        </a:p>
      </dgm:t>
    </dgm:pt>
    <dgm:pt modelId="{A4EF9AC6-810D-48E9-B5FA-FB3049A5813A}" type="sibTrans" cxnId="{2921BCA8-E495-4591-B53D-76D6ED784952}">
      <dgm:prSet/>
      <dgm:spPr/>
      <dgm:t>
        <a:bodyPr/>
        <a:lstStyle/>
        <a:p>
          <a:endParaRPr lang="en-US"/>
        </a:p>
      </dgm:t>
    </dgm:pt>
    <dgm:pt modelId="{78A3CD8F-9FE9-46F6-A862-DB346C7A0442}">
      <dgm:prSet phldrT="[Text]"/>
      <dgm:spPr/>
      <dgm:t>
        <a:bodyPr/>
        <a:lstStyle/>
        <a:p>
          <a:r>
            <a:rPr lang="nb-NO"/>
            <a:t>Sender forsagsark til EFTA statene</a:t>
          </a:r>
          <a:endParaRPr lang="en-US"/>
        </a:p>
      </dgm:t>
    </dgm:pt>
    <dgm:pt modelId="{ECD4184E-B0A2-4161-950B-367F59264AA1}" type="parTrans" cxnId="{BAA6DF7A-25A9-442F-A21E-AF48A929A0C9}">
      <dgm:prSet/>
      <dgm:spPr/>
      <dgm:t>
        <a:bodyPr/>
        <a:lstStyle/>
        <a:p>
          <a:endParaRPr lang="en-US"/>
        </a:p>
      </dgm:t>
    </dgm:pt>
    <dgm:pt modelId="{4C177218-0282-4FA8-ADE8-CB09B75446EF}" type="sibTrans" cxnId="{BAA6DF7A-25A9-442F-A21E-AF48A929A0C9}">
      <dgm:prSet/>
      <dgm:spPr/>
      <dgm:t>
        <a:bodyPr/>
        <a:lstStyle/>
        <a:p>
          <a:endParaRPr lang="en-US"/>
        </a:p>
      </dgm:t>
    </dgm:pt>
    <dgm:pt modelId="{07F10A8B-EA7A-4FC5-BAEE-DF361CB6F1E0}">
      <dgm:prSet phldrT="[Text]"/>
      <dgm:spPr/>
      <dgm:t>
        <a:bodyPr/>
        <a:lstStyle/>
        <a:p>
          <a:endParaRPr lang="en-US"/>
        </a:p>
      </dgm:t>
    </dgm:pt>
    <dgm:pt modelId="{856799C4-8A78-444E-AC2E-FB5AC6694EDC}" type="parTrans" cxnId="{4B6B1030-9CDD-4A07-B687-7E821F129EDB}">
      <dgm:prSet/>
      <dgm:spPr/>
      <dgm:t>
        <a:bodyPr/>
        <a:lstStyle/>
        <a:p>
          <a:endParaRPr lang="en-US"/>
        </a:p>
      </dgm:t>
    </dgm:pt>
    <dgm:pt modelId="{861CBF5F-332E-4A48-855E-35BA471C2701}" type="sibTrans" cxnId="{4B6B1030-9CDD-4A07-B687-7E821F129EDB}">
      <dgm:prSet/>
      <dgm:spPr/>
      <dgm:t>
        <a:bodyPr/>
        <a:lstStyle/>
        <a:p>
          <a:endParaRPr lang="en-US"/>
        </a:p>
      </dgm:t>
    </dgm:pt>
    <dgm:pt modelId="{A7E1EC05-C66F-499A-8976-230DDB349158}">
      <dgm:prSet phldrT="[Text]"/>
      <dgm:spPr/>
      <dgm:t>
        <a:bodyPr/>
        <a:lstStyle/>
        <a:p>
          <a:r>
            <a:rPr lang="nb-NO"/>
            <a:t>Sender standardark til EØS/EFTA statene</a:t>
          </a:r>
          <a:endParaRPr lang="en-US"/>
        </a:p>
      </dgm:t>
    </dgm:pt>
    <dgm:pt modelId="{1FCF26B8-DE21-4BB8-9F6D-696D77A38A94}" type="parTrans" cxnId="{C6B04E1D-AE5B-4D7A-83E7-FBDB4BF83096}">
      <dgm:prSet/>
      <dgm:spPr/>
      <dgm:t>
        <a:bodyPr/>
        <a:lstStyle/>
        <a:p>
          <a:endParaRPr lang="en-US"/>
        </a:p>
      </dgm:t>
    </dgm:pt>
    <dgm:pt modelId="{4A73E527-CC97-43BA-A001-8C31BCC83E62}" type="sibTrans" cxnId="{C6B04E1D-AE5B-4D7A-83E7-FBDB4BF83096}">
      <dgm:prSet/>
      <dgm:spPr/>
      <dgm:t>
        <a:bodyPr/>
        <a:lstStyle/>
        <a:p>
          <a:endParaRPr lang="en-US"/>
        </a:p>
      </dgm:t>
    </dgm:pt>
    <dgm:pt modelId="{B4FB12DA-F721-42BF-901D-6A52D312702E}">
      <dgm:prSet phldrT="[Text]"/>
      <dgm:spPr/>
      <dgm:t>
        <a:bodyPr/>
        <a:lstStyle/>
        <a:p>
          <a:r>
            <a:rPr lang="nb-NO"/>
            <a:t>Returnerer forslagsark innen 6 uker</a:t>
          </a:r>
          <a:endParaRPr lang="en-US"/>
        </a:p>
      </dgm:t>
    </dgm:pt>
    <dgm:pt modelId="{056C7E54-0EBE-4BE2-8DB9-AEFAF8E2D258}" type="parTrans" cxnId="{E706BB58-7EEE-4892-A9B8-206308C37564}">
      <dgm:prSet/>
      <dgm:spPr/>
      <dgm:t>
        <a:bodyPr/>
        <a:lstStyle/>
        <a:p>
          <a:endParaRPr lang="en-US"/>
        </a:p>
      </dgm:t>
    </dgm:pt>
    <dgm:pt modelId="{72EDA93F-8330-4714-8608-065AC54CB516}" type="sibTrans" cxnId="{E706BB58-7EEE-4892-A9B8-206308C37564}">
      <dgm:prSet/>
      <dgm:spPr/>
      <dgm:t>
        <a:bodyPr/>
        <a:lstStyle/>
        <a:p>
          <a:endParaRPr lang="en-US"/>
        </a:p>
      </dgm:t>
    </dgm:pt>
    <dgm:pt modelId="{4A339B50-ED67-49D8-9241-6B53303962E1}">
      <dgm:prSet phldrT="[Text]"/>
      <dgm:spPr/>
      <dgm:t>
        <a:bodyPr/>
        <a:lstStyle/>
        <a:p>
          <a:r>
            <a:rPr lang="nb-NO"/>
            <a:t>EFTA statene mottar standardark</a:t>
          </a:r>
          <a:endParaRPr lang="en-US"/>
        </a:p>
      </dgm:t>
    </dgm:pt>
    <dgm:pt modelId="{27B25F74-5823-4150-BDB6-51E2D54FDA44}" type="parTrans" cxnId="{45BEA085-E69E-4C48-B947-E7DD4180F61E}">
      <dgm:prSet/>
      <dgm:spPr/>
      <dgm:t>
        <a:bodyPr/>
        <a:lstStyle/>
        <a:p>
          <a:endParaRPr lang="en-US"/>
        </a:p>
      </dgm:t>
    </dgm:pt>
    <dgm:pt modelId="{6C139376-B1F2-4031-8241-A9E951EE30CB}" type="sibTrans" cxnId="{45BEA085-E69E-4C48-B947-E7DD4180F61E}">
      <dgm:prSet/>
      <dgm:spPr/>
      <dgm:t>
        <a:bodyPr/>
        <a:lstStyle/>
        <a:p>
          <a:endParaRPr lang="en-US"/>
        </a:p>
      </dgm:t>
    </dgm:pt>
    <dgm:pt modelId="{38E4A87C-4D6D-4EA3-8DD1-379BA8922670}">
      <dgm:prSet phldrT="[Text]"/>
      <dgm:spPr/>
      <dgm:t>
        <a:bodyPr/>
        <a:lstStyle/>
        <a:p>
          <a:r>
            <a:rPr lang="nb-NO"/>
            <a:t>EFTA statene vurderer EØS-horisontale utfordringer (inklusive EØS-relevans)</a:t>
          </a:r>
          <a:endParaRPr lang="en-US"/>
        </a:p>
      </dgm:t>
    </dgm:pt>
    <dgm:pt modelId="{B70F18EB-E5C7-430C-8631-25B548F70BB2}" type="parTrans" cxnId="{046EC510-56EE-4136-B7D7-9A5B8BDFAAAE}">
      <dgm:prSet/>
      <dgm:spPr/>
      <dgm:t>
        <a:bodyPr/>
        <a:lstStyle/>
        <a:p>
          <a:endParaRPr lang="en-US"/>
        </a:p>
      </dgm:t>
    </dgm:pt>
    <dgm:pt modelId="{DA1BC87F-EF46-4208-AF44-FAEEB6F2F075}" type="sibTrans" cxnId="{046EC510-56EE-4136-B7D7-9A5B8BDFAAAE}">
      <dgm:prSet/>
      <dgm:spPr/>
      <dgm:t>
        <a:bodyPr/>
        <a:lstStyle/>
        <a:p>
          <a:endParaRPr lang="en-US"/>
        </a:p>
      </dgm:t>
    </dgm:pt>
    <dgm:pt modelId="{32ED085D-E639-4E9D-9057-765F33DFF8F2}">
      <dgm:prSet phldrT="[Text]"/>
      <dgm:spPr/>
      <dgm:t>
        <a:bodyPr/>
        <a:lstStyle/>
        <a:p>
          <a:r>
            <a:rPr lang="nb-NO"/>
            <a:t>Returnerer forslagsark innen 12 uker</a:t>
          </a:r>
          <a:endParaRPr lang="en-US"/>
        </a:p>
      </dgm:t>
    </dgm:pt>
    <dgm:pt modelId="{8C70AF23-109A-4E57-9BB9-B84F5ABE5AA3}" type="parTrans" cxnId="{B6FCF739-9DDC-4A49-9E3F-127CAD3C02DC}">
      <dgm:prSet/>
      <dgm:spPr/>
      <dgm:t>
        <a:bodyPr/>
        <a:lstStyle/>
        <a:p>
          <a:endParaRPr lang="en-US"/>
        </a:p>
      </dgm:t>
    </dgm:pt>
    <dgm:pt modelId="{66DAEA38-6D53-481A-B740-6C2F90E68A0F}" type="sibTrans" cxnId="{B6FCF739-9DDC-4A49-9E3F-127CAD3C02DC}">
      <dgm:prSet/>
      <dgm:spPr/>
      <dgm:t>
        <a:bodyPr/>
        <a:lstStyle/>
        <a:p>
          <a:endParaRPr lang="en-US"/>
        </a:p>
      </dgm:t>
    </dgm:pt>
    <dgm:pt modelId="{57711C91-5457-49AE-863F-45CE423D4B8A}">
      <dgm:prSet phldrT="[Text]"/>
      <dgm:spPr/>
      <dgm:t>
        <a:bodyPr/>
        <a:lstStyle/>
        <a:p>
          <a:endParaRPr lang="en-US"/>
        </a:p>
      </dgm:t>
    </dgm:pt>
    <dgm:pt modelId="{21AB1113-C81F-4129-AB66-22F1B71BAD53}" type="parTrans" cxnId="{DDF7018B-A8E6-43A9-BFEA-6D03A99478DD}">
      <dgm:prSet/>
      <dgm:spPr/>
      <dgm:t>
        <a:bodyPr/>
        <a:lstStyle/>
        <a:p>
          <a:endParaRPr lang="en-US"/>
        </a:p>
      </dgm:t>
    </dgm:pt>
    <dgm:pt modelId="{E9B1B9EE-589D-4647-B89A-B364120CCFF0}" type="sibTrans" cxnId="{DDF7018B-A8E6-43A9-BFEA-6D03A99478DD}">
      <dgm:prSet/>
      <dgm:spPr/>
      <dgm:t>
        <a:bodyPr/>
        <a:lstStyle/>
        <a:p>
          <a:endParaRPr lang="en-US"/>
        </a:p>
      </dgm:t>
    </dgm:pt>
    <dgm:pt modelId="{B424129F-C61A-4591-A782-C66D18E131D4}">
      <dgm:prSet phldrT="[Text]"/>
      <dgm:spPr/>
      <dgm:t>
        <a:bodyPr/>
        <a:lstStyle/>
        <a:p>
          <a:r>
            <a:rPr lang="nb-NO"/>
            <a:t>EFTA statene blir bedt om å vurdere eventuelle tekniske utfordringer </a:t>
          </a:r>
          <a:endParaRPr lang="en-US"/>
        </a:p>
      </dgm:t>
    </dgm:pt>
    <dgm:pt modelId="{74082DDA-0304-402E-AC61-762B9133A76B}" type="parTrans" cxnId="{357694B6-47CA-4025-93E2-FBD24B42DCDD}">
      <dgm:prSet/>
      <dgm:spPr/>
      <dgm:t>
        <a:bodyPr/>
        <a:lstStyle/>
        <a:p>
          <a:endParaRPr lang="en-US"/>
        </a:p>
      </dgm:t>
    </dgm:pt>
    <dgm:pt modelId="{94628BCF-F38F-4A9D-9F3B-17AB9F3198B8}" type="sibTrans" cxnId="{357694B6-47CA-4025-93E2-FBD24B42DCDD}">
      <dgm:prSet/>
      <dgm:spPr/>
      <dgm:t>
        <a:bodyPr/>
        <a:lstStyle/>
        <a:p>
          <a:endParaRPr lang="en-US"/>
        </a:p>
      </dgm:t>
    </dgm:pt>
    <dgm:pt modelId="{DA29282C-67C6-44AE-BDF3-79059E98FA92}" type="pres">
      <dgm:prSet presAssocID="{9457E744-7E35-40D7-9421-E707F8B9C6CB}" presName="linearFlow" presStyleCnt="0">
        <dgm:presLayoutVars>
          <dgm:dir/>
          <dgm:animLvl val="lvl"/>
          <dgm:resizeHandles val="exact"/>
        </dgm:presLayoutVars>
      </dgm:prSet>
      <dgm:spPr/>
    </dgm:pt>
    <dgm:pt modelId="{A70F84A6-104B-43A6-BD72-01B63E584525}" type="pres">
      <dgm:prSet presAssocID="{ED719629-9000-4A7B-A988-9BB8549F47A6}" presName="composite" presStyleCnt="0"/>
      <dgm:spPr/>
    </dgm:pt>
    <dgm:pt modelId="{D4F6FFDA-EEAF-4A7A-BC8B-B81A123373F9}" type="pres">
      <dgm:prSet presAssocID="{ED719629-9000-4A7B-A988-9BB8549F47A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516B4BF-145C-4214-8AB3-98F7315A516B}" type="pres">
      <dgm:prSet presAssocID="{ED719629-9000-4A7B-A988-9BB8549F47A6}" presName="parSh" presStyleLbl="node1" presStyleIdx="0" presStyleCnt="4"/>
      <dgm:spPr/>
    </dgm:pt>
    <dgm:pt modelId="{3896F84D-4142-4425-BB5B-4C7428A6997A}" type="pres">
      <dgm:prSet presAssocID="{ED719629-9000-4A7B-A988-9BB8549F47A6}" presName="desTx" presStyleLbl="fgAcc1" presStyleIdx="0" presStyleCnt="4">
        <dgm:presLayoutVars>
          <dgm:bulletEnabled val="1"/>
        </dgm:presLayoutVars>
      </dgm:prSet>
      <dgm:spPr/>
    </dgm:pt>
    <dgm:pt modelId="{191CE604-1CF3-4E78-A9DC-78C22651738A}" type="pres">
      <dgm:prSet presAssocID="{5DAD51B3-E964-451E-AF80-A8697EEB8D47}" presName="sibTrans" presStyleLbl="sibTrans2D1" presStyleIdx="0" presStyleCnt="3"/>
      <dgm:spPr/>
    </dgm:pt>
    <dgm:pt modelId="{E41B9DF9-6524-438C-BAC1-7BDF49034992}" type="pres">
      <dgm:prSet presAssocID="{5DAD51B3-E964-451E-AF80-A8697EEB8D47}" presName="connTx" presStyleLbl="sibTrans2D1" presStyleIdx="0" presStyleCnt="3"/>
      <dgm:spPr/>
    </dgm:pt>
    <dgm:pt modelId="{129E617A-FBE5-4A0B-9339-960EB208B250}" type="pres">
      <dgm:prSet presAssocID="{8A10B5AA-1CD3-41EF-86B3-A17EDA8F039C}" presName="composite" presStyleCnt="0"/>
      <dgm:spPr/>
    </dgm:pt>
    <dgm:pt modelId="{7A48BA0E-AFB1-49DA-BB0D-6E88ED3FD9FD}" type="pres">
      <dgm:prSet presAssocID="{8A10B5AA-1CD3-41EF-86B3-A17EDA8F039C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7A469BF-09B3-4FDB-9124-E2EEA416D0DC}" type="pres">
      <dgm:prSet presAssocID="{8A10B5AA-1CD3-41EF-86B3-A17EDA8F039C}" presName="parSh" presStyleLbl="node1" presStyleIdx="1" presStyleCnt="4"/>
      <dgm:spPr/>
    </dgm:pt>
    <dgm:pt modelId="{A82DE7BB-1F95-4B1D-BBFE-28E8C849D487}" type="pres">
      <dgm:prSet presAssocID="{8A10B5AA-1CD3-41EF-86B3-A17EDA8F039C}" presName="desTx" presStyleLbl="fgAcc1" presStyleIdx="1" presStyleCnt="4">
        <dgm:presLayoutVars>
          <dgm:bulletEnabled val="1"/>
        </dgm:presLayoutVars>
      </dgm:prSet>
      <dgm:spPr/>
    </dgm:pt>
    <dgm:pt modelId="{740756E1-6A78-4868-AE75-CA11A58EF4CE}" type="pres">
      <dgm:prSet presAssocID="{8B59701D-1D11-438A-9F61-D20567A6BC02}" presName="sibTrans" presStyleLbl="sibTrans2D1" presStyleIdx="1" presStyleCnt="3"/>
      <dgm:spPr/>
    </dgm:pt>
    <dgm:pt modelId="{6FA28367-FDDC-4AEF-82E1-7707A3EEB974}" type="pres">
      <dgm:prSet presAssocID="{8B59701D-1D11-438A-9F61-D20567A6BC02}" presName="connTx" presStyleLbl="sibTrans2D1" presStyleIdx="1" presStyleCnt="3"/>
      <dgm:spPr/>
    </dgm:pt>
    <dgm:pt modelId="{E087ADF5-DD1A-4422-90D9-6B006F135283}" type="pres">
      <dgm:prSet presAssocID="{22B14125-757D-42C8-8CA6-20A0F55F6CEF}" presName="composite" presStyleCnt="0"/>
      <dgm:spPr/>
    </dgm:pt>
    <dgm:pt modelId="{1D525685-0256-4EBE-88DD-BE8ABB2C7578}" type="pres">
      <dgm:prSet presAssocID="{22B14125-757D-42C8-8CA6-20A0F55F6CEF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86AAA32-0564-4BAA-ADB4-29CE2C064D22}" type="pres">
      <dgm:prSet presAssocID="{22B14125-757D-42C8-8CA6-20A0F55F6CEF}" presName="parSh" presStyleLbl="node1" presStyleIdx="2" presStyleCnt="4"/>
      <dgm:spPr/>
    </dgm:pt>
    <dgm:pt modelId="{89ED7C48-CD6A-4435-87B3-560FA4AC67EF}" type="pres">
      <dgm:prSet presAssocID="{22B14125-757D-42C8-8CA6-20A0F55F6CEF}" presName="desTx" presStyleLbl="fgAcc1" presStyleIdx="2" presStyleCnt="4">
        <dgm:presLayoutVars>
          <dgm:bulletEnabled val="1"/>
        </dgm:presLayoutVars>
      </dgm:prSet>
      <dgm:spPr/>
    </dgm:pt>
    <dgm:pt modelId="{E95ABFDA-07F6-4001-B7C3-38A899278462}" type="pres">
      <dgm:prSet presAssocID="{70A211F4-A3CE-447F-8984-A50FF8FDC6F0}" presName="sibTrans" presStyleLbl="sibTrans2D1" presStyleIdx="2" presStyleCnt="3"/>
      <dgm:spPr/>
    </dgm:pt>
    <dgm:pt modelId="{3BA7D00C-2C22-41ED-B34D-71C47E86AFFD}" type="pres">
      <dgm:prSet presAssocID="{70A211F4-A3CE-447F-8984-A50FF8FDC6F0}" presName="connTx" presStyleLbl="sibTrans2D1" presStyleIdx="2" presStyleCnt="3"/>
      <dgm:spPr/>
    </dgm:pt>
    <dgm:pt modelId="{07562CD7-24EE-4079-B28D-AD2885EC6B08}" type="pres">
      <dgm:prSet presAssocID="{4A339B50-ED67-49D8-9241-6B53303962E1}" presName="composite" presStyleCnt="0"/>
      <dgm:spPr/>
    </dgm:pt>
    <dgm:pt modelId="{74429372-6A19-4E09-A895-E1C3AA6F9CBE}" type="pres">
      <dgm:prSet presAssocID="{4A339B50-ED67-49D8-9241-6B53303962E1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68ABA9D-A6C3-4944-AE16-CBEEBB6249BB}" type="pres">
      <dgm:prSet presAssocID="{4A339B50-ED67-49D8-9241-6B53303962E1}" presName="parSh" presStyleLbl="node1" presStyleIdx="3" presStyleCnt="4"/>
      <dgm:spPr/>
    </dgm:pt>
    <dgm:pt modelId="{A7AA97EF-3238-44AC-B8D0-EDD9A3930E65}" type="pres">
      <dgm:prSet presAssocID="{4A339B50-ED67-49D8-9241-6B53303962E1}" presName="desTx" presStyleLbl="fgAcc1" presStyleIdx="3" presStyleCnt="4">
        <dgm:presLayoutVars>
          <dgm:bulletEnabled val="1"/>
        </dgm:presLayoutVars>
      </dgm:prSet>
      <dgm:spPr/>
    </dgm:pt>
  </dgm:ptLst>
  <dgm:cxnLst>
    <dgm:cxn modelId="{046EC510-56EE-4136-B7D7-9A5B8BDFAAAE}" srcId="{4A339B50-ED67-49D8-9241-6B53303962E1}" destId="{38E4A87C-4D6D-4EA3-8DD1-379BA8922670}" srcOrd="0" destOrd="0" parTransId="{B70F18EB-E5C7-430C-8631-25B548F70BB2}" sibTransId="{DA1BC87F-EF46-4208-AF44-FAEEB6F2F075}"/>
    <dgm:cxn modelId="{088FA119-6C13-43F9-8374-82D1399E2908}" type="presOf" srcId="{ED719629-9000-4A7B-A988-9BB8549F47A6}" destId="{5516B4BF-145C-4214-8AB3-98F7315A516B}" srcOrd="1" destOrd="0" presId="urn:microsoft.com/office/officeart/2005/8/layout/process3"/>
    <dgm:cxn modelId="{1B873F1A-F9BB-4D6F-9075-8D6DFE50B168}" type="presOf" srcId="{38E4A87C-4D6D-4EA3-8DD1-379BA8922670}" destId="{A7AA97EF-3238-44AC-B8D0-EDD9A3930E65}" srcOrd="0" destOrd="0" presId="urn:microsoft.com/office/officeart/2005/8/layout/process3"/>
    <dgm:cxn modelId="{C6B04E1D-AE5B-4D7A-83E7-FBDB4BF83096}" srcId="{22B14125-757D-42C8-8CA6-20A0F55F6CEF}" destId="{A7E1EC05-C66F-499A-8976-230DDB349158}" srcOrd="1" destOrd="0" parTransId="{1FCF26B8-DE21-4BB8-9F6D-696D77A38A94}" sibTransId="{4A73E527-CC97-43BA-A001-8C31BCC83E62}"/>
    <dgm:cxn modelId="{952C8B2B-40CB-4B20-9A29-7B88F08197D4}" type="presOf" srcId="{8B59701D-1D11-438A-9F61-D20567A6BC02}" destId="{740756E1-6A78-4868-AE75-CA11A58EF4CE}" srcOrd="0" destOrd="0" presId="urn:microsoft.com/office/officeart/2005/8/layout/process3"/>
    <dgm:cxn modelId="{4B6B1030-9CDD-4A07-B687-7E821F129EDB}" srcId="{22B14125-757D-42C8-8CA6-20A0F55F6CEF}" destId="{07F10A8B-EA7A-4FC5-BAEE-DF361CB6F1E0}" srcOrd="2" destOrd="0" parTransId="{856799C4-8A78-444E-AC2E-FB5AC6694EDC}" sibTransId="{861CBF5F-332E-4A48-855E-35BA471C2701}"/>
    <dgm:cxn modelId="{B6FCF739-9DDC-4A49-9E3F-127CAD3C02DC}" srcId="{4A339B50-ED67-49D8-9241-6B53303962E1}" destId="{32ED085D-E639-4E9D-9057-765F33DFF8F2}" srcOrd="1" destOrd="0" parTransId="{8C70AF23-109A-4E57-9BB9-B84F5ABE5AA3}" sibTransId="{66DAEA38-6D53-481A-B740-6C2F90E68A0F}"/>
    <dgm:cxn modelId="{4635A040-B9AB-41A4-B0D3-FD499B6ECFC7}" srcId="{ED719629-9000-4A7B-A988-9BB8549F47A6}" destId="{EC561387-B7FA-4D44-8F56-9B0F9D4F74E8}" srcOrd="0" destOrd="0" parTransId="{845DB648-201A-4352-8940-817EE31C698B}" sibTransId="{4818AC92-4C88-47E6-B547-2856BCD18BC1}"/>
    <dgm:cxn modelId="{1A06964A-997A-4F10-A14C-8A82041D9F50}" type="presOf" srcId="{4A339B50-ED67-49D8-9241-6B53303962E1}" destId="{A68ABA9D-A6C3-4944-AE16-CBEEBB6249BB}" srcOrd="1" destOrd="0" presId="urn:microsoft.com/office/officeart/2005/8/layout/process3"/>
    <dgm:cxn modelId="{C9957F6C-EC9F-4EF6-9801-7CF7F1F8FB3F}" srcId="{9457E744-7E35-40D7-9421-E707F8B9C6CB}" destId="{22B14125-757D-42C8-8CA6-20A0F55F6CEF}" srcOrd="2" destOrd="0" parTransId="{1AFFA5CB-F843-4C19-9E69-60FF5C13F3F8}" sibTransId="{70A211F4-A3CE-447F-8984-A50FF8FDC6F0}"/>
    <dgm:cxn modelId="{165FD871-4ABE-4A8A-BD5C-B9E8BA8EE5CA}" type="presOf" srcId="{5DAD51B3-E964-451E-AF80-A8697EEB8D47}" destId="{191CE604-1CF3-4E78-A9DC-78C22651738A}" srcOrd="0" destOrd="0" presId="urn:microsoft.com/office/officeart/2005/8/layout/process3"/>
    <dgm:cxn modelId="{72D96075-E728-4D2F-A9DD-E92E916E89D7}" type="presOf" srcId="{22B14125-757D-42C8-8CA6-20A0F55F6CEF}" destId="{A86AAA32-0564-4BAA-ADB4-29CE2C064D22}" srcOrd="1" destOrd="0" presId="urn:microsoft.com/office/officeart/2005/8/layout/process3"/>
    <dgm:cxn modelId="{21F09656-DFB1-4CB6-8C13-80A87DF6072C}" type="presOf" srcId="{7F7C7C1E-EEA1-4D24-B426-6084B9A032BF}" destId="{89ED7C48-CD6A-4435-87B3-560FA4AC67EF}" srcOrd="0" destOrd="0" presId="urn:microsoft.com/office/officeart/2005/8/layout/process3"/>
    <dgm:cxn modelId="{E706BB58-7EEE-4892-A9B8-206308C37564}" srcId="{8A10B5AA-1CD3-41EF-86B3-A17EDA8F039C}" destId="{B4FB12DA-F721-42BF-901D-6A52D312702E}" srcOrd="1" destOrd="0" parTransId="{056C7E54-0EBE-4BE2-8DB9-AEFAF8E2D258}" sibTransId="{72EDA93F-8330-4714-8608-065AC54CB516}"/>
    <dgm:cxn modelId="{F3ABB879-52DA-4DF3-BD27-2770DA716241}" type="presOf" srcId="{07F10A8B-EA7A-4FC5-BAEE-DF361CB6F1E0}" destId="{89ED7C48-CD6A-4435-87B3-560FA4AC67EF}" srcOrd="0" destOrd="2" presId="urn:microsoft.com/office/officeart/2005/8/layout/process3"/>
    <dgm:cxn modelId="{5A27507A-2600-4726-B3DD-6D27BF980655}" type="presOf" srcId="{A7E1EC05-C66F-499A-8976-230DDB349158}" destId="{89ED7C48-CD6A-4435-87B3-560FA4AC67EF}" srcOrd="0" destOrd="1" presId="urn:microsoft.com/office/officeart/2005/8/layout/process3"/>
    <dgm:cxn modelId="{BAA6DF7A-25A9-442F-A21E-AF48A929A0C9}" srcId="{ED719629-9000-4A7B-A988-9BB8549F47A6}" destId="{78A3CD8F-9FE9-46F6-A862-DB346C7A0442}" srcOrd="1" destOrd="0" parTransId="{ECD4184E-B0A2-4161-950B-367F59264AA1}" sibTransId="{4C177218-0282-4FA8-ADE8-CB09B75446EF}"/>
    <dgm:cxn modelId="{35CE147B-FEEC-4404-9635-21D0F765B2CB}" srcId="{9457E744-7E35-40D7-9421-E707F8B9C6CB}" destId="{ED719629-9000-4A7B-A988-9BB8549F47A6}" srcOrd="0" destOrd="0" parTransId="{936A9DC9-3114-4A08-9F57-68A73FE1E902}" sibTransId="{5DAD51B3-E964-451E-AF80-A8697EEB8D47}"/>
    <dgm:cxn modelId="{11A5AB83-7E7C-49D9-B554-A40BE2756080}" type="presOf" srcId="{70A211F4-A3CE-447F-8984-A50FF8FDC6F0}" destId="{3BA7D00C-2C22-41ED-B34D-71C47E86AFFD}" srcOrd="1" destOrd="0" presId="urn:microsoft.com/office/officeart/2005/8/layout/process3"/>
    <dgm:cxn modelId="{45BEA085-E69E-4C48-B947-E7DD4180F61E}" srcId="{9457E744-7E35-40D7-9421-E707F8B9C6CB}" destId="{4A339B50-ED67-49D8-9241-6B53303962E1}" srcOrd="3" destOrd="0" parTransId="{27B25F74-5823-4150-BDB6-51E2D54FDA44}" sibTransId="{6C139376-B1F2-4031-8241-A9E951EE30CB}"/>
    <dgm:cxn modelId="{9721EE85-D2A7-4706-ACBB-A247CEA9B7EC}" type="presOf" srcId="{9457E744-7E35-40D7-9421-E707F8B9C6CB}" destId="{DA29282C-67C6-44AE-BDF3-79059E98FA92}" srcOrd="0" destOrd="0" presId="urn:microsoft.com/office/officeart/2005/8/layout/process3"/>
    <dgm:cxn modelId="{DDF7018B-A8E6-43A9-BFEA-6D03A99478DD}" srcId="{4A339B50-ED67-49D8-9241-6B53303962E1}" destId="{57711C91-5457-49AE-863F-45CE423D4B8A}" srcOrd="2" destOrd="0" parTransId="{21AB1113-C81F-4129-AB66-22F1B71BAD53}" sibTransId="{E9B1B9EE-589D-4647-B89A-B364120CCFF0}"/>
    <dgm:cxn modelId="{BBEA7097-E86C-40E0-A07D-93F9CF18AE15}" type="presOf" srcId="{32ED085D-E639-4E9D-9057-765F33DFF8F2}" destId="{A7AA97EF-3238-44AC-B8D0-EDD9A3930E65}" srcOrd="0" destOrd="1" presId="urn:microsoft.com/office/officeart/2005/8/layout/process3"/>
    <dgm:cxn modelId="{47036C98-A2D1-47A8-9289-82E9A77810CD}" type="presOf" srcId="{8B59701D-1D11-438A-9F61-D20567A6BC02}" destId="{6FA28367-FDDC-4AEF-82E1-7707A3EEB974}" srcOrd="1" destOrd="0" presId="urn:microsoft.com/office/officeart/2005/8/layout/process3"/>
    <dgm:cxn modelId="{A0C1109E-25E1-4D7A-B341-33E95D251744}" type="presOf" srcId="{78A3CD8F-9FE9-46F6-A862-DB346C7A0442}" destId="{3896F84D-4142-4425-BB5B-4C7428A6997A}" srcOrd="0" destOrd="1" presId="urn:microsoft.com/office/officeart/2005/8/layout/process3"/>
    <dgm:cxn modelId="{D36956A4-97C7-4F01-B9ED-3EE818E4C447}" type="presOf" srcId="{B424129F-C61A-4591-A782-C66D18E131D4}" destId="{A82DE7BB-1F95-4B1D-BBFE-28E8C849D487}" srcOrd="0" destOrd="0" presId="urn:microsoft.com/office/officeart/2005/8/layout/process3"/>
    <dgm:cxn modelId="{2921BCA8-E495-4591-B53D-76D6ED784952}" srcId="{22B14125-757D-42C8-8CA6-20A0F55F6CEF}" destId="{7F7C7C1E-EEA1-4D24-B426-6084B9A032BF}" srcOrd="0" destOrd="0" parTransId="{2A0309EA-E8EF-4186-9019-0F87E79790CF}" sibTransId="{A4EF9AC6-810D-48E9-B5FA-FB3049A5813A}"/>
    <dgm:cxn modelId="{8667E0B5-7A11-4FA9-9966-D405C67758F1}" type="presOf" srcId="{B4FB12DA-F721-42BF-901D-6A52D312702E}" destId="{A82DE7BB-1F95-4B1D-BBFE-28E8C849D487}" srcOrd="0" destOrd="1" presId="urn:microsoft.com/office/officeart/2005/8/layout/process3"/>
    <dgm:cxn modelId="{549808B6-ACF9-480E-9314-85E678E8FE34}" srcId="{9457E744-7E35-40D7-9421-E707F8B9C6CB}" destId="{8A10B5AA-1CD3-41EF-86B3-A17EDA8F039C}" srcOrd="1" destOrd="0" parTransId="{AEADCB8E-82B5-4E90-B0E1-4712E4335195}" sibTransId="{8B59701D-1D11-438A-9F61-D20567A6BC02}"/>
    <dgm:cxn modelId="{357694B6-47CA-4025-93E2-FBD24B42DCDD}" srcId="{8A10B5AA-1CD3-41EF-86B3-A17EDA8F039C}" destId="{B424129F-C61A-4591-A782-C66D18E131D4}" srcOrd="0" destOrd="0" parTransId="{74082DDA-0304-402E-AC61-762B9133A76B}" sibTransId="{94628BCF-F38F-4A9D-9F3B-17AB9F3198B8}"/>
    <dgm:cxn modelId="{164399C4-AEE3-4A0C-9EDE-59CB2D259F54}" type="presOf" srcId="{57711C91-5457-49AE-863F-45CE423D4B8A}" destId="{A7AA97EF-3238-44AC-B8D0-EDD9A3930E65}" srcOrd="0" destOrd="2" presId="urn:microsoft.com/office/officeart/2005/8/layout/process3"/>
    <dgm:cxn modelId="{C0E1E9C5-3934-44EA-9CDD-A02AF5CEDFA4}" type="presOf" srcId="{22B14125-757D-42C8-8CA6-20A0F55F6CEF}" destId="{1D525685-0256-4EBE-88DD-BE8ABB2C7578}" srcOrd="0" destOrd="0" presId="urn:microsoft.com/office/officeart/2005/8/layout/process3"/>
    <dgm:cxn modelId="{336D18CF-32DE-4ED7-8401-E1DF98F0DDA1}" type="presOf" srcId="{EC561387-B7FA-4D44-8F56-9B0F9D4F74E8}" destId="{3896F84D-4142-4425-BB5B-4C7428A6997A}" srcOrd="0" destOrd="0" presId="urn:microsoft.com/office/officeart/2005/8/layout/process3"/>
    <dgm:cxn modelId="{8B1EB0D0-9C5A-4D4E-96FC-DF62936B2ED5}" type="presOf" srcId="{8A10B5AA-1CD3-41EF-86B3-A17EDA8F039C}" destId="{7A48BA0E-AFB1-49DA-BB0D-6E88ED3FD9FD}" srcOrd="0" destOrd="0" presId="urn:microsoft.com/office/officeart/2005/8/layout/process3"/>
    <dgm:cxn modelId="{A97DDCD6-4B66-4258-B681-1FBED0CAA0A6}" type="presOf" srcId="{70A211F4-A3CE-447F-8984-A50FF8FDC6F0}" destId="{E95ABFDA-07F6-4001-B7C3-38A899278462}" srcOrd="0" destOrd="0" presId="urn:microsoft.com/office/officeart/2005/8/layout/process3"/>
    <dgm:cxn modelId="{AB6080D9-3E0F-4323-9521-A5949321861A}" type="presOf" srcId="{8A10B5AA-1CD3-41EF-86B3-A17EDA8F039C}" destId="{07A469BF-09B3-4FDB-9124-E2EEA416D0DC}" srcOrd="1" destOrd="0" presId="urn:microsoft.com/office/officeart/2005/8/layout/process3"/>
    <dgm:cxn modelId="{C24A1FEF-95DE-4872-A6D0-00C9B1DBB758}" type="presOf" srcId="{ED719629-9000-4A7B-A988-9BB8549F47A6}" destId="{D4F6FFDA-EEAF-4A7A-BC8B-B81A123373F9}" srcOrd="0" destOrd="0" presId="urn:microsoft.com/office/officeart/2005/8/layout/process3"/>
    <dgm:cxn modelId="{16B043EF-3434-4FE8-B1EC-06DAC54D09F5}" type="presOf" srcId="{5DAD51B3-E964-451E-AF80-A8697EEB8D47}" destId="{E41B9DF9-6524-438C-BAC1-7BDF49034992}" srcOrd="1" destOrd="0" presId="urn:microsoft.com/office/officeart/2005/8/layout/process3"/>
    <dgm:cxn modelId="{E9A2C2F9-FC46-4380-B253-A277F3C29FEB}" type="presOf" srcId="{4A339B50-ED67-49D8-9241-6B53303962E1}" destId="{74429372-6A19-4E09-A895-E1C3AA6F9CBE}" srcOrd="0" destOrd="0" presId="urn:microsoft.com/office/officeart/2005/8/layout/process3"/>
    <dgm:cxn modelId="{EB481941-6DC3-42B2-B899-ED4C284DCB9A}" type="presParOf" srcId="{DA29282C-67C6-44AE-BDF3-79059E98FA92}" destId="{A70F84A6-104B-43A6-BD72-01B63E584525}" srcOrd="0" destOrd="0" presId="urn:microsoft.com/office/officeart/2005/8/layout/process3"/>
    <dgm:cxn modelId="{673CD5E6-D2EA-492A-81D2-5AA60527CFA8}" type="presParOf" srcId="{A70F84A6-104B-43A6-BD72-01B63E584525}" destId="{D4F6FFDA-EEAF-4A7A-BC8B-B81A123373F9}" srcOrd="0" destOrd="0" presId="urn:microsoft.com/office/officeart/2005/8/layout/process3"/>
    <dgm:cxn modelId="{680ABCE5-D4E5-4804-A453-30F0119C9882}" type="presParOf" srcId="{A70F84A6-104B-43A6-BD72-01B63E584525}" destId="{5516B4BF-145C-4214-8AB3-98F7315A516B}" srcOrd="1" destOrd="0" presId="urn:microsoft.com/office/officeart/2005/8/layout/process3"/>
    <dgm:cxn modelId="{18E15706-B38E-452E-8CF6-D13FE835EEA0}" type="presParOf" srcId="{A70F84A6-104B-43A6-BD72-01B63E584525}" destId="{3896F84D-4142-4425-BB5B-4C7428A6997A}" srcOrd="2" destOrd="0" presId="urn:microsoft.com/office/officeart/2005/8/layout/process3"/>
    <dgm:cxn modelId="{EEA89299-2372-449A-B079-A57333066CBC}" type="presParOf" srcId="{DA29282C-67C6-44AE-BDF3-79059E98FA92}" destId="{191CE604-1CF3-4E78-A9DC-78C22651738A}" srcOrd="1" destOrd="0" presId="urn:microsoft.com/office/officeart/2005/8/layout/process3"/>
    <dgm:cxn modelId="{58F5E267-9A00-435E-9170-4A7AE9C176B7}" type="presParOf" srcId="{191CE604-1CF3-4E78-A9DC-78C22651738A}" destId="{E41B9DF9-6524-438C-BAC1-7BDF49034992}" srcOrd="0" destOrd="0" presId="urn:microsoft.com/office/officeart/2005/8/layout/process3"/>
    <dgm:cxn modelId="{40BBCADB-DC4F-400F-BF3F-99440BDB9D98}" type="presParOf" srcId="{DA29282C-67C6-44AE-BDF3-79059E98FA92}" destId="{129E617A-FBE5-4A0B-9339-960EB208B250}" srcOrd="2" destOrd="0" presId="urn:microsoft.com/office/officeart/2005/8/layout/process3"/>
    <dgm:cxn modelId="{81BD6775-6E37-4E90-857D-1B93B120586D}" type="presParOf" srcId="{129E617A-FBE5-4A0B-9339-960EB208B250}" destId="{7A48BA0E-AFB1-49DA-BB0D-6E88ED3FD9FD}" srcOrd="0" destOrd="0" presId="urn:microsoft.com/office/officeart/2005/8/layout/process3"/>
    <dgm:cxn modelId="{63738004-6F27-4A93-A654-14320142B9AF}" type="presParOf" srcId="{129E617A-FBE5-4A0B-9339-960EB208B250}" destId="{07A469BF-09B3-4FDB-9124-E2EEA416D0DC}" srcOrd="1" destOrd="0" presId="urn:microsoft.com/office/officeart/2005/8/layout/process3"/>
    <dgm:cxn modelId="{3C21BDBF-65CE-4A5B-B136-CE12344D5CF3}" type="presParOf" srcId="{129E617A-FBE5-4A0B-9339-960EB208B250}" destId="{A82DE7BB-1F95-4B1D-BBFE-28E8C849D487}" srcOrd="2" destOrd="0" presId="urn:microsoft.com/office/officeart/2005/8/layout/process3"/>
    <dgm:cxn modelId="{35D435AC-61D7-4740-A2E9-22987A459F00}" type="presParOf" srcId="{DA29282C-67C6-44AE-BDF3-79059E98FA92}" destId="{740756E1-6A78-4868-AE75-CA11A58EF4CE}" srcOrd="3" destOrd="0" presId="urn:microsoft.com/office/officeart/2005/8/layout/process3"/>
    <dgm:cxn modelId="{A90271A6-AAE4-4AFB-BE16-22CB4B0C7DBD}" type="presParOf" srcId="{740756E1-6A78-4868-AE75-CA11A58EF4CE}" destId="{6FA28367-FDDC-4AEF-82E1-7707A3EEB974}" srcOrd="0" destOrd="0" presId="urn:microsoft.com/office/officeart/2005/8/layout/process3"/>
    <dgm:cxn modelId="{4D49BBFD-B7B2-49D3-AAC8-9EE3B15E15F9}" type="presParOf" srcId="{DA29282C-67C6-44AE-BDF3-79059E98FA92}" destId="{E087ADF5-DD1A-4422-90D9-6B006F135283}" srcOrd="4" destOrd="0" presId="urn:microsoft.com/office/officeart/2005/8/layout/process3"/>
    <dgm:cxn modelId="{4D343D2F-7DF8-43DD-9DA4-4F40066E2D4C}" type="presParOf" srcId="{E087ADF5-DD1A-4422-90D9-6B006F135283}" destId="{1D525685-0256-4EBE-88DD-BE8ABB2C7578}" srcOrd="0" destOrd="0" presId="urn:microsoft.com/office/officeart/2005/8/layout/process3"/>
    <dgm:cxn modelId="{F9FFC69E-4273-4CE3-933E-A84950B0A749}" type="presParOf" srcId="{E087ADF5-DD1A-4422-90D9-6B006F135283}" destId="{A86AAA32-0564-4BAA-ADB4-29CE2C064D22}" srcOrd="1" destOrd="0" presId="urn:microsoft.com/office/officeart/2005/8/layout/process3"/>
    <dgm:cxn modelId="{3BBF6929-C78F-420A-97E2-FF662208B293}" type="presParOf" srcId="{E087ADF5-DD1A-4422-90D9-6B006F135283}" destId="{89ED7C48-CD6A-4435-87B3-560FA4AC67EF}" srcOrd="2" destOrd="0" presId="urn:microsoft.com/office/officeart/2005/8/layout/process3"/>
    <dgm:cxn modelId="{769A5820-231A-4485-BF27-731AE5F030C5}" type="presParOf" srcId="{DA29282C-67C6-44AE-BDF3-79059E98FA92}" destId="{E95ABFDA-07F6-4001-B7C3-38A899278462}" srcOrd="5" destOrd="0" presId="urn:microsoft.com/office/officeart/2005/8/layout/process3"/>
    <dgm:cxn modelId="{E41F12B0-840B-47CC-9D79-77C7BAF6913E}" type="presParOf" srcId="{E95ABFDA-07F6-4001-B7C3-38A899278462}" destId="{3BA7D00C-2C22-41ED-B34D-71C47E86AFFD}" srcOrd="0" destOrd="0" presId="urn:microsoft.com/office/officeart/2005/8/layout/process3"/>
    <dgm:cxn modelId="{BF12C114-263E-4623-B0E3-956889FCA402}" type="presParOf" srcId="{DA29282C-67C6-44AE-BDF3-79059E98FA92}" destId="{07562CD7-24EE-4079-B28D-AD2885EC6B08}" srcOrd="6" destOrd="0" presId="urn:microsoft.com/office/officeart/2005/8/layout/process3"/>
    <dgm:cxn modelId="{8FEC9B61-62D0-43E3-A426-8DF7BC583C3A}" type="presParOf" srcId="{07562CD7-24EE-4079-B28D-AD2885EC6B08}" destId="{74429372-6A19-4E09-A895-E1C3AA6F9CBE}" srcOrd="0" destOrd="0" presId="urn:microsoft.com/office/officeart/2005/8/layout/process3"/>
    <dgm:cxn modelId="{5F0752AA-9A4C-4E52-89B5-1B21383C34C5}" type="presParOf" srcId="{07562CD7-24EE-4079-B28D-AD2885EC6B08}" destId="{A68ABA9D-A6C3-4944-AE16-CBEEBB6249BB}" srcOrd="1" destOrd="0" presId="urn:microsoft.com/office/officeart/2005/8/layout/process3"/>
    <dgm:cxn modelId="{F57936C0-73FD-43BD-AE3A-06F7C14F64F9}" type="presParOf" srcId="{07562CD7-24EE-4079-B28D-AD2885EC6B08}" destId="{A7AA97EF-3238-44AC-B8D0-EDD9A3930E6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57E744-7E35-40D7-9421-E707F8B9C6CB}" type="doc">
      <dgm:prSet loTypeId="urn:microsoft.com/office/officeart/2005/8/layout/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719629-9000-4A7B-A988-9BB8549F47A6}">
      <dgm:prSet phldrT="[Text]"/>
      <dgm:spPr/>
      <dgm:t>
        <a:bodyPr/>
        <a:lstStyle/>
        <a:p>
          <a:r>
            <a:rPr lang="nb-NO"/>
            <a:t>KOM legger frem nytt lovforslag </a:t>
          </a:r>
          <a:endParaRPr lang="en-US"/>
        </a:p>
      </dgm:t>
    </dgm:pt>
    <dgm:pt modelId="{936A9DC9-3114-4A08-9F57-68A73FE1E902}" type="parTrans" cxnId="{35CE147B-FEEC-4404-9635-21D0F765B2CB}">
      <dgm:prSet/>
      <dgm:spPr/>
      <dgm:t>
        <a:bodyPr/>
        <a:lstStyle/>
        <a:p>
          <a:endParaRPr lang="en-US"/>
        </a:p>
      </dgm:t>
    </dgm:pt>
    <dgm:pt modelId="{5DAD51B3-E964-451E-AF80-A8697EEB8D47}" type="sibTrans" cxnId="{35CE147B-FEEC-4404-9635-21D0F765B2CB}">
      <dgm:prSet/>
      <dgm:spPr/>
      <dgm:t>
        <a:bodyPr/>
        <a:lstStyle/>
        <a:p>
          <a:endParaRPr lang="en-US"/>
        </a:p>
      </dgm:t>
    </dgm:pt>
    <dgm:pt modelId="{EC561387-B7FA-4D44-8F56-9B0F9D4F74E8}">
      <dgm:prSet phldrT="[Text]"/>
      <dgm:spPr/>
      <dgm:t>
        <a:bodyPr/>
        <a:lstStyle/>
        <a:p>
          <a:r>
            <a:rPr lang="nb-NO"/>
            <a:t>EFTA-sekretariatet vurderer </a:t>
          </a:r>
          <a:r>
            <a:rPr lang="nb-NO">
              <a:solidFill>
                <a:srgbClr val="FF0000"/>
              </a:solidFill>
            </a:rPr>
            <a:t>strategiske og tekniske utforderinger</a:t>
          </a:r>
          <a:endParaRPr lang="en-US">
            <a:solidFill>
              <a:srgbClr val="FF0000"/>
            </a:solidFill>
          </a:endParaRPr>
        </a:p>
      </dgm:t>
    </dgm:pt>
    <dgm:pt modelId="{845DB648-201A-4352-8940-817EE31C698B}" type="parTrans" cxnId="{4635A040-B9AB-41A4-B0D3-FD499B6ECFC7}">
      <dgm:prSet/>
      <dgm:spPr/>
      <dgm:t>
        <a:bodyPr/>
        <a:lstStyle/>
        <a:p>
          <a:endParaRPr lang="en-US"/>
        </a:p>
      </dgm:t>
    </dgm:pt>
    <dgm:pt modelId="{4818AC92-4C88-47E6-B547-2856BCD18BC1}" type="sibTrans" cxnId="{4635A040-B9AB-41A4-B0D3-FD499B6ECFC7}">
      <dgm:prSet/>
      <dgm:spPr/>
      <dgm:t>
        <a:bodyPr/>
        <a:lstStyle/>
        <a:p>
          <a:endParaRPr lang="en-US"/>
        </a:p>
      </dgm:t>
    </dgm:pt>
    <dgm:pt modelId="{8A10B5AA-1CD3-41EF-86B3-A17EDA8F039C}">
      <dgm:prSet phldrT="[Text]"/>
      <dgm:spPr/>
      <dgm:t>
        <a:bodyPr/>
        <a:lstStyle/>
        <a:p>
          <a:r>
            <a:rPr lang="nb-NO"/>
            <a:t>EFTA statene mottar forslagsark</a:t>
          </a:r>
          <a:endParaRPr lang="en-US"/>
        </a:p>
      </dgm:t>
    </dgm:pt>
    <dgm:pt modelId="{AEADCB8E-82B5-4E90-B0E1-4712E4335195}" type="parTrans" cxnId="{549808B6-ACF9-480E-9314-85E678E8FE34}">
      <dgm:prSet/>
      <dgm:spPr/>
      <dgm:t>
        <a:bodyPr/>
        <a:lstStyle/>
        <a:p>
          <a:endParaRPr lang="en-US"/>
        </a:p>
      </dgm:t>
    </dgm:pt>
    <dgm:pt modelId="{8B59701D-1D11-438A-9F61-D20567A6BC02}" type="sibTrans" cxnId="{549808B6-ACF9-480E-9314-85E678E8FE34}">
      <dgm:prSet/>
      <dgm:spPr/>
      <dgm:t>
        <a:bodyPr/>
        <a:lstStyle/>
        <a:p>
          <a:endParaRPr lang="en-US"/>
        </a:p>
      </dgm:t>
    </dgm:pt>
    <dgm:pt modelId="{22B14125-757D-42C8-8CA6-20A0F55F6CEF}">
      <dgm:prSet phldrT="[Text]"/>
      <dgm:spPr/>
      <dgm:t>
        <a:bodyPr/>
        <a:lstStyle/>
        <a:p>
          <a:r>
            <a:rPr lang="nb-NO"/>
            <a:t>EFTA følger opp forslaget</a:t>
          </a:r>
          <a:endParaRPr lang="en-US"/>
        </a:p>
      </dgm:t>
    </dgm:pt>
    <dgm:pt modelId="{1AFFA5CB-F843-4C19-9E69-60FF5C13F3F8}" type="parTrans" cxnId="{C9957F6C-EC9F-4EF6-9801-7CF7F1F8FB3F}">
      <dgm:prSet/>
      <dgm:spPr/>
      <dgm:t>
        <a:bodyPr/>
        <a:lstStyle/>
        <a:p>
          <a:endParaRPr lang="en-US"/>
        </a:p>
      </dgm:t>
    </dgm:pt>
    <dgm:pt modelId="{70A211F4-A3CE-447F-8984-A50FF8FDC6F0}" type="sibTrans" cxnId="{C9957F6C-EC9F-4EF6-9801-7CF7F1F8FB3F}">
      <dgm:prSet/>
      <dgm:spPr/>
      <dgm:t>
        <a:bodyPr/>
        <a:lstStyle/>
        <a:p>
          <a:endParaRPr lang="en-US"/>
        </a:p>
      </dgm:t>
    </dgm:pt>
    <dgm:pt modelId="{7F7C7C1E-EEA1-4D24-B426-6084B9A032BF}">
      <dgm:prSet phldrT="[Text]"/>
      <dgm:spPr/>
      <dgm:t>
        <a:bodyPr/>
        <a:lstStyle/>
        <a:p>
          <a:r>
            <a:rPr lang="nb-NO">
              <a:solidFill>
                <a:srgbClr val="FF0000"/>
              </a:solidFill>
            </a:rPr>
            <a:t>Egne interne saksmøter og tettere samarbeid med delegasjonene</a:t>
          </a:r>
          <a:endParaRPr lang="en-US">
            <a:solidFill>
              <a:srgbClr val="FF0000"/>
            </a:solidFill>
          </a:endParaRPr>
        </a:p>
      </dgm:t>
    </dgm:pt>
    <dgm:pt modelId="{2A0309EA-E8EF-4186-9019-0F87E79790CF}" type="parTrans" cxnId="{2921BCA8-E495-4591-B53D-76D6ED784952}">
      <dgm:prSet/>
      <dgm:spPr/>
      <dgm:t>
        <a:bodyPr/>
        <a:lstStyle/>
        <a:p>
          <a:endParaRPr lang="en-US"/>
        </a:p>
      </dgm:t>
    </dgm:pt>
    <dgm:pt modelId="{A4EF9AC6-810D-48E9-B5FA-FB3049A5813A}" type="sibTrans" cxnId="{2921BCA8-E495-4591-B53D-76D6ED784952}">
      <dgm:prSet/>
      <dgm:spPr/>
      <dgm:t>
        <a:bodyPr/>
        <a:lstStyle/>
        <a:p>
          <a:endParaRPr lang="en-US"/>
        </a:p>
      </dgm:t>
    </dgm:pt>
    <dgm:pt modelId="{B4FB12DA-F721-42BF-901D-6A52D312702E}">
      <dgm:prSet phldrT="[Text]"/>
      <dgm:spPr/>
      <dgm:t>
        <a:bodyPr/>
        <a:lstStyle/>
        <a:p>
          <a:r>
            <a:rPr lang="nb-NO"/>
            <a:t>Returnerer forslagsark innen 6 uker</a:t>
          </a:r>
          <a:endParaRPr lang="en-US"/>
        </a:p>
      </dgm:t>
    </dgm:pt>
    <dgm:pt modelId="{056C7E54-0EBE-4BE2-8DB9-AEFAF8E2D258}" type="parTrans" cxnId="{E706BB58-7EEE-4892-A9B8-206308C37564}">
      <dgm:prSet/>
      <dgm:spPr/>
      <dgm:t>
        <a:bodyPr/>
        <a:lstStyle/>
        <a:p>
          <a:endParaRPr lang="en-US"/>
        </a:p>
      </dgm:t>
    </dgm:pt>
    <dgm:pt modelId="{72EDA93F-8330-4714-8608-065AC54CB516}" type="sibTrans" cxnId="{E706BB58-7EEE-4892-A9B8-206308C37564}">
      <dgm:prSet/>
      <dgm:spPr/>
      <dgm:t>
        <a:bodyPr/>
        <a:lstStyle/>
        <a:p>
          <a:endParaRPr lang="en-US"/>
        </a:p>
      </dgm:t>
    </dgm:pt>
    <dgm:pt modelId="{4A339B50-ED67-49D8-9241-6B53303962E1}">
      <dgm:prSet phldrT="[Text]"/>
      <dgm:spPr/>
      <dgm:t>
        <a:bodyPr/>
        <a:lstStyle/>
        <a:p>
          <a:r>
            <a:rPr lang="nb-NO"/>
            <a:t>EU vedtar nytt lovverk </a:t>
          </a:r>
          <a:endParaRPr lang="en-US"/>
        </a:p>
      </dgm:t>
    </dgm:pt>
    <dgm:pt modelId="{27B25F74-5823-4150-BDB6-51E2D54FDA44}" type="parTrans" cxnId="{45BEA085-E69E-4C48-B947-E7DD4180F61E}">
      <dgm:prSet/>
      <dgm:spPr/>
      <dgm:t>
        <a:bodyPr/>
        <a:lstStyle/>
        <a:p>
          <a:endParaRPr lang="en-US"/>
        </a:p>
      </dgm:t>
    </dgm:pt>
    <dgm:pt modelId="{6C139376-B1F2-4031-8241-A9E951EE30CB}" type="sibTrans" cxnId="{45BEA085-E69E-4C48-B947-E7DD4180F61E}">
      <dgm:prSet/>
      <dgm:spPr/>
      <dgm:t>
        <a:bodyPr/>
        <a:lstStyle/>
        <a:p>
          <a:endParaRPr lang="en-US"/>
        </a:p>
      </dgm:t>
    </dgm:pt>
    <dgm:pt modelId="{38E4A87C-4D6D-4EA3-8DD1-379BA8922670}">
      <dgm:prSet phldrT="[Text]"/>
      <dgm:spPr/>
      <dgm:t>
        <a:bodyPr/>
        <a:lstStyle/>
        <a:p>
          <a:r>
            <a:rPr lang="nb-NO"/>
            <a:t>EFTA-sekretariatet vurderer EØS-horisontale utfordringer</a:t>
          </a:r>
          <a:endParaRPr lang="en-US"/>
        </a:p>
      </dgm:t>
    </dgm:pt>
    <dgm:pt modelId="{B70F18EB-E5C7-430C-8631-25B548F70BB2}" type="parTrans" cxnId="{046EC510-56EE-4136-B7D7-9A5B8BDFAAAE}">
      <dgm:prSet/>
      <dgm:spPr/>
      <dgm:t>
        <a:bodyPr/>
        <a:lstStyle/>
        <a:p>
          <a:endParaRPr lang="en-US"/>
        </a:p>
      </dgm:t>
    </dgm:pt>
    <dgm:pt modelId="{DA1BC87F-EF46-4208-AF44-FAEEB6F2F075}" type="sibTrans" cxnId="{046EC510-56EE-4136-B7D7-9A5B8BDFAAAE}">
      <dgm:prSet/>
      <dgm:spPr/>
      <dgm:t>
        <a:bodyPr/>
        <a:lstStyle/>
        <a:p>
          <a:endParaRPr lang="en-US"/>
        </a:p>
      </dgm:t>
    </dgm:pt>
    <dgm:pt modelId="{57711C91-5457-49AE-863F-45CE423D4B8A}">
      <dgm:prSet phldrT="[Text]"/>
      <dgm:spPr/>
      <dgm:t>
        <a:bodyPr/>
        <a:lstStyle/>
        <a:p>
          <a:endParaRPr lang="en-US"/>
        </a:p>
      </dgm:t>
    </dgm:pt>
    <dgm:pt modelId="{21AB1113-C81F-4129-AB66-22F1B71BAD53}" type="parTrans" cxnId="{DDF7018B-A8E6-43A9-BFEA-6D03A99478DD}">
      <dgm:prSet/>
      <dgm:spPr/>
      <dgm:t>
        <a:bodyPr/>
        <a:lstStyle/>
        <a:p>
          <a:endParaRPr lang="en-US"/>
        </a:p>
      </dgm:t>
    </dgm:pt>
    <dgm:pt modelId="{E9B1B9EE-589D-4647-B89A-B364120CCFF0}" type="sibTrans" cxnId="{DDF7018B-A8E6-43A9-BFEA-6D03A99478DD}">
      <dgm:prSet/>
      <dgm:spPr/>
      <dgm:t>
        <a:bodyPr/>
        <a:lstStyle/>
        <a:p>
          <a:endParaRPr lang="en-US"/>
        </a:p>
      </dgm:t>
    </dgm:pt>
    <dgm:pt modelId="{B424129F-C61A-4591-A782-C66D18E131D4}">
      <dgm:prSet phldrT="[Text]"/>
      <dgm:spPr/>
      <dgm:t>
        <a:bodyPr/>
        <a:lstStyle/>
        <a:p>
          <a:r>
            <a:rPr lang="nb-NO"/>
            <a:t>EFTA statene blir bedt om å vurdere </a:t>
          </a:r>
          <a:r>
            <a:rPr lang="nb-NO">
              <a:solidFill>
                <a:srgbClr val="FF0000"/>
              </a:solidFill>
            </a:rPr>
            <a:t>strategiske og tekniske utfordringer</a:t>
          </a:r>
          <a:endParaRPr lang="en-US">
            <a:solidFill>
              <a:srgbClr val="FF0000"/>
            </a:solidFill>
          </a:endParaRPr>
        </a:p>
      </dgm:t>
    </dgm:pt>
    <dgm:pt modelId="{74082DDA-0304-402E-AC61-762B9133A76B}" type="parTrans" cxnId="{357694B6-47CA-4025-93E2-FBD24B42DCDD}">
      <dgm:prSet/>
      <dgm:spPr/>
      <dgm:t>
        <a:bodyPr/>
        <a:lstStyle/>
        <a:p>
          <a:endParaRPr lang="en-US"/>
        </a:p>
      </dgm:t>
    </dgm:pt>
    <dgm:pt modelId="{94628BCF-F38F-4A9D-9F3B-17AB9F3198B8}" type="sibTrans" cxnId="{357694B6-47CA-4025-93E2-FBD24B42DCDD}">
      <dgm:prSet/>
      <dgm:spPr/>
      <dgm:t>
        <a:bodyPr/>
        <a:lstStyle/>
        <a:p>
          <a:endParaRPr lang="en-US"/>
        </a:p>
      </dgm:t>
    </dgm:pt>
    <dgm:pt modelId="{8EE9F1E3-32C3-47C9-939E-0128E865B829}">
      <dgm:prSet phldrT="[Text]"/>
      <dgm:spPr/>
      <dgm:t>
        <a:bodyPr/>
        <a:lstStyle/>
        <a:p>
          <a:r>
            <a:rPr lang="nb-NO">
              <a:solidFill>
                <a:srgbClr val="FF0000"/>
              </a:solidFill>
            </a:rPr>
            <a:t>Informerer EFTA Advisory Bodies og åpner for innspill</a:t>
          </a:r>
          <a:endParaRPr lang="en-US">
            <a:solidFill>
              <a:srgbClr val="FF0000"/>
            </a:solidFill>
          </a:endParaRPr>
        </a:p>
      </dgm:t>
    </dgm:pt>
    <dgm:pt modelId="{579BF589-2670-4EFB-9306-1062DA816413}" type="parTrans" cxnId="{AA25EE4A-9DED-40C5-B02C-7A7952236AB3}">
      <dgm:prSet/>
      <dgm:spPr/>
      <dgm:t>
        <a:bodyPr/>
        <a:lstStyle/>
        <a:p>
          <a:endParaRPr lang="en-US"/>
        </a:p>
      </dgm:t>
    </dgm:pt>
    <dgm:pt modelId="{BEC67F33-2929-4304-B804-E95DBB6E7DE4}" type="sibTrans" cxnId="{AA25EE4A-9DED-40C5-B02C-7A7952236AB3}">
      <dgm:prSet/>
      <dgm:spPr/>
      <dgm:t>
        <a:bodyPr/>
        <a:lstStyle/>
        <a:p>
          <a:endParaRPr lang="en-US"/>
        </a:p>
      </dgm:t>
    </dgm:pt>
    <dgm:pt modelId="{3263C074-2F6C-45C8-97AE-1472C4E94423}">
      <dgm:prSet phldrT="[Text]"/>
      <dgm:spPr/>
      <dgm:t>
        <a:bodyPr/>
        <a:lstStyle/>
        <a:p>
          <a:r>
            <a:rPr lang="nb-NO">
              <a:solidFill>
                <a:srgbClr val="FF0000"/>
              </a:solidFill>
            </a:rPr>
            <a:t>Identifiserer ansvarlig departement og kontaktperson</a:t>
          </a:r>
          <a:endParaRPr lang="en-US">
            <a:solidFill>
              <a:srgbClr val="FF0000"/>
            </a:solidFill>
          </a:endParaRPr>
        </a:p>
      </dgm:t>
    </dgm:pt>
    <dgm:pt modelId="{0D8E6C31-6E0A-49C4-ABB0-4CC21AF75155}" type="parTrans" cxnId="{D6DB9808-395B-4656-9033-1962D88097E2}">
      <dgm:prSet/>
      <dgm:spPr/>
      <dgm:t>
        <a:bodyPr/>
        <a:lstStyle/>
        <a:p>
          <a:endParaRPr lang="en-US"/>
        </a:p>
      </dgm:t>
    </dgm:pt>
    <dgm:pt modelId="{A13A8BD8-CF78-41D1-B730-738B3BDCF5B4}" type="sibTrans" cxnId="{D6DB9808-395B-4656-9033-1962D88097E2}">
      <dgm:prSet/>
      <dgm:spPr/>
      <dgm:t>
        <a:bodyPr/>
        <a:lstStyle/>
        <a:p>
          <a:endParaRPr lang="en-US"/>
        </a:p>
      </dgm:t>
    </dgm:pt>
    <dgm:pt modelId="{323597FB-D1B2-4294-98DC-72E25897A940}">
      <dgm:prSet phldrT="[Text]"/>
      <dgm:spPr/>
      <dgm:t>
        <a:bodyPr/>
        <a:lstStyle/>
        <a:p>
          <a:r>
            <a:rPr lang="nb-NO"/>
            <a:t>EFTA statene mottar standardark</a:t>
          </a:r>
          <a:endParaRPr lang="en-US"/>
        </a:p>
      </dgm:t>
    </dgm:pt>
    <dgm:pt modelId="{0B9E2C60-7BED-4D5D-B19E-CB5EECD643B8}" type="parTrans" cxnId="{3DAC7CEF-1D23-4254-ABFA-B39CAC35A36F}">
      <dgm:prSet/>
      <dgm:spPr/>
      <dgm:t>
        <a:bodyPr/>
        <a:lstStyle/>
        <a:p>
          <a:endParaRPr lang="en-US"/>
        </a:p>
      </dgm:t>
    </dgm:pt>
    <dgm:pt modelId="{0EDE9635-78E7-4C04-B05E-CC9DD82E75B0}" type="sibTrans" cxnId="{3DAC7CEF-1D23-4254-ABFA-B39CAC35A36F}">
      <dgm:prSet/>
      <dgm:spPr/>
      <dgm:t>
        <a:bodyPr/>
        <a:lstStyle/>
        <a:p>
          <a:endParaRPr lang="en-US"/>
        </a:p>
      </dgm:t>
    </dgm:pt>
    <dgm:pt modelId="{EE18ED81-AE20-438D-8C39-8D63EFDF1696}">
      <dgm:prSet/>
      <dgm:spPr/>
      <dgm:t>
        <a:bodyPr/>
        <a:lstStyle/>
        <a:p>
          <a:r>
            <a:rPr lang="nb-NO"/>
            <a:t>EFTA statene vurderer EØS-horisontale utfordringer (inklusive EØS-relevans)</a:t>
          </a:r>
          <a:endParaRPr lang="en-US"/>
        </a:p>
      </dgm:t>
    </dgm:pt>
    <dgm:pt modelId="{208F054A-496A-4EA5-A422-A1E862C674FD}" type="parTrans" cxnId="{7BD20CF8-1A95-479C-8E6D-CABC558D0DFE}">
      <dgm:prSet/>
      <dgm:spPr/>
      <dgm:t>
        <a:bodyPr/>
        <a:lstStyle/>
        <a:p>
          <a:endParaRPr lang="en-US"/>
        </a:p>
      </dgm:t>
    </dgm:pt>
    <dgm:pt modelId="{F754A857-B460-498B-8EFF-CF6E42FEF584}" type="sibTrans" cxnId="{7BD20CF8-1A95-479C-8E6D-CABC558D0DFE}">
      <dgm:prSet/>
      <dgm:spPr/>
      <dgm:t>
        <a:bodyPr/>
        <a:lstStyle/>
        <a:p>
          <a:endParaRPr lang="en-US"/>
        </a:p>
      </dgm:t>
    </dgm:pt>
    <dgm:pt modelId="{EB3CD302-0F76-481E-B0CE-84144F82D363}">
      <dgm:prSet/>
      <dgm:spPr/>
      <dgm:t>
        <a:bodyPr/>
        <a:lstStyle/>
        <a:p>
          <a:r>
            <a:rPr lang="nb-NO" dirty="0"/>
            <a:t>Returnerer forslagsark innen 16 uker</a:t>
          </a:r>
          <a:endParaRPr lang="en-US" dirty="0"/>
        </a:p>
      </dgm:t>
    </dgm:pt>
    <dgm:pt modelId="{421B3703-F3D3-453B-86B7-C298327B97B5}" type="parTrans" cxnId="{5F55C812-BF42-4A8E-96E8-0CE7CF6A7B3B}">
      <dgm:prSet/>
      <dgm:spPr/>
      <dgm:t>
        <a:bodyPr/>
        <a:lstStyle/>
        <a:p>
          <a:endParaRPr lang="en-US"/>
        </a:p>
      </dgm:t>
    </dgm:pt>
    <dgm:pt modelId="{57356EB2-B4E4-42AC-B5ED-6308A40468EC}" type="sibTrans" cxnId="{5F55C812-BF42-4A8E-96E8-0CE7CF6A7B3B}">
      <dgm:prSet/>
      <dgm:spPr/>
      <dgm:t>
        <a:bodyPr/>
        <a:lstStyle/>
        <a:p>
          <a:endParaRPr lang="en-US"/>
        </a:p>
      </dgm:t>
    </dgm:pt>
    <dgm:pt modelId="{DA375FBD-012D-4067-B3EA-E36E3349C798}">
      <dgm:prSet/>
      <dgm:spPr/>
      <dgm:t>
        <a:bodyPr/>
        <a:lstStyle/>
        <a:p>
          <a:r>
            <a:rPr lang="nb-NO"/>
            <a:t>Sender standardark til EFTA statene</a:t>
          </a:r>
          <a:endParaRPr lang="en-US"/>
        </a:p>
      </dgm:t>
    </dgm:pt>
    <dgm:pt modelId="{34432C82-1FB1-47C6-B0FB-D8C08565503D}" type="parTrans" cxnId="{82F63F37-32FD-48FB-B985-4D18D6C065D3}">
      <dgm:prSet/>
      <dgm:spPr/>
      <dgm:t>
        <a:bodyPr/>
        <a:lstStyle/>
        <a:p>
          <a:endParaRPr lang="en-US"/>
        </a:p>
      </dgm:t>
    </dgm:pt>
    <dgm:pt modelId="{61FAD3F7-91FB-4431-8E5F-D9B17DF6D218}" type="sibTrans" cxnId="{82F63F37-32FD-48FB-B985-4D18D6C065D3}">
      <dgm:prSet/>
      <dgm:spPr/>
      <dgm:t>
        <a:bodyPr/>
        <a:lstStyle/>
        <a:p>
          <a:endParaRPr lang="en-US"/>
        </a:p>
      </dgm:t>
    </dgm:pt>
    <dgm:pt modelId="{5ED2B1C1-CF21-4A61-B1AF-5FEDDD010F69}">
      <dgm:prSet phldrT="[Text]"/>
      <dgm:spPr/>
      <dgm:t>
        <a:bodyPr/>
        <a:lstStyle/>
        <a:p>
          <a:r>
            <a:rPr lang="nb-NO">
              <a:solidFill>
                <a:srgbClr val="FF0000"/>
              </a:solidFill>
            </a:rPr>
            <a:t>Egne saksmøter og uformell dialog med Kommisjonen</a:t>
          </a:r>
          <a:endParaRPr lang="en-US">
            <a:solidFill>
              <a:srgbClr val="FF0000"/>
            </a:solidFill>
          </a:endParaRPr>
        </a:p>
      </dgm:t>
    </dgm:pt>
    <dgm:pt modelId="{709A4770-B973-4362-98D9-52B68913CB54}" type="parTrans" cxnId="{0DCDE586-6F02-454B-9221-AE14DAB066BC}">
      <dgm:prSet/>
      <dgm:spPr/>
      <dgm:t>
        <a:bodyPr/>
        <a:lstStyle/>
        <a:p>
          <a:endParaRPr lang="en-US"/>
        </a:p>
      </dgm:t>
    </dgm:pt>
    <dgm:pt modelId="{AF2AD138-E65C-4633-B4C4-0CFD9B7A745D}" type="sibTrans" cxnId="{0DCDE586-6F02-454B-9221-AE14DAB066BC}">
      <dgm:prSet/>
      <dgm:spPr/>
      <dgm:t>
        <a:bodyPr/>
        <a:lstStyle/>
        <a:p>
          <a:endParaRPr lang="en-US"/>
        </a:p>
      </dgm:t>
    </dgm:pt>
    <dgm:pt modelId="{C6C8F714-D43F-4FD3-944E-0B4BEED42C34}">
      <dgm:prSet phldrT="[Text]"/>
      <dgm:spPr/>
      <dgm:t>
        <a:bodyPr/>
        <a:lstStyle/>
        <a:p>
          <a:r>
            <a:rPr lang="nb-NO"/>
            <a:t>Sender forsagsark til EFTA statene</a:t>
          </a:r>
          <a:endParaRPr lang="en-US">
            <a:solidFill>
              <a:srgbClr val="FF0000"/>
            </a:solidFill>
          </a:endParaRPr>
        </a:p>
      </dgm:t>
    </dgm:pt>
    <dgm:pt modelId="{24A127E2-C34B-4AF8-84F7-64826415501F}" type="parTrans" cxnId="{E7F1CF49-77DB-4055-9FC5-FC3938DB2768}">
      <dgm:prSet/>
      <dgm:spPr/>
      <dgm:t>
        <a:bodyPr/>
        <a:lstStyle/>
        <a:p>
          <a:endParaRPr lang="en-US"/>
        </a:p>
      </dgm:t>
    </dgm:pt>
    <dgm:pt modelId="{5C0DBB04-B9CF-4890-8457-EBA54B9A3C28}" type="sibTrans" cxnId="{E7F1CF49-77DB-4055-9FC5-FC3938DB2768}">
      <dgm:prSet/>
      <dgm:spPr/>
      <dgm:t>
        <a:bodyPr/>
        <a:lstStyle/>
        <a:p>
          <a:endParaRPr lang="en-US"/>
        </a:p>
      </dgm:t>
    </dgm:pt>
    <dgm:pt modelId="{DA29282C-67C6-44AE-BDF3-79059E98FA92}" type="pres">
      <dgm:prSet presAssocID="{9457E744-7E35-40D7-9421-E707F8B9C6CB}" presName="linearFlow" presStyleCnt="0">
        <dgm:presLayoutVars>
          <dgm:dir/>
          <dgm:animLvl val="lvl"/>
          <dgm:resizeHandles val="exact"/>
        </dgm:presLayoutVars>
      </dgm:prSet>
      <dgm:spPr/>
    </dgm:pt>
    <dgm:pt modelId="{A70F84A6-104B-43A6-BD72-01B63E584525}" type="pres">
      <dgm:prSet presAssocID="{ED719629-9000-4A7B-A988-9BB8549F47A6}" presName="composite" presStyleCnt="0"/>
      <dgm:spPr/>
    </dgm:pt>
    <dgm:pt modelId="{D4F6FFDA-EEAF-4A7A-BC8B-B81A123373F9}" type="pres">
      <dgm:prSet presAssocID="{ED719629-9000-4A7B-A988-9BB8549F47A6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516B4BF-145C-4214-8AB3-98F7315A516B}" type="pres">
      <dgm:prSet presAssocID="{ED719629-9000-4A7B-A988-9BB8549F47A6}" presName="parSh" presStyleLbl="node1" presStyleIdx="0" presStyleCnt="5"/>
      <dgm:spPr/>
    </dgm:pt>
    <dgm:pt modelId="{3896F84D-4142-4425-BB5B-4C7428A6997A}" type="pres">
      <dgm:prSet presAssocID="{ED719629-9000-4A7B-A988-9BB8549F47A6}" presName="desTx" presStyleLbl="fgAcc1" presStyleIdx="0" presStyleCnt="5">
        <dgm:presLayoutVars>
          <dgm:bulletEnabled val="1"/>
        </dgm:presLayoutVars>
      </dgm:prSet>
      <dgm:spPr/>
    </dgm:pt>
    <dgm:pt modelId="{191CE604-1CF3-4E78-A9DC-78C22651738A}" type="pres">
      <dgm:prSet presAssocID="{5DAD51B3-E964-451E-AF80-A8697EEB8D47}" presName="sibTrans" presStyleLbl="sibTrans2D1" presStyleIdx="0" presStyleCnt="4"/>
      <dgm:spPr/>
    </dgm:pt>
    <dgm:pt modelId="{E41B9DF9-6524-438C-BAC1-7BDF49034992}" type="pres">
      <dgm:prSet presAssocID="{5DAD51B3-E964-451E-AF80-A8697EEB8D47}" presName="connTx" presStyleLbl="sibTrans2D1" presStyleIdx="0" presStyleCnt="4"/>
      <dgm:spPr/>
    </dgm:pt>
    <dgm:pt modelId="{129E617A-FBE5-4A0B-9339-960EB208B250}" type="pres">
      <dgm:prSet presAssocID="{8A10B5AA-1CD3-41EF-86B3-A17EDA8F039C}" presName="composite" presStyleCnt="0"/>
      <dgm:spPr/>
    </dgm:pt>
    <dgm:pt modelId="{7A48BA0E-AFB1-49DA-BB0D-6E88ED3FD9FD}" type="pres">
      <dgm:prSet presAssocID="{8A10B5AA-1CD3-41EF-86B3-A17EDA8F039C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7A469BF-09B3-4FDB-9124-E2EEA416D0DC}" type="pres">
      <dgm:prSet presAssocID="{8A10B5AA-1CD3-41EF-86B3-A17EDA8F039C}" presName="parSh" presStyleLbl="node1" presStyleIdx="1" presStyleCnt="5"/>
      <dgm:spPr/>
    </dgm:pt>
    <dgm:pt modelId="{A82DE7BB-1F95-4B1D-BBFE-28E8C849D487}" type="pres">
      <dgm:prSet presAssocID="{8A10B5AA-1CD3-41EF-86B3-A17EDA8F039C}" presName="desTx" presStyleLbl="fgAcc1" presStyleIdx="1" presStyleCnt="5">
        <dgm:presLayoutVars>
          <dgm:bulletEnabled val="1"/>
        </dgm:presLayoutVars>
      </dgm:prSet>
      <dgm:spPr/>
    </dgm:pt>
    <dgm:pt modelId="{740756E1-6A78-4868-AE75-CA11A58EF4CE}" type="pres">
      <dgm:prSet presAssocID="{8B59701D-1D11-438A-9F61-D20567A6BC02}" presName="sibTrans" presStyleLbl="sibTrans2D1" presStyleIdx="1" presStyleCnt="4"/>
      <dgm:spPr/>
    </dgm:pt>
    <dgm:pt modelId="{6FA28367-FDDC-4AEF-82E1-7707A3EEB974}" type="pres">
      <dgm:prSet presAssocID="{8B59701D-1D11-438A-9F61-D20567A6BC02}" presName="connTx" presStyleLbl="sibTrans2D1" presStyleIdx="1" presStyleCnt="4"/>
      <dgm:spPr/>
    </dgm:pt>
    <dgm:pt modelId="{E087ADF5-DD1A-4422-90D9-6B006F135283}" type="pres">
      <dgm:prSet presAssocID="{22B14125-757D-42C8-8CA6-20A0F55F6CEF}" presName="composite" presStyleCnt="0"/>
      <dgm:spPr/>
    </dgm:pt>
    <dgm:pt modelId="{1D525685-0256-4EBE-88DD-BE8ABB2C7578}" type="pres">
      <dgm:prSet presAssocID="{22B14125-757D-42C8-8CA6-20A0F55F6CEF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86AAA32-0564-4BAA-ADB4-29CE2C064D22}" type="pres">
      <dgm:prSet presAssocID="{22B14125-757D-42C8-8CA6-20A0F55F6CEF}" presName="parSh" presStyleLbl="node1" presStyleIdx="2" presStyleCnt="5"/>
      <dgm:spPr/>
    </dgm:pt>
    <dgm:pt modelId="{89ED7C48-CD6A-4435-87B3-560FA4AC67EF}" type="pres">
      <dgm:prSet presAssocID="{22B14125-757D-42C8-8CA6-20A0F55F6CEF}" presName="desTx" presStyleLbl="fgAcc1" presStyleIdx="2" presStyleCnt="5">
        <dgm:presLayoutVars>
          <dgm:bulletEnabled val="1"/>
        </dgm:presLayoutVars>
      </dgm:prSet>
      <dgm:spPr/>
    </dgm:pt>
    <dgm:pt modelId="{E95ABFDA-07F6-4001-B7C3-38A899278462}" type="pres">
      <dgm:prSet presAssocID="{70A211F4-A3CE-447F-8984-A50FF8FDC6F0}" presName="sibTrans" presStyleLbl="sibTrans2D1" presStyleIdx="2" presStyleCnt="4"/>
      <dgm:spPr/>
    </dgm:pt>
    <dgm:pt modelId="{3BA7D00C-2C22-41ED-B34D-71C47E86AFFD}" type="pres">
      <dgm:prSet presAssocID="{70A211F4-A3CE-447F-8984-A50FF8FDC6F0}" presName="connTx" presStyleLbl="sibTrans2D1" presStyleIdx="2" presStyleCnt="4"/>
      <dgm:spPr/>
    </dgm:pt>
    <dgm:pt modelId="{07562CD7-24EE-4079-B28D-AD2885EC6B08}" type="pres">
      <dgm:prSet presAssocID="{4A339B50-ED67-49D8-9241-6B53303962E1}" presName="composite" presStyleCnt="0"/>
      <dgm:spPr/>
    </dgm:pt>
    <dgm:pt modelId="{74429372-6A19-4E09-A895-E1C3AA6F9CBE}" type="pres">
      <dgm:prSet presAssocID="{4A339B50-ED67-49D8-9241-6B53303962E1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68ABA9D-A6C3-4944-AE16-CBEEBB6249BB}" type="pres">
      <dgm:prSet presAssocID="{4A339B50-ED67-49D8-9241-6B53303962E1}" presName="parSh" presStyleLbl="node1" presStyleIdx="3" presStyleCnt="5"/>
      <dgm:spPr/>
    </dgm:pt>
    <dgm:pt modelId="{A7AA97EF-3238-44AC-B8D0-EDD9A3930E65}" type="pres">
      <dgm:prSet presAssocID="{4A339B50-ED67-49D8-9241-6B53303962E1}" presName="desTx" presStyleLbl="fgAcc1" presStyleIdx="3" presStyleCnt="5">
        <dgm:presLayoutVars>
          <dgm:bulletEnabled val="1"/>
        </dgm:presLayoutVars>
      </dgm:prSet>
      <dgm:spPr/>
    </dgm:pt>
    <dgm:pt modelId="{8C797487-7973-4286-B5B4-1FF3EA2B6E17}" type="pres">
      <dgm:prSet presAssocID="{6C139376-B1F2-4031-8241-A9E951EE30CB}" presName="sibTrans" presStyleLbl="sibTrans2D1" presStyleIdx="3" presStyleCnt="4"/>
      <dgm:spPr/>
    </dgm:pt>
    <dgm:pt modelId="{31205B69-57BA-4794-AD1E-AC8F6D3BD602}" type="pres">
      <dgm:prSet presAssocID="{6C139376-B1F2-4031-8241-A9E951EE30CB}" presName="connTx" presStyleLbl="sibTrans2D1" presStyleIdx="3" presStyleCnt="4"/>
      <dgm:spPr/>
    </dgm:pt>
    <dgm:pt modelId="{C2624E77-EAFA-4D37-8FDC-73F9F49677BB}" type="pres">
      <dgm:prSet presAssocID="{323597FB-D1B2-4294-98DC-72E25897A940}" presName="composite" presStyleCnt="0"/>
      <dgm:spPr/>
    </dgm:pt>
    <dgm:pt modelId="{F5094D6C-519D-4A00-8697-5ED2DDBAF3E4}" type="pres">
      <dgm:prSet presAssocID="{323597FB-D1B2-4294-98DC-72E25897A940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275B8ED-382E-4531-90C1-28B498F606D8}" type="pres">
      <dgm:prSet presAssocID="{323597FB-D1B2-4294-98DC-72E25897A940}" presName="parSh" presStyleLbl="node1" presStyleIdx="4" presStyleCnt="5"/>
      <dgm:spPr/>
    </dgm:pt>
    <dgm:pt modelId="{48C12ED1-D323-46A5-A4DE-668617CEA03D}" type="pres">
      <dgm:prSet presAssocID="{323597FB-D1B2-4294-98DC-72E25897A940}" presName="desTx" presStyleLbl="fgAcc1" presStyleIdx="4" presStyleCnt="5">
        <dgm:presLayoutVars>
          <dgm:bulletEnabled val="1"/>
        </dgm:presLayoutVars>
      </dgm:prSet>
      <dgm:spPr/>
    </dgm:pt>
  </dgm:ptLst>
  <dgm:cxnLst>
    <dgm:cxn modelId="{D6DB9808-395B-4656-9033-1962D88097E2}" srcId="{8A10B5AA-1CD3-41EF-86B3-A17EDA8F039C}" destId="{3263C074-2F6C-45C8-97AE-1472C4E94423}" srcOrd="1" destOrd="0" parTransId="{0D8E6C31-6E0A-49C4-ABB0-4CC21AF75155}" sibTransId="{A13A8BD8-CF78-41D1-B730-738B3BDCF5B4}"/>
    <dgm:cxn modelId="{046EC510-56EE-4136-B7D7-9A5B8BDFAAAE}" srcId="{4A339B50-ED67-49D8-9241-6B53303962E1}" destId="{38E4A87C-4D6D-4EA3-8DD1-379BA8922670}" srcOrd="0" destOrd="0" parTransId="{B70F18EB-E5C7-430C-8631-25B548F70BB2}" sibTransId="{DA1BC87F-EF46-4208-AF44-FAEEB6F2F075}"/>
    <dgm:cxn modelId="{5F55C812-BF42-4A8E-96E8-0CE7CF6A7B3B}" srcId="{323597FB-D1B2-4294-98DC-72E25897A940}" destId="{EB3CD302-0F76-481E-B0CE-84144F82D363}" srcOrd="1" destOrd="0" parTransId="{421B3703-F3D3-453B-86B7-C298327B97B5}" sibTransId="{57356EB2-B4E4-42AC-B5ED-6308A40468EC}"/>
    <dgm:cxn modelId="{088FA119-6C13-43F9-8374-82D1399E2908}" type="presOf" srcId="{ED719629-9000-4A7B-A988-9BB8549F47A6}" destId="{5516B4BF-145C-4214-8AB3-98F7315A516B}" srcOrd="1" destOrd="0" presId="urn:microsoft.com/office/officeart/2005/8/layout/process3"/>
    <dgm:cxn modelId="{1B873F1A-F9BB-4D6F-9075-8D6DFE50B168}" type="presOf" srcId="{38E4A87C-4D6D-4EA3-8DD1-379BA8922670}" destId="{A7AA97EF-3238-44AC-B8D0-EDD9A3930E65}" srcOrd="0" destOrd="0" presId="urn:microsoft.com/office/officeart/2005/8/layout/process3"/>
    <dgm:cxn modelId="{0F383828-7E86-42E5-B968-B2E33321F778}" type="presOf" srcId="{DA375FBD-012D-4067-B3EA-E36E3349C798}" destId="{A7AA97EF-3238-44AC-B8D0-EDD9A3930E65}" srcOrd="0" destOrd="1" presId="urn:microsoft.com/office/officeart/2005/8/layout/process3"/>
    <dgm:cxn modelId="{952C8B2B-40CB-4B20-9A29-7B88F08197D4}" type="presOf" srcId="{8B59701D-1D11-438A-9F61-D20567A6BC02}" destId="{740756E1-6A78-4868-AE75-CA11A58EF4CE}" srcOrd="0" destOrd="0" presId="urn:microsoft.com/office/officeart/2005/8/layout/process3"/>
    <dgm:cxn modelId="{82F63F37-32FD-48FB-B985-4D18D6C065D3}" srcId="{4A339B50-ED67-49D8-9241-6B53303962E1}" destId="{DA375FBD-012D-4067-B3EA-E36E3349C798}" srcOrd="1" destOrd="0" parTransId="{34432C82-1FB1-47C6-B0FB-D8C08565503D}" sibTransId="{61FAD3F7-91FB-4431-8E5F-D9B17DF6D218}"/>
    <dgm:cxn modelId="{FF15E538-5EEB-4D74-9626-65705C72E2EE}" type="presOf" srcId="{8EE9F1E3-32C3-47C9-939E-0128E865B829}" destId="{3896F84D-4142-4425-BB5B-4C7428A6997A}" srcOrd="0" destOrd="2" presId="urn:microsoft.com/office/officeart/2005/8/layout/process3"/>
    <dgm:cxn modelId="{4635A040-B9AB-41A4-B0D3-FD499B6ECFC7}" srcId="{ED719629-9000-4A7B-A988-9BB8549F47A6}" destId="{EC561387-B7FA-4D44-8F56-9B0F9D4F74E8}" srcOrd="0" destOrd="0" parTransId="{845DB648-201A-4352-8940-817EE31C698B}" sibTransId="{4818AC92-4C88-47E6-B547-2856BCD18BC1}"/>
    <dgm:cxn modelId="{0012B740-ECAC-4D1C-B595-F83B6BDEC2DD}" type="presOf" srcId="{323597FB-D1B2-4294-98DC-72E25897A940}" destId="{F275B8ED-382E-4531-90C1-28B498F606D8}" srcOrd="1" destOrd="0" presId="urn:microsoft.com/office/officeart/2005/8/layout/process3"/>
    <dgm:cxn modelId="{A1098846-5F8F-4141-A5F5-E841E2487C97}" type="presOf" srcId="{5ED2B1C1-CF21-4A61-B1AF-5FEDDD010F69}" destId="{89ED7C48-CD6A-4435-87B3-560FA4AC67EF}" srcOrd="0" destOrd="1" presId="urn:microsoft.com/office/officeart/2005/8/layout/process3"/>
    <dgm:cxn modelId="{278E9248-9873-4060-8756-5A55DB9F5A9D}" type="presOf" srcId="{EE18ED81-AE20-438D-8C39-8D63EFDF1696}" destId="{48C12ED1-D323-46A5-A4DE-668617CEA03D}" srcOrd="0" destOrd="0" presId="urn:microsoft.com/office/officeart/2005/8/layout/process3"/>
    <dgm:cxn modelId="{E7F1CF49-77DB-4055-9FC5-FC3938DB2768}" srcId="{ED719629-9000-4A7B-A988-9BB8549F47A6}" destId="{C6C8F714-D43F-4FD3-944E-0B4BEED42C34}" srcOrd="1" destOrd="0" parTransId="{24A127E2-C34B-4AF8-84F7-64826415501F}" sibTransId="{5C0DBB04-B9CF-4890-8457-EBA54B9A3C28}"/>
    <dgm:cxn modelId="{1A06964A-997A-4F10-A14C-8A82041D9F50}" type="presOf" srcId="{4A339B50-ED67-49D8-9241-6B53303962E1}" destId="{A68ABA9D-A6C3-4944-AE16-CBEEBB6249BB}" srcOrd="1" destOrd="0" presId="urn:microsoft.com/office/officeart/2005/8/layout/process3"/>
    <dgm:cxn modelId="{AA25EE4A-9DED-40C5-B02C-7A7952236AB3}" srcId="{ED719629-9000-4A7B-A988-9BB8549F47A6}" destId="{8EE9F1E3-32C3-47C9-939E-0128E865B829}" srcOrd="2" destOrd="0" parTransId="{579BF589-2670-4EFB-9306-1062DA816413}" sibTransId="{BEC67F33-2929-4304-B804-E95DBB6E7DE4}"/>
    <dgm:cxn modelId="{C9957F6C-EC9F-4EF6-9801-7CF7F1F8FB3F}" srcId="{9457E744-7E35-40D7-9421-E707F8B9C6CB}" destId="{22B14125-757D-42C8-8CA6-20A0F55F6CEF}" srcOrd="2" destOrd="0" parTransId="{1AFFA5CB-F843-4C19-9E69-60FF5C13F3F8}" sibTransId="{70A211F4-A3CE-447F-8984-A50FF8FDC6F0}"/>
    <dgm:cxn modelId="{7A7A3A6F-1DEB-40F3-AA92-EACED360DD6C}" type="presOf" srcId="{6C139376-B1F2-4031-8241-A9E951EE30CB}" destId="{31205B69-57BA-4794-AD1E-AC8F6D3BD602}" srcOrd="1" destOrd="0" presId="urn:microsoft.com/office/officeart/2005/8/layout/process3"/>
    <dgm:cxn modelId="{165FD871-4ABE-4A8A-BD5C-B9E8BA8EE5CA}" type="presOf" srcId="{5DAD51B3-E964-451E-AF80-A8697EEB8D47}" destId="{191CE604-1CF3-4E78-A9DC-78C22651738A}" srcOrd="0" destOrd="0" presId="urn:microsoft.com/office/officeart/2005/8/layout/process3"/>
    <dgm:cxn modelId="{72D96075-E728-4D2F-A9DD-E92E916E89D7}" type="presOf" srcId="{22B14125-757D-42C8-8CA6-20A0F55F6CEF}" destId="{A86AAA32-0564-4BAA-ADB4-29CE2C064D22}" srcOrd="1" destOrd="0" presId="urn:microsoft.com/office/officeart/2005/8/layout/process3"/>
    <dgm:cxn modelId="{21F09656-DFB1-4CB6-8C13-80A87DF6072C}" type="presOf" srcId="{7F7C7C1E-EEA1-4D24-B426-6084B9A032BF}" destId="{89ED7C48-CD6A-4435-87B3-560FA4AC67EF}" srcOrd="0" destOrd="0" presId="urn:microsoft.com/office/officeart/2005/8/layout/process3"/>
    <dgm:cxn modelId="{E706BB58-7EEE-4892-A9B8-206308C37564}" srcId="{8A10B5AA-1CD3-41EF-86B3-A17EDA8F039C}" destId="{B4FB12DA-F721-42BF-901D-6A52D312702E}" srcOrd="2" destOrd="0" parTransId="{056C7E54-0EBE-4BE2-8DB9-AEFAF8E2D258}" sibTransId="{72EDA93F-8330-4714-8608-065AC54CB516}"/>
    <dgm:cxn modelId="{35CE147B-FEEC-4404-9635-21D0F765B2CB}" srcId="{9457E744-7E35-40D7-9421-E707F8B9C6CB}" destId="{ED719629-9000-4A7B-A988-9BB8549F47A6}" srcOrd="0" destOrd="0" parTransId="{936A9DC9-3114-4A08-9F57-68A73FE1E902}" sibTransId="{5DAD51B3-E964-451E-AF80-A8697EEB8D47}"/>
    <dgm:cxn modelId="{11A5AB83-7E7C-49D9-B554-A40BE2756080}" type="presOf" srcId="{70A211F4-A3CE-447F-8984-A50FF8FDC6F0}" destId="{3BA7D00C-2C22-41ED-B34D-71C47E86AFFD}" srcOrd="1" destOrd="0" presId="urn:microsoft.com/office/officeart/2005/8/layout/process3"/>
    <dgm:cxn modelId="{45BEA085-E69E-4C48-B947-E7DD4180F61E}" srcId="{9457E744-7E35-40D7-9421-E707F8B9C6CB}" destId="{4A339B50-ED67-49D8-9241-6B53303962E1}" srcOrd="3" destOrd="0" parTransId="{27B25F74-5823-4150-BDB6-51E2D54FDA44}" sibTransId="{6C139376-B1F2-4031-8241-A9E951EE30CB}"/>
    <dgm:cxn modelId="{9721EE85-D2A7-4706-ACBB-A247CEA9B7EC}" type="presOf" srcId="{9457E744-7E35-40D7-9421-E707F8B9C6CB}" destId="{DA29282C-67C6-44AE-BDF3-79059E98FA92}" srcOrd="0" destOrd="0" presId="urn:microsoft.com/office/officeart/2005/8/layout/process3"/>
    <dgm:cxn modelId="{0DCDE586-6F02-454B-9221-AE14DAB066BC}" srcId="{22B14125-757D-42C8-8CA6-20A0F55F6CEF}" destId="{5ED2B1C1-CF21-4A61-B1AF-5FEDDD010F69}" srcOrd="1" destOrd="0" parTransId="{709A4770-B973-4362-98D9-52B68913CB54}" sibTransId="{AF2AD138-E65C-4633-B4C4-0CFD9B7A745D}"/>
    <dgm:cxn modelId="{DDF7018B-A8E6-43A9-BFEA-6D03A99478DD}" srcId="{4A339B50-ED67-49D8-9241-6B53303962E1}" destId="{57711C91-5457-49AE-863F-45CE423D4B8A}" srcOrd="2" destOrd="0" parTransId="{21AB1113-C81F-4129-AB66-22F1B71BAD53}" sibTransId="{E9B1B9EE-589D-4647-B89A-B364120CCFF0}"/>
    <dgm:cxn modelId="{47036C98-A2D1-47A8-9289-82E9A77810CD}" type="presOf" srcId="{8B59701D-1D11-438A-9F61-D20567A6BC02}" destId="{6FA28367-FDDC-4AEF-82E1-7707A3EEB974}" srcOrd="1" destOrd="0" presId="urn:microsoft.com/office/officeart/2005/8/layout/process3"/>
    <dgm:cxn modelId="{D36956A4-97C7-4F01-B9ED-3EE818E4C447}" type="presOf" srcId="{B424129F-C61A-4591-A782-C66D18E131D4}" destId="{A82DE7BB-1F95-4B1D-BBFE-28E8C849D487}" srcOrd="0" destOrd="0" presId="urn:microsoft.com/office/officeart/2005/8/layout/process3"/>
    <dgm:cxn modelId="{2A5DD5A5-68D8-4577-985D-936D3ECA28E1}" type="presOf" srcId="{323597FB-D1B2-4294-98DC-72E25897A940}" destId="{F5094D6C-519D-4A00-8697-5ED2DDBAF3E4}" srcOrd="0" destOrd="0" presId="urn:microsoft.com/office/officeart/2005/8/layout/process3"/>
    <dgm:cxn modelId="{2921BCA8-E495-4591-B53D-76D6ED784952}" srcId="{22B14125-757D-42C8-8CA6-20A0F55F6CEF}" destId="{7F7C7C1E-EEA1-4D24-B426-6084B9A032BF}" srcOrd="0" destOrd="0" parTransId="{2A0309EA-E8EF-4186-9019-0F87E79790CF}" sibTransId="{A4EF9AC6-810D-48E9-B5FA-FB3049A5813A}"/>
    <dgm:cxn modelId="{2BE1C5A8-2FF4-44B1-8E6C-213626DAB1C4}" type="presOf" srcId="{6C139376-B1F2-4031-8241-A9E951EE30CB}" destId="{8C797487-7973-4286-B5B4-1FF3EA2B6E17}" srcOrd="0" destOrd="0" presId="urn:microsoft.com/office/officeart/2005/8/layout/process3"/>
    <dgm:cxn modelId="{DE6CA8B1-C0CA-40B6-999F-F4D1F4EB5C0B}" type="presOf" srcId="{EB3CD302-0F76-481E-B0CE-84144F82D363}" destId="{48C12ED1-D323-46A5-A4DE-668617CEA03D}" srcOrd="0" destOrd="1" presId="urn:microsoft.com/office/officeart/2005/8/layout/process3"/>
    <dgm:cxn modelId="{8667E0B5-7A11-4FA9-9966-D405C67758F1}" type="presOf" srcId="{B4FB12DA-F721-42BF-901D-6A52D312702E}" destId="{A82DE7BB-1F95-4B1D-BBFE-28E8C849D487}" srcOrd="0" destOrd="2" presId="urn:microsoft.com/office/officeart/2005/8/layout/process3"/>
    <dgm:cxn modelId="{549808B6-ACF9-480E-9314-85E678E8FE34}" srcId="{9457E744-7E35-40D7-9421-E707F8B9C6CB}" destId="{8A10B5AA-1CD3-41EF-86B3-A17EDA8F039C}" srcOrd="1" destOrd="0" parTransId="{AEADCB8E-82B5-4E90-B0E1-4712E4335195}" sibTransId="{8B59701D-1D11-438A-9F61-D20567A6BC02}"/>
    <dgm:cxn modelId="{357694B6-47CA-4025-93E2-FBD24B42DCDD}" srcId="{8A10B5AA-1CD3-41EF-86B3-A17EDA8F039C}" destId="{B424129F-C61A-4591-A782-C66D18E131D4}" srcOrd="0" destOrd="0" parTransId="{74082DDA-0304-402E-AC61-762B9133A76B}" sibTransId="{94628BCF-F38F-4A9D-9F3B-17AB9F3198B8}"/>
    <dgm:cxn modelId="{164399C4-AEE3-4A0C-9EDE-59CB2D259F54}" type="presOf" srcId="{57711C91-5457-49AE-863F-45CE423D4B8A}" destId="{A7AA97EF-3238-44AC-B8D0-EDD9A3930E65}" srcOrd="0" destOrd="2" presId="urn:microsoft.com/office/officeart/2005/8/layout/process3"/>
    <dgm:cxn modelId="{C0E1E9C5-3934-44EA-9CDD-A02AF5CEDFA4}" type="presOf" srcId="{22B14125-757D-42C8-8CA6-20A0F55F6CEF}" destId="{1D525685-0256-4EBE-88DD-BE8ABB2C7578}" srcOrd="0" destOrd="0" presId="urn:microsoft.com/office/officeart/2005/8/layout/process3"/>
    <dgm:cxn modelId="{336D18CF-32DE-4ED7-8401-E1DF98F0DDA1}" type="presOf" srcId="{EC561387-B7FA-4D44-8F56-9B0F9D4F74E8}" destId="{3896F84D-4142-4425-BB5B-4C7428A6997A}" srcOrd="0" destOrd="0" presId="urn:microsoft.com/office/officeart/2005/8/layout/process3"/>
    <dgm:cxn modelId="{8B1EB0D0-9C5A-4D4E-96FC-DF62936B2ED5}" type="presOf" srcId="{8A10B5AA-1CD3-41EF-86B3-A17EDA8F039C}" destId="{7A48BA0E-AFB1-49DA-BB0D-6E88ED3FD9FD}" srcOrd="0" destOrd="0" presId="urn:microsoft.com/office/officeart/2005/8/layout/process3"/>
    <dgm:cxn modelId="{5FD253D4-14E0-4747-813A-2781B80CC6C1}" type="presOf" srcId="{C6C8F714-D43F-4FD3-944E-0B4BEED42C34}" destId="{3896F84D-4142-4425-BB5B-4C7428A6997A}" srcOrd="0" destOrd="1" presId="urn:microsoft.com/office/officeart/2005/8/layout/process3"/>
    <dgm:cxn modelId="{37FD5FD5-38E2-4228-BFBE-E34D877235DC}" type="presOf" srcId="{3263C074-2F6C-45C8-97AE-1472C4E94423}" destId="{A82DE7BB-1F95-4B1D-BBFE-28E8C849D487}" srcOrd="0" destOrd="1" presId="urn:microsoft.com/office/officeart/2005/8/layout/process3"/>
    <dgm:cxn modelId="{A97DDCD6-4B66-4258-B681-1FBED0CAA0A6}" type="presOf" srcId="{70A211F4-A3CE-447F-8984-A50FF8FDC6F0}" destId="{E95ABFDA-07F6-4001-B7C3-38A899278462}" srcOrd="0" destOrd="0" presId="urn:microsoft.com/office/officeart/2005/8/layout/process3"/>
    <dgm:cxn modelId="{AB6080D9-3E0F-4323-9521-A5949321861A}" type="presOf" srcId="{8A10B5AA-1CD3-41EF-86B3-A17EDA8F039C}" destId="{07A469BF-09B3-4FDB-9124-E2EEA416D0DC}" srcOrd="1" destOrd="0" presId="urn:microsoft.com/office/officeart/2005/8/layout/process3"/>
    <dgm:cxn modelId="{C24A1FEF-95DE-4872-A6D0-00C9B1DBB758}" type="presOf" srcId="{ED719629-9000-4A7B-A988-9BB8549F47A6}" destId="{D4F6FFDA-EEAF-4A7A-BC8B-B81A123373F9}" srcOrd="0" destOrd="0" presId="urn:microsoft.com/office/officeart/2005/8/layout/process3"/>
    <dgm:cxn modelId="{16B043EF-3434-4FE8-B1EC-06DAC54D09F5}" type="presOf" srcId="{5DAD51B3-E964-451E-AF80-A8697EEB8D47}" destId="{E41B9DF9-6524-438C-BAC1-7BDF49034992}" srcOrd="1" destOrd="0" presId="urn:microsoft.com/office/officeart/2005/8/layout/process3"/>
    <dgm:cxn modelId="{3DAC7CEF-1D23-4254-ABFA-B39CAC35A36F}" srcId="{9457E744-7E35-40D7-9421-E707F8B9C6CB}" destId="{323597FB-D1B2-4294-98DC-72E25897A940}" srcOrd="4" destOrd="0" parTransId="{0B9E2C60-7BED-4D5D-B19E-CB5EECD643B8}" sibTransId="{0EDE9635-78E7-4C04-B05E-CC9DD82E75B0}"/>
    <dgm:cxn modelId="{7BD20CF8-1A95-479C-8E6D-CABC558D0DFE}" srcId="{323597FB-D1B2-4294-98DC-72E25897A940}" destId="{EE18ED81-AE20-438D-8C39-8D63EFDF1696}" srcOrd="0" destOrd="0" parTransId="{208F054A-496A-4EA5-A422-A1E862C674FD}" sibTransId="{F754A857-B460-498B-8EFF-CF6E42FEF584}"/>
    <dgm:cxn modelId="{E9A2C2F9-FC46-4380-B253-A277F3C29FEB}" type="presOf" srcId="{4A339B50-ED67-49D8-9241-6B53303962E1}" destId="{74429372-6A19-4E09-A895-E1C3AA6F9CBE}" srcOrd="0" destOrd="0" presId="urn:microsoft.com/office/officeart/2005/8/layout/process3"/>
    <dgm:cxn modelId="{EB481941-6DC3-42B2-B899-ED4C284DCB9A}" type="presParOf" srcId="{DA29282C-67C6-44AE-BDF3-79059E98FA92}" destId="{A70F84A6-104B-43A6-BD72-01B63E584525}" srcOrd="0" destOrd="0" presId="urn:microsoft.com/office/officeart/2005/8/layout/process3"/>
    <dgm:cxn modelId="{673CD5E6-D2EA-492A-81D2-5AA60527CFA8}" type="presParOf" srcId="{A70F84A6-104B-43A6-BD72-01B63E584525}" destId="{D4F6FFDA-EEAF-4A7A-BC8B-B81A123373F9}" srcOrd="0" destOrd="0" presId="urn:microsoft.com/office/officeart/2005/8/layout/process3"/>
    <dgm:cxn modelId="{680ABCE5-D4E5-4804-A453-30F0119C9882}" type="presParOf" srcId="{A70F84A6-104B-43A6-BD72-01B63E584525}" destId="{5516B4BF-145C-4214-8AB3-98F7315A516B}" srcOrd="1" destOrd="0" presId="urn:microsoft.com/office/officeart/2005/8/layout/process3"/>
    <dgm:cxn modelId="{18E15706-B38E-452E-8CF6-D13FE835EEA0}" type="presParOf" srcId="{A70F84A6-104B-43A6-BD72-01B63E584525}" destId="{3896F84D-4142-4425-BB5B-4C7428A6997A}" srcOrd="2" destOrd="0" presId="urn:microsoft.com/office/officeart/2005/8/layout/process3"/>
    <dgm:cxn modelId="{EEA89299-2372-449A-B079-A57333066CBC}" type="presParOf" srcId="{DA29282C-67C6-44AE-BDF3-79059E98FA92}" destId="{191CE604-1CF3-4E78-A9DC-78C22651738A}" srcOrd="1" destOrd="0" presId="urn:microsoft.com/office/officeart/2005/8/layout/process3"/>
    <dgm:cxn modelId="{58F5E267-9A00-435E-9170-4A7AE9C176B7}" type="presParOf" srcId="{191CE604-1CF3-4E78-A9DC-78C22651738A}" destId="{E41B9DF9-6524-438C-BAC1-7BDF49034992}" srcOrd="0" destOrd="0" presId="urn:microsoft.com/office/officeart/2005/8/layout/process3"/>
    <dgm:cxn modelId="{40BBCADB-DC4F-400F-BF3F-99440BDB9D98}" type="presParOf" srcId="{DA29282C-67C6-44AE-BDF3-79059E98FA92}" destId="{129E617A-FBE5-4A0B-9339-960EB208B250}" srcOrd="2" destOrd="0" presId="urn:microsoft.com/office/officeart/2005/8/layout/process3"/>
    <dgm:cxn modelId="{81BD6775-6E37-4E90-857D-1B93B120586D}" type="presParOf" srcId="{129E617A-FBE5-4A0B-9339-960EB208B250}" destId="{7A48BA0E-AFB1-49DA-BB0D-6E88ED3FD9FD}" srcOrd="0" destOrd="0" presId="urn:microsoft.com/office/officeart/2005/8/layout/process3"/>
    <dgm:cxn modelId="{63738004-6F27-4A93-A654-14320142B9AF}" type="presParOf" srcId="{129E617A-FBE5-4A0B-9339-960EB208B250}" destId="{07A469BF-09B3-4FDB-9124-E2EEA416D0DC}" srcOrd="1" destOrd="0" presId="urn:microsoft.com/office/officeart/2005/8/layout/process3"/>
    <dgm:cxn modelId="{3C21BDBF-65CE-4A5B-B136-CE12344D5CF3}" type="presParOf" srcId="{129E617A-FBE5-4A0B-9339-960EB208B250}" destId="{A82DE7BB-1F95-4B1D-BBFE-28E8C849D487}" srcOrd="2" destOrd="0" presId="urn:microsoft.com/office/officeart/2005/8/layout/process3"/>
    <dgm:cxn modelId="{35D435AC-61D7-4740-A2E9-22987A459F00}" type="presParOf" srcId="{DA29282C-67C6-44AE-BDF3-79059E98FA92}" destId="{740756E1-6A78-4868-AE75-CA11A58EF4CE}" srcOrd="3" destOrd="0" presId="urn:microsoft.com/office/officeart/2005/8/layout/process3"/>
    <dgm:cxn modelId="{A90271A6-AAE4-4AFB-BE16-22CB4B0C7DBD}" type="presParOf" srcId="{740756E1-6A78-4868-AE75-CA11A58EF4CE}" destId="{6FA28367-FDDC-4AEF-82E1-7707A3EEB974}" srcOrd="0" destOrd="0" presId="urn:microsoft.com/office/officeart/2005/8/layout/process3"/>
    <dgm:cxn modelId="{4D49BBFD-B7B2-49D3-AAC8-9EE3B15E15F9}" type="presParOf" srcId="{DA29282C-67C6-44AE-BDF3-79059E98FA92}" destId="{E087ADF5-DD1A-4422-90D9-6B006F135283}" srcOrd="4" destOrd="0" presId="urn:microsoft.com/office/officeart/2005/8/layout/process3"/>
    <dgm:cxn modelId="{4D343D2F-7DF8-43DD-9DA4-4F40066E2D4C}" type="presParOf" srcId="{E087ADF5-DD1A-4422-90D9-6B006F135283}" destId="{1D525685-0256-4EBE-88DD-BE8ABB2C7578}" srcOrd="0" destOrd="0" presId="urn:microsoft.com/office/officeart/2005/8/layout/process3"/>
    <dgm:cxn modelId="{F9FFC69E-4273-4CE3-933E-A84950B0A749}" type="presParOf" srcId="{E087ADF5-DD1A-4422-90D9-6B006F135283}" destId="{A86AAA32-0564-4BAA-ADB4-29CE2C064D22}" srcOrd="1" destOrd="0" presId="urn:microsoft.com/office/officeart/2005/8/layout/process3"/>
    <dgm:cxn modelId="{3BBF6929-C78F-420A-97E2-FF662208B293}" type="presParOf" srcId="{E087ADF5-DD1A-4422-90D9-6B006F135283}" destId="{89ED7C48-CD6A-4435-87B3-560FA4AC67EF}" srcOrd="2" destOrd="0" presId="urn:microsoft.com/office/officeart/2005/8/layout/process3"/>
    <dgm:cxn modelId="{769A5820-231A-4485-BF27-731AE5F030C5}" type="presParOf" srcId="{DA29282C-67C6-44AE-BDF3-79059E98FA92}" destId="{E95ABFDA-07F6-4001-B7C3-38A899278462}" srcOrd="5" destOrd="0" presId="urn:microsoft.com/office/officeart/2005/8/layout/process3"/>
    <dgm:cxn modelId="{E41F12B0-840B-47CC-9D79-77C7BAF6913E}" type="presParOf" srcId="{E95ABFDA-07F6-4001-B7C3-38A899278462}" destId="{3BA7D00C-2C22-41ED-B34D-71C47E86AFFD}" srcOrd="0" destOrd="0" presId="urn:microsoft.com/office/officeart/2005/8/layout/process3"/>
    <dgm:cxn modelId="{BF12C114-263E-4623-B0E3-956889FCA402}" type="presParOf" srcId="{DA29282C-67C6-44AE-BDF3-79059E98FA92}" destId="{07562CD7-24EE-4079-B28D-AD2885EC6B08}" srcOrd="6" destOrd="0" presId="urn:microsoft.com/office/officeart/2005/8/layout/process3"/>
    <dgm:cxn modelId="{8FEC9B61-62D0-43E3-A426-8DF7BC583C3A}" type="presParOf" srcId="{07562CD7-24EE-4079-B28D-AD2885EC6B08}" destId="{74429372-6A19-4E09-A895-E1C3AA6F9CBE}" srcOrd="0" destOrd="0" presId="urn:microsoft.com/office/officeart/2005/8/layout/process3"/>
    <dgm:cxn modelId="{5F0752AA-9A4C-4E52-89B5-1B21383C34C5}" type="presParOf" srcId="{07562CD7-24EE-4079-B28D-AD2885EC6B08}" destId="{A68ABA9D-A6C3-4944-AE16-CBEEBB6249BB}" srcOrd="1" destOrd="0" presId="urn:microsoft.com/office/officeart/2005/8/layout/process3"/>
    <dgm:cxn modelId="{F57936C0-73FD-43BD-AE3A-06F7C14F64F9}" type="presParOf" srcId="{07562CD7-24EE-4079-B28D-AD2885EC6B08}" destId="{A7AA97EF-3238-44AC-B8D0-EDD9A3930E65}" srcOrd="2" destOrd="0" presId="urn:microsoft.com/office/officeart/2005/8/layout/process3"/>
    <dgm:cxn modelId="{6E6A0469-2BF7-4AF4-BE04-7DF9E2FBF188}" type="presParOf" srcId="{DA29282C-67C6-44AE-BDF3-79059E98FA92}" destId="{8C797487-7973-4286-B5B4-1FF3EA2B6E17}" srcOrd="7" destOrd="0" presId="urn:microsoft.com/office/officeart/2005/8/layout/process3"/>
    <dgm:cxn modelId="{E9905907-A97B-4CFF-888B-0E49D3F1C296}" type="presParOf" srcId="{8C797487-7973-4286-B5B4-1FF3EA2B6E17}" destId="{31205B69-57BA-4794-AD1E-AC8F6D3BD602}" srcOrd="0" destOrd="0" presId="urn:microsoft.com/office/officeart/2005/8/layout/process3"/>
    <dgm:cxn modelId="{22D19321-E1E3-4302-A42E-8A08CF0C582D}" type="presParOf" srcId="{DA29282C-67C6-44AE-BDF3-79059E98FA92}" destId="{C2624E77-EAFA-4D37-8FDC-73F9F49677BB}" srcOrd="8" destOrd="0" presId="urn:microsoft.com/office/officeart/2005/8/layout/process3"/>
    <dgm:cxn modelId="{696CF568-8965-44FD-AB26-3938012834A4}" type="presParOf" srcId="{C2624E77-EAFA-4D37-8FDC-73F9F49677BB}" destId="{F5094D6C-519D-4A00-8697-5ED2DDBAF3E4}" srcOrd="0" destOrd="0" presId="urn:microsoft.com/office/officeart/2005/8/layout/process3"/>
    <dgm:cxn modelId="{C39DBE79-7093-4EAD-8061-0614B28C7E6C}" type="presParOf" srcId="{C2624E77-EAFA-4D37-8FDC-73F9F49677BB}" destId="{F275B8ED-382E-4531-90C1-28B498F606D8}" srcOrd="1" destOrd="0" presId="urn:microsoft.com/office/officeart/2005/8/layout/process3"/>
    <dgm:cxn modelId="{9C5D7924-C073-473E-98C8-B68CD1087D79}" type="presParOf" srcId="{C2624E77-EAFA-4D37-8FDC-73F9F49677BB}" destId="{48C12ED1-D323-46A5-A4DE-668617CEA03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4BAF6-1887-41E3-BE92-7974095AE706}">
      <dsp:nvSpPr>
        <dsp:cNvPr id="0" name=""/>
        <dsp:cNvSpPr/>
      </dsp:nvSpPr>
      <dsp:spPr>
        <a:xfrm>
          <a:off x="0" y="78773"/>
          <a:ext cx="9304672" cy="1978275"/>
        </a:xfrm>
        <a:prstGeom prst="rightArrow">
          <a:avLst/>
        </a:prstGeom>
        <a:solidFill>
          <a:srgbClr val="6699FF"/>
        </a:solidFill>
        <a:ln w="25400" cap="flat" cmpd="sng" algn="ctr">
          <a:solidFill>
            <a:srgbClr val="66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E98D6-F5CC-4037-9366-D623E89C6DA2}">
      <dsp:nvSpPr>
        <dsp:cNvPr id="0" name=""/>
        <dsp:cNvSpPr/>
      </dsp:nvSpPr>
      <dsp:spPr>
        <a:xfrm>
          <a:off x="4436931" y="573336"/>
          <a:ext cx="2353427" cy="98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Neste steg: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Iverksettelse i april</a:t>
          </a:r>
          <a:r>
            <a:rPr lang="nb-NO" sz="1800" kern="1200" dirty="0">
              <a:latin typeface="Calibri"/>
            </a:rPr>
            <a:t> 2025</a:t>
          </a:r>
          <a:endParaRPr lang="nb-NO" sz="1800" kern="1200" dirty="0"/>
        </a:p>
      </dsp:txBody>
      <dsp:txXfrm>
        <a:off x="4436931" y="573336"/>
        <a:ext cx="2353427" cy="989137"/>
      </dsp:txXfrm>
    </dsp:sp>
    <dsp:sp modelId="{DED416C1-652D-4A85-B23F-1D73E1E46F2A}">
      <dsp:nvSpPr>
        <dsp:cNvPr id="0" name=""/>
        <dsp:cNvSpPr/>
      </dsp:nvSpPr>
      <dsp:spPr>
        <a:xfrm>
          <a:off x="3583531" y="592630"/>
          <a:ext cx="2353427" cy="98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800" kern="1200" dirty="0"/>
        </a:p>
      </dsp:txBody>
      <dsp:txXfrm>
        <a:off x="3583531" y="592630"/>
        <a:ext cx="2353427" cy="989137"/>
      </dsp:txXfrm>
    </dsp:sp>
    <dsp:sp modelId="{E7FABEA1-FA53-48F3-8F95-5F7CA006710B}">
      <dsp:nvSpPr>
        <dsp:cNvPr id="0" name=""/>
        <dsp:cNvSpPr/>
      </dsp:nvSpPr>
      <dsp:spPr>
        <a:xfrm>
          <a:off x="1001703" y="583866"/>
          <a:ext cx="2353427" cy="98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Status: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IT-integrasjon pågår</a:t>
          </a:r>
        </a:p>
      </dsp:txBody>
      <dsp:txXfrm>
        <a:off x="1001703" y="583866"/>
        <a:ext cx="2353427" cy="989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19DDA-346F-4584-9C1D-80759534D1A3}">
      <dsp:nvSpPr>
        <dsp:cNvPr id="0" name=""/>
        <dsp:cNvSpPr/>
      </dsp:nvSpPr>
      <dsp:spPr>
        <a:xfrm>
          <a:off x="1612663" y="2594"/>
          <a:ext cx="5850187" cy="58501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21955" tIns="39370" rIns="321955" bIns="39370" numCol="1" spcCol="1270" anchor="ctr" anchorCtr="1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/>
            <a:t>Vurdering av sektorovergripende koblinger:</a:t>
          </a:r>
          <a:endParaRPr lang="en-US" sz="31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400" kern="1200"/>
            <a:t>Innenfor/utenfor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400" kern="1200"/>
            <a:t>Strategiske interesser (eks. CBAM og handelspolitikk)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400" kern="1200"/>
            <a:t>Sammenheng på tvers (eks. energi, klima, transport og finans)</a:t>
          </a:r>
          <a:endParaRPr lang="en-US" sz="2400" kern="1200"/>
        </a:p>
      </dsp:txBody>
      <dsp:txXfrm>
        <a:off x="2469403" y="859334"/>
        <a:ext cx="4136707" cy="4136707"/>
      </dsp:txXfrm>
    </dsp:sp>
    <dsp:sp modelId="{339C3030-4A04-4BBB-836B-597C5096B53C}">
      <dsp:nvSpPr>
        <dsp:cNvPr id="0" name=""/>
        <dsp:cNvSpPr/>
      </dsp:nvSpPr>
      <dsp:spPr>
        <a:xfrm>
          <a:off x="6292813" y="2594"/>
          <a:ext cx="5850187" cy="58501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21955" tIns="39370" rIns="321955" bIns="39370" numCol="1" spcCol="1270" anchor="ctr" anchorCtr="1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/>
            <a:t>Vurdering av mulige konsekvenser av </a:t>
          </a:r>
          <a:r>
            <a:rPr lang="nb-NO" sz="3100" b="1" u="sng" kern="1200"/>
            <a:t>ikke-innlemmelse</a:t>
          </a:r>
          <a:r>
            <a:rPr lang="nb-NO" sz="3100" kern="1200"/>
            <a:t>: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400" kern="1200"/>
            <a:t>Analyse av ulike elementer (eks. risiko ved 3-landsstatus, ulike standarder, fragmentering av det indre markedet osv.) </a:t>
          </a:r>
        </a:p>
      </dsp:txBody>
      <dsp:txXfrm>
        <a:off x="7149553" y="859334"/>
        <a:ext cx="4136707" cy="41367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6B4BF-145C-4214-8AB3-98F7315A516B}">
      <dsp:nvSpPr>
        <dsp:cNvPr id="0" name=""/>
        <dsp:cNvSpPr/>
      </dsp:nvSpPr>
      <dsp:spPr>
        <a:xfrm>
          <a:off x="2415" y="312147"/>
          <a:ext cx="3035065" cy="1515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KOM legger frem nytt lovforslag </a:t>
          </a:r>
          <a:endParaRPr lang="en-US" sz="2600" kern="1200"/>
        </a:p>
      </dsp:txBody>
      <dsp:txXfrm>
        <a:off x="2415" y="312147"/>
        <a:ext cx="3035065" cy="1010489"/>
      </dsp:txXfrm>
    </dsp:sp>
    <dsp:sp modelId="{3896F84D-4142-4425-BB5B-4C7428A6997A}">
      <dsp:nvSpPr>
        <dsp:cNvPr id="0" name=""/>
        <dsp:cNvSpPr/>
      </dsp:nvSpPr>
      <dsp:spPr>
        <a:xfrm>
          <a:off x="624055" y="1322636"/>
          <a:ext cx="3035065" cy="4299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EFTA-sekretariatet vurderer eventuelle tekniske utfordringer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Sender forsagsark til EFTA statene</a:t>
          </a:r>
          <a:endParaRPr lang="en-US" sz="2600" kern="1200"/>
        </a:p>
      </dsp:txBody>
      <dsp:txXfrm>
        <a:off x="712949" y="1411530"/>
        <a:ext cx="2857277" cy="4121961"/>
      </dsp:txXfrm>
    </dsp:sp>
    <dsp:sp modelId="{191CE604-1CF3-4E78-A9DC-78C22651738A}">
      <dsp:nvSpPr>
        <dsp:cNvPr id="0" name=""/>
        <dsp:cNvSpPr/>
      </dsp:nvSpPr>
      <dsp:spPr>
        <a:xfrm>
          <a:off x="3497585" y="439570"/>
          <a:ext cx="975422" cy="7556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497585" y="590699"/>
        <a:ext cx="748729" cy="453385"/>
      </dsp:txXfrm>
    </dsp:sp>
    <dsp:sp modelId="{07A469BF-09B3-4FDB-9124-E2EEA416D0DC}">
      <dsp:nvSpPr>
        <dsp:cNvPr id="0" name=""/>
        <dsp:cNvSpPr/>
      </dsp:nvSpPr>
      <dsp:spPr>
        <a:xfrm>
          <a:off x="4877899" y="312147"/>
          <a:ext cx="3035065" cy="1515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EFTA statene mottar forslagsark</a:t>
          </a:r>
          <a:endParaRPr lang="en-US" sz="2600" kern="1200"/>
        </a:p>
      </dsp:txBody>
      <dsp:txXfrm>
        <a:off x="4877899" y="312147"/>
        <a:ext cx="3035065" cy="1010489"/>
      </dsp:txXfrm>
    </dsp:sp>
    <dsp:sp modelId="{A82DE7BB-1F95-4B1D-BBFE-28E8C849D487}">
      <dsp:nvSpPr>
        <dsp:cNvPr id="0" name=""/>
        <dsp:cNvSpPr/>
      </dsp:nvSpPr>
      <dsp:spPr>
        <a:xfrm>
          <a:off x="5499539" y="1322636"/>
          <a:ext cx="3035065" cy="4299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EFTA statene blir bedt om å vurdere eventuelle tekniske utfordringer 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Returnerer forslagsark innen 6 uker</a:t>
          </a:r>
          <a:endParaRPr lang="en-US" sz="2600" kern="1200"/>
        </a:p>
      </dsp:txBody>
      <dsp:txXfrm>
        <a:off x="5588433" y="1411530"/>
        <a:ext cx="2857277" cy="4121961"/>
      </dsp:txXfrm>
    </dsp:sp>
    <dsp:sp modelId="{740756E1-6A78-4868-AE75-CA11A58EF4CE}">
      <dsp:nvSpPr>
        <dsp:cNvPr id="0" name=""/>
        <dsp:cNvSpPr/>
      </dsp:nvSpPr>
      <dsp:spPr>
        <a:xfrm>
          <a:off x="8373069" y="439570"/>
          <a:ext cx="975422" cy="7556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373069" y="590699"/>
        <a:ext cx="748729" cy="453385"/>
      </dsp:txXfrm>
    </dsp:sp>
    <dsp:sp modelId="{A86AAA32-0564-4BAA-ADB4-29CE2C064D22}">
      <dsp:nvSpPr>
        <dsp:cNvPr id="0" name=""/>
        <dsp:cNvSpPr/>
      </dsp:nvSpPr>
      <dsp:spPr>
        <a:xfrm>
          <a:off x="9753384" y="312147"/>
          <a:ext cx="3035065" cy="1515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EU vedtar nytt lovverk </a:t>
          </a:r>
          <a:endParaRPr lang="en-US" sz="2600" kern="1200"/>
        </a:p>
      </dsp:txBody>
      <dsp:txXfrm>
        <a:off x="9753384" y="312147"/>
        <a:ext cx="3035065" cy="1010489"/>
      </dsp:txXfrm>
    </dsp:sp>
    <dsp:sp modelId="{89ED7C48-CD6A-4435-87B3-560FA4AC67EF}">
      <dsp:nvSpPr>
        <dsp:cNvPr id="0" name=""/>
        <dsp:cNvSpPr/>
      </dsp:nvSpPr>
      <dsp:spPr>
        <a:xfrm>
          <a:off x="10375024" y="1322636"/>
          <a:ext cx="3035065" cy="4299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EFTA-sekretariatet vurderer EØS-horisontale utfordringer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Sender standardark til EØS/EFTA statene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10463918" y="1411530"/>
        <a:ext cx="2857277" cy="4121961"/>
      </dsp:txXfrm>
    </dsp:sp>
    <dsp:sp modelId="{E95ABFDA-07F6-4001-B7C3-38A899278462}">
      <dsp:nvSpPr>
        <dsp:cNvPr id="0" name=""/>
        <dsp:cNvSpPr/>
      </dsp:nvSpPr>
      <dsp:spPr>
        <a:xfrm>
          <a:off x="13248554" y="439570"/>
          <a:ext cx="975422" cy="7556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3248554" y="590699"/>
        <a:ext cx="748729" cy="453385"/>
      </dsp:txXfrm>
    </dsp:sp>
    <dsp:sp modelId="{A68ABA9D-A6C3-4944-AE16-CBEEBB6249BB}">
      <dsp:nvSpPr>
        <dsp:cNvPr id="0" name=""/>
        <dsp:cNvSpPr/>
      </dsp:nvSpPr>
      <dsp:spPr>
        <a:xfrm>
          <a:off x="14628868" y="312147"/>
          <a:ext cx="3035065" cy="1515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EFTA statene mottar standardark</a:t>
          </a:r>
          <a:endParaRPr lang="en-US" sz="2600" kern="1200"/>
        </a:p>
      </dsp:txBody>
      <dsp:txXfrm>
        <a:off x="14628868" y="312147"/>
        <a:ext cx="3035065" cy="1010489"/>
      </dsp:txXfrm>
    </dsp:sp>
    <dsp:sp modelId="{A7AA97EF-3238-44AC-B8D0-EDD9A3930E65}">
      <dsp:nvSpPr>
        <dsp:cNvPr id="0" name=""/>
        <dsp:cNvSpPr/>
      </dsp:nvSpPr>
      <dsp:spPr>
        <a:xfrm>
          <a:off x="15250508" y="1322636"/>
          <a:ext cx="3035065" cy="4299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EFTA statene vurderer EØS-horisontale utfordringer (inklusive EØS-relevans)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/>
            <a:t>Returnerer forslagsark innen 12 uker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15339402" y="1411530"/>
        <a:ext cx="2857277" cy="41219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6B4BF-145C-4214-8AB3-98F7315A516B}">
      <dsp:nvSpPr>
        <dsp:cNvPr id="0" name=""/>
        <dsp:cNvSpPr/>
      </dsp:nvSpPr>
      <dsp:spPr>
        <a:xfrm>
          <a:off x="10610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KOM legger frem nytt lovforslag </a:t>
          </a:r>
          <a:endParaRPr lang="en-US" sz="2000" kern="1200"/>
        </a:p>
      </dsp:txBody>
      <dsp:txXfrm>
        <a:off x="10610" y="1130725"/>
        <a:ext cx="2393958" cy="778716"/>
      </dsp:txXfrm>
    </dsp:sp>
    <dsp:sp modelId="{3896F84D-4142-4425-BB5B-4C7428A6997A}">
      <dsp:nvSpPr>
        <dsp:cNvPr id="0" name=""/>
        <dsp:cNvSpPr/>
      </dsp:nvSpPr>
      <dsp:spPr>
        <a:xfrm>
          <a:off x="500939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EFTA-sekretariatet vurderer </a:t>
          </a:r>
          <a:r>
            <a:rPr lang="nb-NO" sz="2000" kern="1200">
              <a:solidFill>
                <a:srgbClr val="FF0000"/>
              </a:solidFill>
            </a:rPr>
            <a:t>strategiske og tekniske utforderinger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Sender forsagsark til EFTA statene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>
              <a:solidFill>
                <a:srgbClr val="FF0000"/>
              </a:solidFill>
            </a:rPr>
            <a:t>Informerer EFTA Advisory Bodies og åpner for innspill</a:t>
          </a:r>
          <a:endParaRPr lang="en-US" sz="2000" kern="1200">
            <a:solidFill>
              <a:srgbClr val="FF0000"/>
            </a:solidFill>
          </a:endParaRPr>
        </a:p>
      </dsp:txBody>
      <dsp:txXfrm>
        <a:off x="571056" y="1979558"/>
        <a:ext cx="2253724" cy="4035766"/>
      </dsp:txXfrm>
    </dsp:sp>
    <dsp:sp modelId="{191CE604-1CF3-4E78-A9DC-78C22651738A}">
      <dsp:nvSpPr>
        <dsp:cNvPr id="0" name=""/>
        <dsp:cNvSpPr/>
      </dsp:nvSpPr>
      <dsp:spPr>
        <a:xfrm>
          <a:off x="2767484" y="1222070"/>
          <a:ext cx="769380" cy="5960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767484" y="1341275"/>
        <a:ext cx="590572" cy="357616"/>
      </dsp:txXfrm>
    </dsp:sp>
    <dsp:sp modelId="{07A469BF-09B3-4FDB-9124-E2EEA416D0DC}">
      <dsp:nvSpPr>
        <dsp:cNvPr id="0" name=""/>
        <dsp:cNvSpPr/>
      </dsp:nvSpPr>
      <dsp:spPr>
        <a:xfrm>
          <a:off x="3856230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EFTA statene mottar forslagsark</a:t>
          </a:r>
          <a:endParaRPr lang="en-US" sz="2000" kern="1200"/>
        </a:p>
      </dsp:txBody>
      <dsp:txXfrm>
        <a:off x="3856230" y="1130725"/>
        <a:ext cx="2393958" cy="778716"/>
      </dsp:txXfrm>
    </dsp:sp>
    <dsp:sp modelId="{A82DE7BB-1F95-4B1D-BBFE-28E8C849D487}">
      <dsp:nvSpPr>
        <dsp:cNvPr id="0" name=""/>
        <dsp:cNvSpPr/>
      </dsp:nvSpPr>
      <dsp:spPr>
        <a:xfrm>
          <a:off x="4346559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EFTA statene blir bedt om å vurdere </a:t>
          </a:r>
          <a:r>
            <a:rPr lang="nb-NO" sz="2000" kern="1200">
              <a:solidFill>
                <a:srgbClr val="FF0000"/>
              </a:solidFill>
            </a:rPr>
            <a:t>strategiske og tekniske utfordringer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>
              <a:solidFill>
                <a:srgbClr val="FF0000"/>
              </a:solidFill>
            </a:rPr>
            <a:t>Identifiserer ansvarlig departement og kontaktperson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Returnerer forslagsark innen 6 uker</a:t>
          </a:r>
          <a:endParaRPr lang="en-US" sz="2000" kern="1200"/>
        </a:p>
      </dsp:txBody>
      <dsp:txXfrm>
        <a:off x="4416676" y="1979558"/>
        <a:ext cx="2253724" cy="4035766"/>
      </dsp:txXfrm>
    </dsp:sp>
    <dsp:sp modelId="{740756E1-6A78-4868-AE75-CA11A58EF4CE}">
      <dsp:nvSpPr>
        <dsp:cNvPr id="0" name=""/>
        <dsp:cNvSpPr/>
      </dsp:nvSpPr>
      <dsp:spPr>
        <a:xfrm>
          <a:off x="6613104" y="1222070"/>
          <a:ext cx="769380" cy="5960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613104" y="1341275"/>
        <a:ext cx="590572" cy="357616"/>
      </dsp:txXfrm>
    </dsp:sp>
    <dsp:sp modelId="{A86AAA32-0564-4BAA-ADB4-29CE2C064D22}">
      <dsp:nvSpPr>
        <dsp:cNvPr id="0" name=""/>
        <dsp:cNvSpPr/>
      </dsp:nvSpPr>
      <dsp:spPr>
        <a:xfrm>
          <a:off x="7701850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EFTA følger opp forslaget</a:t>
          </a:r>
          <a:endParaRPr lang="en-US" sz="2000" kern="1200"/>
        </a:p>
      </dsp:txBody>
      <dsp:txXfrm>
        <a:off x="7701850" y="1130725"/>
        <a:ext cx="2393958" cy="778716"/>
      </dsp:txXfrm>
    </dsp:sp>
    <dsp:sp modelId="{89ED7C48-CD6A-4435-87B3-560FA4AC67EF}">
      <dsp:nvSpPr>
        <dsp:cNvPr id="0" name=""/>
        <dsp:cNvSpPr/>
      </dsp:nvSpPr>
      <dsp:spPr>
        <a:xfrm>
          <a:off x="8192179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>
              <a:solidFill>
                <a:srgbClr val="FF0000"/>
              </a:solidFill>
            </a:rPr>
            <a:t>Egne interne saksmøter og tettere samarbeid med delegasjonene</a:t>
          </a:r>
          <a:endParaRPr lang="en-US" sz="2000" kern="120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>
              <a:solidFill>
                <a:srgbClr val="FF0000"/>
              </a:solidFill>
            </a:rPr>
            <a:t>Egne saksmøter og uformell dialog med Kommisjonen</a:t>
          </a:r>
          <a:endParaRPr lang="en-US" sz="2000" kern="1200">
            <a:solidFill>
              <a:srgbClr val="FF0000"/>
            </a:solidFill>
          </a:endParaRPr>
        </a:p>
      </dsp:txBody>
      <dsp:txXfrm>
        <a:off x="8262296" y="1979558"/>
        <a:ext cx="2253724" cy="4035766"/>
      </dsp:txXfrm>
    </dsp:sp>
    <dsp:sp modelId="{E95ABFDA-07F6-4001-B7C3-38A899278462}">
      <dsp:nvSpPr>
        <dsp:cNvPr id="0" name=""/>
        <dsp:cNvSpPr/>
      </dsp:nvSpPr>
      <dsp:spPr>
        <a:xfrm>
          <a:off x="10458724" y="1222070"/>
          <a:ext cx="769380" cy="5960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0458724" y="1341275"/>
        <a:ext cx="590572" cy="357616"/>
      </dsp:txXfrm>
    </dsp:sp>
    <dsp:sp modelId="{A68ABA9D-A6C3-4944-AE16-CBEEBB6249BB}">
      <dsp:nvSpPr>
        <dsp:cNvPr id="0" name=""/>
        <dsp:cNvSpPr/>
      </dsp:nvSpPr>
      <dsp:spPr>
        <a:xfrm>
          <a:off x="11547471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EU vedtar nytt lovverk </a:t>
          </a:r>
          <a:endParaRPr lang="en-US" sz="2000" kern="1200"/>
        </a:p>
      </dsp:txBody>
      <dsp:txXfrm>
        <a:off x="11547471" y="1130725"/>
        <a:ext cx="2393958" cy="778716"/>
      </dsp:txXfrm>
    </dsp:sp>
    <dsp:sp modelId="{A7AA97EF-3238-44AC-B8D0-EDD9A3930E65}">
      <dsp:nvSpPr>
        <dsp:cNvPr id="0" name=""/>
        <dsp:cNvSpPr/>
      </dsp:nvSpPr>
      <dsp:spPr>
        <a:xfrm>
          <a:off x="12037799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EFTA-sekretariatet vurderer EØS-horisontale utfordringer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Sender standardark til EFTA statene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</dsp:txBody>
      <dsp:txXfrm>
        <a:off x="12107916" y="1979558"/>
        <a:ext cx="2253724" cy="4035766"/>
      </dsp:txXfrm>
    </dsp:sp>
    <dsp:sp modelId="{8C797487-7973-4286-B5B4-1FF3EA2B6E17}">
      <dsp:nvSpPr>
        <dsp:cNvPr id="0" name=""/>
        <dsp:cNvSpPr/>
      </dsp:nvSpPr>
      <dsp:spPr>
        <a:xfrm>
          <a:off x="14304345" y="1222070"/>
          <a:ext cx="769380" cy="5960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4304345" y="1341275"/>
        <a:ext cx="590572" cy="357616"/>
      </dsp:txXfrm>
    </dsp:sp>
    <dsp:sp modelId="{F275B8ED-382E-4531-90C1-28B498F606D8}">
      <dsp:nvSpPr>
        <dsp:cNvPr id="0" name=""/>
        <dsp:cNvSpPr/>
      </dsp:nvSpPr>
      <dsp:spPr>
        <a:xfrm>
          <a:off x="15393091" y="1130725"/>
          <a:ext cx="2393958" cy="116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EFTA statene mottar standardark</a:t>
          </a:r>
          <a:endParaRPr lang="en-US" sz="2000" kern="1200"/>
        </a:p>
      </dsp:txBody>
      <dsp:txXfrm>
        <a:off x="15393091" y="1130725"/>
        <a:ext cx="2393958" cy="778716"/>
      </dsp:txXfrm>
    </dsp:sp>
    <dsp:sp modelId="{48C12ED1-D323-46A5-A4DE-668617CEA03D}">
      <dsp:nvSpPr>
        <dsp:cNvPr id="0" name=""/>
        <dsp:cNvSpPr/>
      </dsp:nvSpPr>
      <dsp:spPr>
        <a:xfrm>
          <a:off x="15883420" y="1909441"/>
          <a:ext cx="2393958" cy="417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/>
            <a:t>EFTA statene vurderer EØS-horisontale utfordringer (inklusive EØS-relevans)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Returnerer forslagsark innen 16 uker</a:t>
          </a:r>
          <a:endParaRPr lang="en-US" sz="2000" kern="1200" dirty="0"/>
        </a:p>
      </dsp:txBody>
      <dsp:txXfrm>
        <a:off x="15953537" y="1979558"/>
        <a:ext cx="2253724" cy="4035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29901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572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300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751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61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466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496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7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2763"/>
            <a:ext cx="4560888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IE" sz="12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87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464B5-BC61-0577-0E33-2DE792C92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DD4774-B7C2-520A-2A9F-B135F5356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9EF87-6A80-8E54-2A52-CCAE90E77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119EC-3F32-A568-490D-8E3DAC4F8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01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452110" cy="308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044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971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062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54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36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049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51435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132070" cy="3081338"/>
          </a:xfrm>
        </p:spPr>
        <p:txBody>
          <a:bodyPr/>
          <a:lstStyle/>
          <a:p>
            <a:pPr>
              <a:lnSpc>
                <a:spcPct val="116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83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1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90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8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4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11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9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1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6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20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4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efta.sharepoint.com/:x:/s/EFTAIMD/EVnOgds2DZ5ChJfFUtQjwAMB4Y-LPRVTnE9nvYJMSofk6w?e=IrNeb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efta.sharepoint.com/:x:/s/EFTAIMD/EVnOgds2DZ5ChJfFUtQjwAMB4Y-LPRVTnE9nvYJMSofk6w?e=IrNebP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3.jpe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diagramDrawing" Target="../diagrams/drawing3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.jpeg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3.jpe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diagramDrawing" Target="../diagrams/drawing4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.jpeg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fta.sharepoint.com/:w:/s/EFTAIMD/ETzWo-ZW-fVDjjCWBSe6wV0BuJv8DVoktt3U_TwdLpycyQ?e=XbuYNa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efta.sharepoint.com/:w:/s/EFTAIMD/EUhjrHsBmMhFkPyvW3r1PEsBaHV_FMEhpwuxNnbAviKj-A?e=5JWXDq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fta.sharepoint.com/:x:/s/EFTAIMD/ETlZDfWJY7pKlPSXDQtOujkBNaapadCcQTY7pTNsgcMPkg?e=M3rDgh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hyperlink" Target="https://efta.sharepoint.com/:w:/s/EFTAIMD/Ed1L_ThQzdJMnSulJxAE76oBzCwbPS6eXHA8SD60mwy7dg?e=WkxNzF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s://efta.sharepoint.com/:w:/s/EFTAIMD/EazfEadm945AugiSlcohVOgB6ekUNw8o_aGKNGtqe0xVeg?e=XqYyK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jpe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.jpe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diagramDrawing" Target="../diagrams/drawing2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.jpeg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7987" cy="10296525"/>
            <a:chOff x="0" y="0"/>
            <a:chExt cx="24383983" cy="13728700"/>
          </a:xfrm>
        </p:grpSpPr>
        <p:sp>
          <p:nvSpPr>
            <p:cNvPr id="3" name="Freeform 3"/>
            <p:cNvSpPr/>
            <p:nvPr/>
          </p:nvSpPr>
          <p:spPr>
            <a:xfrm>
              <a:off x="16459183" y="1270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2303" r="-9230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7924800" y="0"/>
              <a:ext cx="8534400" cy="13716000"/>
            </a:xfrm>
            <a:custGeom>
              <a:avLst/>
              <a:gdLst/>
              <a:ahLst/>
              <a:cxnLst/>
              <a:rect l="l" t="t" r="r" b="b"/>
              <a:pathLst>
                <a:path w="8534400" h="13716000">
                  <a:moveTo>
                    <a:pt x="0" y="0"/>
                  </a:moveTo>
                  <a:lnTo>
                    <a:pt x="8534400" y="0"/>
                  </a:lnTo>
                  <a:lnTo>
                    <a:pt x="8534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0535" r="-7053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753" r="-827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4BB8208D-8F0A-6444-93E8-5053B30C48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726" y="-9525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AutoShape 12"/>
          <p:cNvSpPr/>
          <p:nvPr/>
        </p:nvSpPr>
        <p:spPr>
          <a:xfrm flipH="1">
            <a:off x="5308143" y="5122695"/>
            <a:ext cx="7662258" cy="14287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H="1">
            <a:off x="17730652" y="1028700"/>
            <a:ext cx="0" cy="72016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523718" y="6081247"/>
            <a:ext cx="0" cy="3634856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6149683" y="9021292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60B58DCB-A69D-6E0F-D2A2-D5132C19B9D6}"/>
              </a:ext>
            </a:extLst>
          </p:cNvPr>
          <p:cNvSpPr txBox="1">
            <a:spLocks/>
          </p:cNvSpPr>
          <p:nvPr/>
        </p:nvSpPr>
        <p:spPr>
          <a:xfrm>
            <a:off x="8284043" y="6013182"/>
            <a:ext cx="1652655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Role 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3A024-DFD5-ED5B-3A23-F020BBC5EAFB}"/>
              </a:ext>
            </a:extLst>
          </p:cNvPr>
          <p:cNvSpPr txBox="1">
            <a:spLocks/>
          </p:cNvSpPr>
          <p:nvPr/>
        </p:nvSpPr>
        <p:spPr>
          <a:xfrm>
            <a:off x="4953272" y="5475790"/>
            <a:ext cx="8381455" cy="38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3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Name Presenter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>
          <a:xfrm>
            <a:off x="4137390" y="3384902"/>
            <a:ext cx="9979589" cy="3192878"/>
            <a:chOff x="0" y="0"/>
            <a:chExt cx="13306119" cy="4257170"/>
          </a:xfrm>
        </p:grpSpPr>
        <p:sp>
          <p:nvSpPr>
            <p:cNvPr id="15" name="AutoShape 8"/>
            <p:cNvSpPr>
              <a:spLocks/>
            </p:cNvSpPr>
            <p:nvPr/>
          </p:nvSpPr>
          <p:spPr>
            <a:xfrm>
              <a:off x="0" y="0"/>
              <a:ext cx="13306119" cy="4257170"/>
            </a:xfrm>
            <a:prstGeom prst="rect">
              <a:avLst/>
            </a:prstGeom>
            <a:solidFill>
              <a:srgbClr val="394042">
                <a:alpha val="9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9"/>
            <p:cNvSpPr txBox="1">
              <a:spLocks/>
            </p:cNvSpPr>
            <p:nvPr/>
          </p:nvSpPr>
          <p:spPr>
            <a:xfrm>
              <a:off x="442079" y="367536"/>
              <a:ext cx="12364452" cy="1978490"/>
            </a:xfrm>
            <a:prstGeom prst="rect">
              <a:avLst/>
            </a:prstGeom>
            <a:effectLst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9"/>
                </a:lnSpc>
              </a:pPr>
              <a:r>
                <a:rPr lang="en-US" sz="3200" b="1" dirty="0" err="1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Sektorovergripende</a:t>
              </a:r>
              <a:r>
                <a:rPr lang="en-US" sz="3200" b="1" dirty="0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 </a:t>
              </a:r>
              <a:r>
                <a:rPr lang="en-US" sz="3200" b="1" dirty="0" err="1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regelverk</a:t>
              </a:r>
              <a:br>
                <a:rPr lang="en-US" sz="3200" b="1" dirty="0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</a:br>
              <a:r>
                <a:rPr lang="en-US" sz="3200" b="1" dirty="0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 – Nye </a:t>
              </a:r>
              <a:r>
                <a:rPr lang="en-US" sz="3200" b="1" dirty="0" err="1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vurderinger</a:t>
              </a:r>
              <a:r>
                <a:rPr lang="en-US" sz="3200" b="1" dirty="0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 og </a:t>
              </a:r>
              <a:r>
                <a:rPr lang="en-US" sz="3200" b="1" dirty="0" err="1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arbeidsmetoder</a:t>
              </a:r>
              <a:endParaRPr lang="en-US" sz="3200" b="1" dirty="0">
                <a:solidFill>
                  <a:srgbClr val="FFFFFF"/>
                </a:solidFill>
                <a:latin typeface="Poppins"/>
                <a:ea typeface="Canva Sans Bold"/>
                <a:cs typeface="Poppins"/>
              </a:endParaRPr>
            </a:p>
          </p:txBody>
        </p:sp>
        <p:sp>
          <p:nvSpPr>
            <p:cNvPr id="19" name="TextBox 10"/>
            <p:cNvSpPr txBox="1">
              <a:spLocks/>
            </p:cNvSpPr>
            <p:nvPr/>
          </p:nvSpPr>
          <p:spPr>
            <a:xfrm>
              <a:off x="1087843" y="2787850"/>
              <a:ext cx="11175274" cy="51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800">
                  <a:solidFill>
                    <a:srgbClr val="FFFFFF"/>
                  </a:solidFill>
                  <a:latin typeface="Canva Sans"/>
                  <a:sym typeface="Canva Sans"/>
                </a:rPr>
                <a:t>EFTA </a:t>
              </a:r>
              <a:r>
                <a:rPr lang="en-US" sz="2800" err="1">
                  <a:solidFill>
                    <a:srgbClr val="FFFFFF"/>
                  </a:solidFill>
                  <a:latin typeface="Canva Sans"/>
                  <a:sym typeface="Canva Sans"/>
                </a:rPr>
                <a:t>Sekretariatet</a:t>
              </a:r>
              <a:r>
                <a:rPr lang="en-US" sz="2800">
                  <a:solidFill>
                    <a:srgbClr val="FFFFFF"/>
                  </a:solidFill>
                  <a:latin typeface="Canva Sans"/>
                  <a:sym typeface="Canva Sans"/>
                </a:rPr>
                <a:t> </a:t>
              </a:r>
              <a:r>
                <a:rPr lang="en-US" sz="2800" err="1">
                  <a:solidFill>
                    <a:srgbClr val="FFFFFF"/>
                  </a:solidFill>
                  <a:latin typeface="Canva Sans"/>
                  <a:sym typeface="Canva Sans"/>
                </a:rPr>
                <a:t>i</a:t>
              </a:r>
              <a:r>
                <a:rPr lang="en-US" sz="2800">
                  <a:solidFill>
                    <a:srgbClr val="FFFFFF"/>
                  </a:solidFill>
                  <a:latin typeface="Canva Sans"/>
                  <a:sym typeface="Canva Sans"/>
                </a:rPr>
                <a:t> Oslo</a:t>
              </a:r>
              <a:endParaRPr lang="en-US" err="1"/>
            </a:p>
          </p:txBody>
        </p:sp>
      </p:grpSp>
    </p:spTree>
    <p:extLst>
      <p:ext uri="{BB962C8B-B14F-4D97-AF65-F5344CB8AC3E}">
        <p14:creationId xmlns:p14="http://schemas.microsoft.com/office/powerpoint/2010/main" val="810573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14" name="Freeform 14"/>
          <p:cNvSpPr/>
          <p:nvPr/>
        </p:nvSpPr>
        <p:spPr>
          <a:xfrm>
            <a:off x="16171983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865817" y="6152479"/>
            <a:ext cx="15306166" cy="390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Sentral informasjonskilde for arbeidet med sektorovergripende regelverk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Oversikt over</a:t>
            </a:r>
            <a:r>
              <a:rPr lang="nb-NO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strategiske vurderinger</a:t>
            </a: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og status for EØS-prosessen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Informasjon føres inn fra returnerte forslagsark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Sporing av nye initiativer med mulig sektorovergripende regelverk 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Formål: </a:t>
            </a: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Bedre oversikt over saker, muliggjøre oppfølging og sikre god informasjonsflyt  </a:t>
            </a: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79424" y="2837655"/>
            <a:ext cx="16632752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Hovedtiltak 3: Strategisk oversikt</a:t>
            </a:r>
            <a:endParaRPr lang="nb-NO" sz="80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C44D5B7-BE51-BD71-18F2-C28750DEE3B2}"/>
              </a:ext>
            </a:extLst>
          </p:cNvPr>
          <p:cNvSpPr/>
          <p:nvPr/>
        </p:nvSpPr>
        <p:spPr>
          <a:xfrm>
            <a:off x="865817" y="3851200"/>
            <a:ext cx="9304672" cy="2153084"/>
          </a:xfrm>
          <a:prstGeom prst="rightArrow">
            <a:avLst/>
          </a:prstGeom>
          <a:solidFill>
            <a:srgbClr val="66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41B9BB-1F69-F56E-AEA6-66B850A89014}"/>
              </a:ext>
            </a:extLst>
          </p:cNvPr>
          <p:cNvGrpSpPr/>
          <p:nvPr/>
        </p:nvGrpSpPr>
        <p:grpSpPr>
          <a:xfrm>
            <a:off x="1867520" y="4390589"/>
            <a:ext cx="2353427" cy="1076542"/>
            <a:chOff x="1001703" y="539389"/>
            <a:chExt cx="2353427" cy="10765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F87403-F5D1-E090-90EA-AF5185E4BDA9}"/>
                </a:ext>
              </a:extLst>
            </p:cNvPr>
            <p:cNvSpPr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A76241-EF70-B3BB-B731-D05F482CDBFC}"/>
                </a:ext>
              </a:extLst>
            </p:cNvPr>
            <p:cNvSpPr txBox="1"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Status: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dirty="0"/>
                <a:t>Innført</a:t>
              </a:r>
              <a:endParaRPr lang="nb-NO" sz="20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843872-262B-ECC3-4D4B-26C4F741A3C6}"/>
              </a:ext>
            </a:extLst>
          </p:cNvPr>
          <p:cNvGrpSpPr/>
          <p:nvPr/>
        </p:nvGrpSpPr>
        <p:grpSpPr>
          <a:xfrm>
            <a:off x="5302748" y="4379130"/>
            <a:ext cx="2353427" cy="1076542"/>
            <a:chOff x="4436931" y="527930"/>
            <a:chExt cx="2353427" cy="10765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DBCC67-AE9E-86D2-2A17-7308A32B245F}"/>
                </a:ext>
              </a:extLst>
            </p:cNvPr>
            <p:cNvSpPr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F496D4-AF63-0BB4-42C7-FE378DBB23E4}"/>
                </a:ext>
              </a:extLst>
            </p:cNvPr>
            <p:cNvSpPr txBox="1"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Neste steg:</a:t>
              </a:r>
            </a:p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dirty="0"/>
                <a:t>Løpende oppdateringer</a:t>
              </a:r>
              <a:endParaRPr lang="nb-NO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4925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EEF543-EC0E-1DBB-C37F-D973504AC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4819"/>
            <a:ext cx="18287994" cy="62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0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14" name="Freeform 14"/>
          <p:cNvSpPr/>
          <p:nvPr/>
        </p:nvSpPr>
        <p:spPr>
          <a:xfrm>
            <a:off x="16171983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865817" y="5881656"/>
            <a:ext cx="15306166" cy="333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Innført permanent på UK 1-4 dagsorden 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Sekretariatet forbereder agendaen og kan melde saker for diskusjon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Utveksling mellom EFTA landene om strategiske hensyn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Formål: </a:t>
            </a: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Overblikk over sektorovergripende saker i UK 1-4, identifisere nødvendig oppfølging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65817" y="2646386"/>
            <a:ext cx="16632752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Hovedtiltak 4: Strategiske diskusjoner i UK 1-4</a:t>
            </a:r>
            <a:endParaRPr lang="nb-NO" sz="80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B11EBC7-3E07-264E-0274-2E2B8B482F6C}"/>
              </a:ext>
            </a:extLst>
          </p:cNvPr>
          <p:cNvSpPr/>
          <p:nvPr/>
        </p:nvSpPr>
        <p:spPr>
          <a:xfrm>
            <a:off x="865817" y="3851200"/>
            <a:ext cx="9304672" cy="2153084"/>
          </a:xfrm>
          <a:prstGeom prst="rightArrow">
            <a:avLst/>
          </a:prstGeom>
          <a:solidFill>
            <a:srgbClr val="66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0CE1A8-161A-10F5-108E-6C9CB9B7B423}"/>
              </a:ext>
            </a:extLst>
          </p:cNvPr>
          <p:cNvGrpSpPr/>
          <p:nvPr/>
        </p:nvGrpSpPr>
        <p:grpSpPr>
          <a:xfrm>
            <a:off x="1867520" y="4390589"/>
            <a:ext cx="2353427" cy="1076542"/>
            <a:chOff x="1001703" y="539389"/>
            <a:chExt cx="2353427" cy="10765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339050-DB85-4243-93F7-A607C629F034}"/>
                </a:ext>
              </a:extLst>
            </p:cNvPr>
            <p:cNvSpPr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5966D7-D6D0-E6E6-FF8E-D8F1037672C8}"/>
                </a:ext>
              </a:extLst>
            </p:cNvPr>
            <p:cNvSpPr txBox="1"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Status: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dirty="0"/>
                <a:t>Innført</a:t>
              </a:r>
              <a:endParaRPr lang="nb-NO" sz="2000" kern="1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D0DF61-D534-9BD8-210A-5352019C9727}"/>
              </a:ext>
            </a:extLst>
          </p:cNvPr>
          <p:cNvGrpSpPr/>
          <p:nvPr/>
        </p:nvGrpSpPr>
        <p:grpSpPr>
          <a:xfrm>
            <a:off x="5302748" y="4379130"/>
            <a:ext cx="2353427" cy="1076542"/>
            <a:chOff x="4436931" y="527930"/>
            <a:chExt cx="2353427" cy="107654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1B30D5-A1B2-0C50-F11F-2A6731188C0E}"/>
                </a:ext>
              </a:extLst>
            </p:cNvPr>
            <p:cNvSpPr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62AD91-0862-19F5-CDC7-60D012131C4F}"/>
                </a:ext>
              </a:extLst>
            </p:cNvPr>
            <p:cNvSpPr txBox="1"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Neste steg:</a:t>
              </a:r>
            </a:p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dirty="0"/>
                <a:t>Gjentagende på hvert møte</a:t>
              </a:r>
              <a:endParaRPr lang="nb-NO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74166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14" name="Freeform 14"/>
          <p:cNvSpPr/>
          <p:nvPr/>
        </p:nvSpPr>
        <p:spPr>
          <a:xfrm>
            <a:off x="16171983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865817" y="5881656"/>
            <a:ext cx="16016170" cy="615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  <a:hlinkClick r:id="rId7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Tilpasse måten arbeidsgruppene jobber til prosesser på sektorovergripende regelverk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Best </a:t>
            </a:r>
            <a:r>
              <a:rPr lang="nb-NO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practices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dokument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Nødvendige veiledningsdokumenter og maler for EØS-prosessen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Sjekkliste for strategiske vurderinger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Veiledningsdokument fra UK 1-4 til arbeidsgruppene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algn="ctr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65816" y="2646386"/>
            <a:ext cx="172166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Hovedtiltak 5: Reviderte “best </a:t>
            </a:r>
            <a:r>
              <a:rPr lang="nb-NO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practices</a:t>
            </a: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” for arbeidsgruppene, andre støttedokumenter </a:t>
            </a:r>
            <a:endParaRPr lang="nb-NO" sz="80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48E1B71-F443-166F-417B-5E68BAD39A2D}"/>
              </a:ext>
            </a:extLst>
          </p:cNvPr>
          <p:cNvSpPr/>
          <p:nvPr/>
        </p:nvSpPr>
        <p:spPr>
          <a:xfrm>
            <a:off x="865816" y="4066958"/>
            <a:ext cx="9304672" cy="2153084"/>
          </a:xfrm>
          <a:prstGeom prst="rightArrow">
            <a:avLst/>
          </a:prstGeom>
          <a:solidFill>
            <a:srgbClr val="66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94C744-974F-F714-A4BE-6828B8BE05F0}"/>
              </a:ext>
            </a:extLst>
          </p:cNvPr>
          <p:cNvGrpSpPr/>
          <p:nvPr/>
        </p:nvGrpSpPr>
        <p:grpSpPr>
          <a:xfrm>
            <a:off x="1867519" y="4606347"/>
            <a:ext cx="2353427" cy="1076542"/>
            <a:chOff x="1001703" y="539389"/>
            <a:chExt cx="2353427" cy="10765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773DC2-7538-9156-9FD4-D29F46BF203D}"/>
                </a:ext>
              </a:extLst>
            </p:cNvPr>
            <p:cNvSpPr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4BD22A-0854-4975-EE77-95C23BA74A65}"/>
                </a:ext>
              </a:extLst>
            </p:cNvPr>
            <p:cNvSpPr txBox="1"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Status: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dirty="0"/>
                <a:t>I prosess</a:t>
              </a:r>
              <a:endParaRPr lang="nb-NO" sz="20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87F321-C26A-42DC-6E4C-88829842EE66}"/>
              </a:ext>
            </a:extLst>
          </p:cNvPr>
          <p:cNvGrpSpPr/>
          <p:nvPr/>
        </p:nvGrpSpPr>
        <p:grpSpPr>
          <a:xfrm>
            <a:off x="5302747" y="4594888"/>
            <a:ext cx="2690879" cy="1076542"/>
            <a:chOff x="4436931" y="527930"/>
            <a:chExt cx="2353427" cy="10765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1845C0-18B4-92C7-AA47-C35242C0815F}"/>
                </a:ext>
              </a:extLst>
            </p:cNvPr>
            <p:cNvSpPr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188B9C-7762-C9B5-49BA-B03D9888CF91}"/>
                </a:ext>
              </a:extLst>
            </p:cNvPr>
            <p:cNvSpPr txBox="1"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Neste steg:</a:t>
              </a:r>
            </a:p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dirty="0"/>
                <a:t>Til konsultasjon med medlemslandene i UK 1-4</a:t>
              </a:r>
              <a:endParaRPr lang="nb-NO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632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171983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865816" y="5655514"/>
            <a:ext cx="15221724" cy="615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  <a:hlinkClick r:id="rId7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Bygger på anbefaling fra </a:t>
            </a:r>
            <a:r>
              <a:rPr lang="nb-NO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Walaas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-rapporten (side 36)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EFTA </a:t>
            </a:r>
            <a:r>
              <a:rPr lang="nb-NO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Advisory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</a:t>
            </a:r>
            <a:r>
              <a:rPr lang="nb-NO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Bodies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holdes informert om nye forslag til vurdering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Kan komme med innspill til arbeidsgruppene og Underkomite 1-4 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Frist: 4 uker etter at et forslagsark er sendt til EFTA statene for vurdering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Formål: 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Øke transparens rundt EØS-prosessen og gi mulighet for innspill med relevant informasjon enten i EFTA eller nasjonalt</a:t>
            </a: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65816" y="2646386"/>
            <a:ext cx="17422183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Støttetiltak: Konsultasjoner med </a:t>
            </a:r>
            <a:r>
              <a:rPr lang="nb-NO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Advisory</a:t>
            </a: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nb-NO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Bodies</a:t>
            </a:r>
            <a:endParaRPr lang="en-US" sz="80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6FFCEC0-35DD-16CF-F195-4D0AC5C685FF}"/>
              </a:ext>
            </a:extLst>
          </p:cNvPr>
          <p:cNvSpPr/>
          <p:nvPr/>
        </p:nvSpPr>
        <p:spPr>
          <a:xfrm>
            <a:off x="865817" y="3851200"/>
            <a:ext cx="9304672" cy="2153084"/>
          </a:xfrm>
          <a:prstGeom prst="rightArrow">
            <a:avLst/>
          </a:prstGeom>
          <a:solidFill>
            <a:srgbClr val="66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77705E-A712-406A-104A-E8D760EB8A19}"/>
              </a:ext>
            </a:extLst>
          </p:cNvPr>
          <p:cNvGrpSpPr/>
          <p:nvPr/>
        </p:nvGrpSpPr>
        <p:grpSpPr>
          <a:xfrm>
            <a:off x="1867520" y="4390589"/>
            <a:ext cx="2353427" cy="1076542"/>
            <a:chOff x="1001703" y="539389"/>
            <a:chExt cx="2353427" cy="10765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979398-CDD3-2264-171C-BC3D477C645E}"/>
                </a:ext>
              </a:extLst>
            </p:cNvPr>
            <p:cNvSpPr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A6A0CD-386E-02C4-B9B8-5762E8F4C3FD}"/>
                </a:ext>
              </a:extLst>
            </p:cNvPr>
            <p:cNvSpPr txBox="1"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Status: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dirty="0"/>
                <a:t>Innført</a:t>
              </a:r>
              <a:endParaRPr lang="nb-NO" sz="20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6CA8D-F7C7-22D1-F934-E8F13EA9F60D}"/>
              </a:ext>
            </a:extLst>
          </p:cNvPr>
          <p:cNvGrpSpPr/>
          <p:nvPr/>
        </p:nvGrpSpPr>
        <p:grpSpPr>
          <a:xfrm>
            <a:off x="5302748" y="4379130"/>
            <a:ext cx="2353427" cy="1076542"/>
            <a:chOff x="4436931" y="527930"/>
            <a:chExt cx="2353427" cy="10765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5F4A92C-A307-AB0D-8E82-2DEA9B992277}"/>
                </a:ext>
              </a:extLst>
            </p:cNvPr>
            <p:cNvSpPr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C90B0D-9FB3-2FAE-9E2E-635FFDF4AAF2}"/>
                </a:ext>
              </a:extLst>
            </p:cNvPr>
            <p:cNvSpPr txBox="1"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Neste steg:</a:t>
              </a:r>
            </a:p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kern="1200" dirty="0"/>
                <a:t>Løpende ve</a:t>
              </a:r>
              <a:r>
                <a:rPr lang="nb-NO" sz="2000" dirty="0"/>
                <a:t>d nytt regelverk</a:t>
              </a:r>
              <a:endParaRPr lang="nb-NO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417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0159719-2EE9-F1D3-3F8F-8DA8AB1C7E3D}"/>
              </a:ext>
            </a:extLst>
          </p:cNvPr>
          <p:cNvGraphicFramePr/>
          <p:nvPr/>
        </p:nvGraphicFramePr>
        <p:xfrm>
          <a:off x="0" y="3070833"/>
          <a:ext cx="18287989" cy="5934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2">
            <a:extLst>
              <a:ext uri="{FF2B5EF4-FFF2-40B4-BE49-F238E27FC236}">
                <a16:creationId xmlns:a16="http://schemas.microsoft.com/office/drawing/2014/main" id="{15A25471-9E5C-2C94-C43B-DE45DE627358}"/>
              </a:ext>
            </a:extLst>
          </p:cNvPr>
          <p:cNvSpPr txBox="1"/>
          <p:nvPr/>
        </p:nvSpPr>
        <p:spPr>
          <a:xfrm>
            <a:off x="4454812" y="1927084"/>
            <a:ext cx="14303141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EØS-prosess: Ordinære saker</a:t>
            </a:r>
            <a:endParaRPr lang="nb-NO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15212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0159719-2EE9-F1D3-3F8F-8DA8AB1C7E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2856"/>
              </p:ext>
            </p:extLst>
          </p:nvPr>
        </p:nvGraphicFramePr>
        <p:xfrm>
          <a:off x="0" y="3070832"/>
          <a:ext cx="18287989" cy="7216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2">
            <a:extLst>
              <a:ext uri="{FF2B5EF4-FFF2-40B4-BE49-F238E27FC236}">
                <a16:creationId xmlns:a16="http://schemas.microsoft.com/office/drawing/2014/main" id="{15A25471-9E5C-2C94-C43B-DE45DE627358}"/>
              </a:ext>
            </a:extLst>
          </p:cNvPr>
          <p:cNvSpPr txBox="1"/>
          <p:nvPr/>
        </p:nvSpPr>
        <p:spPr>
          <a:xfrm>
            <a:off x="3050372" y="1917896"/>
            <a:ext cx="14303141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EØS-prosess: Sektorovergripende saker</a:t>
            </a:r>
            <a:endParaRPr lang="nb-NO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281542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4AD2461-F914-2C59-2EF4-5E414E45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3726"/>
            <a:ext cx="18288000" cy="1225356"/>
          </a:xfrm>
        </p:spPr>
        <p:txBody>
          <a:bodyPr/>
          <a:lstStyle/>
          <a:p>
            <a:pPr algn="ctr"/>
            <a:r>
              <a:rPr lang="en-GB" sz="4800" b="1" kern="0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EUs </a:t>
            </a:r>
            <a:r>
              <a:rPr lang="en-GB" sz="4800" b="1" kern="0" err="1">
                <a:solidFill>
                  <a:srgbClr val="12164E"/>
                </a:solidFill>
                <a:latin typeface="Poppins" pitchFamily="2"/>
                <a:ea typeface="+mn-ea"/>
                <a:cs typeface="Poppins" pitchFamily="2"/>
              </a:rPr>
              <a:t>Konkurransekrafts-kompass</a:t>
            </a:r>
            <a:endParaRPr lang="en-GB" sz="4800" b="1" kern="0">
              <a:solidFill>
                <a:srgbClr val="12164E"/>
              </a:solidFill>
              <a:latin typeface="Poppins" pitchFamily="2"/>
              <a:ea typeface="+mn-ea"/>
              <a:cs typeface="Poppins" pitchFamily="2"/>
            </a:endParaRPr>
          </a:p>
        </p:txBody>
      </p:sp>
      <p:pic>
        <p:nvPicPr>
          <p:cNvPr id="8" name="Picture 7" descr="A compass with arrows and stars&#10;&#10;Description automatically generated">
            <a:extLst>
              <a:ext uri="{FF2B5EF4-FFF2-40B4-BE49-F238E27FC236}">
                <a16:creationId xmlns:a16="http://schemas.microsoft.com/office/drawing/2014/main" id="{585280E4-938C-963C-8567-6BB02324B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293" y="1984130"/>
            <a:ext cx="13263728" cy="7755182"/>
          </a:xfrm>
          <a:prstGeom prst="rect">
            <a:avLst/>
          </a:prstGeom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C1C6CAC6-CD35-B2ED-9BA0-909F937CB970}"/>
              </a:ext>
            </a:extLst>
          </p:cNvPr>
          <p:cNvSpPr/>
          <p:nvPr/>
        </p:nvSpPr>
        <p:spPr>
          <a:xfrm>
            <a:off x="16179905" y="9005367"/>
            <a:ext cx="1549789" cy="968614"/>
          </a:xfrm>
          <a:custGeom>
            <a:avLst/>
            <a:gdLst>
              <a:gd name="f0" fmla="val w"/>
              <a:gd name="f1" fmla="val h"/>
              <a:gd name="f2" fmla="val 0"/>
              <a:gd name="f3" fmla="val 1549788"/>
              <a:gd name="f4" fmla="val 968617"/>
              <a:gd name="f5" fmla="val 1549787"/>
              <a:gd name="f6" fmla="*/ f0 1 1549788"/>
              <a:gd name="f7" fmla="*/ f1 1 968617"/>
              <a:gd name="f8" fmla="+- f4 0 f2"/>
              <a:gd name="f9" fmla="+- f3 0 f2"/>
              <a:gd name="f10" fmla="*/ f9 1 1549788"/>
              <a:gd name="f11" fmla="*/ f8 1 968617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549788" h="968617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01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A0152-D1F6-1A8A-0ACA-A42E2FFAA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B5C2407-28FA-0F9A-1205-1FBF21B7CA02}"/>
              </a:ext>
            </a:extLst>
          </p:cNvPr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2FCE647-4B9F-7251-E726-415EBABBDF08}"/>
                </a:ext>
              </a:extLst>
            </p:cNvPr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>
            <a:extLst>
              <a:ext uri="{FF2B5EF4-FFF2-40B4-BE49-F238E27FC236}">
                <a16:creationId xmlns:a16="http://schemas.microsoft.com/office/drawing/2014/main" id="{A13C1561-83E2-CE19-6E48-4BF0BE4EFF72}"/>
              </a:ext>
            </a:extLst>
          </p:cNvPr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F4C35C6F-30C0-301D-A1E7-D8DB6F7BF34B}"/>
              </a:ext>
            </a:extLst>
          </p:cNvPr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352969A-9925-E3C5-0683-0D30D53952D0}"/>
              </a:ext>
            </a:extLst>
          </p:cNvPr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8C2E602-94E9-CFBE-8C9C-756526A51639}"/>
                </a:ext>
              </a:extLst>
            </p:cNvPr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1687AA7C-1BED-00AC-E25E-F5357E9BF344}"/>
              </a:ext>
            </a:extLst>
          </p:cNvPr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B9F12AA-5C16-0B9B-4B46-0286460992EF}"/>
                </a:ext>
              </a:extLst>
            </p:cNvPr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8DB92F8F-DD9A-A255-3464-D99C8CA78F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CAF97344-591D-D38C-5A10-9D0EA2EFD406}"/>
              </a:ext>
            </a:extLst>
          </p:cNvPr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6F30A28-F18C-D495-D1DA-2A5EBF1E4D33}"/>
              </a:ext>
            </a:extLst>
          </p:cNvPr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F3FD7356-A51F-F05C-730C-448922301B6C}"/>
              </a:ext>
            </a:extLst>
          </p:cNvPr>
          <p:cNvSpPr txBox="1"/>
          <p:nvPr/>
        </p:nvSpPr>
        <p:spPr>
          <a:xfrm>
            <a:off x="871074" y="4028935"/>
            <a:ext cx="15503719" cy="502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The Secretariat will present the </a:t>
            </a:r>
            <a:r>
              <a:rPr lang="en-US" sz="280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finalised</a:t>
            </a: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deliverables (including best practices) and the new ways of working in WG meetings 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Starting following 30 April 2025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The Secretariat will visit the EEA EFTA Capitals and present the deliverables in process, new ways of working and discuss with key coordinators and case handlers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Oslo 9-10 April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The Secretariat will regularly provide stock-taking in Subcommittees I-IV, Deputes and the Standing Committee on the implementation process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Stock-taking on the deliverables in the autumn 2025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47FD4B4D-62B7-E718-3ED4-A27FBAC36E99}"/>
              </a:ext>
            </a:extLst>
          </p:cNvPr>
          <p:cNvSpPr txBox="1"/>
          <p:nvPr/>
        </p:nvSpPr>
        <p:spPr>
          <a:xfrm>
            <a:off x="865817" y="2646386"/>
            <a:ext cx="16169116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Next Steps During the Implementation Phase</a:t>
            </a:r>
            <a:endParaRPr lang="en-US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pic>
        <p:nvPicPr>
          <p:cNvPr id="11" name="Picture 10" descr="A poster with a picture of a mountain and a body of water&#10;&#10;AI-generated content may be incorrect.">
            <a:extLst>
              <a:ext uri="{FF2B5EF4-FFF2-40B4-BE49-F238E27FC236}">
                <a16:creationId xmlns:a16="http://schemas.microsoft.com/office/drawing/2014/main" id="{6B3099F8-F4BD-AE69-9E4E-A2B2BC008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5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2"/>
              <a:stretch>
                <a:fillRect t="-17372" b="-683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t="-31038" b="-421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884681" y="3865649"/>
            <a:ext cx="16940263" cy="6722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  <a:hlinkClick r:id="rId6"/>
              </a:rPr>
              <a:t>Progress Tracker</a:t>
            </a: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Tracks the SC Plan deliverables and completed actions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Actions: Update as deliverables are completed</a:t>
            </a:r>
            <a:endParaRPr lang="en-US" sz="2800" b="1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  <a:hlinkClick r:id="rId7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  <a:hlinkClick r:id="rId8"/>
              </a:rPr>
              <a:t>Guidelines Strategic Overview</a:t>
            </a: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  <a:hlinkClick r:id="rId7"/>
              </a:rPr>
              <a:t>IMD Officer Guidance on What Triggers CSI Assessment  </a:t>
            </a:r>
            <a:endParaRPr lang="en-US" sz="28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marL="457200" lvl="0" indent="-457200" algn="l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  <a:hlinkClick r:id="rId9"/>
              </a:rPr>
              <a:t>Existing CSI Assessment Template </a:t>
            </a: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– To assess the existing CSIs identified by the Task Force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Internal IMD guidelines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Actions: Ensure IMD officers are aware</a:t>
            </a:r>
            <a:endParaRPr lang="en-US" sz="28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  <a:hlinkClick r:id="rId10"/>
            </a:endParaRPr>
          </a:p>
          <a:p>
            <a:pPr marL="457200" lvl="0" indent="-457200" algn="l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  <a:hlinkClick r:id="rId10"/>
              </a:rPr>
              <a:t>WG Best Practices Document </a:t>
            </a:r>
            <a:endParaRPr lang="en-US" sz="28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Actions: Under review to streamline WG functioning</a:t>
            </a:r>
          </a:p>
          <a:p>
            <a:pPr marL="457200" lvl="0" indent="-457200" algn="l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en-US" sz="28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784175" y="2578351"/>
            <a:ext cx="17298339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ct val="0"/>
              </a:spcBef>
            </a:pPr>
            <a:r>
              <a:rPr lang="en-US" sz="4800" b="1">
                <a:solidFill>
                  <a:srgbClr val="12164E"/>
                </a:solidFill>
                <a:latin typeface="Poppins"/>
                <a:ea typeface="Canva Sans Bold"/>
                <a:cs typeface="Poppins"/>
                <a:sym typeface="Canva Sans Bold"/>
              </a:rPr>
              <a:t>CSI Document Overview: Other Operational Documents</a:t>
            </a:r>
            <a:endParaRPr lang="en-US" sz="48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</a:endParaRPr>
          </a:p>
        </p:txBody>
      </p:sp>
      <p:pic>
        <p:nvPicPr>
          <p:cNvPr id="11" name="Picture 10" descr="A screenshot of a document&#10;&#10;AI-generated content may be incorrect.">
            <a:extLst>
              <a:ext uri="{FF2B5EF4-FFF2-40B4-BE49-F238E27FC236}">
                <a16:creationId xmlns:a16="http://schemas.microsoft.com/office/drawing/2014/main" id="{90FA6E69-2F80-F109-9B69-B12CEC9DE9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031079" cy="10287000"/>
          </a:xfrm>
          <a:custGeom>
            <a:avLst/>
            <a:gdLst/>
            <a:ahLst/>
            <a:cxnLst/>
            <a:rect l="l" t="t" r="r" b="b"/>
            <a:pathLst>
              <a:path w="6031079" h="10287000">
                <a:moveTo>
                  <a:pt x="0" y="0"/>
                </a:moveTo>
                <a:lnTo>
                  <a:pt x="6031079" y="0"/>
                </a:lnTo>
                <a:lnTo>
                  <a:pt x="60310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648" r="-478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/>
          <p:nvPr/>
        </p:nvSpPr>
        <p:spPr>
          <a:xfrm flipH="1">
            <a:off x="17958307" y="1508644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343517CF-D7AD-6119-7450-510D65F5C9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0"/>
            <a:ext cx="6031074" cy="10296525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32131" y="6078698"/>
            <a:ext cx="0" cy="3179602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 flipH="1">
            <a:off x="18278475" y="2378940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506006" y="1028700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8E122173-4D31-D467-A593-268310BCF990}"/>
              </a:ext>
            </a:extLst>
          </p:cNvPr>
          <p:cNvSpPr txBox="1"/>
          <p:nvPr/>
        </p:nvSpPr>
        <p:spPr>
          <a:xfrm>
            <a:off x="6512006" y="495188"/>
            <a:ext cx="11446301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96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Sektorovergripende</a:t>
            </a:r>
            <a:r>
              <a:rPr lang="en-US" sz="48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regelverk</a:t>
            </a:r>
            <a:endParaRPr lang="en-US" sz="8000" b="1" dirty="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C845560-F548-4C4C-4FB7-5FC8CE01C3B6}"/>
              </a:ext>
            </a:extLst>
          </p:cNvPr>
          <p:cNvSpPr txBox="1"/>
          <p:nvPr/>
        </p:nvSpPr>
        <p:spPr>
          <a:xfrm>
            <a:off x="6151261" y="2417636"/>
            <a:ext cx="12167789" cy="732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defTabSz="1371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EØS-</a:t>
            </a:r>
            <a:r>
              <a:rPr lang="en-US" sz="3600" b="1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arbeidet</a:t>
            </a:r>
            <a:r>
              <a:rPr lang="en-US" sz="36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skal</a:t>
            </a:r>
            <a:r>
              <a:rPr lang="en-US" sz="36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tilpasses</a:t>
            </a:r>
            <a:r>
              <a:rPr lang="en-US" sz="36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 – </a:t>
            </a:r>
            <a:r>
              <a:rPr lang="en-US" sz="3200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Implementering</a:t>
            </a:r>
            <a:r>
              <a:rPr lang="en-US" sz="3200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av </a:t>
            </a:r>
            <a:r>
              <a:rPr lang="en-US" sz="3200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Walaas-rapporten</a:t>
            </a:r>
            <a:endParaRPr lang="en-US" sz="3200" dirty="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36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Fokus på arbeidet i tidlig fase – </a:t>
            </a:r>
            <a:r>
              <a:rPr lang="nb-NO" sz="3200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Hvordan lykkes</a:t>
            </a:r>
            <a:r>
              <a:rPr lang="nb-NO" sz="32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endParaRPr lang="nb-NO" sz="3200" dirty="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36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Reviderte forslagsark</a:t>
            </a:r>
            <a:r>
              <a:rPr lang="nb-NO" sz="3600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– </a:t>
            </a:r>
            <a:r>
              <a:rPr lang="nb-NO" sz="3200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Strategiske vurderinger</a:t>
            </a:r>
            <a:endParaRPr lang="en-US" sz="3400" b="1" dirty="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400" b="1" dirty="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Nye </a:t>
            </a:r>
            <a:r>
              <a:rPr lang="en-US" sz="3400" b="1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elementer</a:t>
            </a:r>
            <a:r>
              <a:rPr lang="en-US" sz="34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i</a:t>
            </a:r>
            <a:r>
              <a:rPr lang="en-US" sz="34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EFTA </a:t>
            </a:r>
            <a:r>
              <a:rPr lang="en-US" sz="3400" b="1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strukturen</a:t>
            </a:r>
            <a:r>
              <a:rPr lang="en-US" sz="3400" b="1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– </a:t>
            </a:r>
            <a:r>
              <a:rPr lang="en-US" sz="3200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Underkomite</a:t>
            </a:r>
            <a:r>
              <a:rPr lang="en-US" sz="3200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1-4 og </a:t>
            </a:r>
            <a:r>
              <a:rPr lang="en-US" sz="3200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løfting</a:t>
            </a:r>
            <a:r>
              <a:rPr lang="en-US" sz="3200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av saker, </a:t>
            </a:r>
            <a:r>
              <a:rPr lang="en-US" sz="3200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strategisk</a:t>
            </a:r>
            <a:r>
              <a:rPr lang="en-US" sz="3200" dirty="0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oversikt</a:t>
            </a:r>
            <a:endParaRPr lang="en-US" sz="3200" dirty="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defTabSz="1371600">
              <a:lnSpc>
                <a:spcPts val="9600"/>
              </a:lnSpc>
              <a:spcBef>
                <a:spcPct val="0"/>
              </a:spcBef>
            </a:pPr>
            <a:endParaRPr lang="en-US" sz="3400" dirty="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  <a:p>
            <a:pPr marL="571500" indent="-571500" defTabSz="1371600">
              <a:lnSpc>
                <a:spcPts val="96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3400" dirty="0">
              <a:solidFill>
                <a:srgbClr val="0070C0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871074" y="3375792"/>
            <a:ext cx="16858621" cy="7286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Implementering av anbefalinger fra </a:t>
            </a:r>
            <a:r>
              <a:rPr lang="nb-NO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Walaas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-rapporten (og </a:t>
            </a:r>
            <a:r>
              <a:rPr lang="nb-NO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Standing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Committee Plan)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Nye arbeidsmetoder og retningslinjer 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innenfor EFTA strukturen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Innføres gjennom </a:t>
            </a:r>
            <a:r>
              <a:rPr lang="nb-NO" sz="2800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enkelte hovedtiltak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for å fremme: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Status for implementeringen og videre oppfølging: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Hovedinnsats før sommeren 2025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Oppfølging i Oslo, Reykjavik og Vaduz blir avgjørende</a:t>
            </a: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Informere og mobilisere saksbehandlere, bruke EFTA strukturene bedre fremover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71074" y="2122732"/>
            <a:ext cx="16459657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Oppfølging av </a:t>
            </a:r>
            <a:r>
              <a:rPr lang="nb-NO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Walaas</a:t>
            </a: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-rapporten</a:t>
            </a:r>
            <a:endParaRPr lang="nb-NO" sz="80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DA83B1-F5D4-C4BF-391B-6B7448DF33DE}"/>
              </a:ext>
            </a:extLst>
          </p:cNvPr>
          <p:cNvGrpSpPr/>
          <p:nvPr/>
        </p:nvGrpSpPr>
        <p:grpSpPr>
          <a:xfrm>
            <a:off x="871074" y="5423244"/>
            <a:ext cx="4236895" cy="2174312"/>
            <a:chOff x="0" y="597010"/>
            <a:chExt cx="5497039" cy="329822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95A392-CE24-B10D-1948-4021CD2D5EBF}"/>
                </a:ext>
              </a:extLst>
            </p:cNvPr>
            <p:cNvSpPr/>
            <p:nvPr/>
          </p:nvSpPr>
          <p:spPr>
            <a:xfrm>
              <a:off x="0" y="597010"/>
              <a:ext cx="5497039" cy="3298223"/>
            </a:xfrm>
            <a:prstGeom prst="rect">
              <a:avLst/>
            </a:prstGeom>
            <a:solidFill>
              <a:srgbClr val="12164E"/>
            </a:solidFill>
            <a:ln>
              <a:solidFill>
                <a:srgbClr val="12164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77B701-0366-C0F0-C535-F7D47C67F6D4}"/>
                </a:ext>
              </a:extLst>
            </p:cNvPr>
            <p:cNvSpPr txBox="1"/>
            <p:nvPr/>
          </p:nvSpPr>
          <p:spPr>
            <a:xfrm>
              <a:off x="0" y="597010"/>
              <a:ext cx="5497039" cy="3298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b="1" kern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Tidlig </a:t>
              </a:r>
              <a:r>
                <a:rPr lang="nb-NO" sz="3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</a:t>
              </a:r>
              <a:r>
                <a:rPr lang="nb-NO" sz="3600" b="1" kern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nnsats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9B75A-7C18-7486-D3D1-BE4B0B0FD0DE}"/>
              </a:ext>
            </a:extLst>
          </p:cNvPr>
          <p:cNvGrpSpPr/>
          <p:nvPr/>
        </p:nvGrpSpPr>
        <p:grpSpPr>
          <a:xfrm>
            <a:off x="6957586" y="5442321"/>
            <a:ext cx="4236895" cy="2174312"/>
            <a:chOff x="6046743" y="597010"/>
            <a:chExt cx="5497039" cy="32982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E9A02A-02CA-94F6-DFB0-F4E048CCAF09}"/>
                </a:ext>
              </a:extLst>
            </p:cNvPr>
            <p:cNvSpPr/>
            <p:nvPr/>
          </p:nvSpPr>
          <p:spPr>
            <a:xfrm>
              <a:off x="6046743" y="597010"/>
              <a:ext cx="5497039" cy="3298223"/>
            </a:xfrm>
            <a:prstGeom prst="rect">
              <a:avLst/>
            </a:prstGeom>
            <a:solidFill>
              <a:srgbClr val="12164E"/>
            </a:solidFill>
            <a:ln>
              <a:solidFill>
                <a:srgbClr val="12164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C6C495-B22B-AC9F-7E9C-05E569D08108}"/>
                </a:ext>
              </a:extLst>
            </p:cNvPr>
            <p:cNvSpPr txBox="1"/>
            <p:nvPr/>
          </p:nvSpPr>
          <p:spPr>
            <a:xfrm>
              <a:off x="6046743" y="597010"/>
              <a:ext cx="5497039" cy="3298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b="1" kern="1200" noProof="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Vurderinger av</a:t>
              </a:r>
              <a:r>
                <a:rPr lang="nb-NO" sz="3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strategiske interesser</a:t>
              </a:r>
              <a:endParaRPr lang="nb-NO" sz="3600" b="1" kern="1200" noProof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4C5A0-9753-94BC-160A-F91C8E2125EF}"/>
              </a:ext>
            </a:extLst>
          </p:cNvPr>
          <p:cNvGrpSpPr/>
          <p:nvPr/>
        </p:nvGrpSpPr>
        <p:grpSpPr>
          <a:xfrm>
            <a:off x="13135052" y="5433792"/>
            <a:ext cx="4236895" cy="2174312"/>
            <a:chOff x="12093487" y="597010"/>
            <a:chExt cx="5497039" cy="329822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FB99A2-4323-A6A7-BEF7-6BDC33E8F973}"/>
                </a:ext>
              </a:extLst>
            </p:cNvPr>
            <p:cNvSpPr/>
            <p:nvPr/>
          </p:nvSpPr>
          <p:spPr>
            <a:xfrm>
              <a:off x="12093487" y="597010"/>
              <a:ext cx="5497039" cy="3298223"/>
            </a:xfrm>
            <a:prstGeom prst="rect">
              <a:avLst/>
            </a:prstGeom>
            <a:solidFill>
              <a:srgbClr val="12164E"/>
            </a:solidFill>
            <a:ln>
              <a:solidFill>
                <a:srgbClr val="12164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560D95-BE06-3C32-E8E3-B6EAE2713AE5}"/>
                </a:ext>
              </a:extLst>
            </p:cNvPr>
            <p:cNvSpPr txBox="1"/>
            <p:nvPr/>
          </p:nvSpPr>
          <p:spPr>
            <a:xfrm>
              <a:off x="12093487" y="597010"/>
              <a:ext cx="5497039" cy="3298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Bedre informasjonsflyt</a:t>
              </a:r>
              <a:endParaRPr lang="nb-NO" sz="3600" b="1" kern="1200" noProof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80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789432" y="4502533"/>
            <a:ext cx="17140682" cy="615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Gjøre nødvendige vurderinger av sektorovergripende regelverk</a:t>
            </a:r>
            <a:endParaRPr lang="nb-NO" sz="3600" b="1" dirty="0">
              <a:solidFill>
                <a:srgbClr val="000000"/>
              </a:solidFill>
              <a:highlight>
                <a:srgbClr val="6699FF"/>
              </a:highlight>
              <a:latin typeface="WordVisi_MSFontService"/>
            </a:endParaRPr>
          </a:p>
          <a:p>
            <a:pPr marL="514350" indent="-514350">
              <a:lnSpc>
                <a:spcPts val="4353"/>
              </a:lnSpc>
              <a:spcBef>
                <a:spcPct val="0"/>
              </a:spcBef>
              <a:buFontTx/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Enes om retningslinjer for vurderingene</a:t>
            </a:r>
          </a:p>
          <a:p>
            <a:pPr marL="514350" indent="-514350">
              <a:lnSpc>
                <a:spcPts val="4353"/>
              </a:lnSpc>
              <a:spcBef>
                <a:spcPct val="0"/>
              </a:spcBef>
              <a:buFontTx/>
              <a:buAutoNum type="arabicPeriod"/>
            </a:pPr>
            <a:r>
              <a:rPr lang="nb-NO" sz="3600" b="1" i="0" dirty="0">
                <a:solidFill>
                  <a:srgbClr val="000000"/>
                </a:solidFill>
                <a:effectLst/>
                <a:latin typeface="WordVisi_MSFontService"/>
              </a:rPr>
              <a:t>Melde på korrekt nivå når man bør ha en strategisk dialo</a:t>
            </a: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g med EU siden </a:t>
            </a:r>
          </a:p>
          <a:p>
            <a:pPr marL="514350" indent="-514350">
              <a:lnSpc>
                <a:spcPts val="4353"/>
              </a:lnSpc>
              <a:spcBef>
                <a:spcPct val="0"/>
              </a:spcBef>
              <a:buFontTx/>
              <a:buAutoNum type="arabicPeriod"/>
            </a:pPr>
            <a:r>
              <a:rPr lang="nb-NO" sz="3600" b="1" i="0" dirty="0">
                <a:solidFill>
                  <a:srgbClr val="000000"/>
                </a:solidFill>
                <a:effectLst/>
                <a:latin typeface="WordVisi_MSFontService"/>
              </a:rPr>
              <a:t>Følge tidslinjer og sørge for aktiv oppfølging </a:t>
            </a:r>
            <a:endParaRPr lang="nb-NO" sz="3600" b="1" dirty="0">
              <a:solidFill>
                <a:srgbClr val="000000"/>
              </a:solidFill>
              <a:latin typeface="WordVisi_MSFontService"/>
            </a:endParaRPr>
          </a:p>
          <a:p>
            <a:pPr marL="514350" indent="-514350">
              <a:lnSpc>
                <a:spcPts val="4353"/>
              </a:lnSpc>
              <a:spcBef>
                <a:spcPct val="0"/>
              </a:spcBef>
              <a:buFontTx/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Restrukturere møteformatet i Underkomite 1-4 </a:t>
            </a:r>
          </a:p>
          <a:p>
            <a:pPr marL="514350" indent="-514350">
              <a:lnSpc>
                <a:spcPts val="4353"/>
              </a:lnSpc>
              <a:spcBef>
                <a:spcPct val="0"/>
              </a:spcBef>
              <a:buFontTx/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Gjennomgå arbeidsgruppestrukturen og “best </a:t>
            </a:r>
            <a:r>
              <a:rPr lang="nb-NO" sz="3600" b="1" dirty="0" err="1">
                <a:solidFill>
                  <a:srgbClr val="000000"/>
                </a:solidFill>
                <a:latin typeface="WordVisi_MSFontService"/>
              </a:rPr>
              <a:t>practices</a:t>
            </a: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” </a:t>
            </a:r>
          </a:p>
          <a:p>
            <a:pPr marL="514350" indent="-514350">
              <a:lnSpc>
                <a:spcPts val="4353"/>
              </a:lnSpc>
              <a:spcBef>
                <a:spcPct val="0"/>
              </a:spcBef>
              <a:buFontTx/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Bedre informasjon mellom arbeidsgruppene og Underkomite 1-4 </a:t>
            </a:r>
          </a:p>
          <a:p>
            <a:pPr marL="514350" indent="-514350">
              <a:lnSpc>
                <a:spcPts val="4353"/>
              </a:lnSpc>
              <a:spcBef>
                <a:spcPct val="0"/>
              </a:spcBef>
              <a:buFontTx/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Gjennomgå møteformater og hvordan møter med EU kan brukes mer strategisk </a:t>
            </a:r>
          </a:p>
          <a:p>
            <a:pPr marL="514350" indent="-514350">
              <a:lnSpc>
                <a:spcPts val="4353"/>
              </a:lnSpc>
              <a:spcBef>
                <a:spcPct val="0"/>
              </a:spcBef>
              <a:buFontTx/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Regelmessig vurdere behov for EØS/EFTA kommentarer 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endParaRPr lang="nb-NO" sz="3600" b="1" dirty="0">
              <a:solidFill>
                <a:srgbClr val="000000"/>
              </a:solidFill>
              <a:latin typeface="WordVisi_MSFontService"/>
            </a:endParaRPr>
          </a:p>
          <a:p>
            <a:pPr marL="0" lvl="0" indent="0" algn="l">
              <a:lnSpc>
                <a:spcPts val="435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65818" y="2646386"/>
            <a:ext cx="1686387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Standing Committee Plan: </a:t>
            </a:r>
            <a:r>
              <a:rPr lang="en-US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Tiltak</a:t>
            </a:r>
            <a:r>
              <a:rPr lang="en-US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for </a:t>
            </a:r>
            <a:r>
              <a:rPr lang="en-US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Underkomite</a:t>
            </a:r>
            <a:r>
              <a:rPr lang="en-US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1-4 og </a:t>
            </a:r>
            <a:r>
              <a:rPr lang="en-US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arbeidsgruppene</a:t>
            </a:r>
            <a:endParaRPr lang="en-US" sz="48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78701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865818" y="3889627"/>
            <a:ext cx="17140682" cy="7851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Legge til rette for regelmessige møter med delegasjonene i Brussel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Forbedre identifiseringen av EU initiativer og legge til rette for tidlige diskusjoner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Utvide overvåkningen av nye initiativer og tidlig informere arbeidsgruppene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Flagge sektorovergripende lenker i </a:t>
            </a:r>
            <a:r>
              <a:rPr lang="nb-NO" sz="3600" b="1" dirty="0" err="1">
                <a:solidFill>
                  <a:srgbClr val="000000"/>
                </a:solidFill>
                <a:latin typeface="WordVisi_MSFontService"/>
              </a:rPr>
              <a:t>white</a:t>
            </a: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 </a:t>
            </a:r>
            <a:r>
              <a:rPr lang="nb-NO" sz="3600" b="1" dirty="0" err="1">
                <a:solidFill>
                  <a:srgbClr val="000000"/>
                </a:solidFill>
                <a:latin typeface="WordVisi_MSFontService"/>
              </a:rPr>
              <a:t>papers</a:t>
            </a: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, strategier og lovforslag fra EU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Identifisere flaskehalser og søke løsninger 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Legge til rette for mer effektive møter i Underkomite 1-4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Presentere nye retningslinjer for arbeidsgruppene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Melde når en strategisk diskusjon med EU kan være i EFTA statenes interesse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Identifisere ansvarlige motparter på EU siden tidlig</a:t>
            </a: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r>
              <a:rPr lang="nb-NO" sz="3600" b="1" dirty="0">
                <a:solidFill>
                  <a:srgbClr val="000000"/>
                </a:solidFill>
                <a:latin typeface="WordVisi_MSFontService"/>
              </a:rPr>
              <a:t> Integrere arbeid med sektorovergripende saker i opplærings, seminarer osv.</a:t>
            </a: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3600" b="1" dirty="0">
              <a:solidFill>
                <a:srgbClr val="000000"/>
              </a:solidFill>
              <a:latin typeface="WordVisi_MSFontService"/>
            </a:endParaRP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endParaRPr lang="nb-NO" sz="3600" b="1" dirty="0">
              <a:solidFill>
                <a:srgbClr val="000000"/>
              </a:solidFill>
              <a:latin typeface="WordVisi_MSFontService"/>
            </a:endParaRPr>
          </a:p>
          <a:p>
            <a:pPr marL="514350" lvl="0" indent="-514350" algn="l">
              <a:lnSpc>
                <a:spcPts val="4353"/>
              </a:lnSpc>
              <a:spcBef>
                <a:spcPct val="0"/>
              </a:spcBef>
              <a:buAutoNum type="arabicPeriod"/>
            </a:pPr>
            <a:endParaRPr lang="nb-NO" sz="3600" b="1" dirty="0">
              <a:solidFill>
                <a:srgbClr val="000000"/>
              </a:solidFill>
              <a:latin typeface="WordVisi_MSFontService"/>
            </a:endParaRPr>
          </a:p>
          <a:p>
            <a:pPr marL="0" lvl="0" indent="0" algn="l">
              <a:lnSpc>
                <a:spcPts val="4353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65818" y="2646386"/>
            <a:ext cx="168638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Standing Committee Plan: </a:t>
            </a:r>
            <a:r>
              <a:rPr lang="en-US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Tiltak</a:t>
            </a:r>
            <a:r>
              <a:rPr lang="en-US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for </a:t>
            </a:r>
            <a:r>
              <a:rPr lang="en-US" sz="4800" b="1" dirty="0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sekretariatet</a:t>
            </a:r>
            <a:endParaRPr lang="en-US" sz="48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1238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14" name="Freeform 14"/>
          <p:cNvSpPr/>
          <p:nvPr/>
        </p:nvSpPr>
        <p:spPr>
          <a:xfrm>
            <a:off x="16171983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865817" y="5671516"/>
            <a:ext cx="15221724" cy="7851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Erstatter nåværende forslagsark for alle saker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Nye felter muliggjør </a:t>
            </a: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strategiske vurderinger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: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Sektorovergripende koblinger</a:t>
            </a:r>
          </a:p>
          <a:p>
            <a:pPr marL="914400" lvl="1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Konsekvenser av mulig ikke-innlemmelse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Samlepost for </a:t>
            </a:r>
            <a:r>
              <a:rPr lang="nb-NO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tekniske vurderinger </a:t>
            </a: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(inkl. EØS-horisontale utfordringer som i dag)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Identifisering av </a:t>
            </a:r>
            <a:r>
              <a:rPr lang="nb-NO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ansvarlig departement og kontaktpunkt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Formål: </a:t>
            </a: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Legge til rette for tidlig innsats og vurderinger av strategiske interesser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algn="ctr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algn="ctr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65817" y="2646386"/>
            <a:ext cx="16632752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Hovedtiltak 1: Nye forslagsark</a:t>
            </a:r>
            <a:endParaRPr lang="nb-NO" sz="80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116E708-C27E-84C8-16B7-527A914174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694624"/>
              </p:ext>
            </p:extLst>
          </p:nvPr>
        </p:nvGraphicFramePr>
        <p:xfrm>
          <a:off x="871947" y="3707258"/>
          <a:ext cx="9304672" cy="2174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2220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171983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1B2BE6-73F5-27EE-73F6-64F16B375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89" y="2435127"/>
            <a:ext cx="6033511" cy="6457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A0ECA9-F07C-D7FE-AF50-097B03D4F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9733" y="2485652"/>
            <a:ext cx="5573670" cy="635605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164D52-3585-DB8A-0DD0-6ED266986D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1131" y="2485652"/>
            <a:ext cx="5290640" cy="477189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9565B0-6F61-1A45-2E26-B8D947412627}"/>
              </a:ext>
            </a:extLst>
          </p:cNvPr>
          <p:cNvSpPr txBox="1"/>
          <p:nvPr/>
        </p:nvSpPr>
        <p:spPr>
          <a:xfrm>
            <a:off x="3737884" y="9185553"/>
            <a:ext cx="11597367" cy="608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53"/>
              </a:lnSpc>
              <a:spcBef>
                <a:spcPct val="0"/>
              </a:spcBef>
            </a:pPr>
            <a:r>
              <a:rPr lang="nb-NO" sz="2800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Vil støttes av veiledning og retningslinjer for saksbehandlerne!</a:t>
            </a:r>
          </a:p>
        </p:txBody>
      </p:sp>
    </p:spTree>
    <p:extLst>
      <p:ext uri="{BB962C8B-B14F-4D97-AF65-F5344CB8AC3E}">
        <p14:creationId xmlns:p14="http://schemas.microsoft.com/office/powerpoint/2010/main" val="153556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 dirty="0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 dirty="0"/>
          </a:p>
        </p:txBody>
      </p:sp>
      <p:sp>
        <p:nvSpPr>
          <p:cNvPr id="14" name="Freeform 14"/>
          <p:cNvSpPr/>
          <p:nvPr/>
        </p:nvSpPr>
        <p:spPr>
          <a:xfrm>
            <a:off x="16171983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865817" y="2646386"/>
            <a:ext cx="16632752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nb-NO" sz="4800" b="1" dirty="0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Hovedtiltak 2: Vurdering av eksisterende CSIs</a:t>
            </a:r>
            <a:endParaRPr lang="nb-NO" sz="8000" b="1" dirty="0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FB53E8A-0B2C-5224-4666-FC016539D694}"/>
              </a:ext>
            </a:extLst>
          </p:cNvPr>
          <p:cNvSpPr/>
          <p:nvPr/>
        </p:nvSpPr>
        <p:spPr>
          <a:xfrm>
            <a:off x="865817" y="3851200"/>
            <a:ext cx="9304672" cy="2153084"/>
          </a:xfrm>
          <a:prstGeom prst="rightArrow">
            <a:avLst/>
          </a:prstGeom>
          <a:solidFill>
            <a:srgbClr val="66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CB2E24-39D8-DBDF-88F4-5DF1D0F280E1}"/>
              </a:ext>
            </a:extLst>
          </p:cNvPr>
          <p:cNvGrpSpPr/>
          <p:nvPr/>
        </p:nvGrpSpPr>
        <p:grpSpPr>
          <a:xfrm>
            <a:off x="5302748" y="4379130"/>
            <a:ext cx="2353427" cy="1076542"/>
            <a:chOff x="4436931" y="527930"/>
            <a:chExt cx="2353427" cy="107654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EE70E4-14C9-8BCD-7B6A-489E4248A8C7}"/>
                </a:ext>
              </a:extLst>
            </p:cNvPr>
            <p:cNvSpPr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9A7A03-BD0A-94E3-7853-C3732A63D148}"/>
                </a:ext>
              </a:extLst>
            </p:cNvPr>
            <p:cNvSpPr txBox="1"/>
            <p:nvPr/>
          </p:nvSpPr>
          <p:spPr>
            <a:xfrm>
              <a:off x="4436931" y="527930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Neste steg:</a:t>
              </a:r>
            </a:p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dirty="0"/>
                <a:t>Avventer vurderinger i EFTA statene</a:t>
              </a:r>
              <a:endParaRPr lang="nb-NO" sz="2000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3FBE89-6390-F866-27A3-3850E3FA26B5}"/>
              </a:ext>
            </a:extLst>
          </p:cNvPr>
          <p:cNvGrpSpPr/>
          <p:nvPr/>
        </p:nvGrpSpPr>
        <p:grpSpPr>
          <a:xfrm>
            <a:off x="1867520" y="4390589"/>
            <a:ext cx="2353427" cy="1076542"/>
            <a:chOff x="1001703" y="539389"/>
            <a:chExt cx="2353427" cy="107654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7D736F-6D32-F696-CAC5-CDEDADE7469A}"/>
                </a:ext>
              </a:extLst>
            </p:cNvPr>
            <p:cNvSpPr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084AF7-B911-7924-D80D-759D8598E5CD}"/>
                </a:ext>
              </a:extLst>
            </p:cNvPr>
            <p:cNvSpPr txBox="1"/>
            <p:nvPr/>
          </p:nvSpPr>
          <p:spPr>
            <a:xfrm>
              <a:off x="1001703" y="539389"/>
              <a:ext cx="2353427" cy="1076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0" rIns="0" bIns="203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b="1" kern="1200" dirty="0"/>
                <a:t>Status: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kern="1200" dirty="0"/>
                <a:t>Sendt til relevante arbeidsgrupper</a:t>
              </a:r>
            </a:p>
          </p:txBody>
        </p:sp>
      </p:grpSp>
      <p:sp>
        <p:nvSpPr>
          <p:cNvPr id="26" name="TextBox 13">
            <a:extLst>
              <a:ext uri="{FF2B5EF4-FFF2-40B4-BE49-F238E27FC236}">
                <a16:creationId xmlns:a16="http://schemas.microsoft.com/office/drawing/2014/main" id="{E06E676D-D9F1-D14B-9EE6-04D898E90B26}"/>
              </a:ext>
            </a:extLst>
          </p:cNvPr>
          <p:cNvSpPr txBox="1"/>
          <p:nvPr/>
        </p:nvSpPr>
        <p:spPr>
          <a:xfrm>
            <a:off x="865817" y="6113413"/>
            <a:ext cx="15221724" cy="615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Gjelder rettsakter identifisert i </a:t>
            </a:r>
            <a:r>
              <a:rPr lang="nb-NO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Walaas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-rapportens vedlegg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Sekretariatet har vurdert om det er saker som fortsatt krever utvidet vurdering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Forespørsler om </a:t>
            </a:r>
            <a:r>
              <a:rPr lang="nb-NO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strategiske vurderinger</a:t>
            </a:r>
            <a:r>
              <a:rPr lang="nb-NO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sendt til relevante arbeidsgrupper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Formål: </a:t>
            </a:r>
            <a:r>
              <a:rPr lang="nb-NO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Skape fremdrift på eldre CSIs og innhenting av nødvendig informasjon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algn="ctr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algn="ctr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lvl="0" algn="l">
              <a:lnSpc>
                <a:spcPts val="4353"/>
              </a:lnSpc>
              <a:spcBef>
                <a:spcPct val="0"/>
              </a:spcBef>
            </a:pPr>
            <a:endParaRPr lang="nb-NO" sz="2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395603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100744" cy="2141809"/>
            <a:chOff x="0" y="0"/>
            <a:chExt cx="945165" cy="331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t="-17372" b="-6830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AutoShape 4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/>
          <p:nvPr/>
        </p:nvGrpSpPr>
        <p:grpSpPr>
          <a:xfrm>
            <a:off x="6100744" y="0"/>
            <a:ext cx="6127728" cy="2141809"/>
            <a:chOff x="0" y="0"/>
            <a:chExt cx="949345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9345" cy="331822"/>
            </a:xfrm>
            <a:custGeom>
              <a:avLst/>
              <a:gdLst/>
              <a:ahLst/>
              <a:cxnLst/>
              <a:rect l="l" t="t" r="r" b="b"/>
              <a:pathLst>
                <a:path w="949345" h="331822">
                  <a:moveTo>
                    <a:pt x="0" y="0"/>
                  </a:moveTo>
                  <a:lnTo>
                    <a:pt x="949345" y="0"/>
                  </a:lnTo>
                  <a:lnTo>
                    <a:pt x="94934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l="-13826" t="-72623" r="-18964" b="-80653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87256" y="0"/>
            <a:ext cx="6100744" cy="2141809"/>
            <a:chOff x="0" y="0"/>
            <a:chExt cx="945165" cy="3318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5165" cy="331822"/>
            </a:xfrm>
            <a:custGeom>
              <a:avLst/>
              <a:gdLst/>
              <a:ahLst/>
              <a:cxnLst/>
              <a:rect l="l" t="t" r="r" b="b"/>
              <a:pathLst>
                <a:path w="945165" h="331822">
                  <a:moveTo>
                    <a:pt x="0" y="0"/>
                  </a:moveTo>
                  <a:lnTo>
                    <a:pt x="945165" y="0"/>
                  </a:lnTo>
                  <a:lnTo>
                    <a:pt x="945165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31038" b="-42180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6D2EAFA5-F389-36D9-C294-38D9E585B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nb-NO"/>
          </a:p>
        </p:txBody>
      </p:sp>
      <p:sp>
        <p:nvSpPr>
          <p:cNvPr id="13" name="AutoShape 13"/>
          <p:cNvSpPr/>
          <p:nvPr/>
        </p:nvSpPr>
        <p:spPr>
          <a:xfrm>
            <a:off x="18082514" y="3426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14" name="Freeform 14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0562690-EA18-2CF5-EE7C-C098625C173E}"/>
              </a:ext>
            </a:extLst>
          </p:cNvPr>
          <p:cNvSpPr txBox="1"/>
          <p:nvPr/>
        </p:nvSpPr>
        <p:spPr>
          <a:xfrm>
            <a:off x="3990904" y="3096754"/>
            <a:ext cx="13939208" cy="1080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53"/>
              </a:lnSpc>
              <a:spcBef>
                <a:spcPct val="0"/>
              </a:spcBef>
            </a:pPr>
            <a:r>
              <a:rPr lang="nb-NO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Utvidelse av verktøykassen i tidlig fase – </a:t>
            </a:r>
            <a:r>
              <a:rPr lang="nb-NO" sz="28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hva skal man se på?</a:t>
            </a:r>
          </a:p>
          <a:p>
            <a:pPr marL="457200" indent="-457200">
              <a:lnSpc>
                <a:spcPts val="435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b-NO" sz="2800">
              <a:solidFill>
                <a:srgbClr val="000000"/>
              </a:solidFill>
              <a:latin typeface="Open Sans"/>
              <a:ea typeface="Open Sans"/>
              <a:cs typeface="Open Sans"/>
              <a:sym typeface="Canva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DF9C1B7-3EE9-39E8-5F93-4FFC0FC16501}"/>
              </a:ext>
            </a:extLst>
          </p:cNvPr>
          <p:cNvSpPr txBox="1"/>
          <p:nvPr/>
        </p:nvSpPr>
        <p:spPr>
          <a:xfrm>
            <a:off x="3050372" y="2249949"/>
            <a:ext cx="1705903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nb-NO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Nye forslagsark: Strategiske vurderinger</a:t>
            </a:r>
            <a:endParaRPr lang="nb-NO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5F27F0D-AC52-EC6A-A074-D1090C83495B}"/>
              </a:ext>
            </a:extLst>
          </p:cNvPr>
          <p:cNvGraphicFramePr/>
          <p:nvPr/>
        </p:nvGraphicFramePr>
        <p:xfrm>
          <a:off x="2286776" y="4118607"/>
          <a:ext cx="13755664" cy="585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47053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3F58AE-C26E-449D-9B22-607100337686}" vid="{83004A6F-C706-4B83-B43C-6E7BAF9218B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3F58AE-C26E-449D-9B22-607100337686}" vid="{8AAAACE4-28D4-4FEB-8848-E153578230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586434A937E4AB38FF5C162D1FCC4" ma:contentTypeVersion="16" ma:contentTypeDescription="Create a new document." ma:contentTypeScope="" ma:versionID="062d276cf9c663e1bc9feab3652b66bd">
  <xsd:schema xmlns:xsd="http://www.w3.org/2001/XMLSchema" xmlns:xs="http://www.w3.org/2001/XMLSchema" xmlns:p="http://schemas.microsoft.com/office/2006/metadata/properties" xmlns:ns2="72348983-faa2-41b7-b2ce-4710186dd419" xmlns:ns3="8b4d7f49-c95d-4b7a-a7ca-101807945308" targetNamespace="http://schemas.microsoft.com/office/2006/metadata/properties" ma:root="true" ma:fieldsID="f2c9591cee45e6dbb8aceeadd133fba7" ns2:_="" ns3:_="">
    <xsd:import namespace="72348983-faa2-41b7-b2ce-4710186dd419"/>
    <xsd:import namespace="8b4d7f49-c95d-4b7a-a7ca-101807945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48983-faa2-41b7-b2ce-4710186dd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6bbc6b8-f51d-486b-9945-7ad67a6910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d7f49-c95d-4b7a-a7ca-101807945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694a251-7c0e-4a13-95e3-3fbf4d2b884a}" ma:internalName="TaxCatchAll" ma:showField="CatchAllData" ma:web="8b4d7f49-c95d-4b7a-a7ca-1018079453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348983-faa2-41b7-b2ce-4710186dd419">
      <Terms xmlns="http://schemas.microsoft.com/office/infopath/2007/PartnerControls"/>
    </lcf76f155ced4ddcb4097134ff3c332f>
    <TaxCatchAll xmlns="8b4d7f49-c95d-4b7a-a7ca-101807945308" xsi:nil="true"/>
  </documentManagement>
</p:properties>
</file>

<file path=customXml/itemProps1.xml><?xml version="1.0" encoding="utf-8"?>
<ds:datastoreItem xmlns:ds="http://schemas.openxmlformats.org/officeDocument/2006/customXml" ds:itemID="{0DB66DF1-15D9-448E-92EC-56270CA2FFED}"/>
</file>

<file path=customXml/itemProps2.xml><?xml version="1.0" encoding="utf-8"?>
<ds:datastoreItem xmlns:ds="http://schemas.openxmlformats.org/officeDocument/2006/customXml" ds:itemID="{77233FD4-5456-4718-8D90-3C7BE78027D4}"/>
</file>

<file path=customXml/itemProps3.xml><?xml version="1.0" encoding="utf-8"?>
<ds:datastoreItem xmlns:ds="http://schemas.openxmlformats.org/officeDocument/2006/customXml" ds:itemID="{9E54CC10-44F3-486D-A4A7-FF70FB221008}"/>
</file>

<file path=docMetadata/LabelInfo.xml><?xml version="1.0" encoding="utf-8"?>
<clbl:labelList xmlns:clbl="http://schemas.microsoft.com/office/2020/mipLabelMetadata">
  <clbl:label id="{2dd7e8ce-188e-4704-9417-0c047c09d384}" enabled="1" method="Privileged" siteId="{bb0f0b4e-4525-4e4b-ba50-1e7775a8fd2e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General EFTA 2024</Template>
  <TotalTime>0</TotalTime>
  <Words>1113</Words>
  <Application>Microsoft Office PowerPoint</Application>
  <PresentationFormat>Custom</PresentationFormat>
  <Paragraphs>206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Canva Sans</vt:lpstr>
      <vt:lpstr>Open Sans</vt:lpstr>
      <vt:lpstr>Poppins</vt:lpstr>
      <vt:lpstr>WordVisi_MSFontService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EUs Konkurransekrafts-kompass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2025-04-24T12:29:44Z</dcterms:created>
  <dcterms:modified xsi:type="dcterms:W3CDTF">2025-04-25T08:29:02Z</dcterms:modified>
  <dc:identifier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0x01010045E586434A937E4AB38FF5C162D1FCC4</vt:lpwstr>
  </property>
</Properties>
</file>