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848" r:id="rId3"/>
    <p:sldId id="269" r:id="rId4"/>
    <p:sldId id="265" r:id="rId5"/>
    <p:sldId id="849" r:id="rId6"/>
    <p:sldId id="85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68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86410"/>
  </p:normalViewPr>
  <p:slideViewPr>
    <p:cSldViewPr snapToGrid="0">
      <p:cViewPr varScale="1">
        <p:scale>
          <a:sx n="57" d="100"/>
          <a:sy n="57" d="100"/>
        </p:scale>
        <p:origin x="232" y="52"/>
      </p:cViewPr>
      <p:guideLst/>
    </p:cSldViewPr>
  </p:slideViewPr>
  <p:outlineViewPr>
    <p:cViewPr>
      <p:scale>
        <a:sx n="33" d="100"/>
        <a:sy n="33" d="100"/>
      </p:scale>
      <p:origin x="0" y="-121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ord&#10;&#10;Automatisk generert beskrivelse">
            <a:extLst>
              <a:ext uri="{FF2B5EF4-FFF2-40B4-BE49-F238E27FC236}">
                <a16:creationId xmlns:a16="http://schemas.microsoft.com/office/drawing/2014/main" id="{6990BDE8-DA20-4C2E-B9B3-9A3A2D68A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3608" y="2703628"/>
            <a:ext cx="6621897" cy="2508859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4B8F185-7773-46D1-9FA4-3505DFA851CB}"/>
              </a:ext>
            </a:extLst>
          </p:cNvPr>
          <p:cNvSpPr txBox="1"/>
          <p:nvPr userDrawn="1"/>
        </p:nvSpPr>
        <p:spPr>
          <a:xfrm>
            <a:off x="5257485" y="3558512"/>
            <a:ext cx="1563077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Internasjonal</a:t>
            </a:r>
          </a:p>
          <a:p>
            <a:pPr algn="ctr"/>
            <a:r>
              <a:rPr lang="nb-NO" sz="12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nasjonal og lokal</a:t>
            </a:r>
          </a:p>
          <a:p>
            <a:pPr algn="ctr"/>
            <a:r>
              <a:rPr lang="nb-NO" sz="33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Sogndal</a:t>
            </a:r>
          </a:p>
          <a:p>
            <a:pPr algn="ctr"/>
            <a:r>
              <a:rPr lang="nb-NO" sz="1050" b="1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 Fosshaugane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81FB701-54A8-4D5F-A12D-6FF1010C9E53}"/>
              </a:ext>
            </a:extLst>
          </p:cNvPr>
          <p:cNvSpPr txBox="1"/>
          <p:nvPr userDrawn="1"/>
        </p:nvSpPr>
        <p:spPr>
          <a:xfrm>
            <a:off x="7439343" y="3573963"/>
            <a:ext cx="15704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85%</a:t>
            </a:r>
          </a:p>
          <a:p>
            <a:pPr algn="ctr"/>
            <a:r>
              <a:rPr lang="nb-NO" sz="1300" b="1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oppdragsfinansiert</a:t>
            </a:r>
          </a:p>
          <a:p>
            <a:pPr algn="ctr"/>
            <a:r>
              <a:rPr lang="nb-NO" sz="105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Organisert som ei stifting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70232BC-7445-49A5-9B04-5C878A3865CC}"/>
              </a:ext>
            </a:extLst>
          </p:cNvPr>
          <p:cNvSpPr txBox="1"/>
          <p:nvPr userDrawn="1"/>
        </p:nvSpPr>
        <p:spPr>
          <a:xfrm>
            <a:off x="9548297" y="3583082"/>
            <a:ext cx="1563077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30+ </a:t>
            </a:r>
            <a:r>
              <a:rPr lang="nb-NO" sz="1400" b="1" dirty="0" err="1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medarbeidarar</a:t>
            </a:r>
            <a:endParaRPr lang="nb-NO" sz="1400" b="1" dirty="0">
              <a:solidFill>
                <a:srgbClr val="004D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b-NO" sz="105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Tilsette </a:t>
            </a:r>
            <a:r>
              <a:rPr lang="nb-NO" sz="1050" dirty="0" err="1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frå</a:t>
            </a:r>
            <a:r>
              <a:rPr lang="nb-NO" sz="105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land</a:t>
            </a:r>
          </a:p>
        </p:txBody>
      </p:sp>
      <p:sp>
        <p:nvSpPr>
          <p:cNvPr id="12" name="Google Shape;152;p18">
            <a:extLst>
              <a:ext uri="{FF2B5EF4-FFF2-40B4-BE49-F238E27FC236}">
                <a16:creationId xmlns:a16="http://schemas.microsoft.com/office/drawing/2014/main" id="{A5503EA4-30C5-4DD2-87DA-DCB92E28D3A0}"/>
              </a:ext>
            </a:extLst>
          </p:cNvPr>
          <p:cNvSpPr txBox="1"/>
          <p:nvPr userDrawn="1"/>
        </p:nvSpPr>
        <p:spPr>
          <a:xfrm>
            <a:off x="854513" y="2486622"/>
            <a:ext cx="3301614" cy="101304"/>
          </a:xfrm>
          <a:prstGeom prst="rect">
            <a:avLst/>
          </a:prstGeom>
          <a:solidFill>
            <a:srgbClr val="21CDB1"/>
          </a:solidFill>
          <a:ln>
            <a:noFill/>
          </a:ln>
        </p:spPr>
        <p:txBody>
          <a:bodyPr spcFirstLastPara="1" wrap="square" lIns="180000" tIns="180000" rIns="180000" bIns="180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53;p18">
            <a:extLst>
              <a:ext uri="{FF2B5EF4-FFF2-40B4-BE49-F238E27FC236}">
                <a16:creationId xmlns:a16="http://schemas.microsoft.com/office/drawing/2014/main" id="{8C884994-B4EC-41E0-9952-53DE9F722638}"/>
              </a:ext>
            </a:extLst>
          </p:cNvPr>
          <p:cNvSpPr txBox="1"/>
          <p:nvPr userDrawn="1"/>
        </p:nvSpPr>
        <p:spPr>
          <a:xfrm>
            <a:off x="4446043" y="2486622"/>
            <a:ext cx="3312002" cy="101304"/>
          </a:xfrm>
          <a:prstGeom prst="rect">
            <a:avLst/>
          </a:prstGeom>
          <a:solidFill>
            <a:srgbClr val="F98054"/>
          </a:solidFill>
          <a:ln>
            <a:noFill/>
          </a:ln>
        </p:spPr>
        <p:txBody>
          <a:bodyPr spcFirstLastPara="1" wrap="square" lIns="180000" tIns="180000" rIns="180000" bIns="180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54;p18">
            <a:extLst>
              <a:ext uri="{FF2B5EF4-FFF2-40B4-BE49-F238E27FC236}">
                <a16:creationId xmlns:a16="http://schemas.microsoft.com/office/drawing/2014/main" id="{D99A3FAA-FF5F-43EE-9663-D7BD1216F5B9}"/>
              </a:ext>
            </a:extLst>
          </p:cNvPr>
          <p:cNvSpPr txBox="1"/>
          <p:nvPr userDrawn="1"/>
        </p:nvSpPr>
        <p:spPr>
          <a:xfrm>
            <a:off x="8037574" y="2486622"/>
            <a:ext cx="3295689" cy="101304"/>
          </a:xfrm>
          <a:prstGeom prst="rect">
            <a:avLst/>
          </a:prstGeom>
          <a:solidFill>
            <a:srgbClr val="FDB05A"/>
          </a:solidFill>
          <a:ln>
            <a:noFill/>
          </a:ln>
        </p:spPr>
        <p:txBody>
          <a:bodyPr spcFirstLastPara="1" wrap="square" lIns="180000" tIns="180000" rIns="180000" bIns="180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8;p18">
            <a:extLst>
              <a:ext uri="{FF2B5EF4-FFF2-40B4-BE49-F238E27FC236}">
                <a16:creationId xmlns:a16="http://schemas.microsoft.com/office/drawing/2014/main" id="{0B5A7FB0-0063-4F46-AC47-1E6FB65EF37B}"/>
              </a:ext>
            </a:extLst>
          </p:cNvPr>
          <p:cNvSpPr txBox="1"/>
          <p:nvPr userDrawn="1"/>
        </p:nvSpPr>
        <p:spPr>
          <a:xfrm>
            <a:off x="828048" y="1999751"/>
            <a:ext cx="3342245" cy="3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2000"/>
              <a:buFont typeface="Arial"/>
              <a:buNone/>
            </a:pPr>
            <a:r>
              <a:rPr lang="nn-NO" sz="2000" b="0" i="0" cap="none" dirty="0">
                <a:solidFill>
                  <a:srgbClr val="004D68"/>
                </a:solidFill>
                <a:latin typeface="Calibri"/>
                <a:ea typeface="Calibri"/>
                <a:cs typeface="Calibri"/>
                <a:sym typeface="Calibri"/>
              </a:rPr>
              <a:t>KLIMA OG MILJØ</a:t>
            </a:r>
            <a:endParaRPr dirty="0"/>
          </a:p>
        </p:txBody>
      </p:sp>
      <p:sp>
        <p:nvSpPr>
          <p:cNvPr id="16" name="Google Shape;159;p18">
            <a:extLst>
              <a:ext uri="{FF2B5EF4-FFF2-40B4-BE49-F238E27FC236}">
                <a16:creationId xmlns:a16="http://schemas.microsoft.com/office/drawing/2014/main" id="{80C208EB-841C-400D-8611-3641D93F157C}"/>
              </a:ext>
            </a:extLst>
          </p:cNvPr>
          <p:cNvSpPr txBox="1"/>
          <p:nvPr userDrawn="1"/>
        </p:nvSpPr>
        <p:spPr>
          <a:xfrm>
            <a:off x="4447948" y="1999751"/>
            <a:ext cx="3342194" cy="3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2000"/>
              <a:buFont typeface="Arial"/>
              <a:buNone/>
            </a:pPr>
            <a:r>
              <a:rPr lang="nn-NO" sz="2000" b="0" i="0" cap="none">
                <a:solidFill>
                  <a:srgbClr val="004D68"/>
                </a:solidFill>
                <a:latin typeface="Calibri"/>
                <a:ea typeface="Calibri"/>
                <a:cs typeface="Calibri"/>
                <a:sym typeface="Calibri"/>
              </a:rPr>
              <a:t>REISELIV</a:t>
            </a:r>
            <a:endParaRPr/>
          </a:p>
        </p:txBody>
      </p:sp>
      <p:sp>
        <p:nvSpPr>
          <p:cNvPr id="17" name="Google Shape;160;p18">
            <a:extLst>
              <a:ext uri="{FF2B5EF4-FFF2-40B4-BE49-F238E27FC236}">
                <a16:creationId xmlns:a16="http://schemas.microsoft.com/office/drawing/2014/main" id="{8A927ED0-E5E0-4324-A345-5463B2FA38F7}"/>
              </a:ext>
            </a:extLst>
          </p:cNvPr>
          <p:cNvSpPr txBox="1"/>
          <p:nvPr userDrawn="1"/>
        </p:nvSpPr>
        <p:spPr>
          <a:xfrm>
            <a:off x="8067796" y="1999751"/>
            <a:ext cx="3265467" cy="3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2000"/>
              <a:buFont typeface="Arial"/>
              <a:buNone/>
            </a:pPr>
            <a:r>
              <a:rPr lang="nn-NO" sz="2000" b="0" i="0" cap="none">
                <a:solidFill>
                  <a:srgbClr val="004D68"/>
                </a:solidFill>
                <a:latin typeface="Calibri"/>
                <a:ea typeface="Calibri"/>
                <a:cs typeface="Calibri"/>
                <a:sym typeface="Calibri"/>
              </a:rPr>
              <a:t>TEKNOLOGI OG SAMFUNN</a:t>
            </a:r>
            <a:endParaRPr/>
          </a:p>
        </p:txBody>
      </p:sp>
      <p:pic>
        <p:nvPicPr>
          <p:cNvPr id="18" name="Google Shape;104;p14">
            <a:extLst>
              <a:ext uri="{FF2B5EF4-FFF2-40B4-BE49-F238E27FC236}">
                <a16:creationId xmlns:a16="http://schemas.microsoft.com/office/drawing/2014/main" id="{CC02D5C5-60C3-4796-A4DF-0405BEEB960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844062" y="929242"/>
            <a:ext cx="2489201" cy="291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244;p22">
            <a:extLst>
              <a:ext uri="{FF2B5EF4-FFF2-40B4-BE49-F238E27FC236}">
                <a16:creationId xmlns:a16="http://schemas.microsoft.com/office/drawing/2014/main" id="{4BD6E6AA-1313-4345-BD79-564F56AD3C9C}"/>
              </a:ext>
            </a:extLst>
          </p:cNvPr>
          <p:cNvCxnSpPr/>
          <p:nvPr userDrawn="1"/>
        </p:nvCxnSpPr>
        <p:spPr>
          <a:xfrm>
            <a:off x="801761" y="1393944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157;p18">
            <a:extLst>
              <a:ext uri="{FF2B5EF4-FFF2-40B4-BE49-F238E27FC236}">
                <a16:creationId xmlns:a16="http://schemas.microsoft.com/office/drawing/2014/main" id="{3E1170B2-A2D1-4D1E-9D1C-10B10DDC1562}"/>
              </a:ext>
            </a:extLst>
          </p:cNvPr>
          <p:cNvSpPr txBox="1"/>
          <p:nvPr userDrawn="1"/>
        </p:nvSpPr>
        <p:spPr>
          <a:xfrm>
            <a:off x="5034063" y="5328189"/>
            <a:ext cx="6299200" cy="122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nn-NO" sz="1600" dirty="0" err="1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Stordata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b-NO" sz="1600" dirty="0"/>
              <a:t> 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Digitalisering</a:t>
            </a:r>
            <a:r>
              <a:rPr lang="pt-PT" sz="800" dirty="0">
                <a:solidFill>
                  <a:srgbClr val="DBF6EF"/>
                </a:solidFill>
                <a:latin typeface="Wingdings" pitchFamily="2" charset="2"/>
                <a:ea typeface="Calibri"/>
                <a:cs typeface="Aldhabi" pitchFamily="2" charset="-78"/>
                <a:sym typeface="Calibri"/>
              </a:rPr>
              <a:t>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Kultur, identitet og teknologi</a:t>
            </a:r>
            <a:endParaRPr lang="nn-NO" sz="1600" dirty="0">
              <a:solidFill>
                <a:srgbClr val="004D6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/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Regional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utvikling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pt-PT" sz="800" dirty="0"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Calibri"/>
              </a:rPr>
              <a:t>e-Helse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Berekraftig reiseliv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Opplevingsturisme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Klimatilpassing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Industriell økologi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n-NO" sz="8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Lokal klima- og miljøpolitikk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</a:p>
          <a:p>
            <a:pPr algn="ctr"/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Natur- og miljøforvaltning</a:t>
            </a:r>
            <a:r>
              <a:rPr lang="nb-NO" sz="10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pt-PT" sz="10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Energi og transport</a:t>
            </a:r>
            <a:endParaRPr lang="nb-NO" sz="1600" dirty="0">
              <a:solidFill>
                <a:srgbClr val="004D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nn-NO" sz="1600" dirty="0">
              <a:solidFill>
                <a:srgbClr val="004D68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nn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C7E0BF8-6407-49C6-B845-772A269655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513" y="3247988"/>
            <a:ext cx="3837600" cy="23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6;p14">
            <a:extLst>
              <a:ext uri="{FF2B5EF4-FFF2-40B4-BE49-F238E27FC236}">
                <a16:creationId xmlns:a16="http://schemas.microsoft.com/office/drawing/2014/main" id="{B22FCB58-66AE-4620-A355-4E77913E2A03}"/>
              </a:ext>
            </a:extLst>
          </p:cNvPr>
          <p:cNvSpPr txBox="1"/>
          <p:nvPr userDrawn="1"/>
        </p:nvSpPr>
        <p:spPr>
          <a:xfrm>
            <a:off x="1510551" y="2156688"/>
            <a:ext cx="5127523" cy="2532212"/>
          </a:xfrm>
          <a:prstGeom prst="rect">
            <a:avLst/>
          </a:prstGeom>
          <a:solidFill>
            <a:srgbClr val="E89363"/>
          </a:solidFill>
          <a:ln>
            <a:noFill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BE"/>
              </a:buClr>
              <a:buSzPts val="2000"/>
            </a:pPr>
            <a:endParaRPr lang="nn-NO" sz="2000" dirty="0"/>
          </a:p>
        </p:txBody>
      </p:sp>
      <p:pic>
        <p:nvPicPr>
          <p:cNvPr id="14" name="Google Shape;104;p14">
            <a:extLst>
              <a:ext uri="{FF2B5EF4-FFF2-40B4-BE49-F238E27FC236}">
                <a16:creationId xmlns:a16="http://schemas.microsoft.com/office/drawing/2014/main" id="{E1C02F80-CC66-4CEC-8EFE-70D51A96482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77630" y="5569633"/>
            <a:ext cx="2489201" cy="29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51A27DC-C852-443A-8533-8EDA401510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8074" y="2159670"/>
            <a:ext cx="4126004" cy="2532212"/>
          </a:xfrm>
          <a:prstGeom prst="rect">
            <a:avLst/>
          </a:prstGeom>
        </p:spPr>
      </p:pic>
      <p:sp>
        <p:nvSpPr>
          <p:cNvPr id="10" name="Tittel 9">
            <a:extLst>
              <a:ext uri="{FF2B5EF4-FFF2-40B4-BE49-F238E27FC236}">
                <a16:creationId xmlns:a16="http://schemas.microsoft.com/office/drawing/2014/main" id="{1E9398D4-EB04-8A4C-B993-08651C0BE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5828" y="2377056"/>
            <a:ext cx="4738451" cy="6355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Tittel på foredraget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F8E99178-8A03-D346-848E-C1A536EAE7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5138" y="3232991"/>
            <a:ext cx="4738687" cy="1456484"/>
          </a:xfrm>
          <a:prstGeom prst="rect">
            <a:avLst/>
          </a:prstGeom>
        </p:spPr>
        <p:txBody>
          <a:bodyPr/>
          <a:lstStyle>
            <a:lvl1pPr marL="0" marR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BE"/>
              </a:buClr>
              <a:buSzPts val="200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BE"/>
              </a:buClr>
              <a:buSzPts val="2000"/>
            </a:pPr>
            <a:r>
              <a:rPr lang="nn-NO" sz="2000" b="0" i="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Eventuell ekstra info om prosjekt m.m.</a:t>
            </a: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315823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9">
            <a:extLst>
              <a:ext uri="{FF2B5EF4-FFF2-40B4-BE49-F238E27FC236}">
                <a16:creationId xmlns:a16="http://schemas.microsoft.com/office/drawing/2014/main" id="{4506BF96-8C7A-4AF6-BB57-DC3EB79E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9340"/>
            <a:ext cx="5181600" cy="45276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7" name="Google Shape;237;p22">
            <a:extLst>
              <a:ext uri="{FF2B5EF4-FFF2-40B4-BE49-F238E27FC236}">
                <a16:creationId xmlns:a16="http://schemas.microsoft.com/office/drawing/2014/main" id="{9B9BA1F1-48B9-4E93-82CE-55FA17D06F0D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8" name="Google Shape;238;p22">
              <a:extLst>
                <a:ext uri="{FF2B5EF4-FFF2-40B4-BE49-F238E27FC236}">
                  <a16:creationId xmlns:a16="http://schemas.microsoft.com/office/drawing/2014/main" id="{8965C236-BF25-49FE-874C-A2474A822ACB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39;p22">
              <a:extLst>
                <a:ext uri="{FF2B5EF4-FFF2-40B4-BE49-F238E27FC236}">
                  <a16:creationId xmlns:a16="http://schemas.microsoft.com/office/drawing/2014/main" id="{2688BD60-8D7F-4803-85CA-63355AACA0B7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40;p22">
              <a:extLst>
                <a:ext uri="{FF2B5EF4-FFF2-40B4-BE49-F238E27FC236}">
                  <a16:creationId xmlns:a16="http://schemas.microsoft.com/office/drawing/2014/main" id="{4980798F-8313-4876-83E1-A82D10038066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" name="Google Shape;244;p22">
            <a:extLst>
              <a:ext uri="{FF2B5EF4-FFF2-40B4-BE49-F238E27FC236}">
                <a16:creationId xmlns:a16="http://schemas.microsoft.com/office/drawing/2014/main" id="{4A7F4875-D3F6-4963-8986-56A295F74840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104;p14">
            <a:extLst>
              <a:ext uri="{FF2B5EF4-FFF2-40B4-BE49-F238E27FC236}">
                <a16:creationId xmlns:a16="http://schemas.microsoft.com/office/drawing/2014/main" id="{5F0CE12C-5EB3-49C9-A43F-FD392DEC4E5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80501" y="708655"/>
            <a:ext cx="2489201" cy="291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ittel 1">
            <a:extLst>
              <a:ext uri="{FF2B5EF4-FFF2-40B4-BE49-F238E27FC236}">
                <a16:creationId xmlns:a16="http://schemas.microsoft.com/office/drawing/2014/main" id="{A62B3EFC-AC04-4B7F-AAAD-A06E66FF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24" name="Plassholder for innhold 2">
            <a:extLst>
              <a:ext uri="{FF2B5EF4-FFF2-40B4-BE49-F238E27FC236}">
                <a16:creationId xmlns:a16="http://schemas.microsoft.com/office/drawing/2014/main" id="{9085CD70-F090-4DB7-BEFD-921674EFB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2825"/>
            <a:ext cx="5181600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866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-mal for VF 2020 - nor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7;p22">
            <a:extLst>
              <a:ext uri="{FF2B5EF4-FFF2-40B4-BE49-F238E27FC236}">
                <a16:creationId xmlns:a16="http://schemas.microsoft.com/office/drawing/2014/main" id="{B9179C35-0FA3-44E0-88AC-919B97F2433D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7" name="Google Shape;238;p22">
              <a:extLst>
                <a:ext uri="{FF2B5EF4-FFF2-40B4-BE49-F238E27FC236}">
                  <a16:creationId xmlns:a16="http://schemas.microsoft.com/office/drawing/2014/main" id="{BE16B5C0-E83D-48A1-8FEE-8099C2935D5C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39;p22">
              <a:extLst>
                <a:ext uri="{FF2B5EF4-FFF2-40B4-BE49-F238E27FC236}">
                  <a16:creationId xmlns:a16="http://schemas.microsoft.com/office/drawing/2014/main" id="{132C779F-9A9B-4AF1-B853-43B4101C4B3E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0;p22">
              <a:extLst>
                <a:ext uri="{FF2B5EF4-FFF2-40B4-BE49-F238E27FC236}">
                  <a16:creationId xmlns:a16="http://schemas.microsoft.com/office/drawing/2014/main" id="{90519186-E9C6-4B06-A779-151B73576E54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" name="Google Shape;244;p22">
            <a:extLst>
              <a:ext uri="{FF2B5EF4-FFF2-40B4-BE49-F238E27FC236}">
                <a16:creationId xmlns:a16="http://schemas.microsoft.com/office/drawing/2014/main" id="{5DA8A855-4F78-4635-BAC5-F2F6C51A5E6B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104;p14">
            <a:extLst>
              <a:ext uri="{FF2B5EF4-FFF2-40B4-BE49-F238E27FC236}">
                <a16:creationId xmlns:a16="http://schemas.microsoft.com/office/drawing/2014/main" id="{BBD7B1FB-D6E8-42FB-ADED-68AE9504DB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462052" y="6454696"/>
            <a:ext cx="1907648" cy="2005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tel 1">
            <a:extLst>
              <a:ext uri="{FF2B5EF4-FFF2-40B4-BE49-F238E27FC236}">
                <a16:creationId xmlns:a16="http://schemas.microsoft.com/office/drawing/2014/main" id="{F5E82CD3-A129-43B5-9CE1-269AA414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6B5B8351-CCCF-43E3-BE47-663DF0965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42825"/>
            <a:ext cx="10531501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2920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237;p22">
            <a:extLst>
              <a:ext uri="{FF2B5EF4-FFF2-40B4-BE49-F238E27FC236}">
                <a16:creationId xmlns:a16="http://schemas.microsoft.com/office/drawing/2014/main" id="{1D4B9123-92DB-4D11-9896-C9B2C3E568CC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1" name="Google Shape;238;p22">
              <a:extLst>
                <a:ext uri="{FF2B5EF4-FFF2-40B4-BE49-F238E27FC236}">
                  <a16:creationId xmlns:a16="http://schemas.microsoft.com/office/drawing/2014/main" id="{48F1CDFF-4E8A-4F7D-9A20-CF11B7CDE966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39;p22">
              <a:extLst>
                <a:ext uri="{FF2B5EF4-FFF2-40B4-BE49-F238E27FC236}">
                  <a16:creationId xmlns:a16="http://schemas.microsoft.com/office/drawing/2014/main" id="{F3809A1D-A14D-48CF-BCEC-467E7056992A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0;p22">
              <a:extLst>
                <a:ext uri="{FF2B5EF4-FFF2-40B4-BE49-F238E27FC236}">
                  <a16:creationId xmlns:a16="http://schemas.microsoft.com/office/drawing/2014/main" id="{D4E1B28B-A1EF-4DF5-A1D0-0E8AFA4E4AE7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" name="Google Shape;244;p22">
            <a:extLst>
              <a:ext uri="{FF2B5EF4-FFF2-40B4-BE49-F238E27FC236}">
                <a16:creationId xmlns:a16="http://schemas.microsoft.com/office/drawing/2014/main" id="{BE9A16F4-308B-41EC-B210-2E73CBBD518B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Google Shape;104;p14">
            <a:extLst>
              <a:ext uri="{FF2B5EF4-FFF2-40B4-BE49-F238E27FC236}">
                <a16:creationId xmlns:a16="http://schemas.microsoft.com/office/drawing/2014/main" id="{DD6F3E97-4500-4486-815D-186BC9A9788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80501" y="708655"/>
            <a:ext cx="2489201" cy="29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4E27D6D-517F-47F4-BF04-B98D8EEB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FD2FB492-B966-4E54-B7DA-373531C2D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42825"/>
            <a:ext cx="10531501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448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innhold 9">
            <a:extLst>
              <a:ext uri="{FF2B5EF4-FFF2-40B4-BE49-F238E27FC236}">
                <a16:creationId xmlns:a16="http://schemas.microsoft.com/office/drawing/2014/main" id="{A01FF2C3-EDE1-4E05-99D7-32B64DC20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9340"/>
            <a:ext cx="5181600" cy="45276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oogle Shape;237;p22">
            <a:extLst>
              <a:ext uri="{FF2B5EF4-FFF2-40B4-BE49-F238E27FC236}">
                <a16:creationId xmlns:a16="http://schemas.microsoft.com/office/drawing/2014/main" id="{1D4B9123-92DB-4D11-9896-C9B2C3E568CC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1" name="Google Shape;238;p22">
              <a:extLst>
                <a:ext uri="{FF2B5EF4-FFF2-40B4-BE49-F238E27FC236}">
                  <a16:creationId xmlns:a16="http://schemas.microsoft.com/office/drawing/2014/main" id="{48F1CDFF-4E8A-4F7D-9A20-CF11B7CDE966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39;p22">
              <a:extLst>
                <a:ext uri="{FF2B5EF4-FFF2-40B4-BE49-F238E27FC236}">
                  <a16:creationId xmlns:a16="http://schemas.microsoft.com/office/drawing/2014/main" id="{F3809A1D-A14D-48CF-BCEC-467E7056992A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0;p22">
              <a:extLst>
                <a:ext uri="{FF2B5EF4-FFF2-40B4-BE49-F238E27FC236}">
                  <a16:creationId xmlns:a16="http://schemas.microsoft.com/office/drawing/2014/main" id="{D4E1B28B-A1EF-4DF5-A1D0-0E8AFA4E4AE7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" name="Google Shape;244;p22">
            <a:extLst>
              <a:ext uri="{FF2B5EF4-FFF2-40B4-BE49-F238E27FC236}">
                <a16:creationId xmlns:a16="http://schemas.microsoft.com/office/drawing/2014/main" id="{BE9A16F4-308B-41EC-B210-2E73CBBD518B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Google Shape;104;p14">
            <a:extLst>
              <a:ext uri="{FF2B5EF4-FFF2-40B4-BE49-F238E27FC236}">
                <a16:creationId xmlns:a16="http://schemas.microsoft.com/office/drawing/2014/main" id="{DD6F3E97-4500-4486-815D-186BC9A9788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414344" y="6451921"/>
            <a:ext cx="1963107" cy="15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4E27D6D-517F-47F4-BF04-B98D8EEB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FD2FB492-B966-4E54-B7DA-373531C2D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2825"/>
            <a:ext cx="5181600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2870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37;p22">
            <a:extLst>
              <a:ext uri="{FF2B5EF4-FFF2-40B4-BE49-F238E27FC236}">
                <a16:creationId xmlns:a16="http://schemas.microsoft.com/office/drawing/2014/main" id="{B9E8A74C-2F1D-43CA-85E7-E8DA16D93977}"/>
              </a:ext>
            </a:extLst>
          </p:cNvPr>
          <p:cNvGrpSpPr/>
          <p:nvPr userDrawn="1"/>
        </p:nvGrpSpPr>
        <p:grpSpPr>
          <a:xfrm>
            <a:off x="830248" y="673149"/>
            <a:ext cx="10531503" cy="45719"/>
            <a:chOff x="80039" y="3897630"/>
            <a:chExt cx="12097890" cy="1284139"/>
          </a:xfrm>
        </p:grpSpPr>
        <p:sp>
          <p:nvSpPr>
            <p:cNvPr id="7" name="Google Shape;238;p22">
              <a:extLst>
                <a:ext uri="{FF2B5EF4-FFF2-40B4-BE49-F238E27FC236}">
                  <a16:creationId xmlns:a16="http://schemas.microsoft.com/office/drawing/2014/main" id="{415C2D6C-C402-4152-9ADB-4D687773E942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39;p22">
              <a:extLst>
                <a:ext uri="{FF2B5EF4-FFF2-40B4-BE49-F238E27FC236}">
                  <a16:creationId xmlns:a16="http://schemas.microsoft.com/office/drawing/2014/main" id="{ACD3E092-7F8E-44C4-B8C8-EE305ECA2927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;p22">
              <a:extLst>
                <a:ext uri="{FF2B5EF4-FFF2-40B4-BE49-F238E27FC236}">
                  <a16:creationId xmlns:a16="http://schemas.microsoft.com/office/drawing/2014/main" id="{BF1E22B0-E3DB-424B-9794-BAFF6ADBDB22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" name="Google Shape;244;p22">
            <a:extLst>
              <a:ext uri="{FF2B5EF4-FFF2-40B4-BE49-F238E27FC236}">
                <a16:creationId xmlns:a16="http://schemas.microsoft.com/office/drawing/2014/main" id="{071D5DC8-B2D6-449C-94E5-F148CABFDB6D}"/>
              </a:ext>
            </a:extLst>
          </p:cNvPr>
          <p:cNvCxnSpPr/>
          <p:nvPr userDrawn="1"/>
        </p:nvCxnSpPr>
        <p:spPr>
          <a:xfrm>
            <a:off x="830249" y="6447252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Plassholder for innhold 11">
            <a:extLst>
              <a:ext uri="{FF2B5EF4-FFF2-40B4-BE49-F238E27FC236}">
                <a16:creationId xmlns:a16="http://schemas.microsoft.com/office/drawing/2014/main" id="{3B406A93-623F-44F5-8A54-D84DA7B8D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3787"/>
            <a:ext cx="10515600" cy="5353176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2484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37;p22">
            <a:extLst>
              <a:ext uri="{FF2B5EF4-FFF2-40B4-BE49-F238E27FC236}">
                <a16:creationId xmlns:a16="http://schemas.microsoft.com/office/drawing/2014/main" id="{A58ABD0F-31AA-4353-A872-9CD1981E90F8}"/>
              </a:ext>
            </a:extLst>
          </p:cNvPr>
          <p:cNvGrpSpPr/>
          <p:nvPr userDrawn="1"/>
        </p:nvGrpSpPr>
        <p:grpSpPr>
          <a:xfrm>
            <a:off x="838199" y="1239684"/>
            <a:ext cx="10531503" cy="45719"/>
            <a:chOff x="80039" y="3897630"/>
            <a:chExt cx="12097890" cy="1284139"/>
          </a:xfrm>
        </p:grpSpPr>
        <p:sp>
          <p:nvSpPr>
            <p:cNvPr id="7" name="Google Shape;238;p22">
              <a:extLst>
                <a:ext uri="{FF2B5EF4-FFF2-40B4-BE49-F238E27FC236}">
                  <a16:creationId xmlns:a16="http://schemas.microsoft.com/office/drawing/2014/main" id="{55BC954D-59D4-4020-87F5-FF2F27A6384E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39;p22">
              <a:extLst>
                <a:ext uri="{FF2B5EF4-FFF2-40B4-BE49-F238E27FC236}">
                  <a16:creationId xmlns:a16="http://schemas.microsoft.com/office/drawing/2014/main" id="{B7BC21A1-408C-4E10-9A5F-0B1121CDE47F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;p22">
              <a:extLst>
                <a:ext uri="{FF2B5EF4-FFF2-40B4-BE49-F238E27FC236}">
                  <a16:creationId xmlns:a16="http://schemas.microsoft.com/office/drawing/2014/main" id="{FFAA665E-C0CD-40EF-ABA0-D2EE3EE8DE59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241;p22">
            <a:extLst>
              <a:ext uri="{FF2B5EF4-FFF2-40B4-BE49-F238E27FC236}">
                <a16:creationId xmlns:a16="http://schemas.microsoft.com/office/drawing/2014/main" id="{38718676-A5DE-4857-A497-46F0BA8AD7FA}"/>
              </a:ext>
            </a:extLst>
          </p:cNvPr>
          <p:cNvGrpSpPr/>
          <p:nvPr userDrawn="1"/>
        </p:nvGrpSpPr>
        <p:grpSpPr>
          <a:xfrm>
            <a:off x="838199" y="5964962"/>
            <a:ext cx="391930" cy="391929"/>
            <a:chOff x="1861332" y="2340139"/>
            <a:chExt cx="1306808" cy="1306806"/>
          </a:xfrm>
        </p:grpSpPr>
        <p:sp>
          <p:nvSpPr>
            <p:cNvPr id="11" name="Google Shape;242;p22">
              <a:extLst>
                <a:ext uri="{FF2B5EF4-FFF2-40B4-BE49-F238E27FC236}">
                  <a16:creationId xmlns:a16="http://schemas.microsoft.com/office/drawing/2014/main" id="{4CC2843C-E8C6-4E2F-B73E-B144BE4CA9CD}"/>
                </a:ext>
              </a:extLst>
            </p:cNvPr>
            <p:cNvSpPr/>
            <p:nvPr/>
          </p:nvSpPr>
          <p:spPr>
            <a:xfrm>
              <a:off x="2139885" y="2516957"/>
              <a:ext cx="688156" cy="999241"/>
            </a:xfrm>
            <a:custGeom>
              <a:avLst/>
              <a:gdLst/>
              <a:ahLst/>
              <a:cxnLst/>
              <a:rect l="l" t="t" r="r" b="b"/>
              <a:pathLst>
                <a:path w="688156" h="999241" extrusionOk="0">
                  <a:moveTo>
                    <a:pt x="0" y="329938"/>
                  </a:moveTo>
                  <a:lnTo>
                    <a:pt x="311084" y="970961"/>
                  </a:lnTo>
                  <a:lnTo>
                    <a:pt x="348791" y="999241"/>
                  </a:lnTo>
                  <a:lnTo>
                    <a:pt x="433633" y="886119"/>
                  </a:lnTo>
                  <a:lnTo>
                    <a:pt x="678729" y="452486"/>
                  </a:lnTo>
                  <a:lnTo>
                    <a:pt x="688156" y="263950"/>
                  </a:lnTo>
                  <a:lnTo>
                    <a:pt x="612742" y="141402"/>
                  </a:lnTo>
                  <a:lnTo>
                    <a:pt x="490193" y="47134"/>
                  </a:lnTo>
                  <a:lnTo>
                    <a:pt x="320511" y="0"/>
                  </a:lnTo>
                  <a:lnTo>
                    <a:pt x="179109" y="37707"/>
                  </a:lnTo>
                  <a:lnTo>
                    <a:pt x="84841" y="11312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243;p22">
              <a:extLst>
                <a:ext uri="{FF2B5EF4-FFF2-40B4-BE49-F238E27FC236}">
                  <a16:creationId xmlns:a16="http://schemas.microsoft.com/office/drawing/2014/main" id="{C16260EC-FFF0-4AB2-B49E-79CDAED4D10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61332" y="2340139"/>
              <a:ext cx="1306808" cy="130680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" name="Google Shape;244;p22">
            <a:extLst>
              <a:ext uri="{FF2B5EF4-FFF2-40B4-BE49-F238E27FC236}">
                <a16:creationId xmlns:a16="http://schemas.microsoft.com/office/drawing/2014/main" id="{7FBB7293-385E-4D0D-8438-50C833E4CA1F}"/>
              </a:ext>
            </a:extLst>
          </p:cNvPr>
          <p:cNvCxnSpPr/>
          <p:nvPr userDrawn="1"/>
        </p:nvCxnSpPr>
        <p:spPr>
          <a:xfrm>
            <a:off x="838200" y="5936127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245;p22">
            <a:extLst>
              <a:ext uri="{FF2B5EF4-FFF2-40B4-BE49-F238E27FC236}">
                <a16:creationId xmlns:a16="http://schemas.microsoft.com/office/drawing/2014/main" id="{82FA5D6F-EB17-487D-B457-2434BDA1ED6F}"/>
              </a:ext>
            </a:extLst>
          </p:cNvPr>
          <p:cNvSpPr txBox="1"/>
          <p:nvPr userDrawn="1"/>
        </p:nvSpPr>
        <p:spPr>
          <a:xfrm>
            <a:off x="1118954" y="6025260"/>
            <a:ext cx="10234846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68"/>
              </a:buClr>
              <a:buSzPts val="1800"/>
              <a:buFont typeface="Calibri"/>
              <a:buNone/>
            </a:pPr>
            <a:r>
              <a:rPr lang="nn-NO" sz="1800" b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www.vestforsk.no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Postboks 163,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6851 Sogndal   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Tlf.: 906 33 600  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 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                      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@vestforsk.no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  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</a:t>
            </a:r>
            <a:endParaRPr dirty="0"/>
          </a:p>
        </p:txBody>
      </p:sp>
      <p:pic>
        <p:nvPicPr>
          <p:cNvPr id="15" name="Google Shape;104;p14">
            <a:extLst>
              <a:ext uri="{FF2B5EF4-FFF2-40B4-BE49-F238E27FC236}">
                <a16:creationId xmlns:a16="http://schemas.microsoft.com/office/drawing/2014/main" id="{55808C13-E432-417A-9567-F9ACA90C528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880501" y="646663"/>
            <a:ext cx="2489201" cy="29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Bilde 18" descr="Et bilde som inneholder klokke, tegning&#10;&#10;Automatisk generert beskrivelse">
            <a:extLst>
              <a:ext uri="{FF2B5EF4-FFF2-40B4-BE49-F238E27FC236}">
                <a16:creationId xmlns:a16="http://schemas.microsoft.com/office/drawing/2014/main" id="{2F13074E-191E-4B0E-A850-818C43DB7C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83" y="6025260"/>
            <a:ext cx="341723" cy="341723"/>
          </a:xfrm>
          <a:prstGeom prst="rect">
            <a:avLst/>
          </a:prstGeom>
        </p:spPr>
      </p:pic>
      <p:pic>
        <p:nvPicPr>
          <p:cNvPr id="21" name="Bilde 20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AEE7A78E-DDBB-438E-8BD8-6D496962AE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57" y="6025260"/>
            <a:ext cx="341724" cy="341724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98B9C4E0-438E-4BEE-9B6B-6980F009BE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32" y="6025260"/>
            <a:ext cx="341724" cy="341724"/>
          </a:xfrm>
          <a:prstGeom prst="rect">
            <a:avLst/>
          </a:prstGeom>
        </p:spPr>
      </p:pic>
      <p:pic>
        <p:nvPicPr>
          <p:cNvPr id="17" name="Bilde 16" descr="Et bilde som inneholder utendørs, snø, fjell, gå på ski&#10;&#10;Automatisk generert beskrivelse">
            <a:extLst>
              <a:ext uri="{FF2B5EF4-FFF2-40B4-BE49-F238E27FC236}">
                <a16:creationId xmlns:a16="http://schemas.microsoft.com/office/drawing/2014/main" id="{37C61A68-4803-4D3C-BFFE-AB2EB692F4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274385"/>
            <a:ext cx="5257801" cy="35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11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3" r:id="rId6"/>
    <p:sldLayoutId id="214748365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a@vestforsk.n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6;p14">
            <a:extLst>
              <a:ext uri="{FF2B5EF4-FFF2-40B4-BE49-F238E27FC236}">
                <a16:creationId xmlns:a16="http://schemas.microsoft.com/office/drawing/2014/main" id="{4A8C238C-0008-4850-ADAD-E27541A31D41}"/>
              </a:ext>
            </a:extLst>
          </p:cNvPr>
          <p:cNvSpPr txBox="1"/>
          <p:nvPr/>
        </p:nvSpPr>
        <p:spPr>
          <a:xfrm>
            <a:off x="816881" y="2156687"/>
            <a:ext cx="10531502" cy="3155801"/>
          </a:xfrm>
          <a:prstGeom prst="rect">
            <a:avLst/>
          </a:prstGeom>
          <a:solidFill>
            <a:srgbClr val="E89363"/>
          </a:solidFill>
          <a:ln>
            <a:noFill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00FFBE"/>
              </a:buClr>
              <a:buSzPts val="2000"/>
            </a:pPr>
            <a:endParaRPr lang="nn-NO" sz="2000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D2440B5-0219-384C-A0AD-EE81A94A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773" y="2639087"/>
            <a:ext cx="4738451" cy="635566"/>
          </a:xfrm>
        </p:spPr>
        <p:txBody>
          <a:bodyPr/>
          <a:lstStyle/>
          <a:p>
            <a:r>
              <a:rPr lang="nb-NO" dirty="0"/>
              <a:t>‘</a:t>
            </a:r>
            <a:r>
              <a:rPr lang="nb-NO" dirty="0" err="1"/>
              <a:t>Berekraftig</a:t>
            </a:r>
            <a:r>
              <a:rPr lang="nb-NO" dirty="0"/>
              <a:t>’ eller ‘</a:t>
            </a:r>
            <a:r>
              <a:rPr lang="nb-NO" dirty="0" err="1"/>
              <a:t>berre</a:t>
            </a:r>
            <a:r>
              <a:rPr lang="nb-NO" dirty="0"/>
              <a:t> kraftig’ utvikling?</a:t>
            </a:r>
            <a:br>
              <a:rPr lang="nb-NO" dirty="0"/>
            </a:br>
            <a:br>
              <a:rPr lang="nb-NO" dirty="0"/>
            </a:br>
            <a:r>
              <a:rPr lang="nb-NO" sz="2000" dirty="0"/>
              <a:t>Digitalt </a:t>
            </a:r>
            <a:r>
              <a:rPr lang="nb-NO" sz="2000" dirty="0" err="1"/>
              <a:t>innspel</a:t>
            </a:r>
            <a:r>
              <a:rPr lang="nb-NO" sz="2000" dirty="0"/>
              <a:t> </a:t>
            </a:r>
            <a:r>
              <a:rPr lang="nb-NO" sz="2000" dirty="0" err="1"/>
              <a:t>frå</a:t>
            </a:r>
            <a:r>
              <a:rPr lang="nb-NO" sz="2000" dirty="0"/>
              <a:t> Vestlandsforsking under </a:t>
            </a:r>
            <a:r>
              <a:rPr lang="nb-NO" sz="2000" dirty="0" err="1"/>
              <a:t>innspelsmøte</a:t>
            </a:r>
            <a:r>
              <a:rPr lang="nb-NO" sz="2000" dirty="0"/>
              <a:t> til nasjonal handlingsplan for </a:t>
            </a:r>
            <a:r>
              <a:rPr lang="nb-NO" sz="2000" dirty="0" err="1"/>
              <a:t>bærekraftsmåla</a:t>
            </a:r>
            <a:br>
              <a:rPr lang="nb-NO" sz="2000" dirty="0"/>
            </a:br>
            <a:endParaRPr lang="nb-NO" dirty="0"/>
          </a:p>
        </p:txBody>
      </p:sp>
      <p:sp>
        <p:nvSpPr>
          <p:cNvPr id="6" name="Google Shape;98;p14">
            <a:extLst>
              <a:ext uri="{FF2B5EF4-FFF2-40B4-BE49-F238E27FC236}">
                <a16:creationId xmlns:a16="http://schemas.microsoft.com/office/drawing/2014/main" id="{CB369CDD-0650-CD4F-9784-E42121F5B8F2}"/>
              </a:ext>
            </a:extLst>
          </p:cNvPr>
          <p:cNvSpPr txBox="1"/>
          <p:nvPr/>
        </p:nvSpPr>
        <p:spPr>
          <a:xfrm>
            <a:off x="1100773" y="5550121"/>
            <a:ext cx="8376113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004D68"/>
              </a:buClr>
              <a:buSzPts val="1800"/>
            </a:pP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</a:t>
            </a:r>
            <a:r>
              <a:rPr lang="nb-NO" sz="1800" dirty="0"/>
              <a:t>Universitetet i Bergen i universitetsaulaen,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</a:t>
            </a:r>
            <a:r>
              <a:rPr lang="nn-NO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08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.09.2020  </a:t>
            </a:r>
            <a:r>
              <a:rPr lang="nn-NO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  </a:t>
            </a:r>
            <a:r>
              <a:rPr lang="nn-NO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Carlo Aall</a:t>
            </a:r>
            <a:endParaRPr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1A372A4-2787-4111-9037-DA857DC94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572" y="2750620"/>
            <a:ext cx="5202651" cy="18213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47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BEA8A6BE-71A7-4859-A37B-981657BB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Bakgrunn: Miljøgruppa 30 år!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F2AFCAB-4E15-4054-8E17-4B02D4575E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n-NO" sz="2000" b="1" dirty="0"/>
              <a:t>Spørsmål frå arrangørane</a:t>
            </a:r>
          </a:p>
          <a:p>
            <a:pPr lvl="1"/>
            <a:r>
              <a:rPr lang="nn-NO" sz="1800" dirty="0" err="1"/>
              <a:t>Hvordan</a:t>
            </a:r>
            <a:r>
              <a:rPr lang="nn-NO" sz="1800" dirty="0"/>
              <a:t> kan en nasjonal plan </a:t>
            </a:r>
            <a:r>
              <a:rPr lang="nn-NO" sz="1800" dirty="0" err="1"/>
              <a:t>gjøre</a:t>
            </a:r>
            <a:r>
              <a:rPr lang="nn-NO" sz="1800" dirty="0"/>
              <a:t> det </a:t>
            </a:r>
            <a:r>
              <a:rPr lang="nn-NO" sz="1800" dirty="0" err="1"/>
              <a:t>enklere</a:t>
            </a:r>
            <a:r>
              <a:rPr lang="nn-NO" sz="1800" dirty="0"/>
              <a:t> for </a:t>
            </a:r>
            <a:r>
              <a:rPr lang="nn-NO" sz="1800" dirty="0" err="1"/>
              <a:t>dere</a:t>
            </a:r>
            <a:r>
              <a:rPr lang="nn-NO" sz="1800" dirty="0"/>
              <a:t> å arbeide med </a:t>
            </a:r>
            <a:r>
              <a:rPr lang="nn-NO" sz="1800" dirty="0" err="1"/>
              <a:t>bærekraftsmålene</a:t>
            </a:r>
            <a:r>
              <a:rPr lang="nn-NO" sz="1800" dirty="0"/>
              <a:t>?</a:t>
            </a:r>
          </a:p>
          <a:p>
            <a:pPr lvl="1"/>
            <a:r>
              <a:rPr lang="nn-NO" sz="1800" dirty="0" err="1"/>
              <a:t>Hvilke</a:t>
            </a:r>
            <a:r>
              <a:rPr lang="nn-NO" sz="1800" dirty="0"/>
              <a:t> </a:t>
            </a:r>
            <a:r>
              <a:rPr lang="nn-NO" sz="1800" dirty="0" err="1"/>
              <a:t>utfordringer</a:t>
            </a:r>
            <a:r>
              <a:rPr lang="nn-NO" sz="1800" dirty="0"/>
              <a:t> er de </a:t>
            </a:r>
            <a:r>
              <a:rPr lang="nn-NO" sz="1800" dirty="0" err="1"/>
              <a:t>viktigste</a:t>
            </a:r>
            <a:r>
              <a:rPr lang="nn-NO" sz="1800" dirty="0"/>
              <a:t>?</a:t>
            </a:r>
          </a:p>
          <a:p>
            <a:pPr lvl="1"/>
            <a:r>
              <a:rPr lang="nn-NO" sz="1800" dirty="0" err="1"/>
              <a:t>Hvilke</a:t>
            </a:r>
            <a:r>
              <a:rPr lang="nn-NO" sz="1800" dirty="0"/>
              <a:t> </a:t>
            </a:r>
            <a:r>
              <a:rPr lang="nn-NO" sz="1800" dirty="0" err="1"/>
              <a:t>dilemmaer</a:t>
            </a:r>
            <a:r>
              <a:rPr lang="nn-NO" sz="1800" dirty="0"/>
              <a:t> møter din sektor, og </a:t>
            </a:r>
            <a:r>
              <a:rPr lang="nn-NO" sz="1800" dirty="0" err="1"/>
              <a:t>hvordan</a:t>
            </a:r>
            <a:r>
              <a:rPr lang="nn-NO" sz="1800" dirty="0"/>
              <a:t> skal vi </a:t>
            </a:r>
            <a:r>
              <a:rPr lang="nn-NO" sz="1800" dirty="0" err="1"/>
              <a:t>tilnærme</a:t>
            </a:r>
            <a:r>
              <a:rPr lang="nn-NO" sz="1800" dirty="0"/>
              <a:t> oss disse?</a:t>
            </a:r>
          </a:p>
          <a:p>
            <a:pPr lvl="1"/>
            <a:r>
              <a:rPr lang="nn-NO" sz="1800" dirty="0" err="1"/>
              <a:t>Hvilke</a:t>
            </a:r>
            <a:r>
              <a:rPr lang="nn-NO" sz="1800" dirty="0"/>
              <a:t> tiltak bør </a:t>
            </a:r>
            <a:r>
              <a:rPr lang="nn-NO" sz="1800" dirty="0" err="1"/>
              <a:t>regjeringen</a:t>
            </a:r>
            <a:r>
              <a:rPr lang="nn-NO" sz="1800" dirty="0"/>
              <a:t> vurdere i handlingsplanen?</a:t>
            </a:r>
          </a:p>
          <a:p>
            <a:r>
              <a:rPr lang="nn-NO" sz="2000" b="1" dirty="0"/>
              <a:t>Bakgrunn for innspela frå Vestlandsforsking</a:t>
            </a:r>
          </a:p>
          <a:p>
            <a:pPr lvl="1"/>
            <a:r>
              <a:rPr lang="nn-NO" sz="1800" dirty="0"/>
              <a:t>Omfattande og samanhengande forsking på og for berekraftig utvikling </a:t>
            </a:r>
            <a:r>
              <a:rPr lang="nn-NO" sz="1800" b="1" dirty="0"/>
              <a:t>sidan 1990</a:t>
            </a:r>
          </a:p>
          <a:p>
            <a:pPr lvl="1"/>
            <a:r>
              <a:rPr lang="nn-NO" sz="1800" dirty="0"/>
              <a:t>Forsking særleg knytt til stikkord som ‘</a:t>
            </a:r>
            <a:r>
              <a:rPr lang="nn-NO" sz="1800" b="1" dirty="0"/>
              <a:t>berekraftig mobilitet</a:t>
            </a:r>
            <a:r>
              <a:rPr lang="nn-NO" sz="1800" dirty="0"/>
              <a:t>’, ‘</a:t>
            </a:r>
            <a:r>
              <a:rPr lang="nn-NO" sz="1800" b="1" dirty="0"/>
              <a:t>berekraftig reiseliv</a:t>
            </a:r>
            <a:r>
              <a:rPr lang="nn-NO" sz="1800" dirty="0"/>
              <a:t>’, ‘</a:t>
            </a:r>
            <a:r>
              <a:rPr lang="nn-NO" sz="1800" b="1" dirty="0"/>
              <a:t>berekraftig forbruk</a:t>
            </a:r>
            <a:r>
              <a:rPr lang="nn-NO" sz="1800" dirty="0"/>
              <a:t>’, ‘</a:t>
            </a:r>
            <a:r>
              <a:rPr lang="nn-NO" sz="1800" b="1" dirty="0"/>
              <a:t>berekraftindikatorar</a:t>
            </a:r>
            <a:r>
              <a:rPr lang="nn-NO" sz="1800" dirty="0"/>
              <a:t>’, og ‘</a:t>
            </a:r>
            <a:r>
              <a:rPr lang="nn-NO" sz="1800" b="1" dirty="0"/>
              <a:t>Lokal Agenda 21 </a:t>
            </a:r>
            <a:r>
              <a:rPr lang="nn-NO" sz="1800" dirty="0"/>
              <a:t>/ ‘</a:t>
            </a:r>
            <a:r>
              <a:rPr lang="nn-NO" sz="1800" b="1" dirty="0"/>
              <a:t>lokal berekraftpolitikk</a:t>
            </a:r>
            <a:r>
              <a:rPr lang="nn-NO" sz="1800" dirty="0"/>
              <a:t>’ </a:t>
            </a:r>
          </a:p>
          <a:p>
            <a:pPr lvl="1"/>
            <a:r>
              <a:rPr lang="nn-NO" sz="1800" dirty="0"/>
              <a:t>I dei seinaste åra også knytt til ‘</a:t>
            </a:r>
            <a:r>
              <a:rPr lang="nn-NO" sz="1800" dirty="0" err="1"/>
              <a:t>sustainable</a:t>
            </a:r>
            <a:r>
              <a:rPr lang="nn-NO" sz="1800" dirty="0"/>
              <a:t> </a:t>
            </a:r>
            <a:r>
              <a:rPr lang="nn-NO" sz="1800" dirty="0" err="1"/>
              <a:t>development</a:t>
            </a:r>
            <a:r>
              <a:rPr lang="nn-NO" sz="1800" dirty="0"/>
              <a:t> goals’ (</a:t>
            </a:r>
            <a:r>
              <a:rPr lang="nn-NO" sz="1800" b="1" dirty="0"/>
              <a:t>SDG</a:t>
            </a:r>
            <a:r>
              <a:rPr lang="nn-NO" sz="1800" dirty="0"/>
              <a:t>)</a:t>
            </a:r>
          </a:p>
          <a:p>
            <a:r>
              <a:rPr lang="nn-NO" sz="2000" b="1" dirty="0"/>
              <a:t>Min bakgrunn</a:t>
            </a:r>
          </a:p>
          <a:p>
            <a:pPr lvl="1"/>
            <a:r>
              <a:rPr lang="nn-NO" sz="1800" dirty="0"/>
              <a:t>Arbeidd med berekraftig utvikling i ein kommune (1988-90) og ved Vestlandsforsking (sidan 1990)</a:t>
            </a:r>
          </a:p>
          <a:p>
            <a:pPr lvl="1"/>
            <a:r>
              <a:rPr lang="nn-NO" sz="1800" dirty="0"/>
              <a:t>Doktorgrad i Lokal Agenda 21 (2002)</a:t>
            </a:r>
          </a:p>
          <a:p>
            <a:pPr lvl="1"/>
            <a:r>
              <a:rPr lang="nn-NO" sz="1800" dirty="0"/>
              <a:t>Professor i berekraftig utvikling (sidan 2012) </a:t>
            </a:r>
          </a:p>
          <a:p>
            <a:pPr lvl="1"/>
            <a:endParaRPr lang="nn-NO" sz="1800" dirty="0"/>
          </a:p>
        </p:txBody>
      </p:sp>
    </p:spTree>
    <p:extLst>
      <p:ext uri="{BB962C8B-B14F-4D97-AF65-F5344CB8AC3E}">
        <p14:creationId xmlns:p14="http://schemas.microsoft.com/office/powerpoint/2010/main" val="214432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2C4BD64-C978-3445-A46A-D98A46DC07E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dirty="0" err="1"/>
              <a:t>Innspel</a:t>
            </a:r>
            <a:r>
              <a:rPr lang="nb-NO" dirty="0"/>
              <a:t> 1: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gløym</a:t>
            </a:r>
            <a:r>
              <a:rPr lang="nb-NO" dirty="0"/>
              <a:t> historia!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9484DED-5D45-7B40-9A03-21253F675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38695"/>
            <a:ext cx="10531503" cy="4861743"/>
          </a:xfrm>
          <a:prstGeom prst="rect">
            <a:avLst/>
          </a:prstGeom>
        </p:spPr>
        <p:txBody>
          <a:bodyPr/>
          <a:lstStyle/>
          <a:p>
            <a:r>
              <a:rPr lang="nn-NO" sz="1800" b="1" dirty="0"/>
              <a:t>Før 1987: Arbeidet opp mot rapporten «Vår Felles Framtid» i 1987 – kva kom </a:t>
            </a:r>
            <a:r>
              <a:rPr lang="nn-NO" sz="1800" b="1" u="sng" dirty="0"/>
              <a:t>ikkje</a:t>
            </a:r>
            <a:r>
              <a:rPr lang="nn-NO" sz="1800" b="1" dirty="0"/>
              <a:t> med?</a:t>
            </a:r>
          </a:p>
          <a:p>
            <a:pPr lvl="1"/>
            <a:r>
              <a:rPr lang="nn-NO" sz="1400" dirty="0" err="1"/>
              <a:t>Problematisering</a:t>
            </a:r>
            <a:r>
              <a:rPr lang="nn-NO" sz="1400" dirty="0"/>
              <a:t> av </a:t>
            </a:r>
            <a:r>
              <a:rPr lang="nn-NO" sz="1400" b="1" dirty="0"/>
              <a:t>økonomisk vekst </a:t>
            </a:r>
            <a:r>
              <a:rPr lang="nn-NO" sz="1400" dirty="0"/>
              <a:t>(Gro Harlem Brundtland til Øystein Dahle: «tar vi dette med blir rapporten lagt i en skuff!»)</a:t>
            </a:r>
          </a:p>
          <a:p>
            <a:r>
              <a:rPr lang="nn-NO" sz="1800" b="1" dirty="0"/>
              <a:t>1992 </a:t>
            </a:r>
            <a:r>
              <a:rPr lang="nn-NO" sz="1800" b="1" dirty="0">
                <a:sym typeface="Wingdings" panose="05000000000000000000" pitchFamily="2" charset="2"/>
              </a:rPr>
              <a:t> </a:t>
            </a:r>
            <a:r>
              <a:rPr lang="nn-NO" sz="1800" b="1" dirty="0" err="1">
                <a:sym typeface="Wingdings" panose="05000000000000000000" pitchFamily="2" charset="2"/>
              </a:rPr>
              <a:t>Fråkopling</a:t>
            </a:r>
            <a:r>
              <a:rPr lang="nn-NO" sz="1800" b="1" dirty="0">
                <a:sym typeface="Wingdings" panose="05000000000000000000" pitchFamily="2" charset="2"/>
              </a:rPr>
              <a:t> av berekraft, biomangfald og klimapolitikk på internasjonalt nivå</a:t>
            </a:r>
          </a:p>
          <a:p>
            <a:pPr lvl="1"/>
            <a:r>
              <a:rPr lang="nn-NO" sz="1400" dirty="0"/>
              <a:t>FN konferansen i Rio i 1992 vedtok </a:t>
            </a:r>
            <a:r>
              <a:rPr lang="nn-NO" sz="1400" b="1" dirty="0"/>
              <a:t>(1) </a:t>
            </a:r>
            <a:r>
              <a:rPr lang="nn-NO" sz="1400" dirty="0"/>
              <a:t>handlingsplan for berekraftig utvikling, </a:t>
            </a:r>
            <a:r>
              <a:rPr lang="nn-NO" sz="1400" b="1" dirty="0"/>
              <a:t>(2)</a:t>
            </a:r>
            <a:r>
              <a:rPr lang="nn-NO" sz="1400" dirty="0"/>
              <a:t> klimakonvensjon og </a:t>
            </a:r>
            <a:r>
              <a:rPr lang="nn-NO" sz="1400" b="1" dirty="0"/>
              <a:t>(3)</a:t>
            </a:r>
            <a:r>
              <a:rPr lang="nn-NO" sz="1400" dirty="0"/>
              <a:t> biomangfaldkonvensjon </a:t>
            </a:r>
          </a:p>
          <a:p>
            <a:r>
              <a:rPr lang="nn-NO" sz="1800" b="1" dirty="0"/>
              <a:t>1992 </a:t>
            </a:r>
            <a:r>
              <a:rPr lang="nn-NO" sz="1800" b="1" dirty="0">
                <a:sym typeface="Wingdings" panose="05000000000000000000" pitchFamily="2" charset="2"/>
              </a:rPr>
              <a:t> </a:t>
            </a:r>
            <a:r>
              <a:rPr lang="nn-NO" sz="1800" b="1" dirty="0"/>
              <a:t>Den rare historia med lokalt berekraftarbeid (Lokal Agenda 21: LA21)</a:t>
            </a:r>
          </a:p>
          <a:p>
            <a:pPr lvl="1"/>
            <a:r>
              <a:rPr lang="nn-NO" sz="1400" dirty="0"/>
              <a:t>Kommunesektoren pressa på for å bli anerkjent i FN si handlingsplan for berekraftig utvikling (Agenda 21)</a:t>
            </a:r>
          </a:p>
          <a:p>
            <a:pPr lvl="1"/>
            <a:r>
              <a:rPr lang="nn-NO" sz="1400" dirty="0"/>
              <a:t>LA21 presentert av FN som ein </a:t>
            </a:r>
            <a:r>
              <a:rPr lang="nn-NO" sz="1400" b="1" dirty="0"/>
              <a:t>suksess</a:t>
            </a:r>
            <a:r>
              <a:rPr lang="nn-NO" sz="1400" dirty="0"/>
              <a:t>, men vurdert som </a:t>
            </a:r>
            <a:r>
              <a:rPr lang="nn-NO" sz="1400" b="1" dirty="0"/>
              <a:t>fiasko</a:t>
            </a:r>
            <a:r>
              <a:rPr lang="nn-NO" sz="1400" dirty="0"/>
              <a:t> i internasjonale forskinga </a:t>
            </a:r>
            <a:r>
              <a:rPr lang="nn-NO" sz="1400" dirty="0" err="1"/>
              <a:t>pga</a:t>
            </a:r>
            <a:r>
              <a:rPr lang="nn-NO" sz="1400" dirty="0"/>
              <a:t> fråværet av NA21 med gjensidig forpliktande samarbeid mellom lokalt og nasjonalt nivå</a:t>
            </a:r>
          </a:p>
          <a:p>
            <a:r>
              <a:rPr lang="nn-NO" sz="1800" b="1" dirty="0"/>
              <a:t>1994 </a:t>
            </a:r>
            <a:r>
              <a:rPr lang="nn-NO" sz="1800" b="1" dirty="0">
                <a:sym typeface="Wingdings" panose="05000000000000000000" pitchFamily="2" charset="2"/>
              </a:rPr>
              <a:t> </a:t>
            </a:r>
            <a:r>
              <a:rPr lang="nn-NO" sz="1800" b="1" dirty="0"/>
              <a:t>Forsøket på å få inn ‘berekraftig forbruk’ på berekraft-dagsorden</a:t>
            </a:r>
          </a:p>
          <a:p>
            <a:pPr lvl="1"/>
            <a:r>
              <a:rPr lang="nn-NO" sz="1400" dirty="0"/>
              <a:t>Fremja i FN av </a:t>
            </a:r>
            <a:r>
              <a:rPr lang="nn-NO" sz="1400" dirty="0" err="1"/>
              <a:t>tidl</a:t>
            </a:r>
            <a:r>
              <a:rPr lang="nn-NO" sz="1400" dirty="0"/>
              <a:t>. miljøvernminister Torbjørn Berntsen for å få på dagsorden målet om å redusere forbruket i den rike del av verda – utvikla seg via ‘berekraftig forbruk </a:t>
            </a:r>
            <a:r>
              <a:rPr lang="nn-NO" sz="1400" b="1" dirty="0"/>
              <a:t>og</a:t>
            </a:r>
            <a:r>
              <a:rPr lang="nn-NO" sz="1400" dirty="0"/>
              <a:t> produksjon’ til dagens SDG nr 17 ‘</a:t>
            </a:r>
            <a:r>
              <a:rPr lang="nn-NO" sz="1400" b="1" dirty="0" err="1"/>
              <a:t>responsible</a:t>
            </a:r>
            <a:r>
              <a:rPr lang="nn-NO" sz="1400" dirty="0"/>
              <a:t> </a:t>
            </a:r>
            <a:r>
              <a:rPr lang="nn-NO" sz="1400" dirty="0" err="1"/>
              <a:t>consumption</a:t>
            </a:r>
            <a:r>
              <a:rPr lang="nn-NO" sz="1400" dirty="0"/>
              <a:t> and </a:t>
            </a:r>
            <a:r>
              <a:rPr lang="nn-NO" sz="1400" dirty="0" err="1"/>
              <a:t>production</a:t>
            </a:r>
            <a:r>
              <a:rPr lang="nn-NO" sz="1400" dirty="0"/>
              <a:t>’</a:t>
            </a:r>
          </a:p>
          <a:p>
            <a:r>
              <a:rPr lang="nn-NO" sz="1800" b="1" dirty="0"/>
              <a:t>1997 </a:t>
            </a:r>
            <a:r>
              <a:rPr lang="nn-NO" sz="1800" b="1" dirty="0">
                <a:sym typeface="Wingdings" panose="05000000000000000000" pitchFamily="2" charset="2"/>
              </a:rPr>
              <a:t> </a:t>
            </a:r>
            <a:r>
              <a:rPr lang="nn-NO" sz="1800" b="1" dirty="0"/>
              <a:t>Dreiinga – eller </a:t>
            </a:r>
            <a:r>
              <a:rPr lang="nn-NO" sz="1800" b="1" dirty="0" err="1"/>
              <a:t>perverteringa</a:t>
            </a:r>
            <a:r>
              <a:rPr lang="nn-NO" sz="1800" b="1" dirty="0"/>
              <a:t> – frå eit todelt til eit tredelt omgrep</a:t>
            </a:r>
          </a:p>
          <a:p>
            <a:pPr lvl="1"/>
            <a:r>
              <a:rPr lang="nn-NO" sz="1400" dirty="0"/>
              <a:t>Frå </a:t>
            </a:r>
            <a:r>
              <a:rPr lang="nn-NO" sz="1400" b="1" dirty="0"/>
              <a:t>to</a:t>
            </a:r>
            <a:r>
              <a:rPr lang="nn-NO" sz="1400" dirty="0"/>
              <a:t>delt politisk omgrep (‘</a:t>
            </a:r>
            <a:r>
              <a:rPr lang="nn-NO" sz="1400" b="1" dirty="0"/>
              <a:t>berekraft</a:t>
            </a:r>
            <a:r>
              <a:rPr lang="nn-NO" sz="1400" dirty="0"/>
              <a:t>’ = miljømessig berekraft og </a:t>
            </a:r>
            <a:r>
              <a:rPr lang="nn-NO" sz="1400" b="1" dirty="0"/>
              <a:t>’utvikling</a:t>
            </a:r>
            <a:r>
              <a:rPr lang="nn-NO" sz="1400" dirty="0"/>
              <a:t>’ =  sosial berekraft) via John </a:t>
            </a:r>
            <a:r>
              <a:rPr lang="nn-NO" sz="1400" dirty="0" err="1"/>
              <a:t>Elkington</a:t>
            </a:r>
            <a:r>
              <a:rPr lang="nn-NO" sz="1400" dirty="0"/>
              <a:t> sitt næringslivsinnretta omgrep i 1997 om </a:t>
            </a:r>
            <a:r>
              <a:rPr lang="nn-NO" sz="1400" b="1" dirty="0"/>
              <a:t>Triple </a:t>
            </a:r>
            <a:r>
              <a:rPr lang="nn-NO" sz="1400" b="1" dirty="0" err="1"/>
              <a:t>Bottom</a:t>
            </a:r>
            <a:r>
              <a:rPr lang="nn-NO" sz="1400" b="1" dirty="0"/>
              <a:t> Line </a:t>
            </a:r>
            <a:r>
              <a:rPr lang="nn-NO" sz="1400" dirty="0"/>
              <a:t>(</a:t>
            </a:r>
            <a:r>
              <a:rPr lang="nn-NO" sz="1400" dirty="0" err="1"/>
              <a:t>economic</a:t>
            </a:r>
            <a:r>
              <a:rPr lang="nn-NO" sz="1400" dirty="0"/>
              <a:t>, </a:t>
            </a:r>
            <a:r>
              <a:rPr lang="nn-NO" sz="1400" dirty="0" err="1"/>
              <a:t>social</a:t>
            </a:r>
            <a:r>
              <a:rPr lang="nn-NO" sz="1400" dirty="0"/>
              <a:t> and </a:t>
            </a:r>
            <a:r>
              <a:rPr lang="nn-NO" sz="1400" dirty="0" err="1"/>
              <a:t>sustainable</a:t>
            </a:r>
            <a:r>
              <a:rPr lang="nn-NO" sz="1400" dirty="0"/>
              <a:t> </a:t>
            </a:r>
            <a:r>
              <a:rPr lang="nn-NO" sz="1400" dirty="0" err="1"/>
              <a:t>bottom</a:t>
            </a:r>
            <a:r>
              <a:rPr lang="nn-NO" sz="1400" dirty="0"/>
              <a:t> line) til eit </a:t>
            </a:r>
            <a:r>
              <a:rPr lang="nn-NO" sz="1400" b="1" dirty="0"/>
              <a:t>tre</a:t>
            </a:r>
            <a:r>
              <a:rPr lang="nn-NO" sz="1400" dirty="0"/>
              <a:t>delt politisk omgrep (økologisk, sosial og økonomisk berekraft)</a:t>
            </a:r>
          </a:p>
          <a:p>
            <a:pPr lvl="1"/>
            <a:r>
              <a:rPr lang="nn-NO" sz="1400" dirty="0"/>
              <a:t>Økonomiske forhold blir løfta opp frå å vere eit </a:t>
            </a:r>
            <a:r>
              <a:rPr lang="nn-NO" sz="1400" b="1" dirty="0"/>
              <a:t>verkemiddel</a:t>
            </a:r>
            <a:r>
              <a:rPr lang="nn-NO" sz="1400" dirty="0"/>
              <a:t> til å vere eit </a:t>
            </a:r>
            <a:r>
              <a:rPr lang="nn-NO" sz="1400" b="1" dirty="0"/>
              <a:t>berekraftmål</a:t>
            </a:r>
            <a:r>
              <a:rPr lang="nn-NO" sz="1400" dirty="0"/>
              <a:t>, som igjen fremjar ideen om at økonomisk vekst i rike land alle andre faktorar lik blir definert som å føre til ein meir berekraftig utvikling</a:t>
            </a:r>
          </a:p>
          <a:p>
            <a:endParaRPr lang="nn-NO" sz="1600" dirty="0"/>
          </a:p>
          <a:p>
            <a:endParaRPr lang="nn-NO" sz="1600" dirty="0"/>
          </a:p>
        </p:txBody>
      </p:sp>
    </p:spTree>
    <p:extLst>
      <p:ext uri="{BB962C8B-B14F-4D97-AF65-F5344CB8AC3E}">
        <p14:creationId xmlns:p14="http://schemas.microsoft.com/office/powerpoint/2010/main" val="414451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2C4BD64-C978-3445-A46A-D98A46DC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535946"/>
            <a:ext cx="10499698" cy="512246"/>
          </a:xfrm>
          <a:prstGeom prst="rect">
            <a:avLst/>
          </a:prstGeom>
        </p:spPr>
        <p:txBody>
          <a:bodyPr/>
          <a:lstStyle/>
          <a:p>
            <a:r>
              <a:rPr lang="nn-NO" dirty="0"/>
              <a:t>Innspel 2: Som du roper får du svar!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694209D7-412D-43F8-94AA-962568B78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48283"/>
              </p:ext>
            </p:extLst>
          </p:nvPr>
        </p:nvGraphicFramePr>
        <p:xfrm>
          <a:off x="854102" y="1819073"/>
          <a:ext cx="10444566" cy="3878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0954">
                  <a:extLst>
                    <a:ext uri="{9D8B030D-6E8A-4147-A177-3AD203B41FA5}">
                      <a16:colId xmlns:a16="http://schemas.microsoft.com/office/drawing/2014/main" val="3127713486"/>
                    </a:ext>
                  </a:extLst>
                </a:gridCol>
                <a:gridCol w="3358497">
                  <a:extLst>
                    <a:ext uri="{9D8B030D-6E8A-4147-A177-3AD203B41FA5}">
                      <a16:colId xmlns:a16="http://schemas.microsoft.com/office/drawing/2014/main" val="3059145110"/>
                    </a:ext>
                  </a:extLst>
                </a:gridCol>
                <a:gridCol w="3295115">
                  <a:extLst>
                    <a:ext uri="{9D8B030D-6E8A-4147-A177-3AD203B41FA5}">
                      <a16:colId xmlns:a16="http://schemas.microsoft.com/office/drawing/2014/main" val="1907936697"/>
                    </a:ext>
                  </a:extLst>
                </a:gridCol>
              </a:tblGrid>
              <a:tr h="3292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2000" dirty="0">
                          <a:effectLst/>
                        </a:rPr>
                        <a:t>Karakteristikkar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2000" dirty="0">
                          <a:effectLst/>
                        </a:rPr>
                        <a:t>‘Brei og flat’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2000" dirty="0">
                          <a:effectLst/>
                        </a:rPr>
                        <a:t>‘Smal og spiss’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1534791"/>
                  </a:ext>
                </a:extLst>
              </a:tr>
              <a:tr h="637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dirty="0">
                          <a:effectLst/>
                        </a:rPr>
                        <a:t>Berekrafttema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b="1" u="none" dirty="0">
                          <a:effectLst/>
                        </a:rPr>
                        <a:t>Mange</a:t>
                      </a:r>
                      <a:r>
                        <a:rPr lang="nn-NO" sz="1800" u="none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b="1" u="none" dirty="0">
                          <a:effectLst/>
                        </a:rPr>
                        <a:t>Få</a:t>
                      </a:r>
                      <a:r>
                        <a:rPr lang="nn-NO" sz="1800" u="none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0024973"/>
                  </a:ext>
                </a:extLst>
              </a:tr>
              <a:tr h="649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dirty="0">
                          <a:effectLst/>
                        </a:rPr>
                        <a:t>Prioritering mellom delmål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b="1" u="none" dirty="0">
                          <a:effectLst/>
                        </a:rPr>
                        <a:t>I liten grad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b="1" u="none" dirty="0">
                          <a:effectLst/>
                        </a:rPr>
                        <a:t>I stor grad</a:t>
                      </a:r>
                      <a:r>
                        <a:rPr lang="nn-NO" sz="1800" u="none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4957004"/>
                  </a:ext>
                </a:extLst>
              </a:tr>
              <a:tr h="7112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dirty="0">
                          <a:effectLst/>
                        </a:rPr>
                        <a:t>Talfesting av delmål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b="1" u="none" dirty="0">
                          <a:effectLst/>
                        </a:rPr>
                        <a:t>I liten grad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b="1" u="none" dirty="0">
                          <a:effectLst/>
                        </a:rPr>
                        <a:t>I stor grad</a:t>
                      </a:r>
                      <a:r>
                        <a:rPr lang="nn-NO" sz="1800" u="none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181214"/>
                  </a:ext>
                </a:extLst>
              </a:tr>
              <a:tr h="675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dirty="0">
                          <a:effectLst/>
                        </a:rPr>
                        <a:t>Vedtakskriterium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b="1" u="none" dirty="0">
                          <a:effectLst/>
                        </a:rPr>
                        <a:t>Konsensusorientert</a:t>
                      </a:r>
                      <a:endParaRPr lang="nn-NO" sz="1800" u="none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b="1" u="none" dirty="0">
                          <a:effectLst/>
                        </a:rPr>
                        <a:t>Konfliktorientert</a:t>
                      </a:r>
                      <a:r>
                        <a:rPr lang="nn-NO" sz="1800" u="none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5625212"/>
                  </a:ext>
                </a:extLst>
              </a:tr>
              <a:tr h="8762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dirty="0">
                          <a:effectLst/>
                        </a:rPr>
                        <a:t>Syn på teknologi og sosial organisering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b="1" u="none" dirty="0">
                          <a:effectLst/>
                        </a:rPr>
                        <a:t>Teknologi-optimisme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800" b="1" u="none" dirty="0">
                          <a:effectLst/>
                        </a:rPr>
                        <a:t>Kritisk til økonomisk vekst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3632716"/>
                  </a:ext>
                </a:extLst>
              </a:tr>
            </a:tbl>
          </a:graphicData>
        </a:graphic>
      </p:graphicFrame>
      <p:sp>
        <p:nvSpPr>
          <p:cNvPr id="7" name="AutoShape 2" descr="Rött kryss | Brf Nunnan">
            <a:extLst>
              <a:ext uri="{FF2B5EF4-FFF2-40B4-BE49-F238E27FC236}">
                <a16:creationId xmlns:a16="http://schemas.microsoft.com/office/drawing/2014/main" id="{1BCE6AA6-CF74-4B41-923D-14A02A32AF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6400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98C37498-318E-4CEF-8820-0FCC5FFA3860}"/>
              </a:ext>
            </a:extLst>
          </p:cNvPr>
          <p:cNvGrpSpPr/>
          <p:nvPr/>
        </p:nvGrpSpPr>
        <p:grpSpPr>
          <a:xfrm>
            <a:off x="4735447" y="5769095"/>
            <a:ext cx="3025906" cy="512246"/>
            <a:chOff x="4392773" y="1720646"/>
            <a:chExt cx="3546505" cy="512246"/>
          </a:xfrm>
        </p:grpSpPr>
        <p:sp>
          <p:nvSpPr>
            <p:cNvPr id="8" name="Pil: ned 7">
              <a:extLst>
                <a:ext uri="{FF2B5EF4-FFF2-40B4-BE49-F238E27FC236}">
                  <a16:creationId xmlns:a16="http://schemas.microsoft.com/office/drawing/2014/main" id="{B02D5292-18B6-41B6-A861-52DAE139F561}"/>
                </a:ext>
              </a:extLst>
            </p:cNvPr>
            <p:cNvSpPr/>
            <p:nvPr/>
          </p:nvSpPr>
          <p:spPr>
            <a:xfrm>
              <a:off x="4392773" y="1720646"/>
              <a:ext cx="3546505" cy="5122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65AE27F2-3EA5-4E68-9D8F-F19E4AA93306}"/>
                </a:ext>
              </a:extLst>
            </p:cNvPr>
            <p:cNvSpPr txBox="1"/>
            <p:nvPr/>
          </p:nvSpPr>
          <p:spPr>
            <a:xfrm>
              <a:off x="5679544" y="1720646"/>
              <a:ext cx="86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>
                  <a:solidFill>
                    <a:schemeClr val="bg1"/>
                  </a:solidFill>
                </a:rPr>
                <a:t>Politikk</a:t>
              </a:r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1CC6E1D8-0CD3-42C0-A47D-7F7B9F64E977}"/>
              </a:ext>
            </a:extLst>
          </p:cNvPr>
          <p:cNvGrpSpPr/>
          <p:nvPr/>
        </p:nvGrpSpPr>
        <p:grpSpPr>
          <a:xfrm>
            <a:off x="8139778" y="5760191"/>
            <a:ext cx="3025906" cy="512246"/>
            <a:chOff x="4392773" y="1720646"/>
            <a:chExt cx="3546505" cy="512246"/>
          </a:xfrm>
        </p:grpSpPr>
        <p:sp>
          <p:nvSpPr>
            <p:cNvPr id="10" name="Pil: ned 9">
              <a:extLst>
                <a:ext uri="{FF2B5EF4-FFF2-40B4-BE49-F238E27FC236}">
                  <a16:creationId xmlns:a16="http://schemas.microsoft.com/office/drawing/2014/main" id="{6DF8FC7A-0026-470B-8737-1A20C99CE739}"/>
                </a:ext>
              </a:extLst>
            </p:cNvPr>
            <p:cNvSpPr/>
            <p:nvPr/>
          </p:nvSpPr>
          <p:spPr>
            <a:xfrm>
              <a:off x="4392773" y="1720646"/>
              <a:ext cx="3546505" cy="5122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E5A187AE-58B4-481F-978A-2D9805EDA3DD}"/>
                </a:ext>
              </a:extLst>
            </p:cNvPr>
            <p:cNvSpPr txBox="1"/>
            <p:nvPr/>
          </p:nvSpPr>
          <p:spPr>
            <a:xfrm>
              <a:off x="5692611" y="1720646"/>
              <a:ext cx="86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>
                  <a:solidFill>
                    <a:schemeClr val="bg1"/>
                  </a:solidFill>
                </a:rPr>
                <a:t>Politikk</a:t>
              </a:r>
            </a:p>
          </p:txBody>
        </p: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302B563C-6B2E-4D78-A89E-1610A7EE9B67}"/>
              </a:ext>
            </a:extLst>
          </p:cNvPr>
          <p:cNvSpPr/>
          <p:nvPr/>
        </p:nvSpPr>
        <p:spPr>
          <a:xfrm>
            <a:off x="9378176" y="6408411"/>
            <a:ext cx="2118731" cy="382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7666F1B-2248-4388-9284-96082EE498BE}"/>
              </a:ext>
            </a:extLst>
          </p:cNvPr>
          <p:cNvSpPr txBox="1"/>
          <p:nvPr/>
        </p:nvSpPr>
        <p:spPr>
          <a:xfrm>
            <a:off x="4897838" y="1416288"/>
            <a:ext cx="293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>
                <a:solidFill>
                  <a:srgbClr val="FF0000"/>
                </a:solidFill>
              </a:rPr>
              <a:t>Dominert så langt i </a:t>
            </a:r>
            <a:r>
              <a:rPr lang="nn-NO" u="sng" dirty="0">
                <a:solidFill>
                  <a:srgbClr val="FF0000"/>
                </a:solidFill>
              </a:rPr>
              <a:t>politikken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8A43620-528F-4528-A31D-DD775FE181BC}"/>
              </a:ext>
            </a:extLst>
          </p:cNvPr>
          <p:cNvSpPr txBox="1"/>
          <p:nvPr/>
        </p:nvSpPr>
        <p:spPr>
          <a:xfrm>
            <a:off x="8455089" y="1416288"/>
            <a:ext cx="219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>
                <a:solidFill>
                  <a:srgbClr val="FF0000"/>
                </a:solidFill>
              </a:rPr>
              <a:t>Meir vanleg i </a:t>
            </a:r>
            <a:r>
              <a:rPr lang="nn-NO" u="sng" dirty="0">
                <a:solidFill>
                  <a:srgbClr val="FF0000"/>
                </a:solidFill>
              </a:rPr>
              <a:t>forsking</a:t>
            </a: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17333977-4570-40FD-8314-5A323AB5CD2D}"/>
              </a:ext>
            </a:extLst>
          </p:cNvPr>
          <p:cNvGrpSpPr/>
          <p:nvPr/>
        </p:nvGrpSpPr>
        <p:grpSpPr>
          <a:xfrm>
            <a:off x="7805316" y="5644024"/>
            <a:ext cx="439544" cy="707886"/>
            <a:chOff x="7805316" y="5644024"/>
            <a:chExt cx="439544" cy="707886"/>
          </a:xfrm>
        </p:grpSpPr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3BFCA3D8-9566-44B9-A8DA-154715C5AFF0}"/>
                </a:ext>
              </a:extLst>
            </p:cNvPr>
            <p:cNvSpPr txBox="1"/>
            <p:nvPr/>
          </p:nvSpPr>
          <p:spPr>
            <a:xfrm>
              <a:off x="7805316" y="5644024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4000" b="1" dirty="0"/>
                <a:t>=</a:t>
              </a:r>
            </a:p>
          </p:txBody>
        </p: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D17BC06E-9F37-4B86-8878-AA7CD8884E7C}"/>
                </a:ext>
              </a:extLst>
            </p:cNvPr>
            <p:cNvCxnSpPr/>
            <p:nvPr/>
          </p:nvCxnSpPr>
          <p:spPr>
            <a:xfrm flipH="1">
              <a:off x="7917366" y="5836001"/>
              <a:ext cx="200110" cy="3693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33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868F06-7D4E-4508-8C66-A8054EC5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Innspel 3: Faglege råd på vegen vidare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9A93F0-5174-4BB1-AC7A-7A7B54441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42825"/>
            <a:ext cx="10681011" cy="4679916"/>
          </a:xfrm>
        </p:spPr>
        <p:txBody>
          <a:bodyPr/>
          <a:lstStyle/>
          <a:p>
            <a:r>
              <a:rPr lang="nn-NO" sz="1800" b="1" dirty="0"/>
              <a:t>Operasjonaliseringar som FN gjer av målet om ei berekraftig utvikling må alltid tolkast inn i den konkrete samanhengen der målet skal gjennomførast</a:t>
            </a:r>
          </a:p>
          <a:p>
            <a:pPr lvl="1"/>
            <a:r>
              <a:rPr lang="nn-NO" sz="1600" dirty="0"/>
              <a:t>Ein direkte ‘import’ av SDG-ane er meiningslaus og kan i verste fall motarbeide ei berekraftig utvikling</a:t>
            </a:r>
          </a:p>
          <a:p>
            <a:r>
              <a:rPr lang="nn-NO" sz="1800" b="1" dirty="0"/>
              <a:t>Halde på den opphavlege to-delte forståinga av berekraftomgrepet</a:t>
            </a:r>
          </a:p>
          <a:p>
            <a:pPr lvl="1"/>
            <a:r>
              <a:rPr lang="nn-NO" sz="1600" dirty="0"/>
              <a:t>Den </a:t>
            </a:r>
            <a:r>
              <a:rPr lang="nn-NO" sz="1600" b="1" dirty="0"/>
              <a:t>miljømessige</a:t>
            </a:r>
            <a:r>
              <a:rPr lang="nn-NO" sz="1600" dirty="0"/>
              <a:t> berekrafta set </a:t>
            </a:r>
            <a:r>
              <a:rPr lang="nn-NO" sz="1600" b="1" dirty="0"/>
              <a:t>absolutte fysiske grenser for utvikling</a:t>
            </a:r>
          </a:p>
          <a:p>
            <a:pPr lvl="1"/>
            <a:r>
              <a:rPr lang="nn-NO" sz="1600" dirty="0"/>
              <a:t>Den </a:t>
            </a:r>
            <a:r>
              <a:rPr lang="nn-NO" sz="1600" b="1" dirty="0"/>
              <a:t>sosiale</a:t>
            </a:r>
            <a:r>
              <a:rPr lang="nn-NO" sz="1600" dirty="0"/>
              <a:t> berekrafta dreier seg om å sikre ein rettvis fordeling av godar med </a:t>
            </a:r>
            <a:r>
              <a:rPr lang="nn-NO" sz="1600" b="1" dirty="0"/>
              <a:t>prioritet av verdas fattige</a:t>
            </a:r>
          </a:p>
          <a:p>
            <a:pPr lvl="1"/>
            <a:r>
              <a:rPr lang="nn-NO" sz="1600" dirty="0"/>
              <a:t>Sjå t.d. </a:t>
            </a:r>
            <a:r>
              <a:rPr lang="nn-NO" sz="1600" b="1" dirty="0"/>
              <a:t>St.meld. nr. 58 (1996-97) </a:t>
            </a:r>
            <a:r>
              <a:rPr lang="nn-NO" sz="1600" dirty="0"/>
              <a:t>«Miljøvernpolitikk for en </a:t>
            </a:r>
            <a:r>
              <a:rPr lang="nn-NO" sz="1600" dirty="0" err="1"/>
              <a:t>bærekraftig</a:t>
            </a:r>
            <a:r>
              <a:rPr lang="nn-NO" sz="1600" dirty="0"/>
              <a:t> utvikling - Dugnad for framtida»</a:t>
            </a:r>
            <a:endParaRPr lang="nn-NO" sz="1600" b="1" dirty="0"/>
          </a:p>
          <a:p>
            <a:r>
              <a:rPr lang="nn-NO" sz="1800" b="1" dirty="0"/>
              <a:t>Løfte fram to av dei viktigaste tilrådingane i «Vår Felles Framtid»</a:t>
            </a:r>
          </a:p>
          <a:p>
            <a:pPr lvl="1"/>
            <a:r>
              <a:rPr lang="nn-NO" sz="1600" dirty="0"/>
              <a:t>Målet om å </a:t>
            </a:r>
            <a:r>
              <a:rPr lang="nn-NO" sz="1600" b="1" dirty="0"/>
              <a:t>halvere energibruken i den rike del av verda</a:t>
            </a:r>
          </a:p>
          <a:p>
            <a:pPr lvl="1"/>
            <a:r>
              <a:rPr lang="nn-NO" sz="1600" dirty="0"/>
              <a:t>Tilrådinga om å gå frå ein effekt- til ein </a:t>
            </a:r>
            <a:r>
              <a:rPr lang="nn-NO" sz="1600" b="1" dirty="0"/>
              <a:t>årsaksorientert</a:t>
            </a:r>
            <a:r>
              <a:rPr lang="nn-NO" sz="1600" dirty="0"/>
              <a:t> miljøpolitikk</a:t>
            </a:r>
          </a:p>
          <a:p>
            <a:r>
              <a:rPr lang="nn-NO" sz="1800" b="1" dirty="0"/>
              <a:t>Berekraft-, biomangfald og klimaarbeidet må koplast saman igjen</a:t>
            </a:r>
          </a:p>
          <a:p>
            <a:pPr lvl="1"/>
            <a:r>
              <a:rPr lang="nn-NO" sz="1400" dirty="0"/>
              <a:t>Politikkutvikling og forsking skjer innafor ulike institusjonelle system, noko som gjer at synergiar ikkje blir henta ut og </a:t>
            </a:r>
            <a:r>
              <a:rPr lang="nn-NO" sz="1400" b="1" dirty="0"/>
              <a:t>konfliktar</a:t>
            </a:r>
            <a:r>
              <a:rPr lang="nn-NO" sz="1400" dirty="0"/>
              <a:t> mellom dei tre områda får lov å vekse fram </a:t>
            </a:r>
          </a:p>
          <a:p>
            <a:r>
              <a:rPr lang="nn-NO" sz="1800" b="1" dirty="0"/>
              <a:t>Ikkje del ut ‘svarte-per’ til kommunane</a:t>
            </a:r>
          </a:p>
          <a:p>
            <a:pPr lvl="1"/>
            <a:r>
              <a:rPr lang="nn-NO" sz="1400" dirty="0"/>
              <a:t>Kommunane står ‘ansikt-til-ansikt’ med veljarane og næringsliv og er difor dei første som får føle motstand mot dei omstillingane som kjem til å ‘svi’; det er difor avgjerande mot eit </a:t>
            </a:r>
            <a:r>
              <a:rPr lang="nn-NO" sz="1400" b="1" dirty="0"/>
              <a:t>gjensidig forpliktande samarbeid mellom stat og kommune </a:t>
            </a:r>
            <a:r>
              <a:rPr lang="nn-NO" sz="1400" dirty="0"/>
              <a:t>i berekraftarbeidet</a:t>
            </a:r>
          </a:p>
          <a:p>
            <a:pPr lvl="1"/>
            <a:endParaRPr lang="nn-NO" sz="1600" dirty="0"/>
          </a:p>
          <a:p>
            <a:pPr lvl="1"/>
            <a:endParaRPr lang="nn-NO" sz="1600" dirty="0"/>
          </a:p>
          <a:p>
            <a:pPr lvl="1"/>
            <a:endParaRPr lang="nn-NO" sz="1600" dirty="0"/>
          </a:p>
        </p:txBody>
      </p:sp>
    </p:spTree>
    <p:extLst>
      <p:ext uri="{BB962C8B-B14F-4D97-AF65-F5344CB8AC3E}">
        <p14:creationId xmlns:p14="http://schemas.microsoft.com/office/powerpoint/2010/main" val="21072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E8DD33-5CA0-4758-AD35-60E4EAFF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Takk for merksemda!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36D3AAD-650C-4E9F-B0CB-780B336FBE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4102" y="1509248"/>
            <a:ext cx="8026227" cy="45339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3695211-B25A-4831-ADC9-F5DB28A75AD5}"/>
              </a:ext>
            </a:extLst>
          </p:cNvPr>
          <p:cNvSpPr txBox="1"/>
          <p:nvPr/>
        </p:nvSpPr>
        <p:spPr>
          <a:xfrm>
            <a:off x="9088244" y="1597245"/>
            <a:ext cx="1849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/>
              <a:t>Carlo Aall</a:t>
            </a:r>
          </a:p>
          <a:p>
            <a:r>
              <a:rPr lang="nn-NO" dirty="0">
                <a:hlinkClick r:id="rId3"/>
              </a:rPr>
              <a:t>caa@vestforsk.no</a:t>
            </a:r>
            <a:endParaRPr lang="nn-NO" dirty="0"/>
          </a:p>
          <a:p>
            <a:r>
              <a:rPr lang="nn-NO" dirty="0"/>
              <a:t>991 27 222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86106A7-74FE-4130-906F-376570B6DC81}"/>
              </a:ext>
            </a:extLst>
          </p:cNvPr>
          <p:cNvSpPr/>
          <p:nvPr/>
        </p:nvSpPr>
        <p:spPr>
          <a:xfrm>
            <a:off x="9378176" y="6408411"/>
            <a:ext cx="2118731" cy="382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12179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for PowerPoint - NORSK" id="{E1D64E4D-9190-42D8-9CA3-5B81414AAF15}" vid="{D2100499-00FB-4274-8526-DE23B7158C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GJELDANDE MAL for PowerPoint - NORSK</Template>
  <TotalTime>3377</TotalTime>
  <Words>812</Words>
  <Application>Microsoft Office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Office-tema</vt:lpstr>
      <vt:lpstr>‘Berekraftig’ eller ‘berre kraftig’ utvikling?  Digitalt innspel frå Vestlandsforsking under innspelsmøte til nasjonal handlingsplan for bærekraftsmåla </vt:lpstr>
      <vt:lpstr>Bakgrunn: Miljøgruppa 30 år!</vt:lpstr>
      <vt:lpstr>Innspel 1: Ikkje gløym historia! </vt:lpstr>
      <vt:lpstr>Innspel 2: Som du roper får du svar!</vt:lpstr>
      <vt:lpstr>Innspel 3: Faglege råd på vegen vidare</vt:lpstr>
      <vt:lpstr>Takk for merksemda!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Korleis kan distriktskommunar arbeide med berekraftig utvikling?</dc:title>
  <dc:creator>Kyrre Groven</dc:creator>
  <cp:lastModifiedBy>Carlo Aall</cp:lastModifiedBy>
  <cp:revision>84</cp:revision>
  <dcterms:created xsi:type="dcterms:W3CDTF">2020-05-04T13:53:20Z</dcterms:created>
  <dcterms:modified xsi:type="dcterms:W3CDTF">2020-09-08T08:17:59Z</dcterms:modified>
</cp:coreProperties>
</file>