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3.xml" ContentType="application/vnd.openxmlformats-officedocument.presentationml.notesSlide+xml"/>
  <Override PartName="/ppt/charts/chart1.xml" ContentType="application/vnd.openxmlformats-officedocument.drawingml.chart+xml"/>
  <Override PartName="/ppt/tags/tag18.xml" ContentType="application/vnd.openxmlformats-officedocument.presentationml.tags+xml"/>
  <Override PartName="/ppt/tags/tag19.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7.xml" ContentType="application/vnd.openxmlformats-officedocument.presentationml.notesSlide+xml"/>
  <Override PartName="/ppt/charts/chart3.xml" ContentType="application/vnd.openxmlformats-officedocument.drawingml.chart+xml"/>
  <Override PartName="/ppt/tags/tag23.xml" ContentType="application/vnd.openxmlformats-officedocument.presentationml.tags+xml"/>
  <Override PartName="/ppt/tags/tag24.xml" ContentType="application/vnd.openxmlformats-officedocument.presentationml.tags+xml"/>
  <Override PartName="/ppt/notesSlides/notesSlide8.xml" ContentType="application/vnd.openxmlformats-officedocument.presentationml.notesSlide+xml"/>
  <Override PartName="/ppt/charts/chart4.xml" ContentType="application/vnd.openxmlformats-officedocument.drawingml.chart+xml"/>
  <Override PartName="/ppt/tags/tag25.xml" ContentType="application/vnd.openxmlformats-officedocument.presentationml.tags+xml"/>
  <Override PartName="/ppt/tags/tag26.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21"/>
  </p:notesMasterIdLst>
  <p:handoutMasterIdLst>
    <p:handoutMasterId r:id="rId22"/>
  </p:handoutMasterIdLst>
  <p:sldIdLst>
    <p:sldId id="256" r:id="rId2"/>
    <p:sldId id="336" r:id="rId3"/>
    <p:sldId id="353" r:id="rId4"/>
    <p:sldId id="313" r:id="rId5"/>
    <p:sldId id="317" r:id="rId6"/>
    <p:sldId id="355" r:id="rId7"/>
    <p:sldId id="316" r:id="rId8"/>
    <p:sldId id="318" r:id="rId9"/>
    <p:sldId id="289" r:id="rId10"/>
    <p:sldId id="356" r:id="rId11"/>
    <p:sldId id="363" r:id="rId12"/>
    <p:sldId id="299" r:id="rId13"/>
    <p:sldId id="361" r:id="rId14"/>
    <p:sldId id="319" r:id="rId15"/>
    <p:sldId id="360" r:id="rId16"/>
    <p:sldId id="334" r:id="rId17"/>
    <p:sldId id="358" r:id="rId18"/>
    <p:sldId id="359" r:id="rId19"/>
    <p:sldId id="270" r:id="rId20"/>
  </p:sldIdLst>
  <p:sldSz cx="9144000" cy="5143500" type="screen16x9"/>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9AB"/>
    <a:srgbClr val="376192"/>
    <a:srgbClr val="2B3D5A"/>
    <a:srgbClr val="F53A71"/>
    <a:srgbClr val="F7D555"/>
    <a:srgbClr val="E88938"/>
    <a:srgbClr val="DA4622"/>
    <a:srgbClr val="752E1E"/>
    <a:srgbClr val="37AFB8"/>
    <a:srgbClr val="283D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427" autoAdjust="0"/>
    <p:restoredTop sz="89494" autoAdjust="0"/>
  </p:normalViewPr>
  <p:slideViewPr>
    <p:cSldViewPr snapToGrid="0" showGuides="1">
      <p:cViewPr varScale="1">
        <p:scale>
          <a:sx n="136" d="100"/>
          <a:sy n="136" d="100"/>
        </p:scale>
        <p:origin x="516" y="12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Grid="0">
      <p:cViewPr varScale="1">
        <p:scale>
          <a:sx n="73" d="100"/>
          <a:sy n="73" d="100"/>
        </p:scale>
        <p:origin x="-2976" y="324"/>
      </p:cViewPr>
      <p:guideLst>
        <p:guide orient="horz" pos="3126"/>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saturn\groups\ems\oim\Demand_Model_Project\MTOMRgraph\2017\by%20main%20produc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APE_J\Downloads\Seb\3.2%20Total%20oil%20and%20gas%20upstream%20investment%20real%20terms%20V2_Seb_201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aturn\groups\ems\oim\OMRsupply\IDIOM%201.1\IDIOM_OPEC%20charting%20module.xlsb"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saturn\groups\ems\oim\OMRsupply\IDIOM%201.1\IDIOM_OPEC%20charting%20module.xlsb"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676058874993564E-2"/>
          <c:y val="2.8252405949256338E-2"/>
          <c:w val="0.78899659627602314"/>
          <c:h val="0.87891586468358207"/>
        </c:manualLayout>
      </c:layout>
      <c:barChart>
        <c:barDir val="col"/>
        <c:grouping val="stacked"/>
        <c:varyColors val="0"/>
        <c:ser>
          <c:idx val="0"/>
          <c:order val="0"/>
          <c:tx>
            <c:strRef>
              <c:f>'stacked column and line'!$B$41</c:f>
              <c:strCache>
                <c:ptCount val="1"/>
                <c:pt idx="0">
                  <c:v>LPG/naphtha</c:v>
                </c:pt>
              </c:strCache>
            </c:strRef>
          </c:tx>
          <c:spPr>
            <a:solidFill>
              <a:srgbClr val="00335A"/>
            </a:solidFill>
          </c:spPr>
          <c:invertIfNegative val="0"/>
          <c:cat>
            <c:numRef>
              <c:f>'stacked column and line'!$C$40:$K$40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'stacked column and line'!$C$41:$K$41</c:f>
              <c:numCache>
                <c:formatCode>0.00</c:formatCode>
                <c:ptCount val="9"/>
                <c:pt idx="0">
                  <c:v>416.32999999999902</c:v>
                </c:pt>
                <c:pt idx="1">
                  <c:v>263.46999999999935</c:v>
                </c:pt>
                <c:pt idx="2">
                  <c:v>610</c:v>
                </c:pt>
                <c:pt idx="3">
                  <c:v>562.26000000000022</c:v>
                </c:pt>
                <c:pt idx="4">
                  <c:v>450.02000000000044</c:v>
                </c:pt>
                <c:pt idx="5">
                  <c:v>433.03999999999996</c:v>
                </c:pt>
                <c:pt idx="6">
                  <c:v>423.94999999999982</c:v>
                </c:pt>
                <c:pt idx="7">
                  <c:v>443.22999999999956</c:v>
                </c:pt>
                <c:pt idx="8">
                  <c:v>337.42000000000007</c:v>
                </c:pt>
              </c:numCache>
            </c:numRef>
          </c:val>
          <c:extLst>
            <c:ext xmlns:c16="http://schemas.microsoft.com/office/drawing/2014/chart" uri="{C3380CC4-5D6E-409C-BE32-E72D297353CC}">
              <c16:uniqueId val="{00000000-AFE0-4980-80B1-B6E2F8B9ABA0}"/>
            </c:ext>
          </c:extLst>
        </c:ser>
        <c:ser>
          <c:idx val="1"/>
          <c:order val="1"/>
          <c:tx>
            <c:strRef>
              <c:f>'stacked column and line'!$B$42</c:f>
              <c:strCache>
                <c:ptCount val="1"/>
                <c:pt idx="0">
                  <c:v>Naphtha</c:v>
                </c:pt>
              </c:strCache>
            </c:strRef>
          </c:tx>
          <c:spPr>
            <a:solidFill>
              <a:srgbClr val="0089AB"/>
            </a:solidFill>
          </c:spPr>
          <c:invertIfNegative val="0"/>
          <c:cat>
            <c:numRef>
              <c:f>'stacked column and line'!$C$40:$K$40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'stacked column and line'!$C$42:$K$42</c:f>
            </c:numRef>
          </c:val>
          <c:extLst>
            <c:ext xmlns:c16="http://schemas.microsoft.com/office/drawing/2014/chart" uri="{C3380CC4-5D6E-409C-BE32-E72D297353CC}">
              <c16:uniqueId val="{00000001-AFE0-4980-80B1-B6E2F8B9ABA0}"/>
            </c:ext>
          </c:extLst>
        </c:ser>
        <c:ser>
          <c:idx val="2"/>
          <c:order val="2"/>
          <c:tx>
            <c:strRef>
              <c:f>'stacked column and line'!$B$43</c:f>
              <c:strCache>
                <c:ptCount val="1"/>
                <c:pt idx="0">
                  <c:v>Gasoline</c:v>
                </c:pt>
              </c:strCache>
            </c:strRef>
          </c:tx>
          <c:spPr>
            <a:solidFill>
              <a:srgbClr val="9DCD17"/>
            </a:solidFill>
            <a:ln>
              <a:noFill/>
            </a:ln>
          </c:spPr>
          <c:invertIfNegative val="0"/>
          <c:cat>
            <c:numRef>
              <c:f>'stacked column and line'!$C$40:$K$40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'stacked column and line'!$C$43:$K$43</c:f>
              <c:numCache>
                <c:formatCode>0.00</c:formatCode>
                <c:ptCount val="9"/>
                <c:pt idx="0">
                  <c:v>350.29000000000087</c:v>
                </c:pt>
                <c:pt idx="1">
                  <c:v>871.79999999999927</c:v>
                </c:pt>
                <c:pt idx="2">
                  <c:v>603.97000000000116</c:v>
                </c:pt>
                <c:pt idx="3">
                  <c:v>465.04000000000087</c:v>
                </c:pt>
                <c:pt idx="4">
                  <c:v>368.28999999999724</c:v>
                </c:pt>
                <c:pt idx="5">
                  <c:v>313.75</c:v>
                </c:pt>
                <c:pt idx="6">
                  <c:v>274.7400000000016</c:v>
                </c:pt>
                <c:pt idx="7">
                  <c:v>256.27000000000044</c:v>
                </c:pt>
                <c:pt idx="8">
                  <c:v>249.29999999999927</c:v>
                </c:pt>
              </c:numCache>
            </c:numRef>
          </c:val>
          <c:extLst>
            <c:ext xmlns:c16="http://schemas.microsoft.com/office/drawing/2014/chart" uri="{C3380CC4-5D6E-409C-BE32-E72D297353CC}">
              <c16:uniqueId val="{00000002-AFE0-4980-80B1-B6E2F8B9ABA0}"/>
            </c:ext>
          </c:extLst>
        </c:ser>
        <c:ser>
          <c:idx val="3"/>
          <c:order val="3"/>
          <c:tx>
            <c:strRef>
              <c:f>'stacked column and line'!$B$44</c:f>
              <c:strCache>
                <c:ptCount val="1"/>
                <c:pt idx="0">
                  <c:v>Jet/kerosene</c:v>
                </c:pt>
              </c:strCache>
            </c:strRef>
          </c:tx>
          <c:spPr>
            <a:solidFill>
              <a:srgbClr val="E19813"/>
            </a:solidFill>
          </c:spPr>
          <c:invertIfNegative val="0"/>
          <c:cat>
            <c:numRef>
              <c:f>'stacked column and line'!$C$40:$K$40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'stacked column and line'!$C$44:$K$44</c:f>
            </c:numRef>
          </c:val>
          <c:extLst>
            <c:ext xmlns:c16="http://schemas.microsoft.com/office/drawing/2014/chart" uri="{C3380CC4-5D6E-409C-BE32-E72D297353CC}">
              <c16:uniqueId val="{00000003-AFE0-4980-80B1-B6E2F8B9ABA0}"/>
            </c:ext>
          </c:extLst>
        </c:ser>
        <c:ser>
          <c:idx val="4"/>
          <c:order val="4"/>
          <c:tx>
            <c:strRef>
              <c:f>'stacked column and line'!$B$45</c:f>
              <c:strCache>
                <c:ptCount val="1"/>
                <c:pt idx="0">
                  <c:v>Gasoil</c:v>
                </c:pt>
              </c:strCache>
            </c:strRef>
          </c:tx>
          <c:spPr>
            <a:solidFill>
              <a:srgbClr val="D43633"/>
            </a:solidFill>
          </c:spPr>
          <c:invertIfNegative val="0"/>
          <c:cat>
            <c:numRef>
              <c:f>'stacked column and line'!$C$40:$K$40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'stacked column and line'!$C$45:$K$45</c:f>
            </c:numRef>
          </c:val>
          <c:extLst>
            <c:ext xmlns:c16="http://schemas.microsoft.com/office/drawing/2014/chart" uri="{C3380CC4-5D6E-409C-BE32-E72D297353CC}">
              <c16:uniqueId val="{00000004-AFE0-4980-80B1-B6E2F8B9ABA0}"/>
            </c:ext>
          </c:extLst>
        </c:ser>
        <c:ser>
          <c:idx val="5"/>
          <c:order val="5"/>
          <c:tx>
            <c:strRef>
              <c:f>'stacked column and line'!$B$46</c:f>
              <c:strCache>
                <c:ptCount val="1"/>
                <c:pt idx="0">
                  <c:v>Gasoil/FO</c:v>
                </c:pt>
              </c:strCache>
            </c:strRef>
          </c:tx>
          <c:spPr>
            <a:solidFill>
              <a:srgbClr val="70BBD8"/>
            </a:solidFill>
          </c:spPr>
          <c:invertIfNegative val="0"/>
          <c:cat>
            <c:numRef>
              <c:f>'stacked column and line'!$C$40:$K$40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'stacked column and line'!$C$46:$K$46</c:f>
              <c:numCache>
                <c:formatCode>0.00</c:formatCode>
                <c:ptCount val="9"/>
                <c:pt idx="0">
                  <c:v>293.31999999999789</c:v>
                </c:pt>
                <c:pt idx="1">
                  <c:v>-58.81999999999789</c:v>
                </c:pt>
                <c:pt idx="2">
                  <c:v>275.85999999999876</c:v>
                </c:pt>
                <c:pt idx="3">
                  <c:v>353.20999999999913</c:v>
                </c:pt>
                <c:pt idx="4">
                  <c:v>367.20999999999913</c:v>
                </c:pt>
                <c:pt idx="5">
                  <c:v>400.9800000000032</c:v>
                </c:pt>
                <c:pt idx="6">
                  <c:v>338.86999999999807</c:v>
                </c:pt>
                <c:pt idx="7">
                  <c:v>371.87999999999829</c:v>
                </c:pt>
                <c:pt idx="8">
                  <c:v>372.02000000000044</c:v>
                </c:pt>
              </c:numCache>
            </c:numRef>
          </c:val>
          <c:extLst>
            <c:ext xmlns:c16="http://schemas.microsoft.com/office/drawing/2014/chart" uri="{C3380CC4-5D6E-409C-BE32-E72D297353CC}">
              <c16:uniqueId val="{00000005-AFE0-4980-80B1-B6E2F8B9ABA0}"/>
            </c:ext>
          </c:extLst>
        </c:ser>
        <c:ser>
          <c:idx val="10"/>
          <c:order val="6"/>
          <c:tx>
            <c:strRef>
              <c:f>'stacked column and line'!$B$47</c:f>
              <c:strCache>
                <c:ptCount val="1"/>
                <c:pt idx="0">
                  <c:v>Other products</c:v>
                </c:pt>
              </c:strCache>
            </c:strRef>
          </c:tx>
          <c:spPr>
            <a:solidFill>
              <a:srgbClr val="AA561C"/>
            </a:solidFill>
          </c:spPr>
          <c:invertIfNegative val="0"/>
          <c:cat>
            <c:numRef>
              <c:f>'stacked column and line'!$C$40:$K$40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'stacked column and line'!$C$47:$K$47</c:f>
              <c:numCache>
                <c:formatCode>0.00</c:formatCode>
                <c:ptCount val="9"/>
                <c:pt idx="0">
                  <c:v>173.09999999999945</c:v>
                </c:pt>
                <c:pt idx="1">
                  <c:v>934.550000000002</c:v>
                </c:pt>
                <c:pt idx="2">
                  <c:v>78.149999999998727</c:v>
                </c:pt>
                <c:pt idx="3">
                  <c:v>29.910000000000764</c:v>
                </c:pt>
                <c:pt idx="4">
                  <c:v>95.069999999998799</c:v>
                </c:pt>
                <c:pt idx="5">
                  <c:v>100.89000000000033</c:v>
                </c:pt>
                <c:pt idx="6">
                  <c:v>117.44999999999982</c:v>
                </c:pt>
                <c:pt idx="7">
                  <c:v>78.140000000001237</c:v>
                </c:pt>
                <c:pt idx="8">
                  <c:v>64.579999999999927</c:v>
                </c:pt>
              </c:numCache>
            </c:numRef>
          </c:val>
          <c:extLst>
            <c:ext xmlns:c16="http://schemas.microsoft.com/office/drawing/2014/chart" uri="{C3380CC4-5D6E-409C-BE32-E72D297353CC}">
              <c16:uniqueId val="{00000006-AFE0-4980-80B1-B6E2F8B9ABA0}"/>
            </c:ext>
          </c:extLst>
        </c:ser>
        <c:ser>
          <c:idx val="11"/>
          <c:order val="7"/>
          <c:tx>
            <c:strRef>
              <c:f>'stacked column and line'!$B$48</c:f>
              <c:strCache>
                <c:ptCount val="1"/>
                <c:pt idx="0">
                  <c:v>Area 8</c:v>
                </c:pt>
              </c:strCache>
            </c:strRef>
          </c:tx>
          <c:spPr>
            <a:solidFill>
              <a:srgbClr val="9EA9CB"/>
            </a:solidFill>
          </c:spPr>
          <c:invertIfNegative val="0"/>
          <c:cat>
            <c:numRef>
              <c:f>'stacked column and line'!$C$40:$K$40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'stacked column and line'!$C$48:$K$48</c:f>
            </c:numRef>
          </c:val>
          <c:extLst>
            <c:ext xmlns:c16="http://schemas.microsoft.com/office/drawing/2014/chart" uri="{C3380CC4-5D6E-409C-BE32-E72D297353CC}">
              <c16:uniqueId val="{00000007-AFE0-4980-80B1-B6E2F8B9ABA0}"/>
            </c:ext>
          </c:extLst>
        </c:ser>
        <c:ser>
          <c:idx val="12"/>
          <c:order val="8"/>
          <c:tx>
            <c:strRef>
              <c:f>'stacked column and line'!$B$49</c:f>
              <c:strCache>
                <c:ptCount val="1"/>
                <c:pt idx="0">
                  <c:v>Area 9</c:v>
                </c:pt>
              </c:strCache>
            </c:strRef>
          </c:tx>
          <c:spPr>
            <a:solidFill>
              <a:srgbClr val="845C8F"/>
            </a:solidFill>
          </c:spPr>
          <c:invertIfNegative val="0"/>
          <c:cat>
            <c:numRef>
              <c:f>'stacked column and line'!$C$40:$K$40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'stacked column and line'!$C$49:$K$49</c:f>
            </c:numRef>
          </c:val>
          <c:extLst>
            <c:ext xmlns:c16="http://schemas.microsoft.com/office/drawing/2014/chart" uri="{C3380CC4-5D6E-409C-BE32-E72D297353CC}">
              <c16:uniqueId val="{00000008-AFE0-4980-80B1-B6E2F8B9ABA0}"/>
            </c:ext>
          </c:extLst>
        </c:ser>
        <c:ser>
          <c:idx val="13"/>
          <c:order val="9"/>
          <c:tx>
            <c:strRef>
              <c:f>'stacked column and line'!$B$50</c:f>
              <c:strCache>
                <c:ptCount val="1"/>
                <c:pt idx="0">
                  <c:v>Area 10</c:v>
                </c:pt>
              </c:strCache>
            </c:strRef>
          </c:tx>
          <c:spPr>
            <a:solidFill>
              <a:srgbClr val="A69EBF"/>
            </a:solidFill>
          </c:spPr>
          <c:invertIfNegative val="0"/>
          <c:cat>
            <c:numRef>
              <c:f>'stacked column and line'!$C$40:$K$40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'stacked column and line'!$C$50:$K$50</c:f>
            </c:numRef>
          </c:val>
          <c:extLst>
            <c:ext xmlns:c16="http://schemas.microsoft.com/office/drawing/2014/chart" uri="{C3380CC4-5D6E-409C-BE32-E72D297353CC}">
              <c16:uniqueId val="{00000009-AFE0-4980-80B1-B6E2F8B9ABA0}"/>
            </c:ext>
          </c:extLst>
        </c:ser>
        <c:dLbls>
          <c:showLegendKey val="0"/>
          <c:showVal val="0"/>
          <c:showCatName val="0"/>
          <c:showSerName val="0"/>
          <c:showPercent val="0"/>
          <c:showBubbleSize val="0"/>
        </c:dLbls>
        <c:gapWidth val="150"/>
        <c:overlap val="100"/>
        <c:axId val="54974336"/>
        <c:axId val="136536064"/>
      </c:barChart>
      <c:lineChart>
        <c:grouping val="standard"/>
        <c:varyColors val="0"/>
        <c:ser>
          <c:idx val="6"/>
          <c:order val="10"/>
          <c:tx>
            <c:strRef>
              <c:f>'stacked column and line'!$B$57</c:f>
              <c:strCache>
                <c:ptCount val="1"/>
                <c:pt idx="0">
                  <c:v>Global oil demand growth</c:v>
                </c:pt>
              </c:strCache>
            </c:strRef>
          </c:tx>
          <c:spPr>
            <a:ln>
              <a:solidFill>
                <a:srgbClr val="D43633"/>
              </a:solidFill>
              <a:prstDash val="solid"/>
            </a:ln>
          </c:spPr>
          <c:marker>
            <c:symbol val="circle"/>
            <c:size val="7"/>
            <c:spPr>
              <a:solidFill>
                <a:schemeClr val="accent3"/>
              </a:solidFill>
              <a:ln w="12700">
                <a:solidFill>
                  <a:schemeClr val="bg1"/>
                </a:solidFill>
              </a:ln>
            </c:spPr>
          </c:marker>
          <c:cat>
            <c:numRef>
              <c:f>'stacked column and line'!$C$40:$K$40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'stacked column and line'!$C$57:$K$57</c:f>
            </c:numRef>
          </c:val>
          <c:smooth val="0"/>
          <c:extLst>
            <c:ext xmlns:c16="http://schemas.microsoft.com/office/drawing/2014/chart" uri="{C3380CC4-5D6E-409C-BE32-E72D297353CC}">
              <c16:uniqueId val="{0000000A-AFE0-4980-80B1-B6E2F8B9ABA0}"/>
            </c:ext>
          </c:extLst>
        </c:ser>
        <c:ser>
          <c:idx val="7"/>
          <c:order val="11"/>
          <c:tx>
            <c:strRef>
              <c:f>'stacked column and line'!$B$58</c:f>
              <c:strCache>
                <c:ptCount val="1"/>
                <c:pt idx="0">
                  <c:v>Global oil demand growth</c:v>
                </c:pt>
              </c:strCache>
            </c:strRef>
          </c:tx>
          <c:spPr>
            <a:ln w="25400">
              <a:solidFill>
                <a:schemeClr val="accent2"/>
              </a:solidFill>
              <a:prstDash val="solid"/>
            </a:ln>
          </c:spPr>
          <c:marker>
            <c:symbol val="square"/>
            <c:size val="7"/>
            <c:spPr>
              <a:solidFill>
                <a:srgbClr val="D87D45"/>
              </a:solidFill>
              <a:ln w="12700">
                <a:solidFill>
                  <a:sysClr val="window" lastClr="FFFFFF"/>
                </a:solidFill>
              </a:ln>
            </c:spPr>
          </c:marker>
          <c:cat>
            <c:numRef>
              <c:f>'stacked column and line'!$C$40:$K$40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'stacked column and line'!$C$58:$K$58</c:f>
              <c:numCache>
                <c:formatCode>0</c:formatCode>
                <c:ptCount val="9"/>
                <c:pt idx="0">
                  <c:v>1233.044000000009</c:v>
                </c:pt>
                <c:pt idx="1">
                  <c:v>2011.0139999999956</c:v>
                </c:pt>
                <c:pt idx="2">
                  <c:v>1567.9679999999935</c:v>
                </c:pt>
                <c:pt idx="3">
                  <c:v>1410.2890000000043</c:v>
                </c:pt>
                <c:pt idx="4">
                  <c:v>1280.607680000001</c:v>
                </c:pt>
                <c:pt idx="5">
                  <c:v>1248.7158500000078</c:v>
                </c:pt>
                <c:pt idx="6">
                  <c:v>1155.0716799999936</c:v>
                </c:pt>
                <c:pt idx="7">
                  <c:v>1149.580890000012</c:v>
                </c:pt>
                <c:pt idx="8">
                  <c:v>1023.2702399999835</c:v>
                </c:pt>
              </c:numCache>
            </c:numRef>
          </c:val>
          <c:smooth val="0"/>
          <c:extLst>
            <c:ext xmlns:c16="http://schemas.microsoft.com/office/drawing/2014/chart" uri="{C3380CC4-5D6E-409C-BE32-E72D297353CC}">
              <c16:uniqueId val="{0000000B-AFE0-4980-80B1-B6E2F8B9ABA0}"/>
            </c:ext>
          </c:extLst>
        </c:ser>
        <c:dLbls>
          <c:showLegendKey val="0"/>
          <c:showVal val="0"/>
          <c:showCatName val="0"/>
          <c:showSerName val="0"/>
          <c:showPercent val="0"/>
          <c:showBubbleSize val="0"/>
        </c:dLbls>
        <c:marker val="1"/>
        <c:smooth val="0"/>
        <c:axId val="136539520"/>
        <c:axId val="136537984"/>
      </c:lineChart>
      <c:catAx>
        <c:axId val="54974336"/>
        <c:scaling>
          <c:orientation val="minMax"/>
        </c:scaling>
        <c:delete val="0"/>
        <c:axPos val="b"/>
        <c:numFmt formatCode="General" sourceLinked="1"/>
        <c:majorTickMark val="in"/>
        <c:minorTickMark val="none"/>
        <c:tickLblPos val="nextTo"/>
        <c:spPr>
          <a:ln w="12700">
            <a:solidFill>
              <a:srgbClr val="000000"/>
            </a:solidFill>
            <a:prstDash val="solid"/>
          </a:ln>
        </c:spPr>
        <c:crossAx val="136536064"/>
        <c:crossesAt val="0"/>
        <c:auto val="1"/>
        <c:lblAlgn val="ctr"/>
        <c:lblOffset val="100"/>
        <c:noMultiLvlLbl val="0"/>
      </c:catAx>
      <c:valAx>
        <c:axId val="136536064"/>
        <c:scaling>
          <c:orientation val="minMax"/>
          <c:min val="0"/>
        </c:scaling>
        <c:delete val="0"/>
        <c:axPos val="l"/>
        <c:majorGridlines>
          <c:spPr>
            <a:ln w="12700">
              <a:solidFill>
                <a:srgbClr val="7F7F7F"/>
              </a:solidFill>
              <a:prstDash val="lgDash"/>
            </a:ln>
          </c:spPr>
        </c:majorGridlines>
        <c:title>
          <c:tx>
            <c:strRef>
              <c:f>'stacked column and line'!$C$11</c:f>
              <c:strCache>
                <c:ptCount val="1"/>
                <c:pt idx="0">
                  <c:v>kb/d</c:v>
                </c:pt>
              </c:strCache>
            </c:strRef>
          </c:tx>
          <c:layout>
            <c:manualLayout>
              <c:xMode val="edge"/>
              <c:yMode val="edge"/>
              <c:x val="0"/>
              <c:y val="0.29477872557597068"/>
            </c:manualLayout>
          </c:layout>
          <c:overlay val="0"/>
          <c:txPr>
            <a:bodyPr rot="-5400000" vert="horz"/>
            <a:lstStyle/>
            <a:p>
              <a:pPr>
                <a:defRPr/>
              </a:pPr>
              <a:endParaRPr lang="nb-NO"/>
            </a:p>
          </c:txPr>
        </c:title>
        <c:numFmt formatCode="#\ ##0" sourceLinked="0"/>
        <c:majorTickMark val="in"/>
        <c:minorTickMark val="none"/>
        <c:tickLblPos val="nextTo"/>
        <c:spPr>
          <a:ln w="12700">
            <a:solidFill>
              <a:srgbClr val="000000"/>
            </a:solidFill>
            <a:prstDash val="solid"/>
          </a:ln>
        </c:spPr>
        <c:crossAx val="54974336"/>
        <c:crosses val="autoZero"/>
        <c:crossBetween val="between"/>
      </c:valAx>
      <c:valAx>
        <c:axId val="136537984"/>
        <c:scaling>
          <c:orientation val="minMax"/>
        </c:scaling>
        <c:delete val="1"/>
        <c:axPos val="r"/>
        <c:numFmt formatCode="0%" sourceLinked="0"/>
        <c:majorTickMark val="out"/>
        <c:minorTickMark val="none"/>
        <c:tickLblPos val="nextTo"/>
        <c:crossAx val="136539520"/>
        <c:crosses val="max"/>
        <c:crossBetween val="between"/>
      </c:valAx>
      <c:catAx>
        <c:axId val="136539520"/>
        <c:scaling>
          <c:orientation val="minMax"/>
        </c:scaling>
        <c:delete val="1"/>
        <c:axPos val="b"/>
        <c:numFmt formatCode="General" sourceLinked="1"/>
        <c:majorTickMark val="out"/>
        <c:minorTickMark val="none"/>
        <c:tickLblPos val="none"/>
        <c:crossAx val="136537984"/>
        <c:crosses val="autoZero"/>
        <c:auto val="1"/>
        <c:lblAlgn val="ctr"/>
        <c:lblOffset val="100"/>
        <c:noMultiLvlLbl val="0"/>
      </c:catAx>
      <c:spPr>
        <a:noFill/>
        <a:ln w="12700">
          <a:solidFill>
            <a:srgbClr val="000000"/>
          </a:solidFill>
          <a:prstDash val="solid"/>
        </a:ln>
      </c:spPr>
    </c:plotArea>
    <c:legend>
      <c:legendPos val="r"/>
      <c:layout>
        <c:manualLayout>
          <c:xMode val="edge"/>
          <c:yMode val="edge"/>
          <c:x val="0.88484870955096162"/>
          <c:y val="2.7103382910469674E-3"/>
          <c:w val="0.11515129044903852"/>
          <c:h val="0.94365339749198052"/>
        </c:manualLayout>
      </c:layout>
      <c:overlay val="0"/>
    </c:legend>
    <c:plotVisOnly val="1"/>
    <c:dispBlanksAs val="zero"/>
    <c:showDLblsOverMax val="0"/>
  </c:chart>
  <c:spPr>
    <a:noFill/>
    <a:ln>
      <a:noFill/>
    </a:ln>
  </c:spPr>
  <c:txPr>
    <a:bodyPr/>
    <a:lstStyle/>
    <a:p>
      <a:pPr>
        <a:defRPr sz="1200" b="0" i="0">
          <a:latin typeface="Gill Sans MT Condensed"/>
          <a:ea typeface="Gill Sans MT Condensed"/>
          <a:cs typeface="Gill Sans MT Condensed"/>
        </a:defRPr>
      </a:pPr>
      <a:endParaRPr lang="nb-N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118856466471103"/>
          <c:y val="2.8480513767860052E-2"/>
          <c:w val="0.82130845795225904"/>
          <c:h val="0.81133914141414154"/>
        </c:manualLayout>
      </c:layout>
      <c:barChart>
        <c:barDir val="col"/>
        <c:grouping val="stacked"/>
        <c:varyColors val="0"/>
        <c:ser>
          <c:idx val="1"/>
          <c:order val="0"/>
          <c:tx>
            <c:strRef>
              <c:f>'stacked column'!$B$39</c:f>
              <c:strCache>
                <c:ptCount val="1"/>
                <c:pt idx="0">
                  <c:v>Upstream Oil &amp; Gas</c:v>
                </c:pt>
              </c:strCache>
            </c:strRef>
          </c:tx>
          <c:spPr>
            <a:solidFill>
              <a:srgbClr val="488652"/>
            </a:solidFill>
          </c:spPr>
          <c:invertIfNegative val="0"/>
          <c:dPt>
            <c:idx val="6"/>
            <c:invertIfNegative val="0"/>
            <c:bubble3D val="0"/>
            <c:spPr>
              <a:solidFill>
                <a:srgbClr val="488652"/>
              </a:solidFill>
            </c:spPr>
            <c:extLst>
              <c:ext xmlns:c16="http://schemas.microsoft.com/office/drawing/2014/chart" uri="{C3380CC4-5D6E-409C-BE32-E72D297353CC}">
                <c16:uniqueId val="{00000001-4DF4-4CB2-B595-BFDF7A8F92A9}"/>
              </c:ext>
            </c:extLst>
          </c:dPt>
          <c:dPt>
            <c:idx val="7"/>
            <c:invertIfNegative val="0"/>
            <c:bubble3D val="0"/>
            <c:spPr>
              <a:solidFill>
                <a:srgbClr val="FFC000"/>
              </a:solidFill>
            </c:spPr>
            <c:extLst>
              <c:ext xmlns:c16="http://schemas.microsoft.com/office/drawing/2014/chart" uri="{C3380CC4-5D6E-409C-BE32-E72D297353CC}">
                <c16:uniqueId val="{00000003-4DF4-4CB2-B595-BFDF7A8F92A9}"/>
              </c:ext>
            </c:extLst>
          </c:dPt>
          <c:dPt>
            <c:idx val="10"/>
            <c:invertIfNegative val="0"/>
            <c:bubble3D val="0"/>
            <c:spPr>
              <a:solidFill>
                <a:srgbClr val="488652"/>
              </a:solidFill>
            </c:spPr>
            <c:extLst>
              <c:ext xmlns:c16="http://schemas.microsoft.com/office/drawing/2014/chart" uri="{C3380CC4-5D6E-409C-BE32-E72D297353CC}">
                <c16:uniqueId val="{00000005-4DF4-4CB2-B595-BFDF7A8F92A9}"/>
              </c:ext>
            </c:extLst>
          </c:dPt>
          <c:dPt>
            <c:idx val="11"/>
            <c:invertIfNegative val="0"/>
            <c:bubble3D val="0"/>
            <c:spPr>
              <a:solidFill>
                <a:srgbClr val="488652"/>
              </a:solidFill>
            </c:spPr>
            <c:extLst>
              <c:ext xmlns:c16="http://schemas.microsoft.com/office/drawing/2014/chart" uri="{C3380CC4-5D6E-409C-BE32-E72D297353CC}">
                <c16:uniqueId val="{00000007-4DF4-4CB2-B595-BFDF7A8F92A9}"/>
              </c:ext>
            </c:extLst>
          </c:dPt>
          <c:dPt>
            <c:idx val="12"/>
            <c:invertIfNegative val="0"/>
            <c:bubble3D val="0"/>
            <c:spPr>
              <a:solidFill>
                <a:srgbClr val="488652"/>
              </a:solidFill>
            </c:spPr>
            <c:extLst>
              <c:ext xmlns:c16="http://schemas.microsoft.com/office/drawing/2014/chart" uri="{C3380CC4-5D6E-409C-BE32-E72D297353CC}">
                <c16:uniqueId val="{00000009-4DF4-4CB2-B595-BFDF7A8F92A9}"/>
              </c:ext>
            </c:extLst>
          </c:dPt>
          <c:dPt>
            <c:idx val="15"/>
            <c:invertIfNegative val="0"/>
            <c:bubble3D val="0"/>
            <c:spPr>
              <a:solidFill>
                <a:srgbClr val="488652"/>
              </a:solidFill>
            </c:spPr>
            <c:extLst>
              <c:ext xmlns:c16="http://schemas.microsoft.com/office/drawing/2014/chart" uri="{C3380CC4-5D6E-409C-BE32-E72D297353CC}">
                <c16:uniqueId val="{0000000B-4DF4-4CB2-B595-BFDF7A8F92A9}"/>
              </c:ext>
            </c:extLst>
          </c:dPt>
          <c:dPt>
            <c:idx val="16"/>
            <c:invertIfNegative val="0"/>
            <c:bubble3D val="0"/>
            <c:spPr>
              <a:solidFill>
                <a:srgbClr val="D43633"/>
              </a:solidFill>
            </c:spPr>
            <c:extLst>
              <c:ext xmlns:c16="http://schemas.microsoft.com/office/drawing/2014/chart" uri="{C3380CC4-5D6E-409C-BE32-E72D297353CC}">
                <c16:uniqueId val="{0000000D-4DF4-4CB2-B595-BFDF7A8F92A9}"/>
              </c:ext>
            </c:extLst>
          </c:dPt>
          <c:dPt>
            <c:idx val="17"/>
            <c:invertIfNegative val="0"/>
            <c:bubble3D val="0"/>
            <c:spPr>
              <a:solidFill>
                <a:srgbClr val="FFC000"/>
              </a:solidFill>
            </c:spPr>
            <c:extLst>
              <c:ext xmlns:c16="http://schemas.microsoft.com/office/drawing/2014/chart" uri="{C3380CC4-5D6E-409C-BE32-E72D297353CC}">
                <c16:uniqueId val="{0000000F-4DF4-4CB2-B595-BFDF7A8F92A9}"/>
              </c:ext>
            </c:extLst>
          </c:dPt>
          <c:cat>
            <c:numRef>
              <c:f>'stacked column'!$M$38:$T$38</c:f>
              <c:numCache>
                <c:formatCode>General</c:formatCode>
                <c:ptCount val="8"/>
                <c:pt idx="0">
                  <c:v>2010</c:v>
                </c:pt>
                <c:pt idx="1">
                  <c:v>2011</c:v>
                </c:pt>
                <c:pt idx="2">
                  <c:v>2012</c:v>
                </c:pt>
                <c:pt idx="3">
                  <c:v>2013</c:v>
                </c:pt>
                <c:pt idx="4">
                  <c:v>2014</c:v>
                </c:pt>
                <c:pt idx="5">
                  <c:v>2015</c:v>
                </c:pt>
                <c:pt idx="6">
                  <c:v>2016</c:v>
                </c:pt>
                <c:pt idx="7">
                  <c:v>2017</c:v>
                </c:pt>
              </c:numCache>
            </c:numRef>
          </c:cat>
          <c:val>
            <c:numRef>
              <c:f>'stacked column'!$M$39:$T$39</c:f>
              <c:numCache>
                <c:formatCode>0</c:formatCode>
                <c:ptCount val="8"/>
                <c:pt idx="0">
                  <c:v>554.4653597652399</c:v>
                </c:pt>
                <c:pt idx="1">
                  <c:v>622.80949420108004</c:v>
                </c:pt>
                <c:pt idx="2">
                  <c:v>724.61969054306996</c:v>
                </c:pt>
                <c:pt idx="3">
                  <c:v>749.95324165740999</c:v>
                </c:pt>
                <c:pt idx="4">
                  <c:v>776.04682659517982</c:v>
                </c:pt>
                <c:pt idx="5">
                  <c:v>583.14424338775802</c:v>
                </c:pt>
                <c:pt idx="6">
                  <c:v>433.13345988105033</c:v>
                </c:pt>
                <c:pt idx="7">
                  <c:v>446.12746367748184</c:v>
                </c:pt>
              </c:numCache>
            </c:numRef>
          </c:val>
          <c:extLst>
            <c:ext xmlns:c16="http://schemas.microsoft.com/office/drawing/2014/chart" uri="{C3380CC4-5D6E-409C-BE32-E72D297353CC}">
              <c16:uniqueId val="{00000010-4DF4-4CB2-B595-BFDF7A8F92A9}"/>
            </c:ext>
          </c:extLst>
        </c:ser>
        <c:ser>
          <c:idx val="0"/>
          <c:order val="1"/>
          <c:tx>
            <c:strRef>
              <c:f>'stacked column'!$B$40</c:f>
              <c:strCache>
                <c:ptCount val="1"/>
              </c:strCache>
            </c:strRef>
          </c:tx>
          <c:spPr>
            <a:pattFill prst="wdDnDiag">
              <a:fgClr>
                <a:srgbClr val="FFC000"/>
              </a:fgClr>
              <a:bgClr>
                <a:schemeClr val="bg1"/>
              </a:bgClr>
            </a:pattFill>
          </c:spPr>
          <c:invertIfNegative val="0"/>
          <c:cat>
            <c:numRef>
              <c:f>'stacked column'!$M$38:$T$38</c:f>
              <c:numCache>
                <c:formatCode>General</c:formatCode>
                <c:ptCount val="8"/>
                <c:pt idx="0">
                  <c:v>2010</c:v>
                </c:pt>
                <c:pt idx="1">
                  <c:v>2011</c:v>
                </c:pt>
                <c:pt idx="2">
                  <c:v>2012</c:v>
                </c:pt>
                <c:pt idx="3">
                  <c:v>2013</c:v>
                </c:pt>
                <c:pt idx="4">
                  <c:v>2014</c:v>
                </c:pt>
                <c:pt idx="5">
                  <c:v>2015</c:v>
                </c:pt>
                <c:pt idx="6">
                  <c:v>2016</c:v>
                </c:pt>
                <c:pt idx="7">
                  <c:v>2017</c:v>
                </c:pt>
              </c:numCache>
            </c:numRef>
          </c:cat>
          <c:val>
            <c:numRef>
              <c:f>'stacked column'!$M$40:$T$40</c:f>
              <c:numCache>
                <c:formatCode>General</c:formatCode>
                <c:ptCount val="8"/>
                <c:pt idx="7">
                  <c:v>17.711632127135125</c:v>
                </c:pt>
              </c:numCache>
            </c:numRef>
          </c:val>
          <c:extLst>
            <c:ext xmlns:c16="http://schemas.microsoft.com/office/drawing/2014/chart" uri="{C3380CC4-5D6E-409C-BE32-E72D297353CC}">
              <c16:uniqueId val="{00000011-4DF4-4CB2-B595-BFDF7A8F92A9}"/>
            </c:ext>
          </c:extLst>
        </c:ser>
        <c:dLbls>
          <c:showLegendKey val="0"/>
          <c:showVal val="0"/>
          <c:showCatName val="0"/>
          <c:showSerName val="0"/>
          <c:showPercent val="0"/>
          <c:showBubbleSize val="0"/>
        </c:dLbls>
        <c:gapWidth val="70"/>
        <c:overlap val="100"/>
        <c:axId val="188385152"/>
        <c:axId val="188386688"/>
      </c:barChart>
      <c:catAx>
        <c:axId val="188385152"/>
        <c:scaling>
          <c:orientation val="minMax"/>
        </c:scaling>
        <c:delete val="0"/>
        <c:axPos val="b"/>
        <c:numFmt formatCode="General" sourceLinked="1"/>
        <c:majorTickMark val="out"/>
        <c:minorTickMark val="none"/>
        <c:tickLblPos val="nextTo"/>
        <c:spPr>
          <a:ln>
            <a:solidFill>
              <a:schemeClr val="tx1"/>
            </a:solidFill>
          </a:ln>
        </c:spPr>
        <c:txPr>
          <a:bodyPr rot="-5400000" vert="horz"/>
          <a:lstStyle/>
          <a:p>
            <a:pPr>
              <a:defRPr sz="1200">
                <a:latin typeface="Arial Narrow" panose="020B0606020202030204" pitchFamily="34" charset="0"/>
              </a:defRPr>
            </a:pPr>
            <a:endParaRPr lang="nb-NO"/>
          </a:p>
        </c:txPr>
        <c:crossAx val="188386688"/>
        <c:crosses val="autoZero"/>
        <c:auto val="1"/>
        <c:lblAlgn val="ctr"/>
        <c:lblOffset val="100"/>
        <c:noMultiLvlLbl val="0"/>
      </c:catAx>
      <c:valAx>
        <c:axId val="188386688"/>
        <c:scaling>
          <c:orientation val="minMax"/>
        </c:scaling>
        <c:delete val="0"/>
        <c:axPos val="l"/>
        <c:title>
          <c:tx>
            <c:strRef>
              <c:f>'stacked column'!$C$11</c:f>
              <c:strCache>
                <c:ptCount val="1"/>
                <c:pt idx="0">
                  <c:v>USD (2015) billion</c:v>
                </c:pt>
              </c:strCache>
            </c:strRef>
          </c:tx>
          <c:layout>
            <c:manualLayout>
              <c:xMode val="edge"/>
              <c:yMode val="edge"/>
              <c:x val="1.5670373219482975E-2"/>
              <c:y val="0.18880482817218336"/>
            </c:manualLayout>
          </c:layout>
          <c:overlay val="0"/>
          <c:txPr>
            <a:bodyPr rot="-5400000" vert="horz"/>
            <a:lstStyle/>
            <a:p>
              <a:pPr>
                <a:defRPr sz="1200">
                  <a:latin typeface="Arial Narrow" panose="020B0606020202030204" pitchFamily="34" charset="0"/>
                </a:defRPr>
              </a:pPr>
              <a:endParaRPr lang="nb-NO"/>
            </a:p>
          </c:txPr>
        </c:title>
        <c:numFmt formatCode="#\ ##0" sourceLinked="0"/>
        <c:majorTickMark val="out"/>
        <c:minorTickMark val="none"/>
        <c:tickLblPos val="nextTo"/>
        <c:spPr>
          <a:ln>
            <a:noFill/>
          </a:ln>
        </c:spPr>
        <c:txPr>
          <a:bodyPr/>
          <a:lstStyle/>
          <a:p>
            <a:pPr>
              <a:defRPr sz="1200">
                <a:latin typeface="Arial Narrow" panose="020B0606020202030204" pitchFamily="34" charset="0"/>
              </a:defRPr>
            </a:pPr>
            <a:endParaRPr lang="nb-NO"/>
          </a:p>
        </c:txPr>
        <c:crossAx val="188385152"/>
        <c:crosses val="autoZero"/>
        <c:crossBetween val="between"/>
      </c:valAx>
      <c:spPr>
        <a:noFill/>
        <a:ln>
          <a:noFill/>
        </a:ln>
      </c:spPr>
    </c:plotArea>
    <c:plotVisOnly val="1"/>
    <c:dispBlanksAs val="gap"/>
    <c:showDLblsOverMax val="0"/>
  </c:chart>
  <c:spPr>
    <a:noFill/>
    <a:ln>
      <a:noFill/>
    </a:ln>
  </c:spPr>
  <c:txPr>
    <a:bodyPr/>
    <a:lstStyle/>
    <a:p>
      <a:pPr>
        <a:defRPr sz="1400" b="0" i="0">
          <a:latin typeface="+mn-lt"/>
          <a:cs typeface="PFAgoraSansPro-Light"/>
        </a:defRPr>
      </a:pPr>
      <a:endParaRPr lang="nb-NO"/>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b="0" dirty="0" smtClean="0">
                <a:solidFill>
                  <a:schemeClr val="tx1"/>
                </a:solidFill>
                <a:latin typeface="+mj-lt"/>
              </a:rPr>
              <a:t>OPEC crude capacity</a:t>
            </a:r>
            <a:r>
              <a:rPr lang="en-US" sz="1400" b="0" baseline="0" dirty="0" smtClean="0">
                <a:solidFill>
                  <a:schemeClr val="tx1"/>
                </a:solidFill>
                <a:latin typeface="+mj-lt"/>
              </a:rPr>
              <a:t> change 2016-2022</a:t>
            </a:r>
            <a:endParaRPr lang="en-GB" sz="1400" b="0" dirty="0">
              <a:solidFill>
                <a:schemeClr val="tx1"/>
              </a:solidFill>
              <a:latin typeface="+mj-lt"/>
            </a:endParaRPr>
          </a:p>
        </c:rich>
      </c:tx>
      <c:overlay val="0"/>
    </c:title>
    <c:autoTitleDeleted val="0"/>
    <c:plotArea>
      <c:layout>
        <c:manualLayout>
          <c:layoutTarget val="inner"/>
          <c:xMode val="edge"/>
          <c:yMode val="edge"/>
          <c:x val="7.7915442688869185E-2"/>
          <c:y val="0.14186322074739155"/>
          <c:w val="0.90146842571830854"/>
          <c:h val="0.82469865144311494"/>
        </c:manualLayout>
      </c:layout>
      <c:barChart>
        <c:barDir val="col"/>
        <c:grouping val="stacked"/>
        <c:varyColors val="0"/>
        <c:ser>
          <c:idx val="4"/>
          <c:order val="0"/>
          <c:tx>
            <c:strRef>
              <c:f>Charts_MTOMR!$AL$109</c:f>
              <c:strCache>
                <c:ptCount val="1"/>
                <c:pt idx="0">
                  <c:v>Grow</c:v>
                </c:pt>
              </c:strCache>
            </c:strRef>
          </c:tx>
          <c:spPr>
            <a:solidFill>
              <a:srgbClr val="0089AB"/>
            </a:solidFill>
          </c:spPr>
          <c:invertIfNegative val="0"/>
          <c:dPt>
            <c:idx val="8"/>
            <c:invertIfNegative val="0"/>
            <c:bubble3D val="0"/>
            <c:spPr>
              <a:solidFill>
                <a:srgbClr val="E60000"/>
              </a:solidFill>
            </c:spPr>
            <c:extLst>
              <c:ext xmlns:c16="http://schemas.microsoft.com/office/drawing/2014/chart" uri="{C3380CC4-5D6E-409C-BE32-E72D297353CC}">
                <c16:uniqueId val="{00000001-50AF-41A7-BEF6-4D0FCCA147FD}"/>
              </c:ext>
            </c:extLst>
          </c:dPt>
          <c:dPt>
            <c:idx val="9"/>
            <c:invertIfNegative val="0"/>
            <c:bubble3D val="0"/>
            <c:spPr>
              <a:solidFill>
                <a:srgbClr val="E60000"/>
              </a:solidFill>
            </c:spPr>
            <c:extLst>
              <c:ext xmlns:c16="http://schemas.microsoft.com/office/drawing/2014/chart" uri="{C3380CC4-5D6E-409C-BE32-E72D297353CC}">
                <c16:uniqueId val="{00000003-50AF-41A7-BEF6-4D0FCCA147FD}"/>
              </c:ext>
            </c:extLst>
          </c:dPt>
          <c:dPt>
            <c:idx val="10"/>
            <c:invertIfNegative val="0"/>
            <c:bubble3D val="0"/>
            <c:spPr>
              <a:solidFill>
                <a:srgbClr val="E60000"/>
              </a:solidFill>
            </c:spPr>
            <c:extLst>
              <c:ext xmlns:c16="http://schemas.microsoft.com/office/drawing/2014/chart" uri="{C3380CC4-5D6E-409C-BE32-E72D297353CC}">
                <c16:uniqueId val="{00000005-50AF-41A7-BEF6-4D0FCCA147FD}"/>
              </c:ext>
            </c:extLst>
          </c:dPt>
          <c:dPt>
            <c:idx val="11"/>
            <c:invertIfNegative val="0"/>
            <c:bubble3D val="0"/>
            <c:spPr>
              <a:solidFill>
                <a:srgbClr val="E60000"/>
              </a:solidFill>
            </c:spPr>
            <c:extLst>
              <c:ext xmlns:c16="http://schemas.microsoft.com/office/drawing/2014/chart" uri="{C3380CC4-5D6E-409C-BE32-E72D297353CC}">
                <c16:uniqueId val="{00000007-50AF-41A7-BEF6-4D0FCCA147FD}"/>
              </c:ext>
            </c:extLst>
          </c:dPt>
          <c:dPt>
            <c:idx val="12"/>
            <c:invertIfNegative val="0"/>
            <c:bubble3D val="0"/>
            <c:spPr>
              <a:solidFill>
                <a:srgbClr val="E60000"/>
              </a:solidFill>
            </c:spPr>
            <c:extLst>
              <c:ext xmlns:c16="http://schemas.microsoft.com/office/drawing/2014/chart" uri="{C3380CC4-5D6E-409C-BE32-E72D297353CC}">
                <c16:uniqueId val="{00000009-50AF-41A7-BEF6-4D0FCCA147FD}"/>
              </c:ext>
            </c:extLst>
          </c:dPt>
          <c:dLbls>
            <c:dLbl>
              <c:idx val="0"/>
              <c:layout>
                <c:manualLayout>
                  <c:x val="1.3490155664127145E-17"/>
                  <c:y val="-0.3535676251331204"/>
                </c:manualLayout>
              </c:layout>
              <c:tx>
                <c:rich>
                  <a:bodyPr/>
                  <a:lstStyle/>
                  <a:p>
                    <a:r>
                      <a:rPr lang="en-US"/>
                      <a:t>Iraq</a:t>
                    </a:r>
                  </a:p>
                </c:rich>
              </c:tx>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50AF-41A7-BEF6-4D0FCCA147FD}"/>
                </c:ext>
              </c:extLst>
            </c:dLbl>
            <c:dLbl>
              <c:idx val="1"/>
              <c:layout>
                <c:manualLayout>
                  <c:x val="0"/>
                  <c:y val="-0.21725239616613423"/>
                </c:manualLayout>
              </c:layout>
              <c:tx>
                <c:rich>
                  <a:bodyPr/>
                  <a:lstStyle/>
                  <a:p>
                    <a:r>
                      <a:rPr lang="en-US"/>
                      <a:t>Iran</a:t>
                    </a:r>
                  </a:p>
                </c:rich>
              </c:tx>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50AF-41A7-BEF6-4D0FCCA147FD}"/>
                </c:ext>
              </c:extLst>
            </c:dLbl>
            <c:dLbl>
              <c:idx val="2"/>
              <c:layout>
                <c:manualLayout>
                  <c:x val="0"/>
                  <c:y val="-0.21299254526091591"/>
                </c:manualLayout>
              </c:layout>
              <c:tx>
                <c:rich>
                  <a:bodyPr/>
                  <a:lstStyle/>
                  <a:p>
                    <a:r>
                      <a:rPr lang="en-US"/>
                      <a:t>UAE</a:t>
                    </a:r>
                  </a:p>
                </c:rich>
              </c:tx>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C-50AF-41A7-BEF6-4D0FCCA147FD}"/>
                </c:ext>
              </c:extLst>
            </c:dLbl>
            <c:dLbl>
              <c:idx val="3"/>
              <c:layout>
                <c:manualLayout>
                  <c:x val="-5.3960622656508578E-17"/>
                  <c:y val="-0.21725239616613418"/>
                </c:manualLayout>
              </c:layout>
              <c:tx>
                <c:rich>
                  <a:bodyPr/>
                  <a:lstStyle/>
                  <a:p>
                    <a:r>
                      <a:rPr lang="en-US"/>
                      <a:t>Libya</a:t>
                    </a:r>
                  </a:p>
                </c:rich>
              </c:tx>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D-50AF-41A7-BEF6-4D0FCCA147FD}"/>
                </c:ext>
              </c:extLst>
            </c:dLbl>
            <c:dLbl>
              <c:idx val="4"/>
              <c:layout>
                <c:manualLayout>
                  <c:x val="-2.9433406916850625E-3"/>
                  <c:y val="-0.12779552715654952"/>
                </c:manualLayout>
              </c:layout>
              <c:tx>
                <c:rich>
                  <a:bodyPr/>
                  <a:lstStyle/>
                  <a:p>
                    <a:r>
                      <a:rPr lang="en-US"/>
                      <a:t>Saudi</a:t>
                    </a:r>
                  </a:p>
                </c:rich>
              </c:tx>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E-50AF-41A7-BEF6-4D0FCCA147FD}"/>
                </c:ext>
              </c:extLst>
            </c:dLbl>
            <c:dLbl>
              <c:idx val="5"/>
              <c:layout>
                <c:manualLayout>
                  <c:x val="-5.3960622656508578E-17"/>
                  <c:y val="-0.11927582534611296"/>
                </c:manualLayout>
              </c:layout>
              <c:tx>
                <c:rich>
                  <a:bodyPr/>
                  <a:lstStyle/>
                  <a:p>
                    <a:r>
                      <a:rPr lang="en-US"/>
                      <a:t>Kuwait</a:t>
                    </a:r>
                  </a:p>
                </c:rich>
              </c:tx>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F-50AF-41A7-BEF6-4D0FCCA147FD}"/>
                </c:ext>
              </c:extLst>
            </c:dLbl>
            <c:dLbl>
              <c:idx val="6"/>
              <c:layout>
                <c:manualLayout>
                  <c:x val="0"/>
                  <c:y val="-8.0937167199148105E-2"/>
                </c:manualLayout>
              </c:layout>
              <c:tx>
                <c:rich>
                  <a:bodyPr/>
                  <a:lstStyle/>
                  <a:p>
                    <a:r>
                      <a:rPr lang="en-US"/>
                      <a:t>Ecuador</a:t>
                    </a:r>
                  </a:p>
                </c:rich>
              </c:tx>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50AF-41A7-BEF6-4D0FCCA147FD}"/>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Charts_MTOMR!$AJ$110:$AJ$122</c:f>
              <c:strCache>
                <c:ptCount val="13"/>
                <c:pt idx="0">
                  <c:v>Iraq</c:v>
                </c:pt>
                <c:pt idx="1">
                  <c:v>Iran</c:v>
                </c:pt>
                <c:pt idx="2">
                  <c:v>UAE</c:v>
                </c:pt>
                <c:pt idx="3">
                  <c:v>Libya</c:v>
                </c:pt>
                <c:pt idx="4">
                  <c:v>Saudi</c:v>
                </c:pt>
                <c:pt idx="5">
                  <c:v>Kuwait</c:v>
                </c:pt>
                <c:pt idx="6">
                  <c:v>Ecuador</c:v>
                </c:pt>
                <c:pt idx="7">
                  <c:v>Qatar</c:v>
                </c:pt>
                <c:pt idx="8">
                  <c:v>Gabon</c:v>
                </c:pt>
                <c:pt idx="9">
                  <c:v>Angola</c:v>
                </c:pt>
                <c:pt idx="10">
                  <c:v>Nigeria</c:v>
                </c:pt>
                <c:pt idx="11">
                  <c:v>Algeria</c:v>
                </c:pt>
                <c:pt idx="12">
                  <c:v>Venezuela</c:v>
                </c:pt>
              </c:strCache>
            </c:strRef>
          </c:cat>
          <c:val>
            <c:numRef>
              <c:f>Charts_MTOMR!$AL$110:$AL$122</c:f>
              <c:numCache>
                <c:formatCode>0.00</c:formatCode>
                <c:ptCount val="13"/>
                <c:pt idx="0">
                  <c:v>0.70380419999999955</c:v>
                </c:pt>
                <c:pt idx="1">
                  <c:v>0.40061750000000007</c:v>
                </c:pt>
                <c:pt idx="2">
                  <c:v>0.3715598</c:v>
                </c:pt>
                <c:pt idx="3">
                  <c:v>0.37</c:v>
                </c:pt>
                <c:pt idx="4">
                  <c:v>0.16395900000000196</c:v>
                </c:pt>
                <c:pt idx="5">
                  <c:v>0.16382690000000011</c:v>
                </c:pt>
                <c:pt idx="6">
                  <c:v>8.0000000000000071E-2</c:v>
                </c:pt>
              </c:numCache>
            </c:numRef>
          </c:val>
          <c:extLst>
            <c:ext xmlns:c16="http://schemas.microsoft.com/office/drawing/2014/chart" uri="{C3380CC4-5D6E-409C-BE32-E72D297353CC}">
              <c16:uniqueId val="{00000011-50AF-41A7-BEF6-4D0FCCA147FD}"/>
            </c:ext>
          </c:extLst>
        </c:ser>
        <c:ser>
          <c:idx val="0"/>
          <c:order val="1"/>
          <c:tx>
            <c:strRef>
              <c:f>Charts_MTOMR!$AM$109</c:f>
              <c:strCache>
                <c:ptCount val="1"/>
                <c:pt idx="0">
                  <c:v>Shrink</c:v>
                </c:pt>
              </c:strCache>
            </c:strRef>
          </c:tx>
          <c:spPr>
            <a:solidFill>
              <a:srgbClr val="E60000"/>
            </a:solidFill>
          </c:spPr>
          <c:invertIfNegative val="0"/>
          <c:dLbls>
            <c:dLbl>
              <c:idx val="7"/>
              <c:layout>
                <c:manualLayout>
                  <c:x val="0"/>
                  <c:y val="-2.9818956336528066E-2"/>
                </c:manualLayout>
              </c:layout>
              <c:tx>
                <c:rich>
                  <a:bodyPr/>
                  <a:lstStyle/>
                  <a:p>
                    <a:r>
                      <a:rPr lang="en-US"/>
                      <a:t>Qatar</a:t>
                    </a:r>
                  </a:p>
                </c:rich>
              </c:tx>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50AF-41A7-BEF6-4D0FCCA147FD}"/>
                </c:ext>
              </c:extLst>
            </c:dLbl>
            <c:dLbl>
              <c:idx val="8"/>
              <c:layout>
                <c:manualLayout>
                  <c:x val="0"/>
                  <c:y val="-4.2598509052183174E-2"/>
                </c:manualLayout>
              </c:layout>
              <c:tx>
                <c:rich>
                  <a:bodyPr/>
                  <a:lstStyle/>
                  <a:p>
                    <a:r>
                      <a:rPr lang="en-US"/>
                      <a:t>Gabon</a:t>
                    </a:r>
                  </a:p>
                </c:rich>
              </c:tx>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3-50AF-41A7-BEF6-4D0FCCA147FD}"/>
                </c:ext>
              </c:extLst>
            </c:dLbl>
            <c:dLbl>
              <c:idx val="9"/>
              <c:layout>
                <c:manualLayout>
                  <c:x val="0"/>
                  <c:y val="-3.8338658146964855E-2"/>
                </c:manualLayout>
              </c:layout>
              <c:tx>
                <c:rich>
                  <a:bodyPr/>
                  <a:lstStyle/>
                  <a:p>
                    <a:r>
                      <a:rPr lang="en-US"/>
                      <a:t>Angola</a:t>
                    </a:r>
                  </a:p>
                </c:rich>
              </c:tx>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50AF-41A7-BEF6-4D0FCCA147FD}"/>
                </c:ext>
              </c:extLst>
            </c:dLbl>
            <c:dLbl>
              <c:idx val="10"/>
              <c:layout>
                <c:manualLayout>
                  <c:x val="1.0792124531301716E-16"/>
                  <c:y val="-4.6858024536070374E-2"/>
                </c:manualLayout>
              </c:layout>
              <c:tx>
                <c:rich>
                  <a:bodyPr/>
                  <a:lstStyle/>
                  <a:p>
                    <a:r>
                      <a:rPr lang="en-US"/>
                      <a:t>Nigeria</a:t>
                    </a:r>
                  </a:p>
                </c:rich>
              </c:tx>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5-50AF-41A7-BEF6-4D0FCCA147FD}"/>
                </c:ext>
              </c:extLst>
            </c:dLbl>
            <c:dLbl>
              <c:idx val="11"/>
              <c:layout>
                <c:manualLayout>
                  <c:x val="0"/>
                  <c:y val="-8.0937167199148036E-2"/>
                </c:manualLayout>
              </c:layout>
              <c:tx>
                <c:rich>
                  <a:bodyPr/>
                  <a:lstStyle/>
                  <a:p>
                    <a:r>
                      <a:rPr lang="en-US"/>
                      <a:t>Algeria</a:t>
                    </a:r>
                  </a:p>
                </c:rich>
              </c:tx>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6-50AF-41A7-BEF6-4D0FCCA147FD}"/>
                </c:ext>
              </c:extLst>
            </c:dLbl>
            <c:dLbl>
              <c:idx val="12"/>
              <c:layout>
                <c:manualLayout>
                  <c:x val="-2.9434565712397453E-3"/>
                  <c:y val="-8.0936831777817062E-2"/>
                </c:manualLayout>
              </c:layout>
              <c:tx>
                <c:rich>
                  <a:bodyPr/>
                  <a:lstStyle/>
                  <a:p>
                    <a:r>
                      <a:rPr lang="en-US"/>
                      <a:t>Venezuela</a:t>
                    </a:r>
                  </a:p>
                </c:rich>
              </c:tx>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7-50AF-41A7-BEF6-4D0FCCA147FD}"/>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Charts_MTOMR!$AM$110:$AM$122</c:f>
              <c:numCache>
                <c:formatCode>General</c:formatCode>
                <c:ptCount val="13"/>
                <c:pt idx="7" formatCode="0.00">
                  <c:v>-2.4366999999999583E-3</c:v>
                </c:pt>
                <c:pt idx="8" formatCode="0.00">
                  <c:v>-1.6630400000000017E-2</c:v>
                </c:pt>
                <c:pt idx="9" formatCode="0.00">
                  <c:v>-3.6209399999999947E-2</c:v>
                </c:pt>
                <c:pt idx="10" formatCode="0.00">
                  <c:v>-4.8823999999999979E-2</c:v>
                </c:pt>
                <c:pt idx="11" formatCode="0.00">
                  <c:v>-9.4906399999999946E-2</c:v>
                </c:pt>
                <c:pt idx="12" formatCode="0.00">
                  <c:v>-0.10697290000000015</c:v>
                </c:pt>
              </c:numCache>
            </c:numRef>
          </c:val>
          <c:extLst>
            <c:ext xmlns:c16="http://schemas.microsoft.com/office/drawing/2014/chart" uri="{C3380CC4-5D6E-409C-BE32-E72D297353CC}">
              <c16:uniqueId val="{00000018-50AF-41A7-BEF6-4D0FCCA147FD}"/>
            </c:ext>
          </c:extLst>
        </c:ser>
        <c:dLbls>
          <c:showLegendKey val="0"/>
          <c:showVal val="0"/>
          <c:showCatName val="0"/>
          <c:showSerName val="0"/>
          <c:showPercent val="0"/>
          <c:showBubbleSize val="0"/>
        </c:dLbls>
        <c:gapWidth val="50"/>
        <c:overlap val="100"/>
        <c:axId val="228852864"/>
        <c:axId val="228854400"/>
      </c:barChart>
      <c:catAx>
        <c:axId val="228852864"/>
        <c:scaling>
          <c:orientation val="minMax"/>
        </c:scaling>
        <c:delete val="1"/>
        <c:axPos val="b"/>
        <c:numFmt formatCode="General" sourceLinked="1"/>
        <c:majorTickMark val="in"/>
        <c:minorTickMark val="none"/>
        <c:tickLblPos val="low"/>
        <c:crossAx val="228854400"/>
        <c:crosses val="autoZero"/>
        <c:auto val="1"/>
        <c:lblAlgn val="ctr"/>
        <c:lblOffset val="100"/>
        <c:noMultiLvlLbl val="0"/>
      </c:catAx>
      <c:valAx>
        <c:axId val="228854400"/>
        <c:scaling>
          <c:orientation val="minMax"/>
        </c:scaling>
        <c:delete val="0"/>
        <c:axPos val="l"/>
        <c:majorGridlines>
          <c:spPr>
            <a:ln w="12700">
              <a:solidFill>
                <a:srgbClr val="7F7F7F"/>
              </a:solidFill>
              <a:prstDash val="lgDash"/>
            </a:ln>
          </c:spPr>
        </c:majorGridlines>
        <c:title>
          <c:tx>
            <c:rich>
              <a:bodyPr rot="-5400000" vert="horz"/>
              <a:lstStyle/>
              <a:p>
                <a:pPr>
                  <a:defRPr/>
                </a:pPr>
                <a:r>
                  <a:rPr lang="en-US"/>
                  <a:t>mb/d</a:t>
                </a:r>
              </a:p>
            </c:rich>
          </c:tx>
          <c:layout>
            <c:manualLayout>
              <c:xMode val="edge"/>
              <c:yMode val="edge"/>
              <c:x val="1.2921234110442078E-2"/>
              <c:y val="0.31118073782443861"/>
            </c:manualLayout>
          </c:layout>
          <c:overlay val="0"/>
        </c:title>
        <c:numFmt formatCode="#,##0.0" sourceLinked="0"/>
        <c:majorTickMark val="in"/>
        <c:minorTickMark val="none"/>
        <c:tickLblPos val="nextTo"/>
        <c:spPr>
          <a:ln w="12700">
            <a:solidFill>
              <a:srgbClr val="000000"/>
            </a:solidFill>
            <a:prstDash val="solid"/>
          </a:ln>
        </c:spPr>
        <c:txPr>
          <a:bodyPr/>
          <a:lstStyle/>
          <a:p>
            <a:pPr>
              <a:defRPr sz="1200">
                <a:latin typeface="Arial Narrow" panose="020B0606020202030204" pitchFamily="34" charset="0"/>
              </a:defRPr>
            </a:pPr>
            <a:endParaRPr lang="nb-NO"/>
          </a:p>
        </c:txPr>
        <c:crossAx val="228852864"/>
        <c:crosses val="autoZero"/>
        <c:crossBetween val="between"/>
      </c:valAx>
      <c:spPr>
        <a:noFill/>
        <a:ln w="12700">
          <a:solidFill>
            <a:srgbClr val="000000"/>
          </a:solidFill>
          <a:prstDash val="solid"/>
        </a:ln>
      </c:spPr>
    </c:plotArea>
    <c:plotVisOnly val="1"/>
    <c:dispBlanksAs val="zero"/>
    <c:showDLblsOverMax val="0"/>
  </c:chart>
  <c:spPr>
    <a:solidFill>
      <a:schemeClr val="bg1"/>
    </a:solidFill>
    <a:ln>
      <a:noFill/>
    </a:ln>
  </c:spPr>
  <c:txPr>
    <a:bodyPr/>
    <a:lstStyle/>
    <a:p>
      <a:pPr>
        <a:defRPr sz="1200" b="0" i="0">
          <a:latin typeface="Arial Narrow" panose="020B0606020202030204" pitchFamily="34" charset="0"/>
          <a:ea typeface="Gill Sans MT Condensed"/>
          <a:cs typeface="Gill Sans MT Condensed"/>
        </a:defRPr>
      </a:pPr>
      <a:endParaRPr lang="nb-N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664846189583347"/>
          <c:y val="8.2110849282525822E-2"/>
          <c:w val="0.77587068467563802"/>
          <c:h val="0.72641492806099972"/>
        </c:manualLayout>
      </c:layout>
      <c:barChart>
        <c:barDir val="col"/>
        <c:grouping val="clustered"/>
        <c:varyColors val="0"/>
        <c:ser>
          <c:idx val="3"/>
          <c:order val="0"/>
          <c:tx>
            <c:v>Actual Production</c:v>
          </c:tx>
          <c:spPr>
            <a:solidFill>
              <a:srgbClr val="0089AB"/>
            </a:solidFill>
          </c:spPr>
          <c:invertIfNegative val="0"/>
          <c:cat>
            <c:numRef>
              <c:f>Charts_MTOMR!$AB$67:$AN$67</c:f>
              <c:numCache>
                <c:formatCode>0</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Charts_MTOMR!$AB$68:$AN$68</c:f>
              <c:numCache>
                <c:formatCode>0.00</c:formatCode>
                <c:ptCount val="13"/>
                <c:pt idx="0">
                  <c:v>2.3639999999999999</c:v>
                </c:pt>
                <c:pt idx="1">
                  <c:v>2.67</c:v>
                </c:pt>
                <c:pt idx="2">
                  <c:v>2.952</c:v>
                </c:pt>
                <c:pt idx="3">
                  <c:v>3.08</c:v>
                </c:pt>
                <c:pt idx="4">
                  <c:v>3.3380000000000001</c:v>
                </c:pt>
                <c:pt idx="5">
                  <c:v>4.0019999999999998</c:v>
                </c:pt>
                <c:pt idx="6">
                  <c:v>4.4130000000000003</c:v>
                </c:pt>
              </c:numCache>
            </c:numRef>
          </c:val>
          <c:extLst>
            <c:ext xmlns:c16="http://schemas.microsoft.com/office/drawing/2014/chart" uri="{C3380CC4-5D6E-409C-BE32-E72D297353CC}">
              <c16:uniqueId val="{00000000-CC2A-4A1C-BD81-AB7572A04EFF}"/>
            </c:ext>
          </c:extLst>
        </c:ser>
        <c:ser>
          <c:idx val="4"/>
          <c:order val="1"/>
          <c:tx>
            <c:v>Capacity</c:v>
          </c:tx>
          <c:spPr>
            <a:solidFill>
              <a:srgbClr val="00335A"/>
            </a:solidFill>
          </c:spPr>
          <c:invertIfNegative val="0"/>
          <c:cat>
            <c:numRef>
              <c:f>Charts_MTOMR!$AB$67:$AN$67</c:f>
              <c:numCache>
                <c:formatCode>0</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Charts_MTOMR!$AB$69:$AN$69</c:f>
              <c:numCache>
                <c:formatCode>General</c:formatCode>
                <c:ptCount val="13"/>
                <c:pt idx="7" formatCode="0.00">
                  <c:v>4.82</c:v>
                </c:pt>
                <c:pt idx="8" formatCode="0.00">
                  <c:v>4.92</c:v>
                </c:pt>
                <c:pt idx="9" formatCode="0.00">
                  <c:v>5.03</c:v>
                </c:pt>
                <c:pt idx="10" formatCode="0.00">
                  <c:v>5.14</c:v>
                </c:pt>
                <c:pt idx="11" formatCode="0.00">
                  <c:v>5.27</c:v>
                </c:pt>
                <c:pt idx="12" formatCode="0.00">
                  <c:v>5.4</c:v>
                </c:pt>
              </c:numCache>
            </c:numRef>
          </c:val>
          <c:extLst>
            <c:ext xmlns:c16="http://schemas.microsoft.com/office/drawing/2014/chart" uri="{C3380CC4-5D6E-409C-BE32-E72D297353CC}">
              <c16:uniqueId val="{00000001-CC2A-4A1C-BD81-AB7572A04EFF}"/>
            </c:ext>
          </c:extLst>
        </c:ser>
        <c:dLbls>
          <c:showLegendKey val="0"/>
          <c:showVal val="0"/>
          <c:showCatName val="0"/>
          <c:showSerName val="0"/>
          <c:showPercent val="0"/>
          <c:showBubbleSize val="0"/>
        </c:dLbls>
        <c:gapWidth val="50"/>
        <c:axId val="228906880"/>
        <c:axId val="228908416"/>
      </c:barChart>
      <c:catAx>
        <c:axId val="228906880"/>
        <c:scaling>
          <c:orientation val="minMax"/>
        </c:scaling>
        <c:delete val="0"/>
        <c:axPos val="b"/>
        <c:numFmt formatCode="0" sourceLinked="1"/>
        <c:majorTickMark val="in"/>
        <c:minorTickMark val="none"/>
        <c:tickLblPos val="nextTo"/>
        <c:spPr>
          <a:ln w="12700">
            <a:solidFill>
              <a:srgbClr val="000000"/>
            </a:solidFill>
            <a:prstDash val="solid"/>
          </a:ln>
        </c:spPr>
        <c:crossAx val="228908416"/>
        <c:crosses val="autoZero"/>
        <c:auto val="1"/>
        <c:lblAlgn val="ctr"/>
        <c:lblOffset val="100"/>
        <c:tickLblSkip val="2"/>
        <c:noMultiLvlLbl val="0"/>
      </c:catAx>
      <c:valAx>
        <c:axId val="228908416"/>
        <c:scaling>
          <c:orientation val="minMax"/>
          <c:max val="5.5"/>
          <c:min val="2.2000000000000002"/>
        </c:scaling>
        <c:delete val="0"/>
        <c:axPos val="l"/>
        <c:majorGridlines>
          <c:spPr>
            <a:ln w="12700">
              <a:solidFill>
                <a:srgbClr val="7F7F7F"/>
              </a:solidFill>
              <a:prstDash val="lgDash"/>
            </a:ln>
          </c:spPr>
        </c:majorGridlines>
        <c:title>
          <c:tx>
            <c:rich>
              <a:bodyPr rot="-5400000" vert="horz"/>
              <a:lstStyle/>
              <a:p>
                <a:pPr>
                  <a:defRPr/>
                </a:pPr>
                <a:r>
                  <a:rPr lang="en-US" dirty="0" err="1"/>
                  <a:t>mb</a:t>
                </a:r>
                <a:r>
                  <a:rPr lang="en-US" dirty="0"/>
                  <a:t>/d</a:t>
                </a:r>
              </a:p>
            </c:rich>
          </c:tx>
          <c:layout>
            <c:manualLayout>
              <c:xMode val="edge"/>
              <c:yMode val="edge"/>
              <c:x val="4.3938859536731788E-2"/>
              <c:y val="0.39895066804873802"/>
            </c:manualLayout>
          </c:layout>
          <c:overlay val="0"/>
        </c:title>
        <c:numFmt formatCode="#,##0.0" sourceLinked="0"/>
        <c:majorTickMark val="in"/>
        <c:minorTickMark val="none"/>
        <c:tickLblPos val="nextTo"/>
        <c:spPr>
          <a:ln w="12700">
            <a:solidFill>
              <a:srgbClr val="000000"/>
            </a:solidFill>
            <a:prstDash val="solid"/>
          </a:ln>
        </c:spPr>
        <c:txPr>
          <a:bodyPr/>
          <a:lstStyle/>
          <a:p>
            <a:pPr>
              <a:defRPr sz="1200">
                <a:latin typeface="Arial Narrow" panose="020B0606020202030204" pitchFamily="34" charset="0"/>
              </a:defRPr>
            </a:pPr>
            <a:endParaRPr lang="nb-NO"/>
          </a:p>
        </c:txPr>
        <c:crossAx val="228906880"/>
        <c:crosses val="autoZero"/>
        <c:crossBetween val="between"/>
        <c:majorUnit val="0.4"/>
      </c:valAx>
      <c:spPr>
        <a:noFill/>
        <a:ln w="12700">
          <a:solidFill>
            <a:srgbClr val="000000"/>
          </a:solidFill>
          <a:prstDash val="solid"/>
        </a:ln>
      </c:spPr>
    </c:plotArea>
    <c:legend>
      <c:legendPos val="b"/>
      <c:layout>
        <c:manualLayout>
          <c:xMode val="edge"/>
          <c:yMode val="edge"/>
          <c:x val="0.2199286296109538"/>
          <c:y val="0.90993474773986582"/>
          <c:w val="0.54807338336339384"/>
          <c:h val="8.8188073067027598E-2"/>
        </c:manualLayout>
      </c:layout>
      <c:overlay val="0"/>
    </c:legend>
    <c:plotVisOnly val="1"/>
    <c:dispBlanksAs val="zero"/>
    <c:showDLblsOverMax val="0"/>
  </c:chart>
  <c:spPr>
    <a:noFill/>
    <a:ln>
      <a:noFill/>
    </a:ln>
  </c:spPr>
  <c:txPr>
    <a:bodyPr/>
    <a:lstStyle/>
    <a:p>
      <a:pPr>
        <a:defRPr sz="1200" b="0" i="0">
          <a:latin typeface="Arial Narrow" panose="020B0606020202030204" pitchFamily="34" charset="0"/>
          <a:ea typeface="Gill Sans MT Condensed"/>
          <a:cs typeface="Gill Sans MT Condensed"/>
        </a:defRPr>
      </a:pPr>
      <a:endParaRPr lang="nb-NO"/>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402B6714-7BAF-4DAF-8232-AA0EFD3D7F80}" type="datetimeFigureOut">
              <a:rPr lang="en-US" smtClean="0"/>
              <a:t>3/23/2017</a:t>
            </a:fld>
            <a:endParaRPr lang="en-US"/>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C71C4779-9F3B-4023-9A64-72230967F0CF}" type="slidenum">
              <a:rPr lang="en-US" smtClean="0"/>
              <a:t>‹#›</a:t>
            </a:fld>
            <a:endParaRPr lang="en-US"/>
          </a:p>
        </p:txBody>
      </p:sp>
    </p:spTree>
    <p:extLst>
      <p:ext uri="{BB962C8B-B14F-4D97-AF65-F5344CB8AC3E}">
        <p14:creationId xmlns:p14="http://schemas.microsoft.com/office/powerpoint/2010/main" val="1758114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7272E4AE-A23F-4D9F-B4EF-A6ED45CEC049}" type="datetimeFigureOut">
              <a:rPr lang="en-GB" smtClean="0"/>
              <a:t>23/03/2017</a:t>
            </a:fld>
            <a:endParaRPr lang="en-GB"/>
          </a:p>
        </p:txBody>
      </p:sp>
      <p:sp>
        <p:nvSpPr>
          <p:cNvPr id="4" name="Slide Image Placeholder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E0649404-AEEE-4B4E-B616-1BC6E4EEEF5D}" type="slidenum">
              <a:rPr lang="en-GB" smtClean="0"/>
              <a:t>‹#›</a:t>
            </a:fld>
            <a:endParaRPr lang="en-GB"/>
          </a:p>
        </p:txBody>
      </p:sp>
    </p:spTree>
    <p:extLst>
      <p:ext uri="{BB962C8B-B14F-4D97-AF65-F5344CB8AC3E}">
        <p14:creationId xmlns:p14="http://schemas.microsoft.com/office/powerpoint/2010/main" val="3173653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649404-AEEE-4B4E-B616-1BC6E4EEEF5D}" type="slidenum">
              <a:rPr lang="en-GB" smtClean="0"/>
              <a:t>1</a:t>
            </a:fld>
            <a:endParaRPr lang="en-GB"/>
          </a:p>
        </p:txBody>
      </p:sp>
    </p:spTree>
    <p:extLst>
      <p:ext uri="{BB962C8B-B14F-4D97-AF65-F5344CB8AC3E}">
        <p14:creationId xmlns:p14="http://schemas.microsoft.com/office/powerpoint/2010/main" val="3539048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sz="1300" dirty="0" smtClean="0"/>
              <a:t>This </a:t>
            </a:r>
            <a:r>
              <a:rPr lang="en-GB" sz="1300" i="1" dirty="0" smtClean="0"/>
              <a:t>Report</a:t>
            </a:r>
            <a:r>
              <a:rPr lang="en-GB" sz="1300" dirty="0" smtClean="0"/>
              <a:t> derives its price assumptions from the futures curve, which for Brent were trading at roughly USD 58/</a:t>
            </a:r>
            <a:r>
              <a:rPr lang="en-GB" sz="1300" dirty="0" err="1" smtClean="0"/>
              <a:t>bbl</a:t>
            </a:r>
            <a:r>
              <a:rPr lang="en-GB" sz="1300" dirty="0" smtClean="0"/>
              <a:t> through 2022. The futures curve is not a price forecast but modelling tool and in reality oil prices are likely to be volatile and deviate from those indicated by the current strip. </a:t>
            </a:r>
          </a:p>
          <a:p>
            <a:pPr>
              <a:defRPr/>
            </a:pPr>
            <a:endParaRPr lang="en-US" sz="1300" dirty="0" smtClean="0"/>
          </a:p>
          <a:p>
            <a:r>
              <a:rPr lang="en-GB" sz="1300" dirty="0" smtClean="0"/>
              <a:t>As seen over the past two years, US LTO responds more rapidly to price signals than other sources of supply. The production response of shale at different price levels is therefore critical, as it will play a key role in balancing the market over the medium term. Should prices for any extended period of time veer outside of this band, however, LTO production is expected to respond accordingly. </a:t>
            </a:r>
          </a:p>
          <a:p>
            <a:endParaRPr lang="en-GB" sz="1300" dirty="0" smtClean="0"/>
          </a:p>
          <a:p>
            <a:r>
              <a:rPr lang="en-GB" sz="1300" dirty="0" smtClean="0"/>
              <a:t>[CLICK]  If prices climbed to USD 80/</a:t>
            </a:r>
            <a:r>
              <a:rPr lang="en-GB" sz="1300" dirty="0" err="1" smtClean="0"/>
              <a:t>bbl</a:t>
            </a:r>
            <a:r>
              <a:rPr lang="en-GB" sz="1300" dirty="0" smtClean="0"/>
              <a:t> – which is the reference price assumed in the World Energy Outlook’s New Policies Scenario ‑ LTO production could be 1.6 </a:t>
            </a:r>
            <a:r>
              <a:rPr lang="en-GB" sz="1300" dirty="0" err="1" smtClean="0"/>
              <a:t>mb</a:t>
            </a:r>
            <a:r>
              <a:rPr lang="en-GB" sz="1300" dirty="0" smtClean="0"/>
              <a:t>/d higher than our base case by 2022 – and 3 </a:t>
            </a:r>
            <a:r>
              <a:rPr lang="en-GB" sz="1300" dirty="0" err="1" smtClean="0"/>
              <a:t>mb</a:t>
            </a:r>
            <a:r>
              <a:rPr lang="en-GB" sz="1300" dirty="0" smtClean="0"/>
              <a:t>/d higher than the 2016 average. </a:t>
            </a:r>
          </a:p>
          <a:p>
            <a:endParaRPr lang="en-GB" sz="1300" dirty="0" smtClean="0"/>
          </a:p>
          <a:p>
            <a:r>
              <a:rPr lang="en-GB" sz="1300" dirty="0" smtClean="0"/>
              <a:t>[CLICK] Alternatively, a price of USD 50/</a:t>
            </a:r>
            <a:r>
              <a:rPr lang="en-GB" sz="1300" dirty="0" err="1" smtClean="0"/>
              <a:t>bbl</a:t>
            </a:r>
            <a:r>
              <a:rPr lang="en-GB" sz="1300" dirty="0" smtClean="0"/>
              <a:t> would cause LTO output to decline from the early 2020s. Of course, the price of oil is not the only variable that will affect LTO production going forward. The size of remaining resources, future technological improvements and productivity gains as well as cost inflation will be equally important. </a:t>
            </a:r>
            <a:endParaRPr lang="en-US" sz="13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kern="1200" dirty="0" smtClean="0">
              <a:solidFill>
                <a:schemeClr val="tx1"/>
              </a:solidFill>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300" kern="1200" dirty="0" smtClean="0">
              <a:solidFill>
                <a:schemeClr val="tx1"/>
              </a:solidFill>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kern="1200" dirty="0" smtClean="0">
              <a:solidFill>
                <a:schemeClr val="tx1"/>
              </a:solidFill>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300" kern="1200" dirty="0" smtClean="0">
              <a:solidFill>
                <a:schemeClr val="tx1"/>
              </a:solidFill>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300" kern="1200" dirty="0" smtClean="0">
              <a:solidFill>
                <a:schemeClr val="tx1"/>
              </a:solidFill>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kern="1200" dirty="0" smtClean="0">
              <a:solidFill>
                <a:schemeClr val="tx1"/>
              </a:solidFill>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kern="1200" dirty="0" smtClean="0">
              <a:solidFill>
                <a:schemeClr val="tx1"/>
              </a:solidFill>
              <a:effectLst/>
            </a:endParaRPr>
          </a:p>
          <a:p>
            <a:endParaRPr lang="en-GB" sz="1300" kern="1200" dirty="0" smtClean="0">
              <a:solidFill>
                <a:schemeClr val="tx1"/>
              </a:solidFill>
              <a:effectLst/>
            </a:endParaRPr>
          </a:p>
          <a:p>
            <a:endParaRPr lang="en-US" sz="1300" dirty="0" smtClean="0"/>
          </a:p>
          <a:p>
            <a:endParaRPr lang="en-US" sz="1300" dirty="0"/>
          </a:p>
        </p:txBody>
      </p:sp>
      <p:sp>
        <p:nvSpPr>
          <p:cNvPr id="4" name="Slide Number Placeholder 3"/>
          <p:cNvSpPr>
            <a:spLocks noGrp="1"/>
          </p:cNvSpPr>
          <p:nvPr>
            <p:ph type="sldNum" sz="quarter" idx="10"/>
          </p:nvPr>
        </p:nvSpPr>
        <p:spPr/>
        <p:txBody>
          <a:bodyPr/>
          <a:lstStyle/>
          <a:p>
            <a:fld id="{E0649404-AEEE-4B4E-B616-1BC6E4EEEF5D}" type="slidenum">
              <a:rPr lang="en-GB" smtClean="0"/>
              <a:t>10</a:t>
            </a:fld>
            <a:endParaRPr lang="en-GB"/>
          </a:p>
        </p:txBody>
      </p:sp>
    </p:spTree>
    <p:extLst>
      <p:ext uri="{BB962C8B-B14F-4D97-AF65-F5344CB8AC3E}">
        <p14:creationId xmlns:p14="http://schemas.microsoft.com/office/powerpoint/2010/main" val="4132148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t>Following</a:t>
            </a:r>
            <a:r>
              <a:rPr lang="en-GB" sz="1400" baseline="0" dirty="0" smtClean="0"/>
              <a:t> more than a decade of declining production, North Sea output returned to growth in 2014 and has increased now for three consecutive years. </a:t>
            </a:r>
          </a:p>
          <a:p>
            <a:endParaRPr lang="en-GB" sz="1400" baseline="0" dirty="0" smtClean="0"/>
          </a:p>
          <a:p>
            <a:r>
              <a:rPr lang="en-GB" sz="1400" baseline="0" dirty="0" smtClean="0"/>
              <a:t>Production might see a marginal decline this year, before new projects sanctioned in the UK in 2017 and 2018 again boost output. Towards the end of the decade, Johan Sverdrup and a number of smaller fields will support Norwegian output. Here we have not included the second phase of Johan Sverdrup, nor Johan </a:t>
            </a:r>
            <a:r>
              <a:rPr lang="en-GB" sz="1400" baseline="0" dirty="0" err="1" smtClean="0"/>
              <a:t>Castberg</a:t>
            </a:r>
            <a:r>
              <a:rPr lang="en-GB" sz="1400" baseline="0" dirty="0" smtClean="0"/>
              <a:t> and other fields not sanctioned – which could of course lift supplies further by the early 2020s if companies move projects forward. </a:t>
            </a:r>
            <a:endParaRPr lang="en-GB" sz="1400" dirty="0"/>
          </a:p>
        </p:txBody>
      </p:sp>
      <p:sp>
        <p:nvSpPr>
          <p:cNvPr id="4" name="Slide Number Placeholder 3"/>
          <p:cNvSpPr>
            <a:spLocks noGrp="1"/>
          </p:cNvSpPr>
          <p:nvPr>
            <p:ph type="sldNum" sz="quarter" idx="10"/>
          </p:nvPr>
        </p:nvSpPr>
        <p:spPr/>
        <p:txBody>
          <a:bodyPr/>
          <a:lstStyle/>
          <a:p>
            <a:fld id="{E0649404-AEEE-4B4E-B616-1BC6E4EEEF5D}" type="slidenum">
              <a:rPr lang="en-GB" smtClean="0"/>
              <a:t>11</a:t>
            </a:fld>
            <a:endParaRPr lang="en-GB"/>
          </a:p>
        </p:txBody>
      </p:sp>
    </p:spTree>
    <p:extLst>
      <p:ext uri="{BB962C8B-B14F-4D97-AF65-F5344CB8AC3E}">
        <p14:creationId xmlns:p14="http://schemas.microsoft.com/office/powerpoint/2010/main" val="20340465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dirty="0" smtClean="0"/>
              <a:t>In</a:t>
            </a:r>
            <a:r>
              <a:rPr lang="en-GB" sz="1300" baseline="0" dirty="0" smtClean="0"/>
              <a:t> 2016 we observed a rare situation when global refining capacity declined year on year. this is due to some long-planned shutdowns, that were not offset by new capacity. A few projects that were finished in 2016 did not enter into production, being postponed to this year. </a:t>
            </a:r>
          </a:p>
          <a:p>
            <a:r>
              <a:rPr lang="en-GB" sz="1300" baseline="0" dirty="0" smtClean="0"/>
              <a:t>In the next six years though we see a more than sufficient capacity additions. </a:t>
            </a:r>
          </a:p>
          <a:p>
            <a:endParaRPr lang="en-GB" sz="1300" dirty="0" smtClean="0"/>
          </a:p>
          <a:p>
            <a:r>
              <a:rPr lang="en-GB" sz="1300" dirty="0" smtClean="0"/>
              <a:t>About 70 </a:t>
            </a:r>
            <a:r>
              <a:rPr lang="en-GB" sz="1300" baseline="0" dirty="0" smtClean="0"/>
              <a:t>greenfield refineries or expansion projects will materialise between now and 2022. taking into account projected shutdowns in Japan, Middle East and elsewhere, the net additions are at 7 </a:t>
            </a:r>
            <a:r>
              <a:rPr lang="en-GB" sz="1300" baseline="0" dirty="0" err="1" smtClean="0"/>
              <a:t>mbd</a:t>
            </a:r>
            <a:r>
              <a:rPr lang="en-GB" sz="1300" baseline="0" dirty="0" smtClean="0"/>
              <a:t>. </a:t>
            </a:r>
          </a:p>
          <a:p>
            <a:endParaRPr lang="en-GB" sz="1300" baseline="0" dirty="0" smtClean="0"/>
          </a:p>
          <a:p>
            <a:r>
              <a:rPr lang="en-GB" sz="1300" baseline="0" dirty="0" smtClean="0"/>
              <a:t>Middle East and China dominate the growth, accounting for over half of all additions. In India, the downstream capacity building is slowing down slightly as bigger projects have already come online, and only capacity expansion plans at existing refineries are expected. Still, that accounts for a substantial amount. </a:t>
            </a:r>
          </a:p>
          <a:p>
            <a:endParaRPr lang="en-GB" sz="1300" baseline="0" dirty="0" smtClean="0"/>
          </a:p>
          <a:p>
            <a:r>
              <a:rPr lang="en-GB" sz="1300" baseline="0" dirty="0" smtClean="0"/>
              <a:t>Africa will see the first mega-refinery built on the continent. But other regions are lagging behind. While the refinery capacity grows by 7 </a:t>
            </a:r>
            <a:r>
              <a:rPr lang="en-GB" sz="1300" baseline="0" dirty="0" err="1" smtClean="0"/>
              <a:t>mb</a:t>
            </a:r>
            <a:r>
              <a:rPr lang="en-GB" sz="1300" baseline="0" dirty="0" smtClean="0"/>
              <a:t>/d, demand for refined products grows by about 6 </a:t>
            </a:r>
            <a:r>
              <a:rPr lang="en-GB" sz="1300" baseline="0" dirty="0" err="1" smtClean="0"/>
              <a:t>mb</a:t>
            </a:r>
            <a:r>
              <a:rPr lang="en-GB" sz="1300" baseline="0" dirty="0" smtClean="0"/>
              <a:t>/d which means that the excess capacity issue exacerbates. </a:t>
            </a:r>
          </a:p>
          <a:p>
            <a:endParaRPr lang="en-GB" sz="1300" baseline="0" dirty="0" smtClean="0"/>
          </a:p>
          <a:p>
            <a:endParaRPr lang="en-GB" sz="1300" baseline="0" dirty="0" smtClean="0"/>
          </a:p>
          <a:p>
            <a:endParaRPr lang="en-GB" sz="1300" dirty="0"/>
          </a:p>
        </p:txBody>
      </p:sp>
      <p:sp>
        <p:nvSpPr>
          <p:cNvPr id="4" name="Slide Number Placeholder 3"/>
          <p:cNvSpPr>
            <a:spLocks noGrp="1"/>
          </p:cNvSpPr>
          <p:nvPr>
            <p:ph type="sldNum" sz="quarter" idx="10"/>
          </p:nvPr>
        </p:nvSpPr>
        <p:spPr/>
        <p:txBody>
          <a:bodyPr/>
          <a:lstStyle/>
          <a:p>
            <a:fld id="{E0649404-AEEE-4B4E-B616-1BC6E4EEEF5D}" type="slidenum">
              <a:rPr lang="en-GB" smtClean="0"/>
              <a:t>12</a:t>
            </a:fld>
            <a:endParaRPr lang="en-GB"/>
          </a:p>
        </p:txBody>
      </p:sp>
    </p:spTree>
    <p:extLst>
      <p:ext uri="{BB962C8B-B14F-4D97-AF65-F5344CB8AC3E}">
        <p14:creationId xmlns:p14="http://schemas.microsoft.com/office/powerpoint/2010/main" val="35114660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kern="1200" dirty="0" smtClean="0">
                <a:solidFill>
                  <a:schemeClr val="tx1"/>
                </a:solidFill>
                <a:effectLst/>
                <a:latin typeface="+mn-lt"/>
                <a:ea typeface="+mn-ea"/>
                <a:cs typeface="+mn-cs"/>
              </a:rPr>
              <a:t>Currently about 15 </a:t>
            </a:r>
            <a:r>
              <a:rPr lang="en-GB" sz="1400" kern="1200" dirty="0" err="1" smtClean="0">
                <a:solidFill>
                  <a:schemeClr val="tx1"/>
                </a:solidFill>
                <a:effectLst/>
                <a:latin typeface="+mn-lt"/>
                <a:ea typeface="+mn-ea"/>
                <a:cs typeface="+mn-cs"/>
              </a:rPr>
              <a:t>mb</a:t>
            </a:r>
            <a:r>
              <a:rPr lang="en-GB" sz="1400" kern="1200" dirty="0" smtClean="0">
                <a:solidFill>
                  <a:schemeClr val="tx1"/>
                </a:solidFill>
                <a:effectLst/>
                <a:latin typeface="+mn-lt"/>
                <a:ea typeface="+mn-ea"/>
                <a:cs typeface="+mn-cs"/>
              </a:rPr>
              <a:t>/d of distillation capacity remains unused. It may seem as if the spare capacity of this magnitude is a recent phenomenon that has resulted from regional demand growth imbalances as developing countries have been building refineries to satisfy higher demand, while in the developed world, refiners have been running at lower rates due to a long-term structural decline in oil demand, and not shutting down excess capacity as fast as they might. </a:t>
            </a:r>
          </a:p>
          <a:p>
            <a:endParaRPr lang="en-GB" sz="1400" kern="1200" dirty="0" smtClean="0">
              <a:solidFill>
                <a:schemeClr val="tx1"/>
              </a:solidFill>
              <a:effectLst/>
              <a:latin typeface="+mn-lt"/>
              <a:ea typeface="+mn-ea"/>
              <a:cs typeface="+mn-cs"/>
            </a:endParaRPr>
          </a:p>
          <a:p>
            <a:r>
              <a:rPr lang="en-GB" sz="1400" kern="1200" dirty="0" smtClean="0">
                <a:solidFill>
                  <a:schemeClr val="tx1"/>
                </a:solidFill>
                <a:effectLst/>
                <a:latin typeface="+mn-lt"/>
                <a:ea typeface="+mn-ea"/>
                <a:cs typeface="+mn-cs"/>
              </a:rPr>
              <a:t>However, as far back as the data go, we can see that unused capacity has been an integral part of the global refining industry. Economies of scale in construction of refining units are quite substantial, and this encourages higher nominal capacity of crude distillation units. Whole refining sites or distillation units are rarely idled temporarily, rather than permanently, unless it is for maintenance purposes. Thus, the extra barrels come largely from underutilised capacity at operating refineries. And the reason for underutilisation tends to be the bottlenecks in secondary units that turn straight-run products into finished fuels. </a:t>
            </a:r>
          </a:p>
          <a:p>
            <a:endParaRPr lang="en-GB" sz="1400" kern="1200" dirty="0" smtClean="0">
              <a:solidFill>
                <a:schemeClr val="tx1"/>
              </a:solidFill>
              <a:effectLst/>
              <a:latin typeface="+mn-lt"/>
              <a:ea typeface="+mn-ea"/>
              <a:cs typeface="+mn-cs"/>
            </a:endParaRPr>
          </a:p>
          <a:p>
            <a:r>
              <a:rPr lang="en-GB" sz="1400" kern="1200" dirty="0" smtClean="0">
                <a:solidFill>
                  <a:schemeClr val="tx1"/>
                </a:solidFill>
                <a:effectLst/>
                <a:latin typeface="+mn-lt"/>
                <a:ea typeface="+mn-ea"/>
                <a:cs typeface="+mn-cs"/>
              </a:rPr>
              <a:t>In the early 1980s global unused capacity hit 22 </a:t>
            </a:r>
            <a:r>
              <a:rPr lang="en-GB" sz="1400" kern="1200" dirty="0" err="1" smtClean="0">
                <a:solidFill>
                  <a:schemeClr val="tx1"/>
                </a:solidFill>
                <a:effectLst/>
                <a:latin typeface="+mn-lt"/>
                <a:ea typeface="+mn-ea"/>
                <a:cs typeface="+mn-cs"/>
              </a:rPr>
              <a:t>mb</a:t>
            </a:r>
            <a:r>
              <a:rPr lang="en-GB" sz="1400" kern="1200" dirty="0" smtClean="0">
                <a:solidFill>
                  <a:schemeClr val="tx1"/>
                </a:solidFill>
                <a:effectLst/>
                <a:latin typeface="+mn-lt"/>
                <a:ea typeface="+mn-ea"/>
                <a:cs typeface="+mn-cs"/>
              </a:rPr>
              <a:t>/d as oil demand fell for three consecutive years and oil started to lose its position in the power generation sector. In Europe alone about 5 </a:t>
            </a:r>
            <a:r>
              <a:rPr lang="en-GB" sz="1400" kern="1200" dirty="0" err="1" smtClean="0">
                <a:solidFill>
                  <a:schemeClr val="tx1"/>
                </a:solidFill>
                <a:effectLst/>
                <a:latin typeface="+mn-lt"/>
                <a:ea typeface="+mn-ea"/>
                <a:cs typeface="+mn-cs"/>
              </a:rPr>
              <a:t>mb</a:t>
            </a:r>
            <a:r>
              <a:rPr lang="en-GB" sz="1400" kern="1200" dirty="0" smtClean="0">
                <a:solidFill>
                  <a:schemeClr val="tx1"/>
                </a:solidFill>
                <a:effectLst/>
                <a:latin typeface="+mn-lt"/>
                <a:ea typeface="+mn-ea"/>
                <a:cs typeface="+mn-cs"/>
              </a:rPr>
              <a:t>/d of capacity was closed down. In the 1990s, with accelerating Asian economic growth, spare capacity in refining fell to 12 </a:t>
            </a:r>
            <a:r>
              <a:rPr lang="en-GB" sz="1400" kern="1200" dirty="0" err="1" smtClean="0">
                <a:solidFill>
                  <a:schemeClr val="tx1"/>
                </a:solidFill>
                <a:effectLst/>
                <a:latin typeface="+mn-lt"/>
                <a:ea typeface="+mn-ea"/>
                <a:cs typeface="+mn-cs"/>
              </a:rPr>
              <a:t>mb</a:t>
            </a:r>
            <a:r>
              <a:rPr lang="en-GB" sz="1400" kern="1200" dirty="0" smtClean="0">
                <a:solidFill>
                  <a:schemeClr val="tx1"/>
                </a:solidFill>
                <a:effectLst/>
                <a:latin typeface="+mn-lt"/>
                <a:ea typeface="+mn-ea"/>
                <a:cs typeface="+mn-cs"/>
              </a:rPr>
              <a:t>/d. Since then, permanent shutdowns in Europe, North America, Japan and elsewhere have been more than offset by </a:t>
            </a:r>
            <a:r>
              <a:rPr lang="en-GB" sz="1400" kern="1200" dirty="0" err="1" smtClean="0">
                <a:solidFill>
                  <a:schemeClr val="tx1"/>
                </a:solidFill>
                <a:effectLst/>
                <a:latin typeface="+mn-lt"/>
                <a:ea typeface="+mn-ea"/>
                <a:cs typeface="+mn-cs"/>
              </a:rPr>
              <a:t>newbuilds</a:t>
            </a:r>
            <a:r>
              <a:rPr lang="en-GB" sz="1400" kern="1200" dirty="0" smtClean="0">
                <a:solidFill>
                  <a:schemeClr val="tx1"/>
                </a:solidFill>
                <a:effectLst/>
                <a:latin typeface="+mn-lt"/>
                <a:ea typeface="+mn-ea"/>
                <a:cs typeface="+mn-cs"/>
              </a:rPr>
              <a:t> in China, India and the Middle East, with the unused capacity holding near 15 </a:t>
            </a:r>
            <a:r>
              <a:rPr lang="en-GB" sz="1400" kern="1200" dirty="0" err="1" smtClean="0">
                <a:solidFill>
                  <a:schemeClr val="tx1"/>
                </a:solidFill>
                <a:effectLst/>
                <a:latin typeface="+mn-lt"/>
                <a:ea typeface="+mn-ea"/>
                <a:cs typeface="+mn-cs"/>
              </a:rPr>
              <a:t>mb</a:t>
            </a:r>
            <a:r>
              <a:rPr lang="en-GB" sz="1400" kern="1200" dirty="0" smtClean="0">
                <a:solidFill>
                  <a:schemeClr val="tx1"/>
                </a:solidFill>
                <a:effectLst/>
                <a:latin typeface="+mn-lt"/>
                <a:ea typeface="+mn-ea"/>
                <a:cs typeface="+mn-cs"/>
              </a:rPr>
              <a:t>/d. Currently there is as much unused capacity in China as in Europe and North America combined. </a:t>
            </a:r>
          </a:p>
          <a:p>
            <a:endParaRPr lang="en-US" sz="16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tx1"/>
                </a:solidFill>
                <a:effectLst/>
                <a:latin typeface="+mn-lt"/>
                <a:ea typeface="+mn-ea"/>
                <a:cs typeface="+mn-cs"/>
              </a:rPr>
              <a:t>Despite the impressive demand growth of the last decade, China has too much refinery capacity. Since 2006, there has been a reasonably small gap between the 4 </a:t>
            </a:r>
            <a:r>
              <a:rPr lang="en-GB" sz="1400" kern="1200" dirty="0" err="1" smtClean="0">
                <a:solidFill>
                  <a:schemeClr val="tx1"/>
                </a:solidFill>
                <a:effectLst/>
                <a:latin typeface="+mn-lt"/>
                <a:ea typeface="+mn-ea"/>
                <a:cs typeface="+mn-cs"/>
              </a:rPr>
              <a:t>mb</a:t>
            </a:r>
            <a:r>
              <a:rPr lang="en-GB" sz="1400" kern="1200" dirty="0" smtClean="0">
                <a:solidFill>
                  <a:schemeClr val="tx1"/>
                </a:solidFill>
                <a:effectLst/>
                <a:latin typeface="+mn-lt"/>
                <a:ea typeface="+mn-ea"/>
                <a:cs typeface="+mn-cs"/>
              </a:rPr>
              <a:t>/d refined products demand growth and 4.6 </a:t>
            </a:r>
            <a:r>
              <a:rPr lang="en-GB" sz="1400" kern="1200" dirty="0" err="1" smtClean="0">
                <a:solidFill>
                  <a:schemeClr val="tx1"/>
                </a:solidFill>
                <a:effectLst/>
                <a:latin typeface="+mn-lt"/>
                <a:ea typeface="+mn-ea"/>
                <a:cs typeface="+mn-cs"/>
              </a:rPr>
              <a:t>mb</a:t>
            </a:r>
            <a:r>
              <a:rPr lang="en-GB" sz="1400" kern="1200" dirty="0" smtClean="0">
                <a:solidFill>
                  <a:schemeClr val="tx1"/>
                </a:solidFill>
                <a:effectLst/>
                <a:latin typeface="+mn-lt"/>
                <a:ea typeface="+mn-ea"/>
                <a:cs typeface="+mn-cs"/>
              </a:rPr>
              <a:t>/d capacity expansion. Most of the excess capacity dates back from earlier days (Figure 3.6) and is usually in the form of outdated facilities in logistically challenged locations. This is why, despite currently sitting on an estimated 3.5 </a:t>
            </a:r>
            <a:r>
              <a:rPr lang="en-GB" sz="1400" kern="1200" dirty="0" err="1" smtClean="0">
                <a:solidFill>
                  <a:schemeClr val="tx1"/>
                </a:solidFill>
                <a:effectLst/>
                <a:latin typeface="+mn-lt"/>
                <a:ea typeface="+mn-ea"/>
                <a:cs typeface="+mn-cs"/>
              </a:rPr>
              <a:t>mb</a:t>
            </a:r>
            <a:r>
              <a:rPr lang="en-GB" sz="1400" kern="1200" dirty="0" smtClean="0">
                <a:solidFill>
                  <a:schemeClr val="tx1"/>
                </a:solidFill>
                <a:effectLst/>
                <a:latin typeface="+mn-lt"/>
                <a:ea typeface="+mn-ea"/>
                <a:cs typeface="+mn-cs"/>
              </a:rPr>
              <a:t>/d of unused capacity, Chinese oil companies are still going ahead with plans to build new, more efficient facilities in better locations. Both CNPC and Sinopec have trimmed their plans, but the increasing role of independents with deep pockets has maintained our capacity growth forecast at 2.2 </a:t>
            </a:r>
            <a:r>
              <a:rPr lang="en-GB" sz="1400" kern="1200" dirty="0" err="1" smtClean="0">
                <a:solidFill>
                  <a:schemeClr val="tx1"/>
                </a:solidFill>
                <a:effectLst/>
                <a:latin typeface="+mn-lt"/>
                <a:ea typeface="+mn-ea"/>
                <a:cs typeface="+mn-cs"/>
              </a:rPr>
              <a:t>mb</a:t>
            </a:r>
            <a:r>
              <a:rPr lang="en-GB" sz="1400" kern="1200" dirty="0" smtClean="0">
                <a:solidFill>
                  <a:schemeClr val="tx1"/>
                </a:solidFill>
                <a:effectLst/>
                <a:latin typeface="+mn-lt"/>
                <a:ea typeface="+mn-ea"/>
                <a:cs typeface="+mn-cs"/>
              </a:rPr>
              <a:t>/d. Even though refinery throughput is forecast to increase by 2 </a:t>
            </a:r>
            <a:r>
              <a:rPr lang="en-GB" sz="1400" kern="1200" dirty="0" err="1" smtClean="0">
                <a:solidFill>
                  <a:schemeClr val="tx1"/>
                </a:solidFill>
                <a:effectLst/>
                <a:latin typeface="+mn-lt"/>
                <a:ea typeface="+mn-ea"/>
                <a:cs typeface="+mn-cs"/>
              </a:rPr>
              <a:t>mb</a:t>
            </a:r>
            <a:r>
              <a:rPr lang="en-GB" sz="1400" kern="1200" dirty="0" smtClean="0">
                <a:solidFill>
                  <a:schemeClr val="tx1"/>
                </a:solidFill>
                <a:effectLst/>
                <a:latin typeface="+mn-lt"/>
                <a:ea typeface="+mn-ea"/>
                <a:cs typeface="+mn-cs"/>
              </a:rPr>
              <a:t>/d, utilisation rates will only improve from 76% to 78%. At the same time, both majors and independents have been investing heavily into upgrading secondary units to meet the stricter China V pollutant emission standards. To encourage the upgrades, the Chinese government has subsidised interest payments on loans dedicated to refinery upgrades.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kern="1200" dirty="0" smtClean="0">
              <a:solidFill>
                <a:schemeClr val="tx1"/>
              </a:solidFill>
              <a:effectLst/>
              <a:latin typeface="+mn-lt"/>
              <a:ea typeface="+mn-ea"/>
              <a:cs typeface="+mn-cs"/>
            </a:endParaRPr>
          </a:p>
          <a:p>
            <a:r>
              <a:rPr lang="en-GB" sz="1400" kern="1200" dirty="0" smtClean="0">
                <a:solidFill>
                  <a:schemeClr val="tx1"/>
                </a:solidFill>
                <a:effectLst/>
                <a:latin typeface="+mn-lt"/>
                <a:ea typeface="+mn-ea"/>
                <a:cs typeface="+mn-cs"/>
              </a:rPr>
              <a:t>Will the Chinese finally start writing off these units </a:t>
            </a:r>
            <a:r>
              <a:rPr lang="en-GB" sz="1400" kern="1200" dirty="0" err="1" smtClean="0">
                <a:solidFill>
                  <a:schemeClr val="tx1"/>
                </a:solidFill>
                <a:effectLst/>
                <a:latin typeface="+mn-lt"/>
                <a:ea typeface="+mn-ea"/>
                <a:cs typeface="+mn-cs"/>
              </a:rPr>
              <a:t>en</a:t>
            </a:r>
            <a:r>
              <a:rPr lang="en-GB" sz="1400" kern="1200" dirty="0" smtClean="0">
                <a:solidFill>
                  <a:schemeClr val="tx1"/>
                </a:solidFill>
                <a:effectLst/>
                <a:latin typeface="+mn-lt"/>
                <a:ea typeface="+mn-ea"/>
                <a:cs typeface="+mn-cs"/>
              </a:rPr>
              <a:t> masse? If not, the global total of unused capacity will not change much, but the regional composition will.</a:t>
            </a:r>
            <a:endParaRPr lang="en-US" sz="14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0649404-AEEE-4B4E-B616-1BC6E4EEEF5D}" type="slidenum">
              <a:rPr lang="en-GB" smtClean="0"/>
              <a:t>13</a:t>
            </a:fld>
            <a:endParaRPr lang="en-GB"/>
          </a:p>
        </p:txBody>
      </p:sp>
    </p:spTree>
    <p:extLst>
      <p:ext uri="{BB962C8B-B14F-4D97-AF65-F5344CB8AC3E}">
        <p14:creationId xmlns:p14="http://schemas.microsoft.com/office/powerpoint/2010/main" val="6938963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smtClean="0"/>
              <a:t>North America reduced import</a:t>
            </a:r>
            <a:r>
              <a:rPr lang="en-GB" sz="1600" baseline="0" dirty="0" smtClean="0"/>
              <a:t> dependence thanks to increased US and Canadian production. In Latin America, higher Brazil output offsets lower Venezuelan capacity. </a:t>
            </a:r>
          </a:p>
          <a:p>
            <a:r>
              <a:rPr lang="en-GB" sz="1600" baseline="0" dirty="0" smtClean="0"/>
              <a:t>Europe slightly reduced the imports as refinery runs decline. </a:t>
            </a:r>
          </a:p>
          <a:p>
            <a:endParaRPr lang="en-GB" sz="1600" baseline="0" dirty="0" smtClean="0"/>
          </a:p>
          <a:p>
            <a:r>
              <a:rPr lang="en-GB" sz="1600" baseline="0" dirty="0" smtClean="0"/>
              <a:t>The biggest change though is in Asia. The net crude import requirement grows by 3.6 </a:t>
            </a:r>
            <a:r>
              <a:rPr lang="en-GB" sz="1600" baseline="0" dirty="0" err="1" smtClean="0"/>
              <a:t>mb</a:t>
            </a:r>
            <a:r>
              <a:rPr lang="en-GB" sz="1600" baseline="0" dirty="0" smtClean="0"/>
              <a:t>/d to almost 25 </a:t>
            </a:r>
            <a:r>
              <a:rPr lang="en-GB" sz="1600" baseline="0" dirty="0" err="1" smtClean="0"/>
              <a:t>mb</a:t>
            </a:r>
            <a:r>
              <a:rPr lang="en-GB" sz="1600" baseline="0" dirty="0" smtClean="0"/>
              <a:t>/d. At the same time, incremental exports from the Middle East and FSU are rather modest. </a:t>
            </a:r>
          </a:p>
          <a:p>
            <a:endParaRPr lang="en-GB" sz="1600" baseline="0" dirty="0" smtClean="0"/>
          </a:p>
          <a:p>
            <a:endParaRPr lang="en-GB" sz="1600" dirty="0"/>
          </a:p>
        </p:txBody>
      </p:sp>
      <p:sp>
        <p:nvSpPr>
          <p:cNvPr id="4" name="Slide Number Placeholder 3"/>
          <p:cNvSpPr>
            <a:spLocks noGrp="1"/>
          </p:cNvSpPr>
          <p:nvPr>
            <p:ph type="sldNum" sz="quarter" idx="10"/>
          </p:nvPr>
        </p:nvSpPr>
        <p:spPr/>
        <p:txBody>
          <a:bodyPr/>
          <a:lstStyle/>
          <a:p>
            <a:fld id="{E0649404-AEEE-4B4E-B616-1BC6E4EEEF5D}" type="slidenum">
              <a:rPr lang="en-GB" smtClean="0"/>
              <a:t>14</a:t>
            </a:fld>
            <a:endParaRPr lang="en-GB"/>
          </a:p>
        </p:txBody>
      </p:sp>
    </p:spTree>
    <p:extLst>
      <p:ext uri="{BB962C8B-B14F-4D97-AF65-F5344CB8AC3E}">
        <p14:creationId xmlns:p14="http://schemas.microsoft.com/office/powerpoint/2010/main" val="37305637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800" dirty="0" smtClean="0"/>
              <a:t>Asian</a:t>
            </a:r>
            <a:r>
              <a:rPr lang="en-GB" sz="800" baseline="0" dirty="0" smtClean="0"/>
              <a:t> countries continue ramping up refining capacity to meet growing demand. At the same time, crude production in the continent is declining. This drives up the net crude oil import requirement. </a:t>
            </a:r>
          </a:p>
          <a:p>
            <a:r>
              <a:rPr lang="en-GB" sz="800" baseline="0" dirty="0" smtClean="0"/>
              <a:t>Already the biggest net importer of crude oil, China increases its lead over the rest, and by 2022 it will be importing 9.5 </a:t>
            </a:r>
            <a:r>
              <a:rPr lang="en-GB" sz="800" baseline="0" dirty="0" err="1" smtClean="0"/>
              <a:t>mb</a:t>
            </a:r>
            <a:r>
              <a:rPr lang="en-GB" sz="800" baseline="0" dirty="0" smtClean="0"/>
              <a:t>/d. this is close to US’s historical record of 10 </a:t>
            </a:r>
            <a:r>
              <a:rPr lang="en-GB" sz="800" baseline="0" dirty="0" err="1" smtClean="0"/>
              <a:t>mb</a:t>
            </a:r>
            <a:r>
              <a:rPr lang="en-GB" sz="800" baseline="0" dirty="0" smtClean="0"/>
              <a:t>/d observed in early 2000s. </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t>&lt;&lt;CLICK&gt;&gt;</a:t>
            </a:r>
          </a:p>
          <a:p>
            <a:r>
              <a:rPr lang="en-GB" sz="800" baseline="0" dirty="0" smtClean="0"/>
              <a:t>Chinese net crude oil imports grow by 1.9 </a:t>
            </a:r>
            <a:r>
              <a:rPr lang="en-GB" sz="800" baseline="0" dirty="0" err="1" smtClean="0"/>
              <a:t>mb</a:t>
            </a:r>
            <a:r>
              <a:rPr lang="en-GB" sz="800" baseline="0" dirty="0" smtClean="0"/>
              <a:t>/d. </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t>&lt;&lt;CLICK&gt;&gt;</a:t>
            </a:r>
          </a:p>
          <a:p>
            <a:r>
              <a:rPr lang="en-GB" sz="800" dirty="0" smtClean="0"/>
              <a:t>India adds another 800</a:t>
            </a:r>
            <a:r>
              <a:rPr lang="en-GB" sz="800" baseline="0" dirty="0" smtClean="0"/>
              <a:t> kb/d</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t>&lt;&lt;CLICK&gt;&gt;</a:t>
            </a:r>
          </a:p>
          <a:p>
            <a:r>
              <a:rPr lang="en-GB" sz="800" baseline="0" dirty="0" smtClean="0"/>
              <a:t>Other Asian countries also collectively increase net crude oil exports. In fact, our analysis shows, that, bar East Timor, there will be no net crude oil exporting country in Asia. Indonesia, that was once a crude oil exporter and an OPEC member, will see its net crude oil imports triple to 0.5 </a:t>
            </a:r>
            <a:r>
              <a:rPr lang="en-GB" sz="800" baseline="0" dirty="0" err="1" smtClean="0"/>
              <a:t>mb</a:t>
            </a:r>
            <a:r>
              <a:rPr lang="en-GB" sz="800" baseline="0" dirty="0" smtClean="0"/>
              <a:t>/d. </a:t>
            </a:r>
          </a:p>
          <a:p>
            <a:endParaRPr lang="en-GB" sz="800" baseline="0" dirty="0" smtClean="0"/>
          </a:p>
          <a:p>
            <a:r>
              <a:rPr lang="en-GB" sz="800" baseline="0" dirty="0" smtClean="0"/>
              <a:t>Where will Asia get these incremental volumes of crude oil?</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t>&lt;&lt;CLICK&gt;&gt;</a:t>
            </a:r>
          </a:p>
          <a:p>
            <a:r>
              <a:rPr lang="en-GB" sz="800" baseline="0" dirty="0" smtClean="0"/>
              <a:t>Middle East is a natural supply region for Asia, but export availability here is limited as more refining capacity comes online in Saudi Arabia, Iran, Kuwait and other countries in the region.  Their crude exports increase only by 0.5 </a:t>
            </a:r>
            <a:r>
              <a:rPr lang="en-GB" sz="800" baseline="0" dirty="0" err="1" smtClean="0"/>
              <a:t>mb</a:t>
            </a:r>
            <a:r>
              <a:rPr lang="en-GB" sz="800" baseline="0" dirty="0" smtClean="0"/>
              <a:t>/d. </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t>&lt;&lt;CLICK&gt;&gt;</a:t>
            </a:r>
          </a:p>
          <a:p>
            <a:r>
              <a:rPr lang="en-GB" sz="800" baseline="0" dirty="0" smtClean="0"/>
              <a:t>This means that the East of Suez crude oil balance, which includes Middle East and Asia, grows more deficit. </a:t>
            </a:r>
          </a:p>
          <a:p>
            <a:r>
              <a:rPr lang="en-GB" sz="800" baseline="0" dirty="0" smtClean="0"/>
              <a:t>It is already a net importing region. And by 2022, even if all Middle Eastern crude oil is sent to Asian refiners, the region will still need to import close to 4 </a:t>
            </a:r>
            <a:r>
              <a:rPr lang="en-GB" sz="800" baseline="0" dirty="0" err="1" smtClean="0"/>
              <a:t>mbd</a:t>
            </a:r>
            <a:r>
              <a:rPr lang="en-GB" sz="800" baseline="0" dirty="0" smtClean="0"/>
              <a:t> from elsewhere. </a:t>
            </a:r>
          </a:p>
          <a:p>
            <a:r>
              <a:rPr lang="en-GB" sz="800" baseline="0" dirty="0" smtClean="0"/>
              <a:t>Which producers can increase their crude oil exports?</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t>&lt;&lt;CLICK&gt;&gt;</a:t>
            </a:r>
          </a:p>
          <a:p>
            <a:r>
              <a:rPr lang="en-GB" sz="800" baseline="0" dirty="0" smtClean="0"/>
              <a:t>Brazil will provide almost 900 </a:t>
            </a:r>
            <a:r>
              <a:rPr lang="en-GB" sz="800" baseline="0" dirty="0" err="1" smtClean="0"/>
              <a:t>kbd</a:t>
            </a:r>
            <a:r>
              <a:rPr lang="en-GB" sz="800" baseline="0" dirty="0" smtClean="0"/>
              <a:t> of incremental exports</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t>&lt;&lt;CLICK&gt;&gt;</a:t>
            </a:r>
          </a:p>
          <a:p>
            <a:r>
              <a:rPr lang="en-GB" sz="800" baseline="0" dirty="0" smtClean="0"/>
              <a:t>Canada will increase exports by 800 </a:t>
            </a:r>
            <a:r>
              <a:rPr lang="en-GB" sz="800" baseline="0" dirty="0" err="1" smtClean="0"/>
              <a:t>kbd</a:t>
            </a:r>
            <a:endParaRPr lang="en-GB" sz="8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t>&lt;&lt;CLICK&gt;&gt;</a:t>
            </a:r>
          </a:p>
          <a:p>
            <a:r>
              <a:rPr lang="en-GB" sz="800" baseline="0" dirty="0" smtClean="0"/>
              <a:t> FSU will make another 500 kb/d available either through increased production like in Kazakhstan, or through lower domestic use, like Russia</a:t>
            </a:r>
          </a:p>
          <a:p>
            <a:r>
              <a:rPr lang="en-GB" sz="800" baseline="0" dirty="0" smtClean="0"/>
              <a:t>Aggregate African exports will not change much between now and 2022. Excluding Brazil, Latin American volumes go down. </a:t>
            </a:r>
          </a:p>
          <a:p>
            <a:r>
              <a:rPr lang="en-GB" sz="800" baseline="0" dirty="0" smtClean="0"/>
              <a:t>How will this gap be filled?</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baseline="0" dirty="0" smtClean="0"/>
              <a:t>&lt;&lt;CLICK&gt;&gt; </a:t>
            </a:r>
          </a:p>
          <a:p>
            <a:r>
              <a:rPr lang="en-GB" sz="800" baseline="0" dirty="0" smtClean="0"/>
              <a:t>Europe and US will see their net crude oil import requirement fall by 2 </a:t>
            </a:r>
            <a:r>
              <a:rPr lang="en-GB" sz="800" baseline="0" dirty="0" err="1" smtClean="0"/>
              <a:t>mb</a:t>
            </a:r>
            <a:r>
              <a:rPr lang="en-GB" sz="800" baseline="0" dirty="0" smtClean="0"/>
              <a:t>/d as US production increases, and European refinery activity declines. </a:t>
            </a:r>
          </a:p>
          <a:p>
            <a:endParaRPr lang="en-GB" sz="800" baseline="0" dirty="0" smtClean="0"/>
          </a:p>
          <a:p>
            <a:endParaRPr lang="en-GB" sz="800" baseline="0" dirty="0" smtClean="0"/>
          </a:p>
          <a:p>
            <a:endParaRPr lang="en-GB" sz="800" dirty="0"/>
          </a:p>
        </p:txBody>
      </p:sp>
      <p:sp>
        <p:nvSpPr>
          <p:cNvPr id="4" name="Slide Number Placeholder 3"/>
          <p:cNvSpPr>
            <a:spLocks noGrp="1"/>
          </p:cNvSpPr>
          <p:nvPr>
            <p:ph type="sldNum" sz="quarter" idx="10"/>
          </p:nvPr>
        </p:nvSpPr>
        <p:spPr/>
        <p:txBody>
          <a:bodyPr/>
          <a:lstStyle/>
          <a:p>
            <a:fld id="{E0649404-AEEE-4B4E-B616-1BC6E4EEEF5D}" type="slidenum">
              <a:rPr lang="en-GB" smtClean="0"/>
              <a:t>15</a:t>
            </a:fld>
            <a:endParaRPr lang="en-GB"/>
          </a:p>
        </p:txBody>
      </p:sp>
    </p:spTree>
    <p:extLst>
      <p:ext uri="{BB962C8B-B14F-4D97-AF65-F5344CB8AC3E}">
        <p14:creationId xmlns:p14="http://schemas.microsoft.com/office/powerpoint/2010/main" val="39906599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300" kern="1200" dirty="0" smtClean="0">
                <a:solidFill>
                  <a:schemeClr val="tx1"/>
                </a:solidFill>
                <a:effectLst/>
              </a:rPr>
              <a:t>Global storage capacity is forecast to continue to grow rapidly over the next few years with a total of 226 </a:t>
            </a:r>
            <a:r>
              <a:rPr lang="en-GB" sz="1300" kern="1200" dirty="0" err="1" smtClean="0">
                <a:solidFill>
                  <a:schemeClr val="tx1"/>
                </a:solidFill>
                <a:effectLst/>
              </a:rPr>
              <a:t>mb</a:t>
            </a:r>
            <a:r>
              <a:rPr lang="en-GB" sz="1300" kern="1200" dirty="0" smtClean="0">
                <a:solidFill>
                  <a:schemeClr val="tx1"/>
                </a:solidFill>
                <a:effectLst/>
              </a:rPr>
              <a:t> under construction or expansion, of which only 40% is situated in the OECD. </a:t>
            </a:r>
            <a:r>
              <a:rPr lang="en-GB" sz="1300" b="0" kern="1200" dirty="0" smtClean="0">
                <a:solidFill>
                  <a:schemeClr val="tx1"/>
                </a:solidFill>
                <a:effectLst/>
              </a:rPr>
              <a:t>OECD total oil stocks stood at 2 986 </a:t>
            </a:r>
            <a:r>
              <a:rPr lang="en-GB" sz="1300" b="0" kern="1200" dirty="0" err="1" smtClean="0">
                <a:solidFill>
                  <a:schemeClr val="tx1"/>
                </a:solidFill>
                <a:effectLst/>
              </a:rPr>
              <a:t>mb</a:t>
            </a:r>
            <a:r>
              <a:rPr lang="en-GB" sz="1300" b="0" kern="1200" dirty="0" smtClean="0">
                <a:solidFill>
                  <a:schemeClr val="tx1"/>
                </a:solidFill>
                <a:effectLst/>
              </a:rPr>
              <a:t> at end-2016, up by 427 </a:t>
            </a:r>
            <a:r>
              <a:rPr lang="en-GB" sz="1300" b="0" kern="1200" dirty="0" err="1" smtClean="0">
                <a:solidFill>
                  <a:schemeClr val="tx1"/>
                </a:solidFill>
                <a:effectLst/>
              </a:rPr>
              <a:t>mb</a:t>
            </a:r>
            <a:r>
              <a:rPr lang="en-GB" sz="1300" b="0" kern="1200" dirty="0" smtClean="0">
                <a:solidFill>
                  <a:schemeClr val="tx1"/>
                </a:solidFill>
                <a:effectLst/>
              </a:rPr>
              <a:t> from the end of 2013. </a:t>
            </a:r>
            <a:r>
              <a:rPr lang="en-GB" sz="1300" kern="1200" dirty="0" smtClean="0">
                <a:solidFill>
                  <a:schemeClr val="tx1"/>
                </a:solidFill>
                <a:effectLst/>
              </a:rPr>
              <a:t>Oil stocks in the OECD started drawing in 2H16 on the back of tighter supplies.</a:t>
            </a:r>
            <a:endParaRPr lang="en-GB" sz="1300" b="0" kern="1200" dirty="0" smtClean="0">
              <a:solidFill>
                <a:schemeClr val="tx1"/>
              </a:solidFill>
              <a:effectLst/>
            </a:endParaRPr>
          </a:p>
          <a:p>
            <a:pPr lvl="0"/>
            <a:endParaRPr lang="en-GB" sz="1300" b="0" kern="1200" dirty="0" smtClean="0">
              <a:solidFill>
                <a:schemeClr val="tx1"/>
              </a:solidFill>
              <a:effectLst/>
            </a:endParaRPr>
          </a:p>
          <a:p>
            <a:pPr lvl="0"/>
            <a:r>
              <a:rPr lang="en-GB" sz="1300" b="0" kern="1200" dirty="0" smtClean="0">
                <a:solidFill>
                  <a:schemeClr val="tx1"/>
                </a:solidFill>
                <a:effectLst/>
              </a:rPr>
              <a:t>Growth in global storage capacity over the medium-term will be led by Asia Oceania, followed by North America, the Middle East, Europe and Latin America. In Asia, capacity will continue to build in line with higher oil products demand and expanding petrochemical production, while in North America rising LTO and bitumen sands output will drive growth.</a:t>
            </a:r>
          </a:p>
          <a:p>
            <a:r>
              <a:rPr lang="en-GB" sz="1300" b="0" kern="1200" dirty="0" smtClean="0">
                <a:solidFill>
                  <a:schemeClr val="tx1"/>
                </a:solidFill>
                <a:effectLst/>
              </a:rPr>
              <a:t> </a:t>
            </a:r>
          </a:p>
          <a:p>
            <a:pPr lvl="0"/>
            <a:r>
              <a:rPr lang="en-GB" sz="1300" b="0" kern="1200" dirty="0" smtClean="0">
                <a:solidFill>
                  <a:schemeClr val="tx1"/>
                </a:solidFill>
                <a:effectLst/>
              </a:rPr>
              <a:t>Asia Oceania has 120 </a:t>
            </a:r>
            <a:r>
              <a:rPr lang="en-GB" sz="1300" b="0" kern="1200" dirty="0" err="1" smtClean="0">
                <a:solidFill>
                  <a:schemeClr val="tx1"/>
                </a:solidFill>
                <a:effectLst/>
              </a:rPr>
              <a:t>mb</a:t>
            </a:r>
            <a:r>
              <a:rPr lang="en-GB" sz="1300" b="0" kern="1200" dirty="0" smtClean="0">
                <a:solidFill>
                  <a:schemeClr val="tx1"/>
                </a:solidFill>
                <a:effectLst/>
              </a:rPr>
              <a:t> of new tanks under construction with a further 141 </a:t>
            </a:r>
            <a:r>
              <a:rPr lang="en-GB" sz="1300" b="0" kern="1200" dirty="0" err="1" smtClean="0">
                <a:solidFill>
                  <a:schemeClr val="tx1"/>
                </a:solidFill>
                <a:effectLst/>
              </a:rPr>
              <a:t>mb</a:t>
            </a:r>
            <a:r>
              <a:rPr lang="en-GB" sz="1300" b="0" kern="1200" dirty="0" smtClean="0">
                <a:solidFill>
                  <a:schemeClr val="tx1"/>
                </a:solidFill>
                <a:effectLst/>
              </a:rPr>
              <a:t> planned. China is focused on building oil products and chemicals storage in coastal regions, while in India announced projects do not match up with forecast demand increases. Malaysia and South Korea are both busy building tanks in the hope of becoming significant oil trading hubs. Australian refinery closures have led to more investments in new storage capacity and this will continue. </a:t>
            </a:r>
            <a:r>
              <a:rPr lang="en-US" sz="1300" b="0" kern="1200" dirty="0" smtClean="0">
                <a:solidFill>
                  <a:schemeClr val="tx1"/>
                </a:solidFill>
                <a:effectLst/>
              </a:rPr>
              <a:t>A total of 70 </a:t>
            </a:r>
            <a:r>
              <a:rPr lang="en-US" sz="1300" b="0" kern="1200" dirty="0" err="1" smtClean="0">
                <a:solidFill>
                  <a:schemeClr val="tx1"/>
                </a:solidFill>
                <a:effectLst/>
              </a:rPr>
              <a:t>mb</a:t>
            </a:r>
            <a:r>
              <a:rPr lang="en-US" sz="1300" b="0" kern="1200" dirty="0" smtClean="0">
                <a:solidFill>
                  <a:schemeClr val="tx1"/>
                </a:solidFill>
                <a:effectLst/>
              </a:rPr>
              <a:t> of crude and oil products storage is being built, expanded or planned in the US, only second in volume behind China. </a:t>
            </a:r>
            <a:r>
              <a:rPr lang="en-GB" sz="1300" b="0" kern="1200" dirty="0" smtClean="0">
                <a:solidFill>
                  <a:schemeClr val="tx1"/>
                </a:solidFill>
                <a:effectLst/>
              </a:rPr>
              <a:t>US crude inventories rose nowhere near as fast in 2016 as they did in previous years due to slowing and then falling LTO production.</a:t>
            </a:r>
            <a:endParaRPr lang="en-US" sz="1300" b="0" dirty="0" smtClean="0"/>
          </a:p>
        </p:txBody>
      </p:sp>
      <p:sp>
        <p:nvSpPr>
          <p:cNvPr id="4" name="Slide Number Placeholder 3"/>
          <p:cNvSpPr>
            <a:spLocks noGrp="1"/>
          </p:cNvSpPr>
          <p:nvPr>
            <p:ph type="sldNum" sz="quarter" idx="10"/>
          </p:nvPr>
        </p:nvSpPr>
        <p:spPr/>
        <p:txBody>
          <a:bodyPr/>
          <a:lstStyle/>
          <a:p>
            <a:fld id="{E0649404-AEEE-4B4E-B616-1BC6E4EEEF5D}" type="slidenum">
              <a:rPr lang="en-GB" smtClean="0"/>
              <a:t>16</a:t>
            </a:fld>
            <a:endParaRPr lang="en-GB"/>
          </a:p>
        </p:txBody>
      </p:sp>
    </p:spTree>
    <p:extLst>
      <p:ext uri="{BB962C8B-B14F-4D97-AF65-F5344CB8AC3E}">
        <p14:creationId xmlns:p14="http://schemas.microsoft.com/office/powerpoint/2010/main" val="30146530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OPEC has cut production</a:t>
            </a:r>
            <a:r>
              <a:rPr lang="en-US" sz="1600" baseline="0" dirty="0" smtClean="0"/>
              <a:t> this year to below the requirement for its crude in an effort to balance the world oil market. </a:t>
            </a:r>
          </a:p>
          <a:p>
            <a:endParaRPr lang="en-US" sz="1600" dirty="0"/>
          </a:p>
          <a:p>
            <a:r>
              <a:rPr lang="en-US" sz="1600" baseline="0" dirty="0" smtClean="0"/>
              <a:t>Going forward, unless additional projects are sanctioned soon, the call on OPEC crude and stock change rises by 3.6 </a:t>
            </a:r>
            <a:r>
              <a:rPr lang="en-US" sz="1600" baseline="0" dirty="0" err="1" smtClean="0"/>
              <a:t>mb</a:t>
            </a:r>
            <a:r>
              <a:rPr lang="en-US" sz="1600" baseline="0" dirty="0" smtClean="0"/>
              <a:t>/d to 35.8 </a:t>
            </a:r>
            <a:r>
              <a:rPr lang="en-US" sz="1600" baseline="0" dirty="0" err="1" smtClean="0"/>
              <a:t>mb</a:t>
            </a:r>
            <a:r>
              <a:rPr lang="en-US" sz="1600" baseline="0" dirty="0" smtClean="0"/>
              <a:t>/d in 2022 from 32.2 </a:t>
            </a:r>
            <a:r>
              <a:rPr lang="en-US" sz="1600" baseline="0" dirty="0" err="1" smtClean="0"/>
              <a:t>mb</a:t>
            </a:r>
            <a:r>
              <a:rPr lang="en-US" sz="1600" baseline="0" dirty="0" smtClean="0"/>
              <a:t>/d in 2016. </a:t>
            </a:r>
          </a:p>
          <a:p>
            <a:endParaRPr lang="en-US" sz="1600" dirty="0" smtClean="0"/>
          </a:p>
          <a:p>
            <a:r>
              <a:rPr lang="en-US" sz="1600" dirty="0" smtClean="0"/>
              <a:t>This</a:t>
            </a:r>
            <a:r>
              <a:rPr lang="en-US" sz="1600" baseline="0" dirty="0" smtClean="0"/>
              <a:t> implies that spare production capacity as % of global demand falls to 1.9% in 2022 versus most recent low of 3.7% in 2008.</a:t>
            </a:r>
            <a:endParaRPr lang="en-GB" sz="1600" dirty="0"/>
          </a:p>
        </p:txBody>
      </p:sp>
      <p:sp>
        <p:nvSpPr>
          <p:cNvPr id="4" name="Slide Number Placeholder 3"/>
          <p:cNvSpPr>
            <a:spLocks noGrp="1"/>
          </p:cNvSpPr>
          <p:nvPr>
            <p:ph type="sldNum" sz="quarter" idx="10"/>
          </p:nvPr>
        </p:nvSpPr>
        <p:spPr/>
        <p:txBody>
          <a:bodyPr/>
          <a:lstStyle/>
          <a:p>
            <a:fld id="{E0649404-AEEE-4B4E-B616-1BC6E4EEEF5D}" type="slidenum">
              <a:rPr lang="en-GB" smtClean="0"/>
              <a:t>17</a:t>
            </a:fld>
            <a:endParaRPr lang="en-GB"/>
          </a:p>
        </p:txBody>
      </p:sp>
    </p:spTree>
    <p:extLst>
      <p:ext uri="{BB962C8B-B14F-4D97-AF65-F5344CB8AC3E}">
        <p14:creationId xmlns:p14="http://schemas.microsoft.com/office/powerpoint/2010/main" val="4153252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0649404-AEEE-4B4E-B616-1BC6E4EEEF5D}" type="slidenum">
              <a:rPr lang="en-GB" smtClean="0"/>
              <a:t>18</a:t>
            </a:fld>
            <a:endParaRPr lang="en-GB"/>
          </a:p>
        </p:txBody>
      </p:sp>
    </p:spTree>
    <p:extLst>
      <p:ext uri="{BB962C8B-B14F-4D97-AF65-F5344CB8AC3E}">
        <p14:creationId xmlns:p14="http://schemas.microsoft.com/office/powerpoint/2010/main" val="37377460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06600" y="450850"/>
            <a:ext cx="2662238" cy="1498600"/>
          </a:xfrm>
        </p:spPr>
      </p:sp>
      <p:sp>
        <p:nvSpPr>
          <p:cNvPr id="3" name="Notes Placeholder 2"/>
          <p:cNvSpPr>
            <a:spLocks noGrp="1"/>
          </p:cNvSpPr>
          <p:nvPr>
            <p:ph type="body" idx="1"/>
          </p:nvPr>
        </p:nvSpPr>
        <p:spPr>
          <a:xfrm>
            <a:off x="577517" y="2105532"/>
            <a:ext cx="5751095" cy="6906126"/>
          </a:xfrm>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AC4FAD0-7528-4E1C-B55A-F5E2632A4CC4}" type="slidenum">
              <a:rPr lang="en-GB" smtClean="0"/>
              <a:t>19</a:t>
            </a:fld>
            <a:endParaRPr lang="en-GB"/>
          </a:p>
        </p:txBody>
      </p:sp>
    </p:spTree>
    <p:extLst>
      <p:ext uri="{BB962C8B-B14F-4D97-AF65-F5344CB8AC3E}">
        <p14:creationId xmlns:p14="http://schemas.microsoft.com/office/powerpoint/2010/main" val="706041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baseline="0" dirty="0" smtClean="0">
                <a:solidFill>
                  <a:schemeClr val="tx1"/>
                </a:solidFill>
                <a:effectLst/>
                <a:latin typeface="+mn-lt"/>
                <a:ea typeface="+mn-ea"/>
                <a:cs typeface="+mn-cs"/>
              </a:rPr>
              <a:t>The oil supply/demand forecast is based on the Brent crude oil futures strip (nominal prices).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baseline="0" dirty="0" smtClean="0">
                <a:solidFill>
                  <a:schemeClr val="tx1"/>
                </a:solidFill>
                <a:effectLst/>
                <a:latin typeface="+mn-lt"/>
                <a:ea typeface="+mn-ea"/>
                <a:cs typeface="+mn-cs"/>
              </a:rPr>
              <a:t>2017 - $56; 2018 - $56; 2019 - $55; 2020 - $55; 2021 - $55; 2022 - $56</a:t>
            </a:r>
          </a:p>
          <a:p>
            <a:endParaRPr lang="en-US" sz="1500" kern="1200" dirty="0" smtClean="0">
              <a:solidFill>
                <a:schemeClr val="tx1"/>
              </a:solidFill>
              <a:effectLst/>
              <a:latin typeface="+mn-lt"/>
              <a:ea typeface="+mn-ea"/>
              <a:cs typeface="+mn-cs"/>
            </a:endParaRPr>
          </a:p>
          <a:p>
            <a:r>
              <a:rPr lang="en-US" sz="1500" kern="1200" dirty="0" smtClean="0">
                <a:solidFill>
                  <a:schemeClr val="tx1"/>
                </a:solidFill>
                <a:effectLst/>
                <a:latin typeface="+mn-lt"/>
                <a:ea typeface="+mn-ea"/>
                <a:cs typeface="+mn-cs"/>
              </a:rPr>
              <a:t>Global oil demand growth is forecast to average 1.2 </a:t>
            </a:r>
            <a:r>
              <a:rPr lang="en-US" sz="1500" kern="1200" dirty="0" err="1" smtClean="0">
                <a:solidFill>
                  <a:schemeClr val="tx1"/>
                </a:solidFill>
                <a:effectLst/>
                <a:latin typeface="+mn-lt"/>
                <a:ea typeface="+mn-ea"/>
                <a:cs typeface="+mn-cs"/>
              </a:rPr>
              <a:t>mb</a:t>
            </a:r>
            <a:r>
              <a:rPr lang="en-US" sz="1500" kern="1200" dirty="0" smtClean="0">
                <a:solidFill>
                  <a:schemeClr val="tx1"/>
                </a:solidFill>
                <a:effectLst/>
                <a:latin typeface="+mn-lt"/>
                <a:ea typeface="+mn-ea"/>
                <a:cs typeface="+mn-cs"/>
              </a:rPr>
              <a:t>/d per year to 2022, which equates to a net 7.3 </a:t>
            </a:r>
            <a:r>
              <a:rPr lang="en-US" sz="1500" kern="1200" dirty="0" err="1" smtClean="0">
                <a:solidFill>
                  <a:schemeClr val="tx1"/>
                </a:solidFill>
                <a:effectLst/>
                <a:latin typeface="+mn-lt"/>
                <a:ea typeface="+mn-ea"/>
                <a:cs typeface="+mn-cs"/>
              </a:rPr>
              <a:t>mb</a:t>
            </a:r>
            <a:r>
              <a:rPr lang="en-US" sz="1500" kern="1200" dirty="0" smtClean="0">
                <a:solidFill>
                  <a:schemeClr val="tx1"/>
                </a:solidFill>
                <a:effectLst/>
                <a:latin typeface="+mn-lt"/>
                <a:ea typeface="+mn-ea"/>
                <a:cs typeface="+mn-cs"/>
              </a:rPr>
              <a:t>/d gain. </a:t>
            </a:r>
            <a:r>
              <a:rPr lang="en-US" sz="1500" kern="1200" baseline="0" dirty="0" smtClean="0">
                <a:solidFill>
                  <a:schemeClr val="tx1"/>
                </a:solidFill>
                <a:effectLst/>
                <a:latin typeface="+mn-lt"/>
                <a:ea typeface="+mn-ea"/>
                <a:cs typeface="+mn-cs"/>
              </a:rPr>
              <a:t>China and India contribute 46% of the growth. We do not expect demand to peak over the next six years. </a:t>
            </a:r>
          </a:p>
          <a:p>
            <a:endParaRPr lang="en-US" sz="1500" dirty="0"/>
          </a:p>
          <a:p>
            <a:r>
              <a:rPr lang="en-US" sz="1500" kern="1200" baseline="0" dirty="0" smtClean="0">
                <a:solidFill>
                  <a:schemeClr val="tx1"/>
                </a:solidFill>
                <a:effectLst/>
                <a:latin typeface="+mn-lt"/>
                <a:ea typeface="+mn-ea"/>
                <a:cs typeface="+mn-cs"/>
              </a:rPr>
              <a:t>Even if electric vehicles were to grow rapidly, we foresee very little impact on oil demand. </a:t>
            </a:r>
            <a:r>
              <a:rPr lang="en-US" sz="1500" kern="1200" dirty="0" smtClean="0">
                <a:solidFill>
                  <a:schemeClr val="tx1"/>
                </a:solidFill>
                <a:effectLst/>
                <a:latin typeface="+mn-lt"/>
                <a:ea typeface="+mn-ea"/>
                <a:cs typeface="+mn-cs"/>
              </a:rPr>
              <a:t>The slowdown in growth</a:t>
            </a:r>
            <a:r>
              <a:rPr lang="en-US" sz="1500" kern="1200" baseline="0" dirty="0" smtClean="0">
                <a:solidFill>
                  <a:schemeClr val="tx1"/>
                </a:solidFill>
                <a:effectLst/>
                <a:latin typeface="+mn-lt"/>
                <a:ea typeface="+mn-ea"/>
                <a:cs typeface="+mn-cs"/>
              </a:rPr>
              <a:t> i</a:t>
            </a:r>
            <a:r>
              <a:rPr lang="en-US" sz="1500" kern="1200" dirty="0" smtClean="0">
                <a:solidFill>
                  <a:schemeClr val="tx1"/>
                </a:solidFill>
                <a:effectLst/>
                <a:latin typeface="+mn-lt"/>
                <a:ea typeface="+mn-ea"/>
                <a:cs typeface="+mn-cs"/>
              </a:rPr>
              <a:t>s due to a combination of vehicle </a:t>
            </a:r>
            <a:r>
              <a:rPr lang="en-US" sz="1500" kern="1200" baseline="0" dirty="0" smtClean="0">
                <a:solidFill>
                  <a:schemeClr val="tx1"/>
                </a:solidFill>
                <a:effectLst/>
                <a:latin typeface="+mn-lt"/>
                <a:ea typeface="+mn-ea"/>
                <a:cs typeface="+mn-cs"/>
              </a:rPr>
              <a:t>efficiency gains, ongoing structural changes in the Chinese economy and a structural decline in the OECD. Tighter marine fuel standards from 2020 will also have a modest impact. The IMF predicts steadily accelerating economic growth over the period.</a:t>
            </a:r>
          </a:p>
        </p:txBody>
      </p:sp>
      <p:sp>
        <p:nvSpPr>
          <p:cNvPr id="4" name="Slide Number Placeholder 3"/>
          <p:cNvSpPr>
            <a:spLocks noGrp="1"/>
          </p:cNvSpPr>
          <p:nvPr>
            <p:ph type="sldNum" sz="quarter" idx="10"/>
          </p:nvPr>
        </p:nvSpPr>
        <p:spPr/>
        <p:txBody>
          <a:bodyPr/>
          <a:lstStyle/>
          <a:p>
            <a:fld id="{E0649404-AEEE-4B4E-B616-1BC6E4EEEF5D}" type="slidenum">
              <a:rPr lang="en-GB" smtClean="0"/>
              <a:t>2</a:t>
            </a:fld>
            <a:endParaRPr lang="en-GB"/>
          </a:p>
        </p:txBody>
      </p:sp>
    </p:spTree>
    <p:extLst>
      <p:ext uri="{BB962C8B-B14F-4D97-AF65-F5344CB8AC3E}">
        <p14:creationId xmlns:p14="http://schemas.microsoft.com/office/powerpoint/2010/main" val="693896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447675"/>
            <a:ext cx="4083050" cy="2297113"/>
          </a:xfrm>
        </p:spPr>
      </p:sp>
      <p:sp>
        <p:nvSpPr>
          <p:cNvPr id="3" name="Notes Placeholder 2"/>
          <p:cNvSpPr>
            <a:spLocks noGrp="1"/>
          </p:cNvSpPr>
          <p:nvPr>
            <p:ph type="body" idx="1"/>
          </p:nvPr>
        </p:nvSpPr>
        <p:spPr>
          <a:xfrm>
            <a:off x="666911" y="3080085"/>
            <a:ext cx="5505291" cy="6102056"/>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mn-lt"/>
                <a:ea typeface="+mn-ea"/>
                <a:cs typeface="+mn-cs"/>
              </a:rPr>
              <a:t>The transport sector – road, water and air – is forecast to lead </a:t>
            </a:r>
            <a:r>
              <a:rPr lang="en-US" sz="1600" kern="1200" baseline="0" dirty="0" smtClean="0">
                <a:solidFill>
                  <a:schemeClr val="tx1"/>
                </a:solidFill>
                <a:effectLst/>
                <a:latin typeface="+mn-lt"/>
                <a:ea typeface="+mn-ea"/>
                <a:cs typeface="+mn-cs"/>
              </a:rPr>
              <a:t>growth through 2022, accounting for just under one-half of all growth projected worldwide. This impacts gasoline, jet/kerosene (listed here in ‘other products’) and gasoil (listed here in “gasoil/FO”).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baseline="0" dirty="0" smtClean="0">
                <a:solidFill>
                  <a:schemeClr val="tx1"/>
                </a:solidFill>
                <a:effectLst/>
                <a:latin typeface="+mn-lt"/>
                <a:ea typeface="+mn-ea"/>
                <a:cs typeface="+mn-cs"/>
              </a:rPr>
              <a:t>The pending 2020 IMO bunker fuel legislative change will likely trigger an unspecified switch of around 2.5 mb/d out of high sulphur fuel oil. It is currently unclear how much will be dealt with by scrubbers and will thus still use high </a:t>
            </a:r>
            <a:r>
              <a:rPr lang="en-US" sz="1600" kern="1200" baseline="0" dirty="0" err="1" smtClean="0">
                <a:solidFill>
                  <a:schemeClr val="tx1"/>
                </a:solidFill>
                <a:effectLst/>
                <a:latin typeface="+mn-lt"/>
                <a:ea typeface="+mn-ea"/>
                <a:cs typeface="+mn-cs"/>
              </a:rPr>
              <a:t>sulphur</a:t>
            </a:r>
            <a:r>
              <a:rPr lang="en-US" sz="1600" kern="1200" baseline="0" dirty="0" smtClean="0">
                <a:solidFill>
                  <a:schemeClr val="tx1"/>
                </a:solidFill>
                <a:effectLst/>
                <a:latin typeface="+mn-lt"/>
                <a:ea typeface="+mn-ea"/>
                <a:cs typeface="+mn-cs"/>
              </a:rPr>
              <a:t> fuel oil. Other options include refiners switching to marine diesel production, blending and non-compliance by some operators.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baseline="0" dirty="0" smtClean="0">
                <a:solidFill>
                  <a:schemeClr val="tx1"/>
                </a:solidFill>
                <a:effectLst/>
                <a:latin typeface="+mn-lt"/>
                <a:ea typeface="+mn-ea"/>
                <a:cs typeface="+mn-cs"/>
              </a:rPr>
              <a:t>The petrochemical sector, meanwhile, accounts for roughly one-third of global oil demand growth, 2016-22, heavily influenced by accelerating global economic growth.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In 2015, growth was at a five year high. Non OECD countries don’t publish perfect data. This other product band will be taken up by gasoline and jet (misreporting) ; Russian data is quite dubious too.</a:t>
            </a: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6FB5674-2F74-4782-996D-40F25906E449}" type="slidenum">
              <a:rPr lang="en-GB" smtClean="0"/>
              <a:t>3</a:t>
            </a:fld>
            <a:endParaRPr lang="en-GB"/>
          </a:p>
        </p:txBody>
      </p:sp>
    </p:spTree>
    <p:extLst>
      <p:ext uri="{BB962C8B-B14F-4D97-AF65-F5344CB8AC3E}">
        <p14:creationId xmlns:p14="http://schemas.microsoft.com/office/powerpoint/2010/main" val="223334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447675"/>
            <a:ext cx="4083050" cy="2297113"/>
          </a:xfrm>
        </p:spPr>
      </p:sp>
      <p:sp>
        <p:nvSpPr>
          <p:cNvPr id="3" name="Notes Placeholder 2"/>
          <p:cNvSpPr>
            <a:spLocks noGrp="1"/>
          </p:cNvSpPr>
          <p:nvPr>
            <p:ph type="body" idx="1"/>
          </p:nvPr>
        </p:nvSpPr>
        <p:spPr>
          <a:xfrm>
            <a:off x="666911" y="3080085"/>
            <a:ext cx="5505291" cy="6102056"/>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300" kern="1200" dirty="0" smtClean="0">
                <a:solidFill>
                  <a:schemeClr val="tx1"/>
                </a:solidFill>
                <a:effectLst/>
              </a:rPr>
              <a:t>The traditional classification of oil product demand is between OECD and non-OECD countries. The long term trend is for the latter to see demand grow rapidly compared to the relatively sluggish performance in mature OECD markets. Recent years have, however, seen the gap narrow. In the five years between 2008 and 2012, non-OECD demand growth outpaced the OECD by an average 5.4%. For example, in 2012 non-OECD oil demand growth came in at 4.0%, whereas OECD oil demand fell by 1.0%. The gap then eased to 3% in 2013-14, before falling below 2% in 2015-16. In our outlook, a non-OECD growth premium is forecast to return, rising to around 3% in 2018-20 and 3.3% by 2021, and then stabilising.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kern="1200" dirty="0" smtClean="0">
              <a:solidFill>
                <a:schemeClr val="tx1"/>
              </a:solidFill>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300" kern="1200" dirty="0" smtClean="0">
                <a:solidFill>
                  <a:schemeClr val="tx1"/>
                </a:solidFill>
                <a:effectLst/>
              </a:rPr>
              <a:t>The sharp oil price decline in 2015 and only partial recovery in 2016 supported that incredibly rare sight in oil demand terms – two successive years of rising OECD oil product demand, a feat not previously seen since 2005-06. Led initially by the US, with strong year-on-year (y-o-y) gains through 1H15, largely driven by gasoline demand, OECD oil demand growth in 2015 came in at its highest level since the post-crisis bounce of 2010.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30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300" kern="1200" dirty="0" smtClean="0">
                <a:solidFill>
                  <a:schemeClr val="tx1"/>
                </a:solidFill>
                <a:effectLst/>
              </a:rPr>
              <a:t>Two successive years of European oil demand growth, in complete contrast to the previous nine years of decline, coupled with persistently strong Korean demand gains post-3Q15, fuelled the OECD’s landmark second successive year of growth in 2016. As product prices potentially edge higher in 2017 to 2022,  OECD oil demand growth will likely vanish, with net-demand in the region falling by a net 1.2 mb/d over the period. The decline is equivalent to a per annum drop of approximately 0.2 mb/d. Europe and the OECD Americas account for the majority of the correction, falling by 95 kb/d and 60 kb/d respectively.</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kern="1200" dirty="0" smtClean="0">
              <a:solidFill>
                <a:schemeClr val="tx1"/>
              </a:solidFill>
              <a:effectLst/>
              <a:latin typeface="+mn-lt"/>
              <a:ea typeface="+mn-ea"/>
              <a:cs typeface="+mn-cs"/>
            </a:endParaRPr>
          </a:p>
          <a:p>
            <a:endParaRPr lang="en-US" sz="1400" kern="1200" baseline="0" dirty="0" smtClean="0">
              <a:solidFill>
                <a:schemeClr val="tx1"/>
              </a:solidFill>
              <a:effectLst/>
              <a:latin typeface="+mn-lt"/>
              <a:ea typeface="+mn-ea"/>
              <a:cs typeface="+mn-cs"/>
            </a:endParaRPr>
          </a:p>
          <a:p>
            <a:r>
              <a:rPr lang="en-US" sz="1400" kern="1200" baseline="0" dirty="0" smtClean="0">
                <a:solidFill>
                  <a:schemeClr val="tx1"/>
                </a:solidFill>
                <a:effectLst/>
                <a:latin typeface="+mn-lt"/>
                <a:ea typeface="+mn-ea"/>
                <a:cs typeface="+mn-cs"/>
              </a:rPr>
              <a:t> </a:t>
            </a:r>
            <a:endParaRPr lang="en-GB" sz="14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6FB5674-2F74-4782-996D-40F25906E449}" type="slidenum">
              <a:rPr lang="en-GB" smtClean="0"/>
              <a:t>4</a:t>
            </a:fld>
            <a:endParaRPr lang="en-GB"/>
          </a:p>
        </p:txBody>
      </p:sp>
    </p:spTree>
    <p:extLst>
      <p:ext uri="{BB962C8B-B14F-4D97-AF65-F5344CB8AC3E}">
        <p14:creationId xmlns:p14="http://schemas.microsoft.com/office/powerpoint/2010/main" val="223334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1"/>
                </a:solidFill>
                <a:effectLst/>
              </a:rPr>
              <a:t>After a 25% decline in 2015, global upstream spending was slashed by an additional 26% in 2016, to USD 433 billion.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tx1"/>
                </a:solidFill>
                <a:effectLst/>
              </a:rPr>
              <a:t>Following the consolidation of oil prices above USD 50/</a:t>
            </a:r>
            <a:r>
              <a:rPr lang="en-GB" sz="1400" kern="1200" dirty="0" err="1" smtClean="0">
                <a:solidFill>
                  <a:schemeClr val="tx1"/>
                </a:solidFill>
                <a:effectLst/>
              </a:rPr>
              <a:t>bbl</a:t>
            </a:r>
            <a:r>
              <a:rPr lang="en-GB" sz="1400" kern="1200" dirty="0" smtClean="0">
                <a:solidFill>
                  <a:schemeClr val="tx1"/>
                </a:solidFill>
                <a:effectLst/>
              </a:rPr>
              <a:t>, there are tentative signs of producers rethinking their capital expenditure (capex) plans. Global upstream investment is expected to marginally increase in 2017, led by robust growth in North America.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tx1"/>
                </a:solidFill>
                <a:effectLst/>
              </a:rPr>
              <a:t>Cost fell at the same time. Globally, upstream costs dropped by 15% in 2015 and 17% in 2016.  Cost deflation seen in the US was even higher at 30% in 2015 and 22% in 2016.</a:t>
            </a:r>
          </a:p>
          <a:p>
            <a:endParaRPr lang="en-GB" sz="1700" dirty="0"/>
          </a:p>
        </p:txBody>
      </p:sp>
      <p:sp>
        <p:nvSpPr>
          <p:cNvPr id="4" name="Slide Number Placeholder 3"/>
          <p:cNvSpPr>
            <a:spLocks noGrp="1"/>
          </p:cNvSpPr>
          <p:nvPr>
            <p:ph type="sldNum" sz="quarter" idx="10"/>
          </p:nvPr>
        </p:nvSpPr>
        <p:spPr/>
        <p:txBody>
          <a:bodyPr/>
          <a:lstStyle/>
          <a:p>
            <a:fld id="{A8F91921-3BFB-45A3-9714-2139B7CABF3D}" type="slidenum">
              <a:rPr lang="en-GB" smtClean="0"/>
              <a:t>5</a:t>
            </a:fld>
            <a:endParaRPr lang="en-GB" dirty="0"/>
          </a:p>
        </p:txBody>
      </p:sp>
    </p:spTree>
    <p:extLst>
      <p:ext uri="{BB962C8B-B14F-4D97-AF65-F5344CB8AC3E}">
        <p14:creationId xmlns:p14="http://schemas.microsoft.com/office/powerpoint/2010/main" val="3300034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kern="1200" dirty="0" smtClean="0">
                <a:solidFill>
                  <a:schemeClr val="tx1"/>
                </a:solidFill>
                <a:effectLst/>
              </a:rPr>
              <a:t>Global oil supply grew last year despite a weak oil price environment as low‑cost producers from the Middle East to Russia pumped at record rates. In North America and other higher-cost regions, however, supply shrank as investment fell sharply. OPEC hiked total output by more than 1.1 </a:t>
            </a:r>
            <a:r>
              <a:rPr lang="en-GB" sz="1300" kern="1200" dirty="0" err="1" smtClean="0">
                <a:solidFill>
                  <a:schemeClr val="tx1"/>
                </a:solidFill>
                <a:effectLst/>
              </a:rPr>
              <a:t>mb</a:t>
            </a:r>
            <a:r>
              <a:rPr lang="en-GB" sz="1300" kern="1200" dirty="0" smtClean="0">
                <a:solidFill>
                  <a:schemeClr val="tx1"/>
                </a:solidFill>
                <a:effectLst/>
              </a:rPr>
              <a:t>/d and Russia lifted production by 0.25 </a:t>
            </a:r>
            <a:r>
              <a:rPr lang="en-GB" sz="1300" kern="1200" dirty="0" err="1" smtClean="0">
                <a:solidFill>
                  <a:schemeClr val="tx1"/>
                </a:solidFill>
                <a:effectLst/>
              </a:rPr>
              <a:t>mb</a:t>
            </a:r>
            <a:r>
              <a:rPr lang="en-GB" sz="1300" kern="1200" dirty="0" smtClean="0">
                <a:solidFill>
                  <a:schemeClr val="tx1"/>
                </a:solidFill>
                <a:effectLst/>
              </a:rPr>
              <a:t>/d, more than offsetting declines elsewhere. As a result, world supply rose by 0.4 </a:t>
            </a:r>
            <a:r>
              <a:rPr lang="en-GB" sz="1300" kern="1200" dirty="0" err="1" smtClean="0">
                <a:solidFill>
                  <a:schemeClr val="tx1"/>
                </a:solidFill>
                <a:effectLst/>
              </a:rPr>
              <a:t>mb</a:t>
            </a:r>
            <a:r>
              <a:rPr lang="en-GB" sz="1300" kern="1200" dirty="0" smtClean="0">
                <a:solidFill>
                  <a:schemeClr val="tx1"/>
                </a:solidFill>
                <a:effectLst/>
              </a:rPr>
              <a:t>/d in 2016 to 96.9 </a:t>
            </a:r>
            <a:r>
              <a:rPr lang="en-GB" sz="1300" kern="1200" dirty="0" err="1" smtClean="0">
                <a:solidFill>
                  <a:schemeClr val="tx1"/>
                </a:solidFill>
                <a:effectLst/>
              </a:rPr>
              <a:t>mb</a:t>
            </a:r>
            <a:r>
              <a:rPr lang="en-GB" sz="1300" kern="1200" dirty="0" smtClean="0">
                <a:solidFill>
                  <a:schemeClr val="tx1"/>
                </a:solidFill>
                <a:effectLst/>
              </a:rPr>
              <a:t>/d.</a:t>
            </a:r>
          </a:p>
          <a:p>
            <a:endParaRPr lang="en-GB" sz="1300" kern="1200" dirty="0" smtClean="0">
              <a:solidFill>
                <a:schemeClr val="tx1"/>
              </a:solidFill>
              <a:effectLst/>
            </a:endParaRPr>
          </a:p>
          <a:p>
            <a:r>
              <a:rPr lang="en-GB" sz="1300" kern="1200" dirty="0" smtClean="0">
                <a:solidFill>
                  <a:schemeClr val="tx1"/>
                </a:solidFill>
                <a:effectLst/>
              </a:rPr>
              <a:t>[Click]</a:t>
            </a:r>
            <a:endParaRPr lang="en-US" sz="1300" kern="1200" dirty="0" smtClean="0">
              <a:solidFill>
                <a:schemeClr val="tx1"/>
              </a:solidFill>
              <a:effectLst/>
            </a:endParaRPr>
          </a:p>
          <a:p>
            <a:r>
              <a:rPr lang="en-GB" sz="1300" kern="1200" dirty="0" smtClean="0">
                <a:solidFill>
                  <a:schemeClr val="tx1"/>
                </a:solidFill>
                <a:effectLst/>
              </a:rPr>
              <a:t> </a:t>
            </a:r>
            <a:endParaRPr lang="en-US" sz="1300" kern="1200" dirty="0" smtClean="0">
              <a:solidFill>
                <a:schemeClr val="tx1"/>
              </a:solidFill>
              <a:effectLst/>
            </a:endParaRPr>
          </a:p>
          <a:p>
            <a:r>
              <a:rPr lang="en-GB" sz="1300" kern="1200" dirty="0" smtClean="0">
                <a:solidFill>
                  <a:schemeClr val="tx1"/>
                </a:solidFill>
                <a:effectLst/>
              </a:rPr>
              <a:t>Global oil production capacity expands by </a:t>
            </a:r>
            <a:r>
              <a:rPr lang="en-GB" sz="1300" b="1" kern="1200" dirty="0" smtClean="0">
                <a:solidFill>
                  <a:schemeClr val="tx1"/>
                </a:solidFill>
                <a:effectLst/>
              </a:rPr>
              <a:t>5.6</a:t>
            </a:r>
            <a:r>
              <a:rPr lang="en-GB" sz="1300" kern="1200" dirty="0" smtClean="0">
                <a:solidFill>
                  <a:schemeClr val="tx1"/>
                </a:solidFill>
                <a:effectLst/>
              </a:rPr>
              <a:t> </a:t>
            </a:r>
            <a:r>
              <a:rPr lang="en-GB" sz="1300" kern="1200" dirty="0" err="1" smtClean="0">
                <a:solidFill>
                  <a:schemeClr val="tx1"/>
                </a:solidFill>
                <a:effectLst/>
              </a:rPr>
              <a:t>mb</a:t>
            </a:r>
            <a:r>
              <a:rPr lang="en-GB" sz="1300" kern="1200" dirty="0" smtClean="0">
                <a:solidFill>
                  <a:schemeClr val="tx1"/>
                </a:solidFill>
                <a:effectLst/>
              </a:rPr>
              <a:t>/d by 2022, of which non-OPEC contributes 60%. Growth is heavily front-loaded. Indeed, the supply situation looks comfortable throughout the early part of our forecast. By 2020 however, global oil capacity growth slows considerably as a two-year spending drought of 2015-16 has left few projects in the pipeline. </a:t>
            </a:r>
          </a:p>
          <a:p>
            <a:endParaRPr lang="en-GB" sz="1300" kern="1200" dirty="0" smtClean="0">
              <a:solidFill>
                <a:schemeClr val="tx1"/>
              </a:solidFill>
              <a:effectLst/>
            </a:endParaRPr>
          </a:p>
          <a:p>
            <a:r>
              <a:rPr lang="en-GB" sz="1300" kern="1200" dirty="0" smtClean="0">
                <a:solidFill>
                  <a:schemeClr val="tx1"/>
                </a:solidFill>
                <a:effectLst/>
              </a:rPr>
              <a:t>After a 25% decline in 2015, global upstream spending was slashed by an additional 26% in 2016 to USD 433 billion. </a:t>
            </a:r>
            <a:r>
              <a:rPr lang="en-GB" sz="1300" baseline="0" dirty="0" smtClean="0"/>
              <a:t>While tentative signs of an uptick in spending are emerging, especially in the US, costs are also rising. As such, global spending levels remain at worryingly low levels. </a:t>
            </a:r>
          </a:p>
          <a:p>
            <a:endParaRPr lang="en-GB" sz="1300" kern="1200" dirty="0" smtClean="0">
              <a:solidFill>
                <a:schemeClr val="tx1"/>
              </a:solidFill>
              <a:effectLst/>
            </a:endParaRPr>
          </a:p>
          <a:p>
            <a:r>
              <a:rPr lang="en-GB" sz="1300" kern="1200" dirty="0" smtClean="0">
                <a:solidFill>
                  <a:schemeClr val="tx1"/>
                </a:solidFill>
                <a:effectLst/>
              </a:rPr>
              <a:t>It is not too late to avert a supply crunch, provided companies start to sanction development work without delay. </a:t>
            </a:r>
          </a:p>
          <a:p>
            <a:endParaRPr lang="en-GB" sz="1300" kern="1200" dirty="0" smtClean="0">
              <a:solidFill>
                <a:schemeClr val="tx1"/>
              </a:solidFill>
              <a:effectLst/>
            </a:endParaRPr>
          </a:p>
          <a:p>
            <a:endParaRPr lang="en-GB" sz="1300" kern="1200" dirty="0" smtClean="0">
              <a:solidFill>
                <a:schemeClr val="tx1"/>
              </a:solidFill>
              <a:effectLst/>
            </a:endParaRPr>
          </a:p>
          <a:p>
            <a:endParaRPr lang="en-GB" sz="1300" baseline="0" dirty="0" smtClean="0"/>
          </a:p>
          <a:p>
            <a:endParaRPr lang="en-US" sz="1300" kern="1200" dirty="0" smtClean="0">
              <a:solidFill>
                <a:schemeClr val="tx1"/>
              </a:solidFill>
              <a:effectLst/>
            </a:endParaRPr>
          </a:p>
          <a:p>
            <a:endParaRPr lang="en-US" sz="1300" dirty="0"/>
          </a:p>
        </p:txBody>
      </p:sp>
      <p:sp>
        <p:nvSpPr>
          <p:cNvPr id="4" name="Slide Number Placeholder 3"/>
          <p:cNvSpPr>
            <a:spLocks noGrp="1"/>
          </p:cNvSpPr>
          <p:nvPr>
            <p:ph type="sldNum" sz="quarter" idx="10"/>
          </p:nvPr>
        </p:nvSpPr>
        <p:spPr/>
        <p:txBody>
          <a:bodyPr/>
          <a:lstStyle/>
          <a:p>
            <a:fld id="{E0649404-AEEE-4B4E-B616-1BC6E4EEEF5D}" type="slidenum">
              <a:rPr lang="en-GB" smtClean="0"/>
              <a:t>6</a:t>
            </a:fld>
            <a:endParaRPr lang="en-GB"/>
          </a:p>
        </p:txBody>
      </p:sp>
    </p:spTree>
    <p:extLst>
      <p:ext uri="{BB962C8B-B14F-4D97-AF65-F5344CB8AC3E}">
        <p14:creationId xmlns:p14="http://schemas.microsoft.com/office/powerpoint/2010/main" val="640623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447675"/>
            <a:ext cx="4083050" cy="2297113"/>
          </a:xfrm>
        </p:spPr>
      </p:sp>
      <p:sp>
        <p:nvSpPr>
          <p:cNvPr id="3" name="Notes Placeholder 2"/>
          <p:cNvSpPr>
            <a:spLocks noGrp="1"/>
          </p:cNvSpPr>
          <p:nvPr>
            <p:ph type="body" idx="1"/>
          </p:nvPr>
        </p:nvSpPr>
        <p:spPr>
          <a:xfrm>
            <a:off x="666910" y="3080085"/>
            <a:ext cx="5505291" cy="6102056"/>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effectLst/>
                <a:latin typeface="+mn-lt"/>
                <a:ea typeface="+mn-ea"/>
                <a:cs typeface="+mn-cs"/>
              </a:rPr>
              <a:t>Despite its deal to cut supplies at the start of 2017, OPEC is building up production capacity in anticipation of higher demand for its crude. Indeed, the call on OPEC crude </a:t>
            </a:r>
            <a:r>
              <a:rPr lang="en-GB" sz="1600" kern="1200" baseline="0" dirty="0" smtClean="0">
                <a:solidFill>
                  <a:schemeClr val="tx1"/>
                </a:solidFill>
                <a:effectLst/>
                <a:latin typeface="+mn-lt"/>
                <a:ea typeface="+mn-ea"/>
                <a:cs typeface="+mn-cs"/>
              </a:rPr>
              <a:t>rises to 35.8 </a:t>
            </a:r>
            <a:r>
              <a:rPr lang="en-GB" sz="1600" kern="1200" baseline="0" dirty="0" err="1" smtClean="0">
                <a:solidFill>
                  <a:schemeClr val="tx1"/>
                </a:solidFill>
                <a:effectLst/>
                <a:latin typeface="+mn-lt"/>
                <a:ea typeface="+mn-ea"/>
                <a:cs typeface="+mn-cs"/>
              </a:rPr>
              <a:t>mb</a:t>
            </a:r>
            <a:r>
              <a:rPr lang="en-GB" sz="1600" kern="1200" baseline="0" dirty="0" smtClean="0">
                <a:solidFill>
                  <a:schemeClr val="tx1"/>
                </a:solidFill>
                <a:effectLst/>
                <a:latin typeface="+mn-lt"/>
                <a:ea typeface="+mn-ea"/>
                <a:cs typeface="+mn-cs"/>
              </a:rPr>
              <a:t>/d in 2022 from 32.2 </a:t>
            </a:r>
            <a:r>
              <a:rPr lang="en-GB" sz="1600" kern="1200" baseline="0" dirty="0" err="1" smtClean="0">
                <a:solidFill>
                  <a:schemeClr val="tx1"/>
                </a:solidFill>
                <a:effectLst/>
                <a:latin typeface="+mn-lt"/>
                <a:ea typeface="+mn-ea"/>
                <a:cs typeface="+mn-cs"/>
              </a:rPr>
              <a:t>mb</a:t>
            </a:r>
            <a:r>
              <a:rPr lang="en-GB" sz="1600" kern="1200" baseline="0" dirty="0" smtClean="0">
                <a:solidFill>
                  <a:schemeClr val="tx1"/>
                </a:solidFill>
                <a:effectLst/>
                <a:latin typeface="+mn-lt"/>
                <a:ea typeface="+mn-ea"/>
                <a:cs typeface="+mn-cs"/>
              </a:rPr>
              <a:t>/d in 2016. At the same time, OPEC crude capacity expands to 37.85 </a:t>
            </a:r>
            <a:r>
              <a:rPr lang="en-GB" sz="1600" kern="1200" baseline="0" dirty="0" err="1" smtClean="0">
                <a:solidFill>
                  <a:schemeClr val="tx1"/>
                </a:solidFill>
                <a:effectLst/>
                <a:latin typeface="+mn-lt"/>
                <a:ea typeface="+mn-ea"/>
                <a:cs typeface="+mn-cs"/>
              </a:rPr>
              <a:t>mb</a:t>
            </a:r>
            <a:r>
              <a:rPr lang="en-GB" sz="1600" kern="1200" baseline="0" dirty="0" smtClean="0">
                <a:solidFill>
                  <a:schemeClr val="tx1"/>
                </a:solidFill>
                <a:effectLst/>
                <a:latin typeface="+mn-lt"/>
                <a:ea typeface="+mn-ea"/>
                <a:cs typeface="+mn-cs"/>
              </a:rPr>
              <a:t>/d in 2022 from 35.9 </a:t>
            </a:r>
            <a:r>
              <a:rPr lang="en-GB" sz="1600" kern="1200" baseline="0" dirty="0" err="1" smtClean="0">
                <a:solidFill>
                  <a:schemeClr val="tx1"/>
                </a:solidFill>
                <a:effectLst/>
                <a:latin typeface="+mn-lt"/>
                <a:ea typeface="+mn-ea"/>
                <a:cs typeface="+mn-cs"/>
              </a:rPr>
              <a:t>mb</a:t>
            </a:r>
            <a:r>
              <a:rPr lang="en-GB" sz="1600" kern="1200" baseline="0" dirty="0" smtClean="0">
                <a:solidFill>
                  <a:schemeClr val="tx1"/>
                </a:solidFill>
                <a:effectLst/>
                <a:latin typeface="+mn-lt"/>
                <a:ea typeface="+mn-ea"/>
                <a:cs typeface="+mn-cs"/>
              </a:rPr>
              <a:t>/d in 2016, implying a reduction in spare capacity.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6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effectLst/>
                <a:latin typeface="+mn-lt"/>
                <a:ea typeface="+mn-ea"/>
                <a:cs typeface="+mn-cs"/>
              </a:rPr>
              <a:t>Growth</a:t>
            </a:r>
            <a:r>
              <a:rPr lang="en-GB" sz="1600" kern="1200" baseline="0" dirty="0" smtClean="0">
                <a:solidFill>
                  <a:schemeClr val="tx1"/>
                </a:solidFill>
                <a:effectLst/>
                <a:latin typeface="+mn-lt"/>
                <a:ea typeface="+mn-ea"/>
                <a:cs typeface="+mn-cs"/>
              </a:rPr>
              <a:t> of 1.95 </a:t>
            </a:r>
            <a:r>
              <a:rPr lang="en-GB" sz="1600" kern="1200" baseline="0" dirty="0" err="1" smtClean="0">
                <a:solidFill>
                  <a:schemeClr val="tx1"/>
                </a:solidFill>
                <a:effectLst/>
                <a:latin typeface="+mn-lt"/>
                <a:ea typeface="+mn-ea"/>
                <a:cs typeface="+mn-cs"/>
              </a:rPr>
              <a:t>mb</a:t>
            </a:r>
            <a:r>
              <a:rPr lang="en-GB" sz="1600" kern="1200" baseline="0" dirty="0" smtClean="0">
                <a:solidFill>
                  <a:schemeClr val="tx1"/>
                </a:solidFill>
                <a:effectLst/>
                <a:latin typeface="+mn-lt"/>
                <a:ea typeface="+mn-ea"/>
                <a:cs typeface="+mn-cs"/>
              </a:rPr>
              <a:t>/d over the next six years is concentrated in the Middle East, driven by Iraq.</a:t>
            </a:r>
            <a:r>
              <a:rPr lang="en-GB" sz="1600" kern="1200" dirty="0" smtClean="0">
                <a:solidFill>
                  <a:schemeClr val="tx1"/>
                </a:solidFill>
                <a:effectLst/>
                <a:latin typeface="+mn-lt"/>
                <a:ea typeface="+mn-ea"/>
                <a:cs typeface="+mn-cs"/>
              </a:rPr>
              <a:t> Iran, the UAE and Libya, assuming political stability in the latter, are also projected to post notable growth.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6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effectLst/>
                <a:latin typeface="+mn-lt"/>
                <a:ea typeface="+mn-ea"/>
                <a:cs typeface="+mn-cs"/>
              </a:rPr>
              <a:t>Countries outside the Middle East fare less well. Capacity shrinks</a:t>
            </a:r>
            <a:r>
              <a:rPr lang="en-GB" sz="1600" kern="1200" baseline="0" dirty="0" smtClean="0">
                <a:solidFill>
                  <a:schemeClr val="tx1"/>
                </a:solidFill>
                <a:effectLst/>
                <a:latin typeface="+mn-lt"/>
                <a:ea typeface="+mn-ea"/>
                <a:cs typeface="+mn-cs"/>
              </a:rPr>
              <a:t> in </a:t>
            </a:r>
            <a:r>
              <a:rPr lang="en-GB" sz="1600" kern="1200" dirty="0" smtClean="0">
                <a:solidFill>
                  <a:schemeClr val="tx1"/>
                </a:solidFill>
                <a:effectLst/>
                <a:latin typeface="+mn-lt"/>
                <a:ea typeface="+mn-ea"/>
                <a:cs typeface="+mn-cs"/>
              </a:rPr>
              <a:t>Venezuela, Algeria,</a:t>
            </a:r>
            <a:r>
              <a:rPr lang="en-GB" sz="1600" kern="1200" baseline="0" dirty="0" smtClean="0">
                <a:solidFill>
                  <a:schemeClr val="tx1"/>
                </a:solidFill>
                <a:effectLst/>
                <a:latin typeface="+mn-lt"/>
                <a:ea typeface="+mn-ea"/>
                <a:cs typeface="+mn-cs"/>
              </a:rPr>
              <a:t> Nigeria and Angola.</a:t>
            </a:r>
          </a:p>
          <a:p>
            <a:endParaRPr lang="en-GB"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6FB5674-2F74-4782-996D-40F25906E449}" type="slidenum">
              <a:rPr lang="en-GB" smtClean="0"/>
              <a:t>7</a:t>
            </a:fld>
            <a:endParaRPr lang="en-GB"/>
          </a:p>
        </p:txBody>
      </p:sp>
    </p:spTree>
    <p:extLst>
      <p:ext uri="{BB962C8B-B14F-4D97-AF65-F5344CB8AC3E}">
        <p14:creationId xmlns:p14="http://schemas.microsoft.com/office/powerpoint/2010/main" val="223334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447675"/>
            <a:ext cx="4083050" cy="2297113"/>
          </a:xfrm>
        </p:spPr>
      </p:sp>
      <p:sp>
        <p:nvSpPr>
          <p:cNvPr id="3" name="Notes Placeholder 2"/>
          <p:cNvSpPr>
            <a:spLocks noGrp="1"/>
          </p:cNvSpPr>
          <p:nvPr>
            <p:ph type="body" idx="1"/>
          </p:nvPr>
        </p:nvSpPr>
        <p:spPr>
          <a:xfrm>
            <a:off x="666910" y="3080085"/>
            <a:ext cx="5505291" cy="6102056"/>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effectLst/>
                <a:latin typeface="+mn-lt"/>
                <a:ea typeface="+mn-ea"/>
                <a:cs typeface="+mn-cs"/>
              </a:rPr>
              <a:t>Within OPEC, </a:t>
            </a:r>
            <a:r>
              <a:rPr lang="en-GB" sz="1600" b="1" kern="1200" dirty="0" smtClean="0">
                <a:solidFill>
                  <a:schemeClr val="tx1"/>
                </a:solidFill>
                <a:effectLst/>
                <a:latin typeface="+mn-lt"/>
                <a:ea typeface="+mn-ea"/>
                <a:cs typeface="+mn-cs"/>
              </a:rPr>
              <a:t>Iraq</a:t>
            </a:r>
            <a:r>
              <a:rPr lang="en-GB" sz="1600" kern="1200" dirty="0" smtClean="0">
                <a:solidFill>
                  <a:schemeClr val="tx1"/>
                </a:solidFill>
                <a:effectLst/>
                <a:latin typeface="+mn-lt"/>
                <a:ea typeface="+mn-ea"/>
                <a:cs typeface="+mn-cs"/>
              </a:rPr>
              <a:t> will post the biggest gains (roughly a third of overall capacity growth) although its expansion effort is likely to slow until a vital water injection scheme to boost reservoir pressure is up and running. Crude oil output capacity is projected to rise to 5.4 </a:t>
            </a:r>
            <a:r>
              <a:rPr lang="en-GB" sz="1600" kern="1200" dirty="0" err="1" smtClean="0">
                <a:solidFill>
                  <a:schemeClr val="tx1"/>
                </a:solidFill>
                <a:effectLst/>
                <a:latin typeface="+mn-lt"/>
                <a:ea typeface="+mn-ea"/>
                <a:cs typeface="+mn-cs"/>
              </a:rPr>
              <a:t>mb</a:t>
            </a:r>
            <a:r>
              <a:rPr lang="en-GB" sz="1600" kern="1200" dirty="0" smtClean="0">
                <a:solidFill>
                  <a:schemeClr val="tx1"/>
                </a:solidFill>
                <a:effectLst/>
                <a:latin typeface="+mn-lt"/>
                <a:ea typeface="+mn-ea"/>
                <a:cs typeface="+mn-cs"/>
              </a:rPr>
              <a:t>/d by 2022, for annual average growth of 120 kb/d over the forecast period. As always, there are risks to this projection: to the upside given Iraq’s vast, low-cost reserve base and budgetary pressure to raise production and to the downside given security, financial and institutional obstacles.</a:t>
            </a:r>
          </a:p>
          <a:p>
            <a:endParaRPr lang="en-GB" sz="1600" kern="1200" dirty="0" smtClean="0">
              <a:solidFill>
                <a:schemeClr val="tx1"/>
              </a:solidFill>
              <a:effectLst/>
              <a:latin typeface="+mn-lt"/>
              <a:ea typeface="+mn-ea"/>
              <a:cs typeface="+mn-cs"/>
            </a:endParaRPr>
          </a:p>
          <a:p>
            <a:r>
              <a:rPr lang="en-GB" sz="1600" kern="1200" dirty="0" smtClean="0">
                <a:solidFill>
                  <a:schemeClr val="tx1"/>
                </a:solidFill>
                <a:effectLst/>
                <a:latin typeface="+mn-lt"/>
                <a:ea typeface="+mn-ea"/>
                <a:cs typeface="+mn-cs"/>
              </a:rPr>
              <a:t>For two years running, Iraq has managed to shatter production records, raising flows by more than 1 </a:t>
            </a:r>
            <a:r>
              <a:rPr lang="en-GB" sz="1600" kern="1200" dirty="0" err="1" smtClean="0">
                <a:solidFill>
                  <a:schemeClr val="tx1"/>
                </a:solidFill>
                <a:effectLst/>
                <a:latin typeface="+mn-lt"/>
                <a:ea typeface="+mn-ea"/>
                <a:cs typeface="+mn-cs"/>
              </a:rPr>
              <a:t>mb</a:t>
            </a:r>
            <a:r>
              <a:rPr lang="en-GB" sz="1600" kern="1200" dirty="0" smtClean="0">
                <a:solidFill>
                  <a:schemeClr val="tx1"/>
                </a:solidFill>
                <a:effectLst/>
                <a:latin typeface="+mn-lt"/>
                <a:ea typeface="+mn-ea"/>
                <a:cs typeface="+mn-cs"/>
              </a:rPr>
              <a:t>/d, even as it wages a costly battle against ISIL and struggles under severe budgetary strain. </a:t>
            </a:r>
          </a:p>
          <a:p>
            <a:endParaRPr lang="en-GB" sz="1600" kern="1200" dirty="0" smtClean="0">
              <a:solidFill>
                <a:schemeClr val="tx1"/>
              </a:solidFill>
              <a:effectLst/>
              <a:latin typeface="+mn-lt"/>
              <a:ea typeface="+mn-ea"/>
              <a:cs typeface="+mn-cs"/>
            </a:endParaRPr>
          </a:p>
          <a:p>
            <a:r>
              <a:rPr lang="en-GB" sz="1600" kern="1200" dirty="0" smtClean="0">
                <a:solidFill>
                  <a:schemeClr val="tx1"/>
                </a:solidFill>
                <a:effectLst/>
                <a:latin typeface="+mn-lt"/>
                <a:ea typeface="+mn-ea"/>
                <a:cs typeface="+mn-cs"/>
              </a:rPr>
              <a:t>Iraq’s southern oil heartland around Basra will provide the bulk of the growth over the forecast period. In the north, complicated geology, security risks and lower oil prices have frustrated the development drive. The Kurdistan Regional Government (KRG) is producing around 700 kb/d from fields under its control, but is struggling to meet export payments to foreign contractors. </a:t>
            </a:r>
            <a:endParaRPr lang="en-GB"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6FB5674-2F74-4782-996D-40F25906E449}" type="slidenum">
              <a:rPr lang="en-GB" smtClean="0"/>
              <a:t>8</a:t>
            </a:fld>
            <a:endParaRPr lang="en-GB"/>
          </a:p>
        </p:txBody>
      </p:sp>
    </p:spTree>
    <p:extLst>
      <p:ext uri="{BB962C8B-B14F-4D97-AF65-F5344CB8AC3E}">
        <p14:creationId xmlns:p14="http://schemas.microsoft.com/office/powerpoint/2010/main" val="223334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447675"/>
            <a:ext cx="4083050" cy="2297113"/>
          </a:xfrm>
        </p:spPr>
      </p:sp>
      <p:sp>
        <p:nvSpPr>
          <p:cNvPr id="3" name="Notes Placeholder 2"/>
          <p:cNvSpPr>
            <a:spLocks noGrp="1"/>
          </p:cNvSpPr>
          <p:nvPr>
            <p:ph type="body" idx="1"/>
          </p:nvPr>
        </p:nvSpPr>
        <p:spPr>
          <a:xfrm>
            <a:off x="666910" y="3080085"/>
            <a:ext cx="5505291" cy="6102056"/>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After a difficult 2016, non-OPEC oil production is expected to return to growth this year. Higher prices are encouraging increased investment in the US, while a number of long lead-time projects will be completed and brought on stream elsewhere. Growth should accelerate in 2018 and remain relatively robust in 2019, though the hiatus in new investment decisions since 2014 will significantly slow growth thereafter. For the 2016-2022 period, non-OPEC supplies are forecast to grow by 3.3 </a:t>
            </a:r>
            <a:r>
              <a:rPr lang="en-GB" sz="1200" kern="1200" dirty="0" err="1" smtClean="0">
                <a:solidFill>
                  <a:schemeClr val="tx1"/>
                </a:solidFill>
                <a:effectLst/>
                <a:latin typeface="+mn-lt"/>
                <a:ea typeface="+mn-ea"/>
                <a:cs typeface="+mn-cs"/>
              </a:rPr>
              <a:t>mb</a:t>
            </a:r>
            <a:r>
              <a:rPr lang="en-GB" sz="1200" kern="1200" dirty="0" smtClean="0">
                <a:solidFill>
                  <a:schemeClr val="tx1"/>
                </a:solidFill>
                <a:effectLst/>
                <a:latin typeface="+mn-lt"/>
                <a:ea typeface="+mn-ea"/>
                <a:cs typeface="+mn-cs"/>
              </a:rPr>
              <a:t>/d, to reach 60.9 </a:t>
            </a:r>
            <a:r>
              <a:rPr lang="en-GB" sz="1200" kern="1200" dirty="0" err="1" smtClean="0">
                <a:solidFill>
                  <a:schemeClr val="tx1"/>
                </a:solidFill>
                <a:effectLst/>
                <a:latin typeface="+mn-lt"/>
                <a:ea typeface="+mn-ea"/>
                <a:cs typeface="+mn-cs"/>
              </a:rPr>
              <a:t>mb</a:t>
            </a:r>
            <a:r>
              <a:rPr lang="en-GB" sz="1200" kern="1200" dirty="0" smtClean="0">
                <a:solidFill>
                  <a:schemeClr val="tx1"/>
                </a:solidFill>
                <a:effectLst/>
                <a:latin typeface="+mn-lt"/>
                <a:ea typeface="+mn-ea"/>
                <a:cs typeface="+mn-cs"/>
              </a:rPr>
              <a:t>/d in 2022.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our forecast period, the Americas will continue to dominate growth. The US is the number one source of extra supply, adding 1.6 </a:t>
            </a:r>
            <a:r>
              <a:rPr lang="en-GB" sz="1200" kern="1200" dirty="0" err="1" smtClean="0">
                <a:solidFill>
                  <a:schemeClr val="tx1"/>
                </a:solidFill>
                <a:effectLst/>
                <a:latin typeface="+mn-lt"/>
                <a:ea typeface="+mn-ea"/>
                <a:cs typeface="+mn-cs"/>
              </a:rPr>
              <a:t>mb</a:t>
            </a:r>
            <a:r>
              <a:rPr lang="en-GB" sz="1200" kern="1200" dirty="0" smtClean="0">
                <a:solidFill>
                  <a:schemeClr val="tx1"/>
                </a:solidFill>
                <a:effectLst/>
                <a:latin typeface="+mn-lt"/>
                <a:ea typeface="+mn-ea"/>
                <a:cs typeface="+mn-cs"/>
              </a:rPr>
              <a:t>/d by 2022. LTO output is forecast to expand by 1.4 </a:t>
            </a:r>
            <a:r>
              <a:rPr lang="en-GB" sz="1200" kern="1200" dirty="0" err="1" smtClean="0">
                <a:solidFill>
                  <a:schemeClr val="tx1"/>
                </a:solidFill>
                <a:effectLst/>
                <a:latin typeface="+mn-lt"/>
                <a:ea typeface="+mn-ea"/>
                <a:cs typeface="+mn-cs"/>
              </a:rPr>
              <a:t>mb</a:t>
            </a:r>
            <a:r>
              <a:rPr lang="en-GB" sz="1200" kern="1200" dirty="0" smtClean="0">
                <a:solidFill>
                  <a:schemeClr val="tx1"/>
                </a:solidFill>
                <a:effectLst/>
                <a:latin typeface="+mn-lt"/>
                <a:ea typeface="+mn-ea"/>
                <a:cs typeface="+mn-cs"/>
              </a:rPr>
              <a:t>/d over the period, with growth strongest in the early years before stabilising in the absence of higher prices or further technological breakthroughs. Other gains will come from Brazil (1.1 </a:t>
            </a:r>
            <a:r>
              <a:rPr lang="en-GB" sz="1200" kern="1200" dirty="0" err="1" smtClean="0">
                <a:solidFill>
                  <a:schemeClr val="tx1"/>
                </a:solidFill>
                <a:effectLst/>
                <a:latin typeface="+mn-lt"/>
                <a:ea typeface="+mn-ea"/>
                <a:cs typeface="+mn-cs"/>
              </a:rPr>
              <a:t>mb</a:t>
            </a:r>
            <a:r>
              <a:rPr lang="en-GB" sz="1200" kern="1200" dirty="0" smtClean="0">
                <a:solidFill>
                  <a:schemeClr val="tx1"/>
                </a:solidFill>
                <a:effectLst/>
                <a:latin typeface="+mn-lt"/>
                <a:ea typeface="+mn-ea"/>
                <a:cs typeface="+mn-cs"/>
              </a:rPr>
              <a:t>/d) and Canada (0.8 </a:t>
            </a:r>
            <a:r>
              <a:rPr lang="en-GB" sz="1200" kern="1200" dirty="0" err="1" smtClean="0">
                <a:solidFill>
                  <a:schemeClr val="tx1"/>
                </a:solidFill>
                <a:effectLst/>
                <a:latin typeface="+mn-lt"/>
                <a:ea typeface="+mn-ea"/>
                <a:cs typeface="+mn-cs"/>
              </a:rPr>
              <a:t>mb</a:t>
            </a:r>
            <a:r>
              <a:rPr lang="en-GB" sz="1200" kern="1200" dirty="0" smtClean="0">
                <a:solidFill>
                  <a:schemeClr val="tx1"/>
                </a:solidFill>
                <a:effectLst/>
                <a:latin typeface="+mn-lt"/>
                <a:ea typeface="+mn-ea"/>
                <a:cs typeface="+mn-cs"/>
              </a:rPr>
              <a:t>/d). Smaller increases come from Kazakhstan and global biofuels output.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Following a significant increase in development drilling over the past two years, the outlook for Russian oil output has materially improved. A weak rouble and a variable tax system have allowed oil companies to maintain spending through the downturn, with the government budget taking the biggest hit from the drop in oil prices. Boasting lower production costs than everywhere except the Middle East, Russia is expected to hold total liquids output more or less steady at around 11.3 </a:t>
            </a:r>
            <a:r>
              <a:rPr lang="en-GB" sz="1200" kern="1200" dirty="0" err="1" smtClean="0">
                <a:solidFill>
                  <a:schemeClr val="tx1"/>
                </a:solidFill>
                <a:effectLst/>
                <a:latin typeface="+mn-lt"/>
                <a:ea typeface="+mn-ea"/>
                <a:cs typeface="+mn-cs"/>
              </a:rPr>
              <a:t>mb</a:t>
            </a:r>
            <a:r>
              <a:rPr lang="en-GB" sz="1200" kern="1200" dirty="0" smtClean="0">
                <a:solidFill>
                  <a:schemeClr val="tx1"/>
                </a:solidFill>
                <a:effectLst/>
                <a:latin typeface="+mn-lt"/>
                <a:ea typeface="+mn-ea"/>
                <a:cs typeface="+mn-cs"/>
              </a:rPr>
              <a:t>/d over the forecast period.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contrast, 2016 provided a reminder of how fast output can fall if spending levels and drilling rates are not maintained. China and Colombia, both with mature and naturally declining output, saw output plunge by 7% and 12%, respectively, last year as producers cut back drilling and shut marginal fields. While higher spending and the application of advanced technology will help mitigate the decline rate going forward, it will likely not be enough to reverse the structural trend. China, along with Colombia, Egypt sees the largest production declines in the medium term.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6FB5674-2F74-4782-996D-40F25906E449}" type="slidenum">
              <a:rPr lang="en-GB" smtClean="0"/>
              <a:t>9</a:t>
            </a:fld>
            <a:endParaRPr lang="en-GB"/>
          </a:p>
        </p:txBody>
      </p:sp>
    </p:spTree>
    <p:extLst>
      <p:ext uri="{BB962C8B-B14F-4D97-AF65-F5344CB8AC3E}">
        <p14:creationId xmlns:p14="http://schemas.microsoft.com/office/powerpoint/2010/main" val="2233342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3.jp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3.jp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4" name="Title 13"/>
          <p:cNvSpPr>
            <a:spLocks noGrp="1" noRot="1" noMove="1" noResize="1" noChangeShapeType="1"/>
          </p:cNvSpPr>
          <p:nvPr>
            <p:ph type="title" hasCustomPrompt="1"/>
            <p:custDataLst>
              <p:tags r:id="rId1"/>
            </p:custDataLst>
          </p:nvPr>
        </p:nvSpPr>
        <p:spPr>
          <a:xfrm>
            <a:off x="251520" y="2516842"/>
            <a:ext cx="8155880" cy="1161077"/>
          </a:xfrm>
          <a:prstGeom prst="rect">
            <a:avLst/>
          </a:prstGeom>
        </p:spPr>
        <p:txBody>
          <a:bodyPr/>
          <a:lstStyle>
            <a:lvl1pPr algn="l">
              <a:defRPr>
                <a:latin typeface="Century Gothic"/>
                <a:cs typeface="Century Gothic"/>
              </a:defRPr>
            </a:lvl1pPr>
          </a:lstStyle>
          <a:p>
            <a:r>
              <a:rPr lang="en-US" dirty="0" smtClean="0"/>
              <a:t>Presentation Title – 1 or 2 lines</a:t>
            </a:r>
            <a:endParaRPr lang="en-GB" dirty="0"/>
          </a:p>
        </p:txBody>
      </p:sp>
      <p:sp>
        <p:nvSpPr>
          <p:cNvPr id="19" name="Text Placeholder 18"/>
          <p:cNvSpPr>
            <a:spLocks noGrp="1" noRot="1" noMove="1" noResize="1" noChangeShapeType="1"/>
          </p:cNvSpPr>
          <p:nvPr>
            <p:ph type="body" sz="quarter" idx="10" hasCustomPrompt="1"/>
            <p:custDataLst>
              <p:tags r:id="rId2"/>
            </p:custDataLst>
          </p:nvPr>
        </p:nvSpPr>
        <p:spPr>
          <a:xfrm>
            <a:off x="251525" y="3847252"/>
            <a:ext cx="8155875" cy="352213"/>
          </a:xfrm>
        </p:spPr>
        <p:txBody>
          <a:bodyPr>
            <a:normAutofit/>
          </a:bodyPr>
          <a:lstStyle>
            <a:lvl1pPr marL="0" indent="0">
              <a:buNone/>
              <a:defRPr sz="1800" baseline="0">
                <a:solidFill>
                  <a:schemeClr val="bg1">
                    <a:lumMod val="50000"/>
                  </a:schemeClr>
                </a:solidFill>
                <a:latin typeface="Century Gothic"/>
                <a:cs typeface="Century Gothic"/>
              </a:defRPr>
            </a:lvl1pPr>
          </a:lstStyle>
          <a:p>
            <a:pPr lvl="0"/>
            <a:r>
              <a:rPr lang="en-US" dirty="0" smtClean="0"/>
              <a:t>Name of presenter</a:t>
            </a:r>
            <a:endParaRPr lang="en-GB" dirty="0"/>
          </a:p>
        </p:txBody>
      </p:sp>
      <p:sp>
        <p:nvSpPr>
          <p:cNvPr id="20" name="Text Placeholder 18"/>
          <p:cNvSpPr>
            <a:spLocks noGrp="1" noRot="1" noMove="1" noResize="1" noChangeShapeType="1"/>
          </p:cNvSpPr>
          <p:nvPr>
            <p:ph type="body" sz="quarter" idx="11" hasCustomPrompt="1"/>
            <p:custDataLst>
              <p:tags r:id="rId3"/>
            </p:custDataLst>
          </p:nvPr>
        </p:nvSpPr>
        <p:spPr>
          <a:xfrm>
            <a:off x="251525" y="4205120"/>
            <a:ext cx="8160955" cy="353333"/>
          </a:xfrm>
        </p:spPr>
        <p:txBody>
          <a:bodyPr>
            <a:normAutofit/>
          </a:bodyPr>
          <a:lstStyle>
            <a:lvl1pPr marL="0" indent="0">
              <a:buNone/>
              <a:defRPr sz="1800" baseline="0">
                <a:solidFill>
                  <a:schemeClr val="bg1">
                    <a:lumMod val="50000"/>
                  </a:schemeClr>
                </a:solidFill>
                <a:latin typeface="Century Gothic"/>
                <a:cs typeface="Century Gothic"/>
              </a:defRPr>
            </a:lvl1pPr>
          </a:lstStyle>
          <a:p>
            <a:pPr lvl="0"/>
            <a:r>
              <a:rPr lang="en-US" dirty="0" smtClean="0"/>
              <a:t>Location and date of presentation</a:t>
            </a:r>
            <a:endParaRPr lang="en-GB" dirty="0"/>
          </a:p>
        </p:txBody>
      </p:sp>
      <p:cxnSp>
        <p:nvCxnSpPr>
          <p:cNvPr id="11" name="Straight Connector 10"/>
          <p:cNvCxnSpPr/>
          <p:nvPr userDrawn="1"/>
        </p:nvCxnSpPr>
        <p:spPr>
          <a:xfrm>
            <a:off x="355600" y="3733800"/>
            <a:ext cx="8051800" cy="0"/>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12" name="Picture 11" descr="IEA-green.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28508" y="1574800"/>
            <a:ext cx="886270" cy="878064"/>
          </a:xfrm>
          <a:prstGeom prst="rect">
            <a:avLst/>
          </a:prstGeom>
        </p:spPr>
      </p:pic>
    </p:spTree>
    <p:extLst>
      <p:ext uri="{BB962C8B-B14F-4D97-AF65-F5344CB8AC3E}">
        <p14:creationId xmlns:p14="http://schemas.microsoft.com/office/powerpoint/2010/main" val="35175378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Key Point">
    <p:spTree>
      <p:nvGrpSpPr>
        <p:cNvPr id="1" name=""/>
        <p:cNvGrpSpPr/>
        <p:nvPr/>
      </p:nvGrpSpPr>
      <p:grpSpPr>
        <a:xfrm>
          <a:off x="0" y="0"/>
          <a:ext cx="0" cy="0"/>
          <a:chOff x="0" y="0"/>
          <a:chExt cx="0" cy="0"/>
        </a:xfrm>
      </p:grpSpPr>
      <p:sp>
        <p:nvSpPr>
          <p:cNvPr id="16" name="Text Placeholder 15"/>
          <p:cNvSpPr>
            <a:spLocks noGrp="1" noRot="1" noMove="1" noResize="1"/>
          </p:cNvSpPr>
          <p:nvPr>
            <p:ph type="body" sz="quarter" idx="10" hasCustomPrompt="1"/>
            <p:custDataLst>
              <p:tags r:id="rId1"/>
            </p:custDataLst>
          </p:nvPr>
        </p:nvSpPr>
        <p:spPr>
          <a:xfrm>
            <a:off x="66334" y="114233"/>
            <a:ext cx="8299450" cy="441325"/>
          </a:xfrm>
        </p:spPr>
        <p:txBody>
          <a:bodyPr>
            <a:normAutofit/>
          </a:bodyPr>
          <a:lstStyle>
            <a:lvl1pPr marL="0" indent="0" algn="l" defTabSz="914400" rtl="0" eaLnBrk="1" latinLnBrk="0" hangingPunct="1">
              <a:spcBef>
                <a:spcPct val="0"/>
              </a:spcBef>
              <a:buNone/>
              <a:defRPr lang="en-US" sz="2000" b="1" kern="1200" baseline="0" dirty="0" smtClean="0">
                <a:solidFill>
                  <a:schemeClr val="tx1">
                    <a:lumMod val="75000"/>
                    <a:lumOff val="25000"/>
                  </a:schemeClr>
                </a:solidFill>
                <a:uFill>
                  <a:solidFill>
                    <a:schemeClr val="tx2"/>
                  </a:solidFill>
                </a:uFill>
                <a:latin typeface="Century Gothic"/>
                <a:ea typeface="+mj-ea"/>
                <a:cs typeface="Century Gothic"/>
              </a:defRPr>
            </a:lvl1pPr>
          </a:lstStyle>
          <a:p>
            <a:pPr lvl="0"/>
            <a:r>
              <a:rPr lang="en-US" dirty="0" smtClean="0"/>
              <a:t>Title – one line only</a:t>
            </a:r>
          </a:p>
        </p:txBody>
      </p:sp>
      <p:cxnSp>
        <p:nvCxnSpPr>
          <p:cNvPr id="12" name="Straight Connector 11"/>
          <p:cNvCxnSpPr/>
          <p:nvPr userDrawn="1"/>
        </p:nvCxnSpPr>
        <p:spPr>
          <a:xfrm>
            <a:off x="154383" y="569104"/>
            <a:ext cx="8847116"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536412" y="92582"/>
            <a:ext cx="381251" cy="386017"/>
          </a:xfrm>
          <a:prstGeom prst="rect">
            <a:avLst/>
          </a:prstGeom>
        </p:spPr>
      </p:pic>
      <p:sp>
        <p:nvSpPr>
          <p:cNvPr id="13" name="Text Placeholder 12"/>
          <p:cNvSpPr>
            <a:spLocks noGrp="1" noRot="1" noMove="1" noResize="1" noEditPoints="1" noAdjustHandles="1" noChangeArrowheads="1" noChangeShapeType="1"/>
          </p:cNvSpPr>
          <p:nvPr>
            <p:ph type="body" sz="quarter" idx="11" hasCustomPrompt="1"/>
            <p:custDataLst>
              <p:tags r:id="rId2"/>
            </p:custDataLst>
          </p:nvPr>
        </p:nvSpPr>
        <p:spPr>
          <a:xfrm>
            <a:off x="127291" y="4369861"/>
            <a:ext cx="8874208" cy="557733"/>
          </a:xfrm>
          <a:blipFill>
            <a:blip r:embed="rId5"/>
            <a:stretch>
              <a:fillRect/>
            </a:stretch>
          </a:blipFill>
        </p:spPr>
        <p:txBody>
          <a:bodyPr anchor="ctr">
            <a:normAutofit/>
          </a:bodyPr>
          <a:lstStyle>
            <a:lvl1pPr marL="0" marR="0" indent="0" algn="ctr" defTabSz="914400" rtl="0" eaLnBrk="0" fontAlgn="base" latinLnBrk="0" hangingPunct="0">
              <a:lnSpc>
                <a:spcPct val="100000"/>
              </a:lnSpc>
              <a:spcBef>
                <a:spcPct val="0"/>
              </a:spcBef>
              <a:spcAft>
                <a:spcPct val="0"/>
              </a:spcAft>
              <a:buClr>
                <a:srgbClr val="5EBB51"/>
              </a:buClr>
              <a:buSzTx/>
              <a:buFontTx/>
              <a:buNone/>
              <a:tabLst/>
              <a:defRPr lang="en-US" sz="1400" b="1" i="0" kern="1200" dirty="0" smtClean="0">
                <a:solidFill>
                  <a:schemeClr val="tx1">
                    <a:lumMod val="75000"/>
                    <a:lumOff val="25000"/>
                  </a:schemeClr>
                </a:solidFill>
                <a:latin typeface="Segoe UI"/>
                <a:ea typeface="+mn-ea"/>
                <a:cs typeface="Segoe UI"/>
              </a:defRPr>
            </a:lvl1pPr>
          </a:lstStyle>
          <a:p>
            <a:pPr marL="0" marR="0" lvl="0" indent="0" algn="ctr" defTabSz="914400" rtl="0" eaLnBrk="0" fontAlgn="base" latinLnBrk="0" hangingPunct="0">
              <a:lnSpc>
                <a:spcPct val="100000"/>
              </a:lnSpc>
              <a:spcBef>
                <a:spcPct val="0"/>
              </a:spcBef>
              <a:spcAft>
                <a:spcPct val="0"/>
              </a:spcAft>
              <a:buClr>
                <a:srgbClr val="5EBB51"/>
              </a:buClr>
              <a:buSzTx/>
              <a:buFontTx/>
              <a:buNone/>
              <a:tabLst/>
              <a:defRPr/>
            </a:pPr>
            <a:r>
              <a:rPr lang="en-US" sz="1400" i="0" dirty="0" smtClean="0">
                <a:solidFill>
                  <a:schemeClr val="tx1">
                    <a:lumMod val="75000"/>
                    <a:lumOff val="25000"/>
                  </a:schemeClr>
                </a:solidFill>
                <a:latin typeface="+mn-lt"/>
                <a:cs typeface="Segoe UI"/>
              </a:rPr>
              <a:t>Key point – centered</a:t>
            </a:r>
            <a:r>
              <a:rPr lang="en-US" sz="1400" i="0" baseline="0" dirty="0" smtClean="0">
                <a:solidFill>
                  <a:schemeClr val="tx1">
                    <a:lumMod val="75000"/>
                    <a:lumOff val="25000"/>
                  </a:schemeClr>
                </a:solidFill>
                <a:latin typeface="+mn-lt"/>
                <a:cs typeface="Segoe UI"/>
              </a:rPr>
              <a:t>, 1 or 2 lines, size 14, bold </a:t>
            </a:r>
            <a:endParaRPr lang="en-US" sz="1400" i="0" dirty="0" smtClean="0">
              <a:solidFill>
                <a:schemeClr val="tx1">
                  <a:lumMod val="75000"/>
                  <a:lumOff val="25000"/>
                </a:schemeClr>
              </a:solidFill>
              <a:latin typeface="+mn-lt"/>
              <a:cs typeface="Segoe UI"/>
            </a:endParaRPr>
          </a:p>
        </p:txBody>
      </p:sp>
    </p:spTree>
    <p:extLst>
      <p:ext uri="{BB962C8B-B14F-4D97-AF65-F5344CB8AC3E}">
        <p14:creationId xmlns:p14="http://schemas.microsoft.com/office/powerpoint/2010/main" val="2774057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no key point">
    <p:spTree>
      <p:nvGrpSpPr>
        <p:cNvPr id="1" name=""/>
        <p:cNvGrpSpPr/>
        <p:nvPr/>
      </p:nvGrpSpPr>
      <p:grpSpPr>
        <a:xfrm>
          <a:off x="0" y="0"/>
          <a:ext cx="0" cy="0"/>
          <a:chOff x="0" y="0"/>
          <a:chExt cx="0" cy="0"/>
        </a:xfrm>
      </p:grpSpPr>
      <p:sp>
        <p:nvSpPr>
          <p:cNvPr id="16" name="Text Placeholder 15"/>
          <p:cNvSpPr>
            <a:spLocks noGrp="1" noRot="1" noMove="1" noResize="1"/>
          </p:cNvSpPr>
          <p:nvPr>
            <p:ph type="body" sz="quarter" idx="10" hasCustomPrompt="1"/>
            <p:custDataLst>
              <p:tags r:id="rId1"/>
            </p:custDataLst>
          </p:nvPr>
        </p:nvSpPr>
        <p:spPr>
          <a:xfrm>
            <a:off x="66334" y="114233"/>
            <a:ext cx="8299450" cy="441325"/>
          </a:xfrm>
        </p:spPr>
        <p:txBody>
          <a:bodyPr>
            <a:normAutofit/>
          </a:bodyPr>
          <a:lstStyle>
            <a:lvl1pPr marL="0" indent="0" algn="l" defTabSz="914400" rtl="0" eaLnBrk="1" latinLnBrk="0" hangingPunct="1">
              <a:spcBef>
                <a:spcPct val="0"/>
              </a:spcBef>
              <a:buNone/>
              <a:defRPr lang="en-US" sz="2000" b="1" kern="1200" baseline="0" dirty="0" smtClean="0">
                <a:solidFill>
                  <a:schemeClr val="tx1">
                    <a:lumMod val="75000"/>
                    <a:lumOff val="25000"/>
                  </a:schemeClr>
                </a:solidFill>
                <a:uFill>
                  <a:solidFill>
                    <a:schemeClr val="tx2"/>
                  </a:solidFill>
                </a:uFill>
                <a:latin typeface="Century Gothic"/>
                <a:ea typeface="+mj-ea"/>
                <a:cs typeface="Century Gothic"/>
              </a:defRPr>
            </a:lvl1pPr>
          </a:lstStyle>
          <a:p>
            <a:pPr lvl="0"/>
            <a:r>
              <a:rPr lang="en-US" dirty="0" smtClean="0"/>
              <a:t>Title – one line only</a:t>
            </a:r>
          </a:p>
        </p:txBody>
      </p:sp>
      <p:cxnSp>
        <p:nvCxnSpPr>
          <p:cNvPr id="12" name="Straight Connector 11"/>
          <p:cNvCxnSpPr/>
          <p:nvPr userDrawn="1"/>
        </p:nvCxnSpPr>
        <p:spPr>
          <a:xfrm>
            <a:off x="154383" y="569104"/>
            <a:ext cx="8847116"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536412" y="92582"/>
            <a:ext cx="381251" cy="386017"/>
          </a:xfrm>
          <a:prstGeom prst="rect">
            <a:avLst/>
          </a:prstGeom>
        </p:spPr>
      </p:pic>
      <p:sp>
        <p:nvSpPr>
          <p:cNvPr id="7" name="Text Placeholder 6"/>
          <p:cNvSpPr>
            <a:spLocks noGrp="1" noRot="1" noMove="1" noResize="1"/>
          </p:cNvSpPr>
          <p:nvPr>
            <p:ph type="body" sz="quarter" idx="11" hasCustomPrompt="1"/>
            <p:custDataLst>
              <p:tags r:id="rId2"/>
            </p:custDataLst>
          </p:nvPr>
        </p:nvSpPr>
        <p:spPr>
          <a:xfrm>
            <a:off x="211863" y="787000"/>
            <a:ext cx="8604250" cy="4109091"/>
          </a:xfrm>
        </p:spPr>
        <p:txBody>
          <a:bodyPr/>
          <a:lstStyle>
            <a:lvl1pPr>
              <a:defRPr baseline="0"/>
            </a:lvl1pPr>
            <a:lvl2pPr>
              <a:defRPr/>
            </a:lvl2pPr>
          </a:lstStyle>
          <a:p>
            <a:pPr lvl="0"/>
            <a:r>
              <a:rPr lang="en-US" dirty="0" smtClean="0"/>
              <a:t>Insert text/bulleted list here</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42136630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cxnSp>
        <p:nvCxnSpPr>
          <p:cNvPr id="13" name="Straight Connector 12"/>
          <p:cNvCxnSpPr/>
          <p:nvPr userDrawn="1"/>
        </p:nvCxnSpPr>
        <p:spPr>
          <a:xfrm>
            <a:off x="154383" y="569104"/>
            <a:ext cx="8847116"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536412" y="92582"/>
            <a:ext cx="381251" cy="386017"/>
          </a:xfrm>
          <a:prstGeom prst="rect">
            <a:avLst/>
          </a:prstGeom>
        </p:spPr>
      </p:pic>
      <p:sp>
        <p:nvSpPr>
          <p:cNvPr id="17" name="Text Placeholder 6"/>
          <p:cNvSpPr>
            <a:spLocks noGrp="1" noRot="1" noMove="1" noResize="1"/>
          </p:cNvSpPr>
          <p:nvPr>
            <p:ph type="body" sz="quarter" idx="11"/>
            <p:custDataLst>
              <p:tags r:id="rId1"/>
            </p:custDataLst>
          </p:nvPr>
        </p:nvSpPr>
        <p:spPr>
          <a:xfrm>
            <a:off x="246588" y="798575"/>
            <a:ext cx="4082345" cy="414381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18" name="Text Placeholder 6"/>
          <p:cNvSpPr>
            <a:spLocks noGrp="1" noRot="1" noMove="1" noResize="1"/>
          </p:cNvSpPr>
          <p:nvPr>
            <p:ph type="body" sz="quarter" idx="12"/>
            <p:custDataLst>
              <p:tags r:id="rId2"/>
            </p:custDataLst>
          </p:nvPr>
        </p:nvSpPr>
        <p:spPr>
          <a:xfrm>
            <a:off x="4488792" y="788929"/>
            <a:ext cx="4082345" cy="414381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19" name="Text Placeholder 15"/>
          <p:cNvSpPr>
            <a:spLocks noGrp="1" noRot="1" noMove="1" noResize="1"/>
          </p:cNvSpPr>
          <p:nvPr>
            <p:ph type="body" sz="quarter" idx="10" hasCustomPrompt="1"/>
            <p:custDataLst>
              <p:tags r:id="rId3"/>
            </p:custDataLst>
          </p:nvPr>
        </p:nvSpPr>
        <p:spPr>
          <a:xfrm>
            <a:off x="66334" y="114233"/>
            <a:ext cx="8299450" cy="441325"/>
          </a:xfrm>
        </p:spPr>
        <p:txBody>
          <a:bodyPr>
            <a:normAutofit/>
          </a:bodyPr>
          <a:lstStyle>
            <a:lvl1pPr marL="0" indent="0" algn="l" defTabSz="914400" rtl="0" eaLnBrk="1" latinLnBrk="0" hangingPunct="1">
              <a:spcBef>
                <a:spcPct val="0"/>
              </a:spcBef>
              <a:buNone/>
              <a:defRPr lang="en-US" sz="2000" b="1" kern="1200" baseline="0" dirty="0" smtClean="0">
                <a:solidFill>
                  <a:schemeClr val="tx1">
                    <a:lumMod val="75000"/>
                    <a:lumOff val="25000"/>
                  </a:schemeClr>
                </a:solidFill>
                <a:uFill>
                  <a:solidFill>
                    <a:schemeClr val="tx2"/>
                  </a:solidFill>
                </a:uFill>
                <a:latin typeface="Century Gothic"/>
                <a:ea typeface="+mj-ea"/>
                <a:cs typeface="Century Gothic"/>
              </a:defRPr>
            </a:lvl1pPr>
          </a:lstStyle>
          <a:p>
            <a:pPr lvl="0"/>
            <a:r>
              <a:rPr lang="en-US" dirty="0" smtClean="0"/>
              <a:t>Title – one line only, not to be re-sized</a:t>
            </a:r>
          </a:p>
        </p:txBody>
      </p:sp>
    </p:spTree>
    <p:extLst>
      <p:ext uri="{BB962C8B-B14F-4D97-AF65-F5344CB8AC3E}">
        <p14:creationId xmlns:p14="http://schemas.microsoft.com/office/powerpoint/2010/main" val="14380468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Final logo slide">
    <p:spTree>
      <p:nvGrpSpPr>
        <p:cNvPr id="1" name=""/>
        <p:cNvGrpSpPr/>
        <p:nvPr/>
      </p:nvGrpSpPr>
      <p:grpSpPr>
        <a:xfrm>
          <a:off x="0" y="0"/>
          <a:ext cx="0" cy="0"/>
          <a:chOff x="0" y="0"/>
          <a:chExt cx="0" cy="0"/>
        </a:xfrm>
      </p:grpSpPr>
      <p:pic>
        <p:nvPicPr>
          <p:cNvPr id="3" name="Picture 2" descr="IEA-green.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7410" y="901700"/>
            <a:ext cx="3332860" cy="3302000"/>
          </a:xfrm>
          <a:prstGeom prst="rect">
            <a:avLst/>
          </a:prstGeom>
        </p:spPr>
      </p:pic>
    </p:spTree>
    <p:extLst>
      <p:ext uri="{BB962C8B-B14F-4D97-AF65-F5344CB8AC3E}">
        <p14:creationId xmlns:p14="http://schemas.microsoft.com/office/powerpoint/2010/main" val="16252899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3018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7650" y="44054"/>
            <a:ext cx="6853238" cy="857250"/>
          </a:xfrm>
          <a:prstGeom prst="rect">
            <a:avLst/>
          </a:prstGeom>
        </p:spPr>
        <p:txBody>
          <a:bodyPr/>
          <a:lstStyle>
            <a:lvl1pPr>
              <a:defRPr lang="en-GB" sz="2000" b="1" kern="1200" baseline="0" dirty="0">
                <a:solidFill>
                  <a:schemeClr val="tx1">
                    <a:lumMod val="75000"/>
                    <a:lumOff val="25000"/>
                  </a:schemeClr>
                </a:solidFill>
                <a:uFill>
                  <a:solidFill>
                    <a:schemeClr val="tx2"/>
                  </a:solidFill>
                </a:uFill>
                <a:latin typeface="Century Gothic"/>
                <a:ea typeface="+mj-ea"/>
                <a:cs typeface="Century Gothic"/>
              </a:defRPr>
            </a:lvl1pPr>
          </a:lstStyle>
          <a:p>
            <a:pPr marL="0" lvl="0" indent="0" algn="l" defTabSz="914400" rtl="0" eaLnBrk="1" latinLnBrk="0" hangingPunct="1">
              <a:spcBef>
                <a:spcPct val="0"/>
              </a:spcBef>
              <a:buClr>
                <a:schemeClr val="bg1">
                  <a:lumMod val="65000"/>
                </a:schemeClr>
              </a:buClr>
              <a:buSzPct val="100000"/>
              <a:buFont typeface="Calibri" panose="020F0502020204030204" pitchFamily="34" charset="0"/>
              <a:buNone/>
            </a:pPr>
            <a:r>
              <a:rPr lang="en-US" dirty="0" smtClean="0"/>
              <a:t>Click to edit Master title style</a:t>
            </a:r>
            <a:endParaRPr lang="en-GB" dirty="0"/>
          </a:p>
        </p:txBody>
      </p:sp>
      <p:sp>
        <p:nvSpPr>
          <p:cNvPr id="7" name="Text Placeholder 6"/>
          <p:cNvSpPr>
            <a:spLocks noGrp="1"/>
          </p:cNvSpPr>
          <p:nvPr>
            <p:ph type="body" sz="quarter" idx="10"/>
          </p:nvPr>
        </p:nvSpPr>
        <p:spPr>
          <a:xfrm>
            <a:off x="169200" y="1096200"/>
            <a:ext cx="8809200" cy="3869100"/>
          </a:xfrm>
        </p:spPr>
        <p:txBody>
          <a:bodyPr/>
          <a:lstStyle>
            <a:lvl2pPr>
              <a:defRPr>
                <a:solidFill>
                  <a:srgbClr val="5F5F5F"/>
                </a:solidFill>
              </a:defRPr>
            </a:lvl2pPr>
          </a:lstStyle>
          <a:p>
            <a:pPr lvl="0"/>
            <a:r>
              <a:rPr lang="en-US" dirty="0" smtClean="0"/>
              <a:t>Click to edit Master text styles</a:t>
            </a:r>
          </a:p>
          <a:p>
            <a:pPr lvl="1"/>
            <a:r>
              <a:rPr lang="en-US" dirty="0" smtClean="0"/>
              <a:t>Second level</a:t>
            </a:r>
          </a:p>
        </p:txBody>
      </p:sp>
      <p:sp>
        <p:nvSpPr>
          <p:cNvPr id="4" name="Text Placeholder 12"/>
          <p:cNvSpPr>
            <a:spLocks noGrp="1" noRot="1" noMove="1" noResize="1" noEditPoints="1" noAdjustHandles="1" noChangeArrowheads="1" noChangeShapeType="1"/>
          </p:cNvSpPr>
          <p:nvPr>
            <p:ph type="body" sz="quarter" idx="11" hasCustomPrompt="1"/>
            <p:custDataLst>
              <p:tags r:id="rId1"/>
            </p:custDataLst>
          </p:nvPr>
        </p:nvSpPr>
        <p:spPr>
          <a:xfrm>
            <a:off x="127291" y="4369861"/>
            <a:ext cx="8874208" cy="557733"/>
          </a:xfrm>
          <a:blipFill>
            <a:blip r:embed="rId3"/>
            <a:stretch>
              <a:fillRect/>
            </a:stretch>
          </a:blipFill>
        </p:spPr>
        <p:txBody>
          <a:bodyPr anchor="ctr">
            <a:normAutofit/>
          </a:bodyPr>
          <a:lstStyle>
            <a:lvl1pPr marL="0" marR="0" indent="0" algn="ctr" defTabSz="914400" rtl="0" eaLnBrk="0" fontAlgn="base" latinLnBrk="0" hangingPunct="0">
              <a:lnSpc>
                <a:spcPct val="100000"/>
              </a:lnSpc>
              <a:spcBef>
                <a:spcPct val="0"/>
              </a:spcBef>
              <a:spcAft>
                <a:spcPct val="0"/>
              </a:spcAft>
              <a:buClr>
                <a:srgbClr val="5EBB51"/>
              </a:buClr>
              <a:buSzTx/>
              <a:buFontTx/>
              <a:buNone/>
              <a:tabLst/>
              <a:defRPr lang="en-US" sz="1400" b="1" i="0" kern="1200" dirty="0" smtClean="0">
                <a:solidFill>
                  <a:schemeClr val="tx1">
                    <a:lumMod val="75000"/>
                    <a:lumOff val="25000"/>
                  </a:schemeClr>
                </a:solidFill>
                <a:latin typeface="Segoe UI"/>
                <a:ea typeface="+mn-ea"/>
                <a:cs typeface="Segoe UI"/>
              </a:defRPr>
            </a:lvl1pPr>
          </a:lstStyle>
          <a:p>
            <a:pPr marL="0" marR="0" lvl="0" indent="0" algn="ctr" defTabSz="914400" rtl="0" eaLnBrk="0" fontAlgn="base" latinLnBrk="0" hangingPunct="0">
              <a:lnSpc>
                <a:spcPct val="100000"/>
              </a:lnSpc>
              <a:spcBef>
                <a:spcPct val="0"/>
              </a:spcBef>
              <a:spcAft>
                <a:spcPct val="0"/>
              </a:spcAft>
              <a:buClr>
                <a:srgbClr val="5EBB51"/>
              </a:buClr>
              <a:buSzTx/>
              <a:buFontTx/>
              <a:buNone/>
              <a:tabLst/>
              <a:defRPr/>
            </a:pPr>
            <a:r>
              <a:rPr lang="en-US" sz="1400" i="0" dirty="0" smtClean="0">
                <a:solidFill>
                  <a:schemeClr val="tx1">
                    <a:lumMod val="75000"/>
                    <a:lumOff val="25000"/>
                  </a:schemeClr>
                </a:solidFill>
                <a:latin typeface="+mn-lt"/>
                <a:cs typeface="Segoe UI"/>
              </a:rPr>
              <a:t>Key point – centered</a:t>
            </a:r>
            <a:r>
              <a:rPr lang="en-US" sz="1400" i="0" baseline="0" dirty="0" smtClean="0">
                <a:solidFill>
                  <a:schemeClr val="tx1">
                    <a:lumMod val="75000"/>
                    <a:lumOff val="25000"/>
                  </a:schemeClr>
                </a:solidFill>
                <a:latin typeface="+mn-lt"/>
                <a:cs typeface="Segoe UI"/>
              </a:rPr>
              <a:t>, 1 or 2 lines, size 14, bold </a:t>
            </a:r>
            <a:endParaRPr lang="en-US" sz="1400" i="0" dirty="0" smtClean="0">
              <a:solidFill>
                <a:schemeClr val="tx1">
                  <a:lumMod val="75000"/>
                  <a:lumOff val="25000"/>
                </a:schemeClr>
              </a:solidFill>
              <a:latin typeface="+mn-lt"/>
              <a:cs typeface="Segoe UI"/>
            </a:endParaRPr>
          </a:p>
        </p:txBody>
      </p:sp>
      <p:cxnSp>
        <p:nvCxnSpPr>
          <p:cNvPr id="5" name="Straight Connector 4"/>
          <p:cNvCxnSpPr/>
          <p:nvPr userDrawn="1"/>
        </p:nvCxnSpPr>
        <p:spPr>
          <a:xfrm>
            <a:off x="154383" y="569104"/>
            <a:ext cx="8847116"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536412" y="92582"/>
            <a:ext cx="381251" cy="386017"/>
          </a:xfrm>
          <a:prstGeom prst="rect">
            <a:avLst/>
          </a:prstGeom>
        </p:spPr>
      </p:pic>
    </p:spTree>
    <p:extLst>
      <p:ext uri="{BB962C8B-B14F-4D97-AF65-F5344CB8AC3E}">
        <p14:creationId xmlns:p14="http://schemas.microsoft.com/office/powerpoint/2010/main" val="30121617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Text Placeholder 15"/>
          <p:cNvSpPr>
            <a:spLocks noGrp="1" noRot="1" noMove="1" noResize="1"/>
          </p:cNvSpPr>
          <p:nvPr>
            <p:ph type="body" sz="quarter" idx="10" hasCustomPrompt="1"/>
            <p:custDataLst>
              <p:tags r:id="rId1"/>
            </p:custDataLst>
          </p:nvPr>
        </p:nvSpPr>
        <p:spPr>
          <a:xfrm>
            <a:off x="66334" y="114233"/>
            <a:ext cx="8299450" cy="441325"/>
          </a:xfrm>
        </p:spPr>
        <p:txBody>
          <a:bodyPr>
            <a:normAutofit/>
          </a:bodyPr>
          <a:lstStyle>
            <a:lvl1pPr marL="0" indent="0" algn="l" defTabSz="914400" rtl="0" eaLnBrk="1" latinLnBrk="0" hangingPunct="1">
              <a:spcBef>
                <a:spcPct val="0"/>
              </a:spcBef>
              <a:buNone/>
              <a:defRPr lang="en-US" sz="2000" b="1" kern="1200" baseline="0" dirty="0" smtClean="0">
                <a:solidFill>
                  <a:schemeClr val="tx1">
                    <a:lumMod val="75000"/>
                    <a:lumOff val="25000"/>
                  </a:schemeClr>
                </a:solidFill>
                <a:uFill>
                  <a:solidFill>
                    <a:schemeClr val="tx2"/>
                  </a:solidFill>
                </a:uFill>
                <a:latin typeface="Century Gothic"/>
                <a:ea typeface="+mj-ea"/>
                <a:cs typeface="Century Gothic"/>
              </a:defRPr>
            </a:lvl1pPr>
          </a:lstStyle>
          <a:p>
            <a:pPr lvl="0"/>
            <a:r>
              <a:rPr lang="en-US" dirty="0" smtClean="0"/>
              <a:t>Title – one line only</a:t>
            </a:r>
          </a:p>
        </p:txBody>
      </p:sp>
      <p:cxnSp>
        <p:nvCxnSpPr>
          <p:cNvPr id="3" name="Straight Connector 2"/>
          <p:cNvCxnSpPr/>
          <p:nvPr userDrawn="1"/>
        </p:nvCxnSpPr>
        <p:spPr>
          <a:xfrm>
            <a:off x="154383" y="569104"/>
            <a:ext cx="8847116"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536412" y="92582"/>
            <a:ext cx="381251" cy="386017"/>
          </a:xfrm>
          <a:prstGeom prst="rect">
            <a:avLst/>
          </a:prstGeom>
        </p:spPr>
      </p:pic>
      <p:sp>
        <p:nvSpPr>
          <p:cNvPr id="5" name="Text Placeholder 12"/>
          <p:cNvSpPr>
            <a:spLocks noGrp="1" noRot="1" noMove="1" noResize="1" noEditPoints="1" noAdjustHandles="1" noChangeArrowheads="1" noChangeShapeType="1"/>
          </p:cNvSpPr>
          <p:nvPr>
            <p:ph type="body" sz="quarter" idx="11" hasCustomPrompt="1"/>
            <p:custDataLst>
              <p:tags r:id="rId2"/>
            </p:custDataLst>
          </p:nvPr>
        </p:nvSpPr>
        <p:spPr>
          <a:xfrm>
            <a:off x="127291" y="4369861"/>
            <a:ext cx="8874208" cy="557733"/>
          </a:xfrm>
          <a:blipFill>
            <a:blip r:embed="rId5"/>
            <a:stretch>
              <a:fillRect/>
            </a:stretch>
          </a:blipFill>
        </p:spPr>
        <p:txBody>
          <a:bodyPr anchor="ctr">
            <a:normAutofit/>
          </a:bodyPr>
          <a:lstStyle>
            <a:lvl1pPr marL="0" marR="0" indent="0" algn="ctr" defTabSz="914400" rtl="0" eaLnBrk="0" fontAlgn="base" latinLnBrk="0" hangingPunct="0">
              <a:lnSpc>
                <a:spcPct val="100000"/>
              </a:lnSpc>
              <a:spcBef>
                <a:spcPct val="0"/>
              </a:spcBef>
              <a:spcAft>
                <a:spcPct val="0"/>
              </a:spcAft>
              <a:buClr>
                <a:srgbClr val="5EBB51"/>
              </a:buClr>
              <a:buSzTx/>
              <a:buFontTx/>
              <a:buNone/>
              <a:tabLst/>
              <a:defRPr lang="en-US" sz="1400" b="1" i="0" kern="1200" dirty="0" smtClean="0">
                <a:solidFill>
                  <a:schemeClr val="tx1">
                    <a:lumMod val="75000"/>
                    <a:lumOff val="25000"/>
                  </a:schemeClr>
                </a:solidFill>
                <a:latin typeface="Segoe UI"/>
                <a:ea typeface="+mn-ea"/>
                <a:cs typeface="Segoe UI"/>
              </a:defRPr>
            </a:lvl1pPr>
          </a:lstStyle>
          <a:p>
            <a:pPr marL="0" marR="0" lvl="0" indent="0" algn="ctr" defTabSz="914400" rtl="0" eaLnBrk="0" fontAlgn="base" latinLnBrk="0" hangingPunct="0">
              <a:lnSpc>
                <a:spcPct val="100000"/>
              </a:lnSpc>
              <a:spcBef>
                <a:spcPct val="0"/>
              </a:spcBef>
              <a:spcAft>
                <a:spcPct val="0"/>
              </a:spcAft>
              <a:buClr>
                <a:srgbClr val="5EBB51"/>
              </a:buClr>
              <a:buSzTx/>
              <a:buFontTx/>
              <a:buNone/>
              <a:tabLst/>
              <a:defRPr/>
            </a:pPr>
            <a:r>
              <a:rPr lang="en-US" sz="1400" i="0" dirty="0" smtClean="0">
                <a:solidFill>
                  <a:schemeClr val="tx1">
                    <a:lumMod val="75000"/>
                    <a:lumOff val="25000"/>
                  </a:schemeClr>
                </a:solidFill>
                <a:latin typeface="+mn-lt"/>
                <a:cs typeface="Segoe UI"/>
              </a:rPr>
              <a:t>Key point – centered</a:t>
            </a:r>
            <a:r>
              <a:rPr lang="en-US" sz="1400" i="0" baseline="0" dirty="0" smtClean="0">
                <a:solidFill>
                  <a:schemeClr val="tx1">
                    <a:lumMod val="75000"/>
                    <a:lumOff val="25000"/>
                  </a:schemeClr>
                </a:solidFill>
                <a:latin typeface="+mn-lt"/>
                <a:cs typeface="Segoe UI"/>
              </a:rPr>
              <a:t>, 1 or 2 lines, size 14, bold </a:t>
            </a:r>
            <a:endParaRPr lang="en-US" sz="1400" i="0" dirty="0" smtClean="0">
              <a:solidFill>
                <a:schemeClr val="tx1">
                  <a:lumMod val="75000"/>
                  <a:lumOff val="25000"/>
                </a:schemeClr>
              </a:solidFill>
              <a:latin typeface="+mn-lt"/>
              <a:cs typeface="Segoe UI"/>
            </a:endParaRPr>
          </a:p>
        </p:txBody>
      </p:sp>
    </p:spTree>
    <p:extLst>
      <p:ext uri="{BB962C8B-B14F-4D97-AF65-F5344CB8AC3E}">
        <p14:creationId xmlns:p14="http://schemas.microsoft.com/office/powerpoint/2010/main" val="257208890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512" y="874517"/>
            <a:ext cx="8780338" cy="385747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1"/>
            <a:r>
              <a:rPr lang="en-US" dirty="0" smtClean="0"/>
              <a:t>Second level</a:t>
            </a:r>
          </a:p>
          <a:p>
            <a:pPr lvl="2"/>
            <a:r>
              <a:rPr lang="en-US" dirty="0" smtClean="0"/>
              <a:t>Third level</a:t>
            </a:r>
          </a:p>
          <a:p>
            <a:pPr lvl="0"/>
            <a:r>
              <a:rPr lang="en-US" dirty="0" smtClean="0"/>
              <a:t>Click to edit Master text styles</a:t>
            </a:r>
          </a:p>
          <a:p>
            <a:pPr lvl="1"/>
            <a:r>
              <a:rPr lang="en-US" dirty="0" smtClean="0"/>
              <a:t>Second level</a:t>
            </a:r>
          </a:p>
          <a:p>
            <a:pPr lvl="1"/>
            <a:r>
              <a:rPr lang="en-US" dirty="0" smtClean="0"/>
              <a:t>Second level</a:t>
            </a:r>
          </a:p>
          <a:p>
            <a:pPr lvl="2"/>
            <a:r>
              <a:rPr lang="en-US" dirty="0" smtClean="0"/>
              <a:t>Third level</a:t>
            </a:r>
          </a:p>
          <a:p>
            <a:pPr lvl="2"/>
            <a:endParaRPr lang="en-US" dirty="0" smtClean="0"/>
          </a:p>
          <a:p>
            <a:pPr lvl="0"/>
            <a:endParaRPr lang="en-US" dirty="0" smtClean="0"/>
          </a:p>
          <a:p>
            <a:pPr lvl="2"/>
            <a:endParaRPr lang="en-US" dirty="0" smtClean="0"/>
          </a:p>
          <a:p>
            <a:pPr lvl="2"/>
            <a:endParaRPr lang="en-US" dirty="0" smtClean="0"/>
          </a:p>
          <a:p>
            <a:pPr lvl="2"/>
            <a:endParaRPr lang="en-US" dirty="0" smtClean="0"/>
          </a:p>
          <a:p>
            <a:pPr lvl="2"/>
            <a:endParaRPr lang="en-US" dirty="0" smtClean="0"/>
          </a:p>
          <a:p>
            <a:pPr lvl="2"/>
            <a:endParaRPr lang="en-US" dirty="0" smtClean="0"/>
          </a:p>
        </p:txBody>
      </p:sp>
      <p:sp>
        <p:nvSpPr>
          <p:cNvPr id="24" name="Footer Placeholder 11"/>
          <p:cNvSpPr txBox="1">
            <a:spLocks/>
          </p:cNvSpPr>
          <p:nvPr/>
        </p:nvSpPr>
        <p:spPr>
          <a:xfrm>
            <a:off x="8426027" y="4927594"/>
            <a:ext cx="663786" cy="24949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600" dirty="0" smtClean="0">
                <a:solidFill>
                  <a:srgbClr val="000000">
                    <a:tint val="75000"/>
                  </a:srgbClr>
                </a:solidFill>
                <a:latin typeface="Segoe UI" panose="020B0502040204020203" pitchFamily="34" charset="0"/>
                <a:cs typeface="Segoe UI" panose="020B0502040204020203" pitchFamily="34" charset="0"/>
              </a:rPr>
              <a:t>© IEA 2017</a:t>
            </a:r>
            <a:endParaRPr lang="en-GB" sz="600" dirty="0">
              <a:solidFill>
                <a:srgbClr val="000000">
                  <a:tint val="75000"/>
                </a:srgb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241735107"/>
      </p:ext>
    </p:extLst>
  </p:cSld>
  <p:clrMap bg1="lt1" tx1="dk1" bg2="lt2" tx2="dk2" accent1="accent1" accent2="accent2" accent3="accent3" accent4="accent4" accent5="accent5" accent6="accent6" hlink="hlink" folHlink="folHlink"/>
  <p:sldLayoutIdLst>
    <p:sldLayoutId id="2147483684" r:id="rId1"/>
    <p:sldLayoutId id="2147483703" r:id="rId2"/>
    <p:sldLayoutId id="2147483704" r:id="rId3"/>
    <p:sldLayoutId id="2147483686" r:id="rId4"/>
    <p:sldLayoutId id="2147483700" r:id="rId5"/>
    <p:sldLayoutId id="2147483705" r:id="rId6"/>
    <p:sldLayoutId id="2147483706" r:id="rId7"/>
    <p:sldLayoutId id="2147483709" r:id="rId8"/>
  </p:sldLayoutIdLst>
  <p:timing>
    <p:tnLst>
      <p:par>
        <p:cTn id="1" dur="indefinite" restart="never" nodeType="tmRoot"/>
      </p:par>
    </p:tnLst>
  </p:timing>
  <p:txStyles>
    <p:titleStyle>
      <a:lvl1pPr algn="l" defTabSz="914400" rtl="0" eaLnBrk="1" latinLnBrk="0" hangingPunct="1">
        <a:spcBef>
          <a:spcPct val="0"/>
        </a:spcBef>
        <a:buNone/>
        <a:defRPr sz="3600" b="1" kern="1200">
          <a:solidFill>
            <a:schemeClr val="tx1"/>
          </a:solidFill>
          <a:latin typeface="+mj-lt"/>
          <a:ea typeface="+mj-ea"/>
          <a:cs typeface="+mj-cs"/>
        </a:defRPr>
      </a:lvl1pPr>
    </p:titleStyle>
    <p:bodyStyle>
      <a:lvl1pPr marL="216000" indent="-216000" algn="l" defTabSz="914400" rtl="0" eaLnBrk="1" latinLnBrk="0" hangingPunct="1">
        <a:spcBef>
          <a:spcPts val="2200"/>
        </a:spcBef>
        <a:buClr>
          <a:schemeClr val="bg1">
            <a:lumMod val="65000"/>
          </a:schemeClr>
        </a:buClr>
        <a:buSzPct val="100000"/>
        <a:buFont typeface="Calibri" panose="020F0502020204030204" pitchFamily="34" charset="0"/>
        <a:buChar char="•"/>
        <a:defRPr sz="1800" kern="1200">
          <a:solidFill>
            <a:schemeClr val="tx1"/>
          </a:solidFill>
          <a:latin typeface="+mn-lt"/>
          <a:ea typeface="+mn-ea"/>
          <a:cs typeface="+mn-cs"/>
        </a:defRPr>
      </a:lvl1pPr>
      <a:lvl2pPr marL="540000" indent="-180000" algn="l" defTabSz="914400" rtl="0" eaLnBrk="1" latinLnBrk="0" hangingPunct="1">
        <a:spcBef>
          <a:spcPts val="500"/>
        </a:spcBef>
        <a:buClr>
          <a:schemeClr val="bg1">
            <a:lumMod val="65000"/>
          </a:schemeClr>
        </a:buClr>
        <a:buSzPct val="100000"/>
        <a:buFont typeface="Segoe UI" panose="020B0502040204020203" pitchFamily="34" charset="0"/>
        <a:buChar char="-"/>
        <a:defRPr sz="1600" kern="1200">
          <a:solidFill>
            <a:schemeClr val="tx1"/>
          </a:solidFill>
          <a:latin typeface="+mn-lt"/>
          <a:ea typeface="+mn-ea"/>
          <a:cs typeface="+mn-cs"/>
        </a:defRPr>
      </a:lvl2pPr>
      <a:lvl3pPr marL="756000" indent="-180000" algn="l" defTabSz="914400" rtl="0" eaLnBrk="1" latinLnBrk="0" hangingPunct="1">
        <a:spcBef>
          <a:spcPts val="500"/>
        </a:spcBef>
        <a:buClr>
          <a:schemeClr val="bg1">
            <a:lumMod val="75000"/>
          </a:schemeClr>
        </a:buClr>
        <a:buFont typeface="Segoe UI" panose="020B0502040204020203"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chart" Target="../charts/chart1.xml"/><Relationship Id="rId5" Type="http://schemas.openxmlformats.org/officeDocument/2006/relationships/image" Target="../media/image3.jp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5.emf"/><Relationship Id="rId5" Type="http://schemas.openxmlformats.org/officeDocument/2006/relationships/image" Target="../media/image3.jp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20.xml"/><Relationship Id="rId5" Type="http://schemas.openxmlformats.org/officeDocument/2006/relationships/image" Target="../media/image3.jpg"/><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chart" Target="../charts/chart3.xml"/><Relationship Id="rId5" Type="http://schemas.openxmlformats.org/officeDocument/2006/relationships/image" Target="../media/image3.jp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chart" Target="../charts/chart4.xml"/><Relationship Id="rId5" Type="http://schemas.openxmlformats.org/officeDocument/2006/relationships/image" Target="../media/image3.jp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6.emf"/><Relationship Id="rId5" Type="http://schemas.openxmlformats.org/officeDocument/2006/relationships/image" Target="../media/image3.jpg"/><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noRot="1" noMove="1" noResize="1"/>
          </p:cNvSpPr>
          <p:nvPr>
            <p:ph type="title"/>
            <p:custDataLst>
              <p:tags r:id="rId1"/>
            </p:custDataLst>
          </p:nvPr>
        </p:nvSpPr>
        <p:spPr/>
        <p:txBody>
          <a:bodyPr>
            <a:normAutofit fontScale="90000"/>
          </a:bodyPr>
          <a:lstStyle/>
          <a:p>
            <a:r>
              <a:rPr lang="en-US" dirty="0" smtClean="0"/>
              <a:t>Market Report Series</a:t>
            </a:r>
            <a:br>
              <a:rPr lang="en-US" dirty="0" smtClean="0"/>
            </a:br>
            <a:r>
              <a:rPr lang="en-US" dirty="0" smtClean="0"/>
              <a:t>Oil 2017</a:t>
            </a:r>
            <a:endParaRPr lang="en-US" dirty="0"/>
          </a:p>
        </p:txBody>
      </p:sp>
      <p:sp>
        <p:nvSpPr>
          <p:cNvPr id="10" name="Text Placeholder 9"/>
          <p:cNvSpPr>
            <a:spLocks noGrp="1" noRot="1" noMove="1" noResize="1"/>
          </p:cNvSpPr>
          <p:nvPr>
            <p:ph type="body" sz="quarter" idx="11"/>
            <p:custDataLst>
              <p:tags r:id="rId2"/>
            </p:custDataLst>
          </p:nvPr>
        </p:nvSpPr>
        <p:spPr/>
        <p:txBody>
          <a:bodyPr>
            <a:normAutofit lnSpcReduction="10000"/>
          </a:bodyPr>
          <a:lstStyle/>
          <a:p>
            <a:r>
              <a:rPr lang="en-US" dirty="0" smtClean="0"/>
              <a:t>Norwegian Oil Ministry, Oslo -  23 March 2017</a:t>
            </a:r>
            <a:endParaRPr lang="en-US" dirty="0"/>
          </a:p>
        </p:txBody>
      </p:sp>
    </p:spTree>
    <p:extLst>
      <p:ext uri="{BB962C8B-B14F-4D97-AF65-F5344CB8AC3E}">
        <p14:creationId xmlns:p14="http://schemas.microsoft.com/office/powerpoint/2010/main" val="2320559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US LTO production rebounds – but highly price sensitive</a:t>
            </a:r>
          </a:p>
          <a:p>
            <a:endParaRPr lang="en-US" dirty="0"/>
          </a:p>
        </p:txBody>
      </p:sp>
      <p:sp>
        <p:nvSpPr>
          <p:cNvPr id="3" name="Text Placeholder 2"/>
          <p:cNvSpPr>
            <a:spLocks noGrp="1"/>
          </p:cNvSpPr>
          <p:nvPr>
            <p:ph type="body" sz="quarter" idx="11"/>
          </p:nvPr>
        </p:nvSpPr>
        <p:spPr/>
        <p:txBody>
          <a:bodyPr/>
          <a:lstStyle/>
          <a:p>
            <a:r>
              <a:rPr lang="en-US" dirty="0" smtClean="0"/>
              <a:t>LTO </a:t>
            </a:r>
            <a:r>
              <a:rPr lang="en-US" dirty="0"/>
              <a:t>set to expand by 1.4 </a:t>
            </a:r>
            <a:r>
              <a:rPr lang="en-US" dirty="0" err="1"/>
              <a:t>mb</a:t>
            </a:r>
            <a:r>
              <a:rPr lang="en-US" dirty="0"/>
              <a:t>/d by 2022 in our base case.  At $80/</a:t>
            </a:r>
            <a:r>
              <a:rPr lang="en-US" dirty="0" err="1"/>
              <a:t>bbl</a:t>
            </a:r>
            <a:r>
              <a:rPr lang="en-US" dirty="0"/>
              <a:t>, output could expand by 3.0 </a:t>
            </a:r>
            <a:r>
              <a:rPr lang="en-US" dirty="0" err="1"/>
              <a:t>mb</a:t>
            </a:r>
            <a:r>
              <a:rPr lang="en-US" dirty="0"/>
              <a:t>/d over the same </a:t>
            </a:r>
            <a:r>
              <a:rPr lang="en-US" dirty="0" smtClean="0"/>
              <a:t>period</a:t>
            </a:r>
            <a:endParaRPr lang="en-US" dirty="0"/>
          </a:p>
        </p:txBody>
      </p:sp>
      <p:sp>
        <p:nvSpPr>
          <p:cNvPr id="5" name="AutoShape 4"/>
          <p:cNvSpPr>
            <a:spLocks noChangeAspect="1" noChangeArrowheads="1" noTextEdit="1"/>
          </p:cNvSpPr>
          <p:nvPr/>
        </p:nvSpPr>
        <p:spPr bwMode="auto">
          <a:xfrm>
            <a:off x="685800" y="1200150"/>
            <a:ext cx="7772400" cy="274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Rectangle 6"/>
          <p:cNvSpPr>
            <a:spLocks noChangeArrowheads="1"/>
          </p:cNvSpPr>
          <p:nvPr/>
        </p:nvSpPr>
        <p:spPr bwMode="auto">
          <a:xfrm>
            <a:off x="640298" y="1200149"/>
            <a:ext cx="7772400" cy="27416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7"/>
          <p:cNvSpPr>
            <a:spLocks noEditPoints="1"/>
          </p:cNvSpPr>
          <p:nvPr/>
        </p:nvSpPr>
        <p:spPr bwMode="auto">
          <a:xfrm>
            <a:off x="1246188" y="1546225"/>
            <a:ext cx="6265863" cy="1854201"/>
          </a:xfrm>
          <a:custGeom>
            <a:avLst/>
            <a:gdLst>
              <a:gd name="T0" fmla="*/ 422 w 3947"/>
              <a:gd name="T1" fmla="*/ 1160 h 1168"/>
              <a:gd name="T2" fmla="*/ 929 w 3947"/>
              <a:gd name="T3" fmla="*/ 1160 h 1168"/>
              <a:gd name="T4" fmla="*/ 1436 w 3947"/>
              <a:gd name="T5" fmla="*/ 1160 h 1168"/>
              <a:gd name="T6" fmla="*/ 1943 w 3947"/>
              <a:gd name="T7" fmla="*/ 1160 h 1168"/>
              <a:gd name="T8" fmla="*/ 2450 w 3947"/>
              <a:gd name="T9" fmla="*/ 1160 h 1168"/>
              <a:gd name="T10" fmla="*/ 2957 w 3947"/>
              <a:gd name="T11" fmla="*/ 1160 h 1168"/>
              <a:gd name="T12" fmla="*/ 3463 w 3947"/>
              <a:gd name="T13" fmla="*/ 1160 h 1168"/>
              <a:gd name="T14" fmla="*/ 0 w 3947"/>
              <a:gd name="T15" fmla="*/ 994 h 1168"/>
              <a:gd name="T16" fmla="*/ 507 w 3947"/>
              <a:gd name="T17" fmla="*/ 994 h 1168"/>
              <a:gd name="T18" fmla="*/ 1014 w 3947"/>
              <a:gd name="T19" fmla="*/ 994 h 1168"/>
              <a:gd name="T20" fmla="*/ 1520 w 3947"/>
              <a:gd name="T21" fmla="*/ 994 h 1168"/>
              <a:gd name="T22" fmla="*/ 2027 w 3947"/>
              <a:gd name="T23" fmla="*/ 994 h 1168"/>
              <a:gd name="T24" fmla="*/ 2534 w 3947"/>
              <a:gd name="T25" fmla="*/ 994 h 1168"/>
              <a:gd name="T26" fmla="*/ 3041 w 3947"/>
              <a:gd name="T27" fmla="*/ 994 h 1168"/>
              <a:gd name="T28" fmla="*/ 3548 w 3947"/>
              <a:gd name="T29" fmla="*/ 994 h 1168"/>
              <a:gd name="T30" fmla="*/ 84 w 3947"/>
              <a:gd name="T31" fmla="*/ 829 h 1168"/>
              <a:gd name="T32" fmla="*/ 591 w 3947"/>
              <a:gd name="T33" fmla="*/ 829 h 1168"/>
              <a:gd name="T34" fmla="*/ 1098 w 3947"/>
              <a:gd name="T35" fmla="*/ 829 h 1168"/>
              <a:gd name="T36" fmla="*/ 1605 w 3947"/>
              <a:gd name="T37" fmla="*/ 829 h 1168"/>
              <a:gd name="T38" fmla="*/ 2112 w 3947"/>
              <a:gd name="T39" fmla="*/ 829 h 1168"/>
              <a:gd name="T40" fmla="*/ 2619 w 3947"/>
              <a:gd name="T41" fmla="*/ 829 h 1168"/>
              <a:gd name="T42" fmla="*/ 3126 w 3947"/>
              <a:gd name="T43" fmla="*/ 829 h 1168"/>
              <a:gd name="T44" fmla="*/ 3632 w 3947"/>
              <a:gd name="T45" fmla="*/ 829 h 1168"/>
              <a:gd name="T46" fmla="*/ 169 w 3947"/>
              <a:gd name="T47" fmla="*/ 663 h 1168"/>
              <a:gd name="T48" fmla="*/ 676 w 3947"/>
              <a:gd name="T49" fmla="*/ 663 h 1168"/>
              <a:gd name="T50" fmla="*/ 1183 w 3947"/>
              <a:gd name="T51" fmla="*/ 663 h 1168"/>
              <a:gd name="T52" fmla="*/ 1689 w 3947"/>
              <a:gd name="T53" fmla="*/ 663 h 1168"/>
              <a:gd name="T54" fmla="*/ 2196 w 3947"/>
              <a:gd name="T55" fmla="*/ 663 h 1168"/>
              <a:gd name="T56" fmla="*/ 2703 w 3947"/>
              <a:gd name="T57" fmla="*/ 663 h 1168"/>
              <a:gd name="T58" fmla="*/ 3210 w 3947"/>
              <a:gd name="T59" fmla="*/ 663 h 1168"/>
              <a:gd name="T60" fmla="*/ 3717 w 3947"/>
              <a:gd name="T61" fmla="*/ 663 h 1168"/>
              <a:gd name="T62" fmla="*/ 253 w 3947"/>
              <a:gd name="T63" fmla="*/ 498 h 1168"/>
              <a:gd name="T64" fmla="*/ 760 w 3947"/>
              <a:gd name="T65" fmla="*/ 498 h 1168"/>
              <a:gd name="T66" fmla="*/ 1267 w 3947"/>
              <a:gd name="T67" fmla="*/ 498 h 1168"/>
              <a:gd name="T68" fmla="*/ 1774 w 3947"/>
              <a:gd name="T69" fmla="*/ 498 h 1168"/>
              <a:gd name="T70" fmla="*/ 2281 w 3947"/>
              <a:gd name="T71" fmla="*/ 498 h 1168"/>
              <a:gd name="T72" fmla="*/ 2788 w 3947"/>
              <a:gd name="T73" fmla="*/ 498 h 1168"/>
              <a:gd name="T74" fmla="*/ 3295 w 3947"/>
              <a:gd name="T75" fmla="*/ 498 h 1168"/>
              <a:gd name="T76" fmla="*/ 3801 w 3947"/>
              <a:gd name="T77" fmla="*/ 498 h 1168"/>
              <a:gd name="T78" fmla="*/ 338 w 3947"/>
              <a:gd name="T79" fmla="*/ 332 h 1168"/>
              <a:gd name="T80" fmla="*/ 845 w 3947"/>
              <a:gd name="T81" fmla="*/ 332 h 1168"/>
              <a:gd name="T82" fmla="*/ 1351 w 3947"/>
              <a:gd name="T83" fmla="*/ 332 h 1168"/>
              <a:gd name="T84" fmla="*/ 1858 w 3947"/>
              <a:gd name="T85" fmla="*/ 332 h 1168"/>
              <a:gd name="T86" fmla="*/ 2365 w 3947"/>
              <a:gd name="T87" fmla="*/ 332 h 1168"/>
              <a:gd name="T88" fmla="*/ 2872 w 3947"/>
              <a:gd name="T89" fmla="*/ 332 h 1168"/>
              <a:gd name="T90" fmla="*/ 3379 w 3947"/>
              <a:gd name="T91" fmla="*/ 332 h 1168"/>
              <a:gd name="T92" fmla="*/ 3886 w 3947"/>
              <a:gd name="T93" fmla="*/ 332 h 1168"/>
              <a:gd name="T94" fmla="*/ 422 w 3947"/>
              <a:gd name="T95" fmla="*/ 166 h 1168"/>
              <a:gd name="T96" fmla="*/ 929 w 3947"/>
              <a:gd name="T97" fmla="*/ 166 h 1168"/>
              <a:gd name="T98" fmla="*/ 1436 w 3947"/>
              <a:gd name="T99" fmla="*/ 166 h 1168"/>
              <a:gd name="T100" fmla="*/ 1943 w 3947"/>
              <a:gd name="T101" fmla="*/ 166 h 1168"/>
              <a:gd name="T102" fmla="*/ 2450 w 3947"/>
              <a:gd name="T103" fmla="*/ 166 h 1168"/>
              <a:gd name="T104" fmla="*/ 2957 w 3947"/>
              <a:gd name="T105" fmla="*/ 166 h 1168"/>
              <a:gd name="T106" fmla="*/ 3463 w 3947"/>
              <a:gd name="T107" fmla="*/ 166 h 1168"/>
              <a:gd name="T108" fmla="*/ 0 w 3947"/>
              <a:gd name="T109" fmla="*/ 0 h 1168"/>
              <a:gd name="T110" fmla="*/ 507 w 3947"/>
              <a:gd name="T111" fmla="*/ 0 h 1168"/>
              <a:gd name="T112" fmla="*/ 1014 w 3947"/>
              <a:gd name="T113" fmla="*/ 0 h 1168"/>
              <a:gd name="T114" fmla="*/ 1520 w 3947"/>
              <a:gd name="T115" fmla="*/ 0 h 1168"/>
              <a:gd name="T116" fmla="*/ 2027 w 3947"/>
              <a:gd name="T117" fmla="*/ 0 h 1168"/>
              <a:gd name="T118" fmla="*/ 2534 w 3947"/>
              <a:gd name="T119" fmla="*/ 0 h 1168"/>
              <a:gd name="T120" fmla="*/ 3041 w 3947"/>
              <a:gd name="T121" fmla="*/ 0 h 1168"/>
              <a:gd name="T122" fmla="*/ 3548 w 3947"/>
              <a:gd name="T123" fmla="*/ 0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947" h="1168">
                <a:moveTo>
                  <a:pt x="0" y="1160"/>
                </a:moveTo>
                <a:lnTo>
                  <a:pt x="61" y="1160"/>
                </a:lnTo>
                <a:lnTo>
                  <a:pt x="61" y="1168"/>
                </a:lnTo>
                <a:lnTo>
                  <a:pt x="0" y="1168"/>
                </a:lnTo>
                <a:lnTo>
                  <a:pt x="0" y="1160"/>
                </a:lnTo>
                <a:close/>
                <a:moveTo>
                  <a:pt x="84" y="1160"/>
                </a:moveTo>
                <a:lnTo>
                  <a:pt x="146" y="1160"/>
                </a:lnTo>
                <a:lnTo>
                  <a:pt x="146" y="1168"/>
                </a:lnTo>
                <a:lnTo>
                  <a:pt x="84" y="1168"/>
                </a:lnTo>
                <a:lnTo>
                  <a:pt x="84" y="1160"/>
                </a:lnTo>
                <a:close/>
                <a:moveTo>
                  <a:pt x="169" y="1160"/>
                </a:moveTo>
                <a:lnTo>
                  <a:pt x="230" y="1160"/>
                </a:lnTo>
                <a:lnTo>
                  <a:pt x="230" y="1168"/>
                </a:lnTo>
                <a:lnTo>
                  <a:pt x="169" y="1168"/>
                </a:lnTo>
                <a:lnTo>
                  <a:pt x="169" y="1160"/>
                </a:lnTo>
                <a:close/>
                <a:moveTo>
                  <a:pt x="253" y="1160"/>
                </a:moveTo>
                <a:lnTo>
                  <a:pt x="315" y="1160"/>
                </a:lnTo>
                <a:lnTo>
                  <a:pt x="315" y="1168"/>
                </a:lnTo>
                <a:lnTo>
                  <a:pt x="253" y="1168"/>
                </a:lnTo>
                <a:lnTo>
                  <a:pt x="253" y="1160"/>
                </a:lnTo>
                <a:close/>
                <a:moveTo>
                  <a:pt x="338" y="1160"/>
                </a:moveTo>
                <a:lnTo>
                  <a:pt x="399" y="1160"/>
                </a:lnTo>
                <a:lnTo>
                  <a:pt x="399" y="1168"/>
                </a:lnTo>
                <a:lnTo>
                  <a:pt x="338" y="1168"/>
                </a:lnTo>
                <a:lnTo>
                  <a:pt x="338" y="1160"/>
                </a:lnTo>
                <a:close/>
                <a:moveTo>
                  <a:pt x="422" y="1160"/>
                </a:moveTo>
                <a:lnTo>
                  <a:pt x="484" y="1160"/>
                </a:lnTo>
                <a:lnTo>
                  <a:pt x="484" y="1168"/>
                </a:lnTo>
                <a:lnTo>
                  <a:pt x="422" y="1168"/>
                </a:lnTo>
                <a:lnTo>
                  <a:pt x="422" y="1160"/>
                </a:lnTo>
                <a:close/>
                <a:moveTo>
                  <a:pt x="507" y="1160"/>
                </a:moveTo>
                <a:lnTo>
                  <a:pt x="568" y="1160"/>
                </a:lnTo>
                <a:lnTo>
                  <a:pt x="568" y="1168"/>
                </a:lnTo>
                <a:lnTo>
                  <a:pt x="507" y="1168"/>
                </a:lnTo>
                <a:lnTo>
                  <a:pt x="507" y="1160"/>
                </a:lnTo>
                <a:close/>
                <a:moveTo>
                  <a:pt x="591" y="1160"/>
                </a:moveTo>
                <a:lnTo>
                  <a:pt x="653" y="1160"/>
                </a:lnTo>
                <a:lnTo>
                  <a:pt x="653" y="1168"/>
                </a:lnTo>
                <a:lnTo>
                  <a:pt x="591" y="1168"/>
                </a:lnTo>
                <a:lnTo>
                  <a:pt x="591" y="1160"/>
                </a:lnTo>
                <a:close/>
                <a:moveTo>
                  <a:pt x="676" y="1160"/>
                </a:moveTo>
                <a:lnTo>
                  <a:pt x="737" y="1160"/>
                </a:lnTo>
                <a:lnTo>
                  <a:pt x="737" y="1168"/>
                </a:lnTo>
                <a:lnTo>
                  <a:pt x="676" y="1168"/>
                </a:lnTo>
                <a:lnTo>
                  <a:pt x="676" y="1160"/>
                </a:lnTo>
                <a:close/>
                <a:moveTo>
                  <a:pt x="760" y="1160"/>
                </a:moveTo>
                <a:lnTo>
                  <a:pt x="822" y="1160"/>
                </a:lnTo>
                <a:lnTo>
                  <a:pt x="822" y="1168"/>
                </a:lnTo>
                <a:lnTo>
                  <a:pt x="760" y="1168"/>
                </a:lnTo>
                <a:lnTo>
                  <a:pt x="760" y="1160"/>
                </a:lnTo>
                <a:close/>
                <a:moveTo>
                  <a:pt x="845" y="1160"/>
                </a:moveTo>
                <a:lnTo>
                  <a:pt x="906" y="1160"/>
                </a:lnTo>
                <a:lnTo>
                  <a:pt x="906" y="1168"/>
                </a:lnTo>
                <a:lnTo>
                  <a:pt x="845" y="1168"/>
                </a:lnTo>
                <a:lnTo>
                  <a:pt x="845" y="1160"/>
                </a:lnTo>
                <a:close/>
                <a:moveTo>
                  <a:pt x="929" y="1160"/>
                </a:moveTo>
                <a:lnTo>
                  <a:pt x="991" y="1160"/>
                </a:lnTo>
                <a:lnTo>
                  <a:pt x="991" y="1168"/>
                </a:lnTo>
                <a:lnTo>
                  <a:pt x="929" y="1168"/>
                </a:lnTo>
                <a:lnTo>
                  <a:pt x="929" y="1160"/>
                </a:lnTo>
                <a:close/>
                <a:moveTo>
                  <a:pt x="1014" y="1160"/>
                </a:moveTo>
                <a:lnTo>
                  <a:pt x="1075" y="1160"/>
                </a:lnTo>
                <a:lnTo>
                  <a:pt x="1075" y="1168"/>
                </a:lnTo>
                <a:lnTo>
                  <a:pt x="1014" y="1168"/>
                </a:lnTo>
                <a:lnTo>
                  <a:pt x="1014" y="1160"/>
                </a:lnTo>
                <a:close/>
                <a:moveTo>
                  <a:pt x="1098" y="1160"/>
                </a:moveTo>
                <a:lnTo>
                  <a:pt x="1159" y="1160"/>
                </a:lnTo>
                <a:lnTo>
                  <a:pt x="1159" y="1168"/>
                </a:lnTo>
                <a:lnTo>
                  <a:pt x="1098" y="1168"/>
                </a:lnTo>
                <a:lnTo>
                  <a:pt x="1098" y="1160"/>
                </a:lnTo>
                <a:close/>
                <a:moveTo>
                  <a:pt x="1183" y="1160"/>
                </a:moveTo>
                <a:lnTo>
                  <a:pt x="1244" y="1160"/>
                </a:lnTo>
                <a:lnTo>
                  <a:pt x="1244" y="1168"/>
                </a:lnTo>
                <a:lnTo>
                  <a:pt x="1183" y="1168"/>
                </a:lnTo>
                <a:lnTo>
                  <a:pt x="1183" y="1160"/>
                </a:lnTo>
                <a:close/>
                <a:moveTo>
                  <a:pt x="1267" y="1160"/>
                </a:moveTo>
                <a:lnTo>
                  <a:pt x="1328" y="1160"/>
                </a:lnTo>
                <a:lnTo>
                  <a:pt x="1328" y="1168"/>
                </a:lnTo>
                <a:lnTo>
                  <a:pt x="1267" y="1168"/>
                </a:lnTo>
                <a:lnTo>
                  <a:pt x="1267" y="1160"/>
                </a:lnTo>
                <a:close/>
                <a:moveTo>
                  <a:pt x="1351" y="1160"/>
                </a:moveTo>
                <a:lnTo>
                  <a:pt x="1413" y="1160"/>
                </a:lnTo>
                <a:lnTo>
                  <a:pt x="1413" y="1168"/>
                </a:lnTo>
                <a:lnTo>
                  <a:pt x="1351" y="1168"/>
                </a:lnTo>
                <a:lnTo>
                  <a:pt x="1351" y="1160"/>
                </a:lnTo>
                <a:close/>
                <a:moveTo>
                  <a:pt x="1436" y="1160"/>
                </a:moveTo>
                <a:lnTo>
                  <a:pt x="1497" y="1160"/>
                </a:lnTo>
                <a:lnTo>
                  <a:pt x="1497" y="1168"/>
                </a:lnTo>
                <a:lnTo>
                  <a:pt x="1436" y="1168"/>
                </a:lnTo>
                <a:lnTo>
                  <a:pt x="1436" y="1160"/>
                </a:lnTo>
                <a:close/>
                <a:moveTo>
                  <a:pt x="1520" y="1160"/>
                </a:moveTo>
                <a:lnTo>
                  <a:pt x="1582" y="1160"/>
                </a:lnTo>
                <a:lnTo>
                  <a:pt x="1582" y="1168"/>
                </a:lnTo>
                <a:lnTo>
                  <a:pt x="1520" y="1168"/>
                </a:lnTo>
                <a:lnTo>
                  <a:pt x="1520" y="1160"/>
                </a:lnTo>
                <a:close/>
                <a:moveTo>
                  <a:pt x="1605" y="1160"/>
                </a:moveTo>
                <a:lnTo>
                  <a:pt x="1666" y="1160"/>
                </a:lnTo>
                <a:lnTo>
                  <a:pt x="1666" y="1168"/>
                </a:lnTo>
                <a:lnTo>
                  <a:pt x="1605" y="1168"/>
                </a:lnTo>
                <a:lnTo>
                  <a:pt x="1605" y="1160"/>
                </a:lnTo>
                <a:close/>
                <a:moveTo>
                  <a:pt x="1689" y="1160"/>
                </a:moveTo>
                <a:lnTo>
                  <a:pt x="1751" y="1160"/>
                </a:lnTo>
                <a:lnTo>
                  <a:pt x="1751" y="1168"/>
                </a:lnTo>
                <a:lnTo>
                  <a:pt x="1689" y="1168"/>
                </a:lnTo>
                <a:lnTo>
                  <a:pt x="1689" y="1160"/>
                </a:lnTo>
                <a:close/>
                <a:moveTo>
                  <a:pt x="1774" y="1160"/>
                </a:moveTo>
                <a:lnTo>
                  <a:pt x="1835" y="1160"/>
                </a:lnTo>
                <a:lnTo>
                  <a:pt x="1835" y="1168"/>
                </a:lnTo>
                <a:lnTo>
                  <a:pt x="1774" y="1168"/>
                </a:lnTo>
                <a:lnTo>
                  <a:pt x="1774" y="1160"/>
                </a:lnTo>
                <a:close/>
                <a:moveTo>
                  <a:pt x="1858" y="1160"/>
                </a:moveTo>
                <a:lnTo>
                  <a:pt x="1920" y="1160"/>
                </a:lnTo>
                <a:lnTo>
                  <a:pt x="1920" y="1168"/>
                </a:lnTo>
                <a:lnTo>
                  <a:pt x="1858" y="1168"/>
                </a:lnTo>
                <a:lnTo>
                  <a:pt x="1858" y="1160"/>
                </a:lnTo>
                <a:close/>
                <a:moveTo>
                  <a:pt x="1943" y="1160"/>
                </a:moveTo>
                <a:lnTo>
                  <a:pt x="2004" y="1160"/>
                </a:lnTo>
                <a:lnTo>
                  <a:pt x="2004" y="1168"/>
                </a:lnTo>
                <a:lnTo>
                  <a:pt x="1943" y="1168"/>
                </a:lnTo>
                <a:lnTo>
                  <a:pt x="1943" y="1160"/>
                </a:lnTo>
                <a:close/>
                <a:moveTo>
                  <a:pt x="2027" y="1160"/>
                </a:moveTo>
                <a:lnTo>
                  <a:pt x="2089" y="1160"/>
                </a:lnTo>
                <a:lnTo>
                  <a:pt x="2089" y="1168"/>
                </a:lnTo>
                <a:lnTo>
                  <a:pt x="2027" y="1168"/>
                </a:lnTo>
                <a:lnTo>
                  <a:pt x="2027" y="1160"/>
                </a:lnTo>
                <a:close/>
                <a:moveTo>
                  <a:pt x="2112" y="1160"/>
                </a:moveTo>
                <a:lnTo>
                  <a:pt x="2173" y="1160"/>
                </a:lnTo>
                <a:lnTo>
                  <a:pt x="2173" y="1168"/>
                </a:lnTo>
                <a:lnTo>
                  <a:pt x="2112" y="1168"/>
                </a:lnTo>
                <a:lnTo>
                  <a:pt x="2112" y="1160"/>
                </a:lnTo>
                <a:close/>
                <a:moveTo>
                  <a:pt x="2196" y="1160"/>
                </a:moveTo>
                <a:lnTo>
                  <a:pt x="2258" y="1160"/>
                </a:lnTo>
                <a:lnTo>
                  <a:pt x="2258" y="1168"/>
                </a:lnTo>
                <a:lnTo>
                  <a:pt x="2196" y="1168"/>
                </a:lnTo>
                <a:lnTo>
                  <a:pt x="2196" y="1160"/>
                </a:lnTo>
                <a:close/>
                <a:moveTo>
                  <a:pt x="2281" y="1160"/>
                </a:moveTo>
                <a:lnTo>
                  <a:pt x="2342" y="1160"/>
                </a:lnTo>
                <a:lnTo>
                  <a:pt x="2342" y="1168"/>
                </a:lnTo>
                <a:lnTo>
                  <a:pt x="2281" y="1168"/>
                </a:lnTo>
                <a:lnTo>
                  <a:pt x="2281" y="1160"/>
                </a:lnTo>
                <a:close/>
                <a:moveTo>
                  <a:pt x="2365" y="1160"/>
                </a:moveTo>
                <a:lnTo>
                  <a:pt x="2427" y="1160"/>
                </a:lnTo>
                <a:lnTo>
                  <a:pt x="2427" y="1168"/>
                </a:lnTo>
                <a:lnTo>
                  <a:pt x="2365" y="1168"/>
                </a:lnTo>
                <a:lnTo>
                  <a:pt x="2365" y="1160"/>
                </a:lnTo>
                <a:close/>
                <a:moveTo>
                  <a:pt x="2450" y="1160"/>
                </a:moveTo>
                <a:lnTo>
                  <a:pt x="2511" y="1160"/>
                </a:lnTo>
                <a:lnTo>
                  <a:pt x="2511" y="1168"/>
                </a:lnTo>
                <a:lnTo>
                  <a:pt x="2450" y="1168"/>
                </a:lnTo>
                <a:lnTo>
                  <a:pt x="2450" y="1160"/>
                </a:lnTo>
                <a:close/>
                <a:moveTo>
                  <a:pt x="2534" y="1160"/>
                </a:moveTo>
                <a:lnTo>
                  <a:pt x="2596" y="1160"/>
                </a:lnTo>
                <a:lnTo>
                  <a:pt x="2596" y="1168"/>
                </a:lnTo>
                <a:lnTo>
                  <a:pt x="2534" y="1168"/>
                </a:lnTo>
                <a:lnTo>
                  <a:pt x="2534" y="1160"/>
                </a:lnTo>
                <a:close/>
                <a:moveTo>
                  <a:pt x="2619" y="1160"/>
                </a:moveTo>
                <a:lnTo>
                  <a:pt x="2680" y="1160"/>
                </a:lnTo>
                <a:lnTo>
                  <a:pt x="2680" y="1168"/>
                </a:lnTo>
                <a:lnTo>
                  <a:pt x="2619" y="1168"/>
                </a:lnTo>
                <a:lnTo>
                  <a:pt x="2619" y="1160"/>
                </a:lnTo>
                <a:close/>
                <a:moveTo>
                  <a:pt x="2703" y="1160"/>
                </a:moveTo>
                <a:lnTo>
                  <a:pt x="2765" y="1160"/>
                </a:lnTo>
                <a:lnTo>
                  <a:pt x="2765" y="1168"/>
                </a:lnTo>
                <a:lnTo>
                  <a:pt x="2703" y="1168"/>
                </a:lnTo>
                <a:lnTo>
                  <a:pt x="2703" y="1160"/>
                </a:lnTo>
                <a:close/>
                <a:moveTo>
                  <a:pt x="2788" y="1160"/>
                </a:moveTo>
                <a:lnTo>
                  <a:pt x="2849" y="1160"/>
                </a:lnTo>
                <a:lnTo>
                  <a:pt x="2849" y="1168"/>
                </a:lnTo>
                <a:lnTo>
                  <a:pt x="2788" y="1168"/>
                </a:lnTo>
                <a:lnTo>
                  <a:pt x="2788" y="1160"/>
                </a:lnTo>
                <a:close/>
                <a:moveTo>
                  <a:pt x="2872" y="1160"/>
                </a:moveTo>
                <a:lnTo>
                  <a:pt x="2934" y="1160"/>
                </a:lnTo>
                <a:lnTo>
                  <a:pt x="2934" y="1168"/>
                </a:lnTo>
                <a:lnTo>
                  <a:pt x="2872" y="1168"/>
                </a:lnTo>
                <a:lnTo>
                  <a:pt x="2872" y="1160"/>
                </a:lnTo>
                <a:close/>
                <a:moveTo>
                  <a:pt x="2957" y="1160"/>
                </a:moveTo>
                <a:lnTo>
                  <a:pt x="3018" y="1160"/>
                </a:lnTo>
                <a:lnTo>
                  <a:pt x="3018" y="1168"/>
                </a:lnTo>
                <a:lnTo>
                  <a:pt x="2957" y="1168"/>
                </a:lnTo>
                <a:lnTo>
                  <a:pt x="2957" y="1160"/>
                </a:lnTo>
                <a:close/>
                <a:moveTo>
                  <a:pt x="3041" y="1160"/>
                </a:moveTo>
                <a:lnTo>
                  <a:pt x="3103" y="1160"/>
                </a:lnTo>
                <a:lnTo>
                  <a:pt x="3103" y="1168"/>
                </a:lnTo>
                <a:lnTo>
                  <a:pt x="3041" y="1168"/>
                </a:lnTo>
                <a:lnTo>
                  <a:pt x="3041" y="1160"/>
                </a:lnTo>
                <a:close/>
                <a:moveTo>
                  <a:pt x="3126" y="1160"/>
                </a:moveTo>
                <a:lnTo>
                  <a:pt x="3187" y="1160"/>
                </a:lnTo>
                <a:lnTo>
                  <a:pt x="3187" y="1168"/>
                </a:lnTo>
                <a:lnTo>
                  <a:pt x="3126" y="1168"/>
                </a:lnTo>
                <a:lnTo>
                  <a:pt x="3126" y="1160"/>
                </a:lnTo>
                <a:close/>
                <a:moveTo>
                  <a:pt x="3210" y="1160"/>
                </a:moveTo>
                <a:lnTo>
                  <a:pt x="3271" y="1160"/>
                </a:lnTo>
                <a:lnTo>
                  <a:pt x="3271" y="1168"/>
                </a:lnTo>
                <a:lnTo>
                  <a:pt x="3210" y="1168"/>
                </a:lnTo>
                <a:lnTo>
                  <a:pt x="3210" y="1160"/>
                </a:lnTo>
                <a:close/>
                <a:moveTo>
                  <a:pt x="3295" y="1160"/>
                </a:moveTo>
                <a:lnTo>
                  <a:pt x="3356" y="1160"/>
                </a:lnTo>
                <a:lnTo>
                  <a:pt x="3356" y="1168"/>
                </a:lnTo>
                <a:lnTo>
                  <a:pt x="3295" y="1168"/>
                </a:lnTo>
                <a:lnTo>
                  <a:pt x="3295" y="1160"/>
                </a:lnTo>
                <a:close/>
                <a:moveTo>
                  <a:pt x="3379" y="1160"/>
                </a:moveTo>
                <a:lnTo>
                  <a:pt x="3440" y="1160"/>
                </a:lnTo>
                <a:lnTo>
                  <a:pt x="3440" y="1168"/>
                </a:lnTo>
                <a:lnTo>
                  <a:pt x="3379" y="1168"/>
                </a:lnTo>
                <a:lnTo>
                  <a:pt x="3379" y="1160"/>
                </a:lnTo>
                <a:close/>
                <a:moveTo>
                  <a:pt x="3463" y="1160"/>
                </a:moveTo>
                <a:lnTo>
                  <a:pt x="3525" y="1160"/>
                </a:lnTo>
                <a:lnTo>
                  <a:pt x="3525" y="1168"/>
                </a:lnTo>
                <a:lnTo>
                  <a:pt x="3463" y="1168"/>
                </a:lnTo>
                <a:lnTo>
                  <a:pt x="3463" y="1160"/>
                </a:lnTo>
                <a:close/>
                <a:moveTo>
                  <a:pt x="3548" y="1160"/>
                </a:moveTo>
                <a:lnTo>
                  <a:pt x="3609" y="1160"/>
                </a:lnTo>
                <a:lnTo>
                  <a:pt x="3609" y="1168"/>
                </a:lnTo>
                <a:lnTo>
                  <a:pt x="3548" y="1168"/>
                </a:lnTo>
                <a:lnTo>
                  <a:pt x="3548" y="1160"/>
                </a:lnTo>
                <a:close/>
                <a:moveTo>
                  <a:pt x="3632" y="1160"/>
                </a:moveTo>
                <a:lnTo>
                  <a:pt x="3694" y="1160"/>
                </a:lnTo>
                <a:lnTo>
                  <a:pt x="3694" y="1168"/>
                </a:lnTo>
                <a:lnTo>
                  <a:pt x="3632" y="1168"/>
                </a:lnTo>
                <a:lnTo>
                  <a:pt x="3632" y="1160"/>
                </a:lnTo>
                <a:close/>
                <a:moveTo>
                  <a:pt x="3717" y="1160"/>
                </a:moveTo>
                <a:lnTo>
                  <a:pt x="3778" y="1160"/>
                </a:lnTo>
                <a:lnTo>
                  <a:pt x="3778" y="1168"/>
                </a:lnTo>
                <a:lnTo>
                  <a:pt x="3717" y="1168"/>
                </a:lnTo>
                <a:lnTo>
                  <a:pt x="3717" y="1160"/>
                </a:lnTo>
                <a:close/>
                <a:moveTo>
                  <a:pt x="3801" y="1160"/>
                </a:moveTo>
                <a:lnTo>
                  <a:pt x="3863" y="1160"/>
                </a:lnTo>
                <a:lnTo>
                  <a:pt x="3863" y="1168"/>
                </a:lnTo>
                <a:lnTo>
                  <a:pt x="3801" y="1168"/>
                </a:lnTo>
                <a:lnTo>
                  <a:pt x="3801" y="1160"/>
                </a:lnTo>
                <a:close/>
                <a:moveTo>
                  <a:pt x="3886" y="1160"/>
                </a:moveTo>
                <a:lnTo>
                  <a:pt x="3947" y="1160"/>
                </a:lnTo>
                <a:lnTo>
                  <a:pt x="3947" y="1168"/>
                </a:lnTo>
                <a:lnTo>
                  <a:pt x="3886" y="1168"/>
                </a:lnTo>
                <a:lnTo>
                  <a:pt x="3886" y="1160"/>
                </a:lnTo>
                <a:close/>
                <a:moveTo>
                  <a:pt x="0" y="994"/>
                </a:moveTo>
                <a:lnTo>
                  <a:pt x="61" y="994"/>
                </a:lnTo>
                <a:lnTo>
                  <a:pt x="61" y="1002"/>
                </a:lnTo>
                <a:lnTo>
                  <a:pt x="0" y="1002"/>
                </a:lnTo>
                <a:lnTo>
                  <a:pt x="0" y="994"/>
                </a:lnTo>
                <a:close/>
                <a:moveTo>
                  <a:pt x="84" y="994"/>
                </a:moveTo>
                <a:lnTo>
                  <a:pt x="146" y="994"/>
                </a:lnTo>
                <a:lnTo>
                  <a:pt x="146" y="1002"/>
                </a:lnTo>
                <a:lnTo>
                  <a:pt x="84" y="1002"/>
                </a:lnTo>
                <a:lnTo>
                  <a:pt x="84" y="994"/>
                </a:lnTo>
                <a:close/>
                <a:moveTo>
                  <a:pt x="169" y="994"/>
                </a:moveTo>
                <a:lnTo>
                  <a:pt x="230" y="994"/>
                </a:lnTo>
                <a:lnTo>
                  <a:pt x="230" y="1002"/>
                </a:lnTo>
                <a:lnTo>
                  <a:pt x="169" y="1002"/>
                </a:lnTo>
                <a:lnTo>
                  <a:pt x="169" y="994"/>
                </a:lnTo>
                <a:close/>
                <a:moveTo>
                  <a:pt x="253" y="994"/>
                </a:moveTo>
                <a:lnTo>
                  <a:pt x="315" y="994"/>
                </a:lnTo>
                <a:lnTo>
                  <a:pt x="315" y="1002"/>
                </a:lnTo>
                <a:lnTo>
                  <a:pt x="253" y="1002"/>
                </a:lnTo>
                <a:lnTo>
                  <a:pt x="253" y="994"/>
                </a:lnTo>
                <a:close/>
                <a:moveTo>
                  <a:pt x="338" y="994"/>
                </a:moveTo>
                <a:lnTo>
                  <a:pt x="399" y="994"/>
                </a:lnTo>
                <a:lnTo>
                  <a:pt x="399" y="1002"/>
                </a:lnTo>
                <a:lnTo>
                  <a:pt x="338" y="1002"/>
                </a:lnTo>
                <a:lnTo>
                  <a:pt x="338" y="994"/>
                </a:lnTo>
                <a:close/>
                <a:moveTo>
                  <a:pt x="422" y="994"/>
                </a:moveTo>
                <a:lnTo>
                  <a:pt x="484" y="994"/>
                </a:lnTo>
                <a:lnTo>
                  <a:pt x="484" y="1002"/>
                </a:lnTo>
                <a:lnTo>
                  <a:pt x="422" y="1002"/>
                </a:lnTo>
                <a:lnTo>
                  <a:pt x="422" y="994"/>
                </a:lnTo>
                <a:close/>
                <a:moveTo>
                  <a:pt x="507" y="994"/>
                </a:moveTo>
                <a:lnTo>
                  <a:pt x="568" y="994"/>
                </a:lnTo>
                <a:lnTo>
                  <a:pt x="568" y="1002"/>
                </a:lnTo>
                <a:lnTo>
                  <a:pt x="507" y="1002"/>
                </a:lnTo>
                <a:lnTo>
                  <a:pt x="507" y="994"/>
                </a:lnTo>
                <a:close/>
                <a:moveTo>
                  <a:pt x="591" y="994"/>
                </a:moveTo>
                <a:lnTo>
                  <a:pt x="653" y="994"/>
                </a:lnTo>
                <a:lnTo>
                  <a:pt x="653" y="1002"/>
                </a:lnTo>
                <a:lnTo>
                  <a:pt x="591" y="1002"/>
                </a:lnTo>
                <a:lnTo>
                  <a:pt x="591" y="994"/>
                </a:lnTo>
                <a:close/>
                <a:moveTo>
                  <a:pt x="676" y="994"/>
                </a:moveTo>
                <a:lnTo>
                  <a:pt x="737" y="994"/>
                </a:lnTo>
                <a:lnTo>
                  <a:pt x="737" y="1002"/>
                </a:lnTo>
                <a:lnTo>
                  <a:pt x="676" y="1002"/>
                </a:lnTo>
                <a:lnTo>
                  <a:pt x="676" y="994"/>
                </a:lnTo>
                <a:close/>
                <a:moveTo>
                  <a:pt x="760" y="994"/>
                </a:moveTo>
                <a:lnTo>
                  <a:pt x="822" y="994"/>
                </a:lnTo>
                <a:lnTo>
                  <a:pt x="822" y="1002"/>
                </a:lnTo>
                <a:lnTo>
                  <a:pt x="760" y="1002"/>
                </a:lnTo>
                <a:lnTo>
                  <a:pt x="760" y="994"/>
                </a:lnTo>
                <a:close/>
                <a:moveTo>
                  <a:pt x="845" y="994"/>
                </a:moveTo>
                <a:lnTo>
                  <a:pt x="906" y="994"/>
                </a:lnTo>
                <a:lnTo>
                  <a:pt x="906" y="1002"/>
                </a:lnTo>
                <a:lnTo>
                  <a:pt x="845" y="1002"/>
                </a:lnTo>
                <a:lnTo>
                  <a:pt x="845" y="994"/>
                </a:lnTo>
                <a:close/>
                <a:moveTo>
                  <a:pt x="929" y="994"/>
                </a:moveTo>
                <a:lnTo>
                  <a:pt x="991" y="994"/>
                </a:lnTo>
                <a:lnTo>
                  <a:pt x="991" y="1002"/>
                </a:lnTo>
                <a:lnTo>
                  <a:pt x="929" y="1002"/>
                </a:lnTo>
                <a:lnTo>
                  <a:pt x="929" y="994"/>
                </a:lnTo>
                <a:close/>
                <a:moveTo>
                  <a:pt x="1014" y="994"/>
                </a:moveTo>
                <a:lnTo>
                  <a:pt x="1075" y="994"/>
                </a:lnTo>
                <a:lnTo>
                  <a:pt x="1075" y="1002"/>
                </a:lnTo>
                <a:lnTo>
                  <a:pt x="1014" y="1002"/>
                </a:lnTo>
                <a:lnTo>
                  <a:pt x="1014" y="994"/>
                </a:lnTo>
                <a:close/>
                <a:moveTo>
                  <a:pt x="1098" y="994"/>
                </a:moveTo>
                <a:lnTo>
                  <a:pt x="1159" y="994"/>
                </a:lnTo>
                <a:lnTo>
                  <a:pt x="1159" y="1002"/>
                </a:lnTo>
                <a:lnTo>
                  <a:pt x="1098" y="1002"/>
                </a:lnTo>
                <a:lnTo>
                  <a:pt x="1098" y="994"/>
                </a:lnTo>
                <a:close/>
                <a:moveTo>
                  <a:pt x="1183" y="994"/>
                </a:moveTo>
                <a:lnTo>
                  <a:pt x="1244" y="994"/>
                </a:lnTo>
                <a:lnTo>
                  <a:pt x="1244" y="1002"/>
                </a:lnTo>
                <a:lnTo>
                  <a:pt x="1183" y="1002"/>
                </a:lnTo>
                <a:lnTo>
                  <a:pt x="1183" y="994"/>
                </a:lnTo>
                <a:close/>
                <a:moveTo>
                  <a:pt x="1267" y="994"/>
                </a:moveTo>
                <a:lnTo>
                  <a:pt x="1328" y="994"/>
                </a:lnTo>
                <a:lnTo>
                  <a:pt x="1328" y="1002"/>
                </a:lnTo>
                <a:lnTo>
                  <a:pt x="1267" y="1002"/>
                </a:lnTo>
                <a:lnTo>
                  <a:pt x="1267" y="994"/>
                </a:lnTo>
                <a:close/>
                <a:moveTo>
                  <a:pt x="1351" y="994"/>
                </a:moveTo>
                <a:lnTo>
                  <a:pt x="1413" y="994"/>
                </a:lnTo>
                <a:lnTo>
                  <a:pt x="1413" y="1002"/>
                </a:lnTo>
                <a:lnTo>
                  <a:pt x="1351" y="1002"/>
                </a:lnTo>
                <a:lnTo>
                  <a:pt x="1351" y="994"/>
                </a:lnTo>
                <a:close/>
                <a:moveTo>
                  <a:pt x="1436" y="994"/>
                </a:moveTo>
                <a:lnTo>
                  <a:pt x="1497" y="994"/>
                </a:lnTo>
                <a:lnTo>
                  <a:pt x="1497" y="1002"/>
                </a:lnTo>
                <a:lnTo>
                  <a:pt x="1436" y="1002"/>
                </a:lnTo>
                <a:lnTo>
                  <a:pt x="1436" y="994"/>
                </a:lnTo>
                <a:close/>
                <a:moveTo>
                  <a:pt x="1520" y="994"/>
                </a:moveTo>
                <a:lnTo>
                  <a:pt x="1582" y="994"/>
                </a:lnTo>
                <a:lnTo>
                  <a:pt x="1582" y="1002"/>
                </a:lnTo>
                <a:lnTo>
                  <a:pt x="1520" y="1002"/>
                </a:lnTo>
                <a:lnTo>
                  <a:pt x="1520" y="994"/>
                </a:lnTo>
                <a:close/>
                <a:moveTo>
                  <a:pt x="1605" y="994"/>
                </a:moveTo>
                <a:lnTo>
                  <a:pt x="1666" y="994"/>
                </a:lnTo>
                <a:lnTo>
                  <a:pt x="1666" y="1002"/>
                </a:lnTo>
                <a:lnTo>
                  <a:pt x="1605" y="1002"/>
                </a:lnTo>
                <a:lnTo>
                  <a:pt x="1605" y="994"/>
                </a:lnTo>
                <a:close/>
                <a:moveTo>
                  <a:pt x="1689" y="994"/>
                </a:moveTo>
                <a:lnTo>
                  <a:pt x="1751" y="994"/>
                </a:lnTo>
                <a:lnTo>
                  <a:pt x="1751" y="1002"/>
                </a:lnTo>
                <a:lnTo>
                  <a:pt x="1689" y="1002"/>
                </a:lnTo>
                <a:lnTo>
                  <a:pt x="1689" y="994"/>
                </a:lnTo>
                <a:close/>
                <a:moveTo>
                  <a:pt x="1774" y="994"/>
                </a:moveTo>
                <a:lnTo>
                  <a:pt x="1835" y="994"/>
                </a:lnTo>
                <a:lnTo>
                  <a:pt x="1835" y="1002"/>
                </a:lnTo>
                <a:lnTo>
                  <a:pt x="1774" y="1002"/>
                </a:lnTo>
                <a:lnTo>
                  <a:pt x="1774" y="994"/>
                </a:lnTo>
                <a:close/>
                <a:moveTo>
                  <a:pt x="1858" y="994"/>
                </a:moveTo>
                <a:lnTo>
                  <a:pt x="1920" y="994"/>
                </a:lnTo>
                <a:lnTo>
                  <a:pt x="1920" y="1002"/>
                </a:lnTo>
                <a:lnTo>
                  <a:pt x="1858" y="1002"/>
                </a:lnTo>
                <a:lnTo>
                  <a:pt x="1858" y="994"/>
                </a:lnTo>
                <a:close/>
                <a:moveTo>
                  <a:pt x="1943" y="994"/>
                </a:moveTo>
                <a:lnTo>
                  <a:pt x="2004" y="994"/>
                </a:lnTo>
                <a:lnTo>
                  <a:pt x="2004" y="1002"/>
                </a:lnTo>
                <a:lnTo>
                  <a:pt x="1943" y="1002"/>
                </a:lnTo>
                <a:lnTo>
                  <a:pt x="1943" y="994"/>
                </a:lnTo>
                <a:close/>
                <a:moveTo>
                  <a:pt x="2027" y="994"/>
                </a:moveTo>
                <a:lnTo>
                  <a:pt x="2089" y="994"/>
                </a:lnTo>
                <a:lnTo>
                  <a:pt x="2089" y="1002"/>
                </a:lnTo>
                <a:lnTo>
                  <a:pt x="2027" y="1002"/>
                </a:lnTo>
                <a:lnTo>
                  <a:pt x="2027" y="994"/>
                </a:lnTo>
                <a:close/>
                <a:moveTo>
                  <a:pt x="2112" y="994"/>
                </a:moveTo>
                <a:lnTo>
                  <a:pt x="2173" y="994"/>
                </a:lnTo>
                <a:lnTo>
                  <a:pt x="2173" y="1002"/>
                </a:lnTo>
                <a:lnTo>
                  <a:pt x="2112" y="1002"/>
                </a:lnTo>
                <a:lnTo>
                  <a:pt x="2112" y="994"/>
                </a:lnTo>
                <a:close/>
                <a:moveTo>
                  <a:pt x="2196" y="994"/>
                </a:moveTo>
                <a:lnTo>
                  <a:pt x="2258" y="994"/>
                </a:lnTo>
                <a:lnTo>
                  <a:pt x="2258" y="1002"/>
                </a:lnTo>
                <a:lnTo>
                  <a:pt x="2196" y="1002"/>
                </a:lnTo>
                <a:lnTo>
                  <a:pt x="2196" y="994"/>
                </a:lnTo>
                <a:close/>
                <a:moveTo>
                  <a:pt x="2281" y="994"/>
                </a:moveTo>
                <a:lnTo>
                  <a:pt x="2342" y="994"/>
                </a:lnTo>
                <a:lnTo>
                  <a:pt x="2342" y="1002"/>
                </a:lnTo>
                <a:lnTo>
                  <a:pt x="2281" y="1002"/>
                </a:lnTo>
                <a:lnTo>
                  <a:pt x="2281" y="994"/>
                </a:lnTo>
                <a:close/>
                <a:moveTo>
                  <a:pt x="2365" y="994"/>
                </a:moveTo>
                <a:lnTo>
                  <a:pt x="2427" y="994"/>
                </a:lnTo>
                <a:lnTo>
                  <a:pt x="2427" y="1002"/>
                </a:lnTo>
                <a:lnTo>
                  <a:pt x="2365" y="1002"/>
                </a:lnTo>
                <a:lnTo>
                  <a:pt x="2365" y="994"/>
                </a:lnTo>
                <a:close/>
                <a:moveTo>
                  <a:pt x="2450" y="994"/>
                </a:moveTo>
                <a:lnTo>
                  <a:pt x="2511" y="994"/>
                </a:lnTo>
                <a:lnTo>
                  <a:pt x="2511" y="1002"/>
                </a:lnTo>
                <a:lnTo>
                  <a:pt x="2450" y="1002"/>
                </a:lnTo>
                <a:lnTo>
                  <a:pt x="2450" y="994"/>
                </a:lnTo>
                <a:close/>
                <a:moveTo>
                  <a:pt x="2534" y="994"/>
                </a:moveTo>
                <a:lnTo>
                  <a:pt x="2596" y="994"/>
                </a:lnTo>
                <a:lnTo>
                  <a:pt x="2596" y="1002"/>
                </a:lnTo>
                <a:lnTo>
                  <a:pt x="2534" y="1002"/>
                </a:lnTo>
                <a:lnTo>
                  <a:pt x="2534" y="994"/>
                </a:lnTo>
                <a:close/>
                <a:moveTo>
                  <a:pt x="2619" y="994"/>
                </a:moveTo>
                <a:lnTo>
                  <a:pt x="2680" y="994"/>
                </a:lnTo>
                <a:lnTo>
                  <a:pt x="2680" y="1002"/>
                </a:lnTo>
                <a:lnTo>
                  <a:pt x="2619" y="1002"/>
                </a:lnTo>
                <a:lnTo>
                  <a:pt x="2619" y="994"/>
                </a:lnTo>
                <a:close/>
                <a:moveTo>
                  <a:pt x="2703" y="994"/>
                </a:moveTo>
                <a:lnTo>
                  <a:pt x="2765" y="994"/>
                </a:lnTo>
                <a:lnTo>
                  <a:pt x="2765" y="1002"/>
                </a:lnTo>
                <a:lnTo>
                  <a:pt x="2703" y="1002"/>
                </a:lnTo>
                <a:lnTo>
                  <a:pt x="2703" y="994"/>
                </a:lnTo>
                <a:close/>
                <a:moveTo>
                  <a:pt x="2788" y="994"/>
                </a:moveTo>
                <a:lnTo>
                  <a:pt x="2849" y="994"/>
                </a:lnTo>
                <a:lnTo>
                  <a:pt x="2849" y="1002"/>
                </a:lnTo>
                <a:lnTo>
                  <a:pt x="2788" y="1002"/>
                </a:lnTo>
                <a:lnTo>
                  <a:pt x="2788" y="994"/>
                </a:lnTo>
                <a:close/>
                <a:moveTo>
                  <a:pt x="2872" y="994"/>
                </a:moveTo>
                <a:lnTo>
                  <a:pt x="2934" y="994"/>
                </a:lnTo>
                <a:lnTo>
                  <a:pt x="2934" y="1002"/>
                </a:lnTo>
                <a:lnTo>
                  <a:pt x="2872" y="1002"/>
                </a:lnTo>
                <a:lnTo>
                  <a:pt x="2872" y="994"/>
                </a:lnTo>
                <a:close/>
                <a:moveTo>
                  <a:pt x="2957" y="994"/>
                </a:moveTo>
                <a:lnTo>
                  <a:pt x="3018" y="994"/>
                </a:lnTo>
                <a:lnTo>
                  <a:pt x="3018" y="1002"/>
                </a:lnTo>
                <a:lnTo>
                  <a:pt x="2957" y="1002"/>
                </a:lnTo>
                <a:lnTo>
                  <a:pt x="2957" y="994"/>
                </a:lnTo>
                <a:close/>
                <a:moveTo>
                  <a:pt x="3041" y="994"/>
                </a:moveTo>
                <a:lnTo>
                  <a:pt x="3103" y="994"/>
                </a:lnTo>
                <a:lnTo>
                  <a:pt x="3103" y="1002"/>
                </a:lnTo>
                <a:lnTo>
                  <a:pt x="3041" y="1002"/>
                </a:lnTo>
                <a:lnTo>
                  <a:pt x="3041" y="994"/>
                </a:lnTo>
                <a:close/>
                <a:moveTo>
                  <a:pt x="3126" y="994"/>
                </a:moveTo>
                <a:lnTo>
                  <a:pt x="3187" y="994"/>
                </a:lnTo>
                <a:lnTo>
                  <a:pt x="3187" y="1002"/>
                </a:lnTo>
                <a:lnTo>
                  <a:pt x="3126" y="1002"/>
                </a:lnTo>
                <a:lnTo>
                  <a:pt x="3126" y="994"/>
                </a:lnTo>
                <a:close/>
                <a:moveTo>
                  <a:pt x="3210" y="994"/>
                </a:moveTo>
                <a:lnTo>
                  <a:pt x="3271" y="994"/>
                </a:lnTo>
                <a:lnTo>
                  <a:pt x="3271" y="1002"/>
                </a:lnTo>
                <a:lnTo>
                  <a:pt x="3210" y="1002"/>
                </a:lnTo>
                <a:lnTo>
                  <a:pt x="3210" y="994"/>
                </a:lnTo>
                <a:close/>
                <a:moveTo>
                  <a:pt x="3295" y="994"/>
                </a:moveTo>
                <a:lnTo>
                  <a:pt x="3356" y="994"/>
                </a:lnTo>
                <a:lnTo>
                  <a:pt x="3356" y="1002"/>
                </a:lnTo>
                <a:lnTo>
                  <a:pt x="3295" y="1002"/>
                </a:lnTo>
                <a:lnTo>
                  <a:pt x="3295" y="994"/>
                </a:lnTo>
                <a:close/>
                <a:moveTo>
                  <a:pt x="3379" y="994"/>
                </a:moveTo>
                <a:lnTo>
                  <a:pt x="3440" y="994"/>
                </a:lnTo>
                <a:lnTo>
                  <a:pt x="3440" y="1002"/>
                </a:lnTo>
                <a:lnTo>
                  <a:pt x="3379" y="1002"/>
                </a:lnTo>
                <a:lnTo>
                  <a:pt x="3379" y="994"/>
                </a:lnTo>
                <a:close/>
                <a:moveTo>
                  <a:pt x="3463" y="994"/>
                </a:moveTo>
                <a:lnTo>
                  <a:pt x="3525" y="994"/>
                </a:lnTo>
                <a:lnTo>
                  <a:pt x="3525" y="1002"/>
                </a:lnTo>
                <a:lnTo>
                  <a:pt x="3463" y="1002"/>
                </a:lnTo>
                <a:lnTo>
                  <a:pt x="3463" y="994"/>
                </a:lnTo>
                <a:close/>
                <a:moveTo>
                  <a:pt x="3548" y="994"/>
                </a:moveTo>
                <a:lnTo>
                  <a:pt x="3609" y="994"/>
                </a:lnTo>
                <a:lnTo>
                  <a:pt x="3609" y="1002"/>
                </a:lnTo>
                <a:lnTo>
                  <a:pt x="3548" y="1002"/>
                </a:lnTo>
                <a:lnTo>
                  <a:pt x="3548" y="994"/>
                </a:lnTo>
                <a:close/>
                <a:moveTo>
                  <a:pt x="3632" y="994"/>
                </a:moveTo>
                <a:lnTo>
                  <a:pt x="3694" y="994"/>
                </a:lnTo>
                <a:lnTo>
                  <a:pt x="3694" y="1002"/>
                </a:lnTo>
                <a:lnTo>
                  <a:pt x="3632" y="1002"/>
                </a:lnTo>
                <a:lnTo>
                  <a:pt x="3632" y="994"/>
                </a:lnTo>
                <a:close/>
                <a:moveTo>
                  <a:pt x="3717" y="994"/>
                </a:moveTo>
                <a:lnTo>
                  <a:pt x="3778" y="994"/>
                </a:lnTo>
                <a:lnTo>
                  <a:pt x="3778" y="1002"/>
                </a:lnTo>
                <a:lnTo>
                  <a:pt x="3717" y="1002"/>
                </a:lnTo>
                <a:lnTo>
                  <a:pt x="3717" y="994"/>
                </a:lnTo>
                <a:close/>
                <a:moveTo>
                  <a:pt x="3801" y="994"/>
                </a:moveTo>
                <a:lnTo>
                  <a:pt x="3863" y="994"/>
                </a:lnTo>
                <a:lnTo>
                  <a:pt x="3863" y="1002"/>
                </a:lnTo>
                <a:lnTo>
                  <a:pt x="3801" y="1002"/>
                </a:lnTo>
                <a:lnTo>
                  <a:pt x="3801" y="994"/>
                </a:lnTo>
                <a:close/>
                <a:moveTo>
                  <a:pt x="3886" y="994"/>
                </a:moveTo>
                <a:lnTo>
                  <a:pt x="3947" y="994"/>
                </a:lnTo>
                <a:lnTo>
                  <a:pt x="3947" y="1002"/>
                </a:lnTo>
                <a:lnTo>
                  <a:pt x="3886" y="1002"/>
                </a:lnTo>
                <a:lnTo>
                  <a:pt x="3886" y="994"/>
                </a:lnTo>
                <a:close/>
                <a:moveTo>
                  <a:pt x="0" y="829"/>
                </a:moveTo>
                <a:lnTo>
                  <a:pt x="61" y="829"/>
                </a:lnTo>
                <a:lnTo>
                  <a:pt x="61" y="837"/>
                </a:lnTo>
                <a:lnTo>
                  <a:pt x="0" y="837"/>
                </a:lnTo>
                <a:lnTo>
                  <a:pt x="0" y="829"/>
                </a:lnTo>
                <a:close/>
                <a:moveTo>
                  <a:pt x="84" y="829"/>
                </a:moveTo>
                <a:lnTo>
                  <a:pt x="146" y="829"/>
                </a:lnTo>
                <a:lnTo>
                  <a:pt x="146" y="837"/>
                </a:lnTo>
                <a:lnTo>
                  <a:pt x="84" y="837"/>
                </a:lnTo>
                <a:lnTo>
                  <a:pt x="84" y="829"/>
                </a:lnTo>
                <a:close/>
                <a:moveTo>
                  <a:pt x="169" y="829"/>
                </a:moveTo>
                <a:lnTo>
                  <a:pt x="230" y="829"/>
                </a:lnTo>
                <a:lnTo>
                  <a:pt x="230" y="837"/>
                </a:lnTo>
                <a:lnTo>
                  <a:pt x="169" y="837"/>
                </a:lnTo>
                <a:lnTo>
                  <a:pt x="169" y="829"/>
                </a:lnTo>
                <a:close/>
                <a:moveTo>
                  <a:pt x="253" y="829"/>
                </a:moveTo>
                <a:lnTo>
                  <a:pt x="315" y="829"/>
                </a:lnTo>
                <a:lnTo>
                  <a:pt x="315" y="837"/>
                </a:lnTo>
                <a:lnTo>
                  <a:pt x="253" y="837"/>
                </a:lnTo>
                <a:lnTo>
                  <a:pt x="253" y="829"/>
                </a:lnTo>
                <a:close/>
                <a:moveTo>
                  <a:pt x="338" y="829"/>
                </a:moveTo>
                <a:lnTo>
                  <a:pt x="399" y="829"/>
                </a:lnTo>
                <a:lnTo>
                  <a:pt x="399" y="837"/>
                </a:lnTo>
                <a:lnTo>
                  <a:pt x="338" y="837"/>
                </a:lnTo>
                <a:lnTo>
                  <a:pt x="338" y="829"/>
                </a:lnTo>
                <a:close/>
                <a:moveTo>
                  <a:pt x="422" y="829"/>
                </a:moveTo>
                <a:lnTo>
                  <a:pt x="484" y="829"/>
                </a:lnTo>
                <a:lnTo>
                  <a:pt x="484" y="837"/>
                </a:lnTo>
                <a:lnTo>
                  <a:pt x="422" y="837"/>
                </a:lnTo>
                <a:lnTo>
                  <a:pt x="422" y="829"/>
                </a:lnTo>
                <a:close/>
                <a:moveTo>
                  <a:pt x="507" y="829"/>
                </a:moveTo>
                <a:lnTo>
                  <a:pt x="568" y="829"/>
                </a:lnTo>
                <a:lnTo>
                  <a:pt x="568" y="837"/>
                </a:lnTo>
                <a:lnTo>
                  <a:pt x="507" y="837"/>
                </a:lnTo>
                <a:lnTo>
                  <a:pt x="507" y="829"/>
                </a:lnTo>
                <a:close/>
                <a:moveTo>
                  <a:pt x="591" y="829"/>
                </a:moveTo>
                <a:lnTo>
                  <a:pt x="653" y="829"/>
                </a:lnTo>
                <a:lnTo>
                  <a:pt x="653" y="837"/>
                </a:lnTo>
                <a:lnTo>
                  <a:pt x="591" y="837"/>
                </a:lnTo>
                <a:lnTo>
                  <a:pt x="591" y="829"/>
                </a:lnTo>
                <a:close/>
                <a:moveTo>
                  <a:pt x="676" y="829"/>
                </a:moveTo>
                <a:lnTo>
                  <a:pt x="737" y="829"/>
                </a:lnTo>
                <a:lnTo>
                  <a:pt x="737" y="837"/>
                </a:lnTo>
                <a:lnTo>
                  <a:pt x="676" y="837"/>
                </a:lnTo>
                <a:lnTo>
                  <a:pt x="676" y="829"/>
                </a:lnTo>
                <a:close/>
                <a:moveTo>
                  <a:pt x="760" y="829"/>
                </a:moveTo>
                <a:lnTo>
                  <a:pt x="822" y="829"/>
                </a:lnTo>
                <a:lnTo>
                  <a:pt x="822" y="837"/>
                </a:lnTo>
                <a:lnTo>
                  <a:pt x="760" y="837"/>
                </a:lnTo>
                <a:lnTo>
                  <a:pt x="760" y="829"/>
                </a:lnTo>
                <a:close/>
                <a:moveTo>
                  <a:pt x="845" y="829"/>
                </a:moveTo>
                <a:lnTo>
                  <a:pt x="906" y="829"/>
                </a:lnTo>
                <a:lnTo>
                  <a:pt x="906" y="837"/>
                </a:lnTo>
                <a:lnTo>
                  <a:pt x="845" y="837"/>
                </a:lnTo>
                <a:lnTo>
                  <a:pt x="845" y="829"/>
                </a:lnTo>
                <a:close/>
                <a:moveTo>
                  <a:pt x="929" y="829"/>
                </a:moveTo>
                <a:lnTo>
                  <a:pt x="991" y="829"/>
                </a:lnTo>
                <a:lnTo>
                  <a:pt x="991" y="837"/>
                </a:lnTo>
                <a:lnTo>
                  <a:pt x="929" y="837"/>
                </a:lnTo>
                <a:lnTo>
                  <a:pt x="929" y="829"/>
                </a:lnTo>
                <a:close/>
                <a:moveTo>
                  <a:pt x="1014" y="829"/>
                </a:moveTo>
                <a:lnTo>
                  <a:pt x="1075" y="829"/>
                </a:lnTo>
                <a:lnTo>
                  <a:pt x="1075" y="837"/>
                </a:lnTo>
                <a:lnTo>
                  <a:pt x="1014" y="837"/>
                </a:lnTo>
                <a:lnTo>
                  <a:pt x="1014" y="829"/>
                </a:lnTo>
                <a:close/>
                <a:moveTo>
                  <a:pt x="1098" y="829"/>
                </a:moveTo>
                <a:lnTo>
                  <a:pt x="1159" y="829"/>
                </a:lnTo>
                <a:lnTo>
                  <a:pt x="1159" y="837"/>
                </a:lnTo>
                <a:lnTo>
                  <a:pt x="1098" y="837"/>
                </a:lnTo>
                <a:lnTo>
                  <a:pt x="1098" y="829"/>
                </a:lnTo>
                <a:close/>
                <a:moveTo>
                  <a:pt x="1183" y="829"/>
                </a:moveTo>
                <a:lnTo>
                  <a:pt x="1244" y="829"/>
                </a:lnTo>
                <a:lnTo>
                  <a:pt x="1244" y="837"/>
                </a:lnTo>
                <a:lnTo>
                  <a:pt x="1183" y="837"/>
                </a:lnTo>
                <a:lnTo>
                  <a:pt x="1183" y="829"/>
                </a:lnTo>
                <a:close/>
                <a:moveTo>
                  <a:pt x="1267" y="829"/>
                </a:moveTo>
                <a:lnTo>
                  <a:pt x="1328" y="829"/>
                </a:lnTo>
                <a:lnTo>
                  <a:pt x="1328" y="837"/>
                </a:lnTo>
                <a:lnTo>
                  <a:pt x="1267" y="837"/>
                </a:lnTo>
                <a:lnTo>
                  <a:pt x="1267" y="829"/>
                </a:lnTo>
                <a:close/>
                <a:moveTo>
                  <a:pt x="1351" y="829"/>
                </a:moveTo>
                <a:lnTo>
                  <a:pt x="1413" y="829"/>
                </a:lnTo>
                <a:lnTo>
                  <a:pt x="1413" y="837"/>
                </a:lnTo>
                <a:lnTo>
                  <a:pt x="1351" y="837"/>
                </a:lnTo>
                <a:lnTo>
                  <a:pt x="1351" y="829"/>
                </a:lnTo>
                <a:close/>
                <a:moveTo>
                  <a:pt x="1436" y="829"/>
                </a:moveTo>
                <a:lnTo>
                  <a:pt x="1497" y="829"/>
                </a:lnTo>
                <a:lnTo>
                  <a:pt x="1497" y="837"/>
                </a:lnTo>
                <a:lnTo>
                  <a:pt x="1436" y="837"/>
                </a:lnTo>
                <a:lnTo>
                  <a:pt x="1436" y="829"/>
                </a:lnTo>
                <a:close/>
                <a:moveTo>
                  <a:pt x="1520" y="829"/>
                </a:moveTo>
                <a:lnTo>
                  <a:pt x="1582" y="829"/>
                </a:lnTo>
                <a:lnTo>
                  <a:pt x="1582" y="837"/>
                </a:lnTo>
                <a:lnTo>
                  <a:pt x="1520" y="837"/>
                </a:lnTo>
                <a:lnTo>
                  <a:pt x="1520" y="829"/>
                </a:lnTo>
                <a:close/>
                <a:moveTo>
                  <a:pt x="1605" y="829"/>
                </a:moveTo>
                <a:lnTo>
                  <a:pt x="1666" y="829"/>
                </a:lnTo>
                <a:lnTo>
                  <a:pt x="1666" y="837"/>
                </a:lnTo>
                <a:lnTo>
                  <a:pt x="1605" y="837"/>
                </a:lnTo>
                <a:lnTo>
                  <a:pt x="1605" y="829"/>
                </a:lnTo>
                <a:close/>
                <a:moveTo>
                  <a:pt x="1689" y="829"/>
                </a:moveTo>
                <a:lnTo>
                  <a:pt x="1751" y="829"/>
                </a:lnTo>
                <a:lnTo>
                  <a:pt x="1751" y="837"/>
                </a:lnTo>
                <a:lnTo>
                  <a:pt x="1689" y="837"/>
                </a:lnTo>
                <a:lnTo>
                  <a:pt x="1689" y="829"/>
                </a:lnTo>
                <a:close/>
                <a:moveTo>
                  <a:pt x="1774" y="829"/>
                </a:moveTo>
                <a:lnTo>
                  <a:pt x="1835" y="829"/>
                </a:lnTo>
                <a:lnTo>
                  <a:pt x="1835" y="837"/>
                </a:lnTo>
                <a:lnTo>
                  <a:pt x="1774" y="837"/>
                </a:lnTo>
                <a:lnTo>
                  <a:pt x="1774" y="829"/>
                </a:lnTo>
                <a:close/>
                <a:moveTo>
                  <a:pt x="1858" y="829"/>
                </a:moveTo>
                <a:lnTo>
                  <a:pt x="1920" y="829"/>
                </a:lnTo>
                <a:lnTo>
                  <a:pt x="1920" y="837"/>
                </a:lnTo>
                <a:lnTo>
                  <a:pt x="1858" y="837"/>
                </a:lnTo>
                <a:lnTo>
                  <a:pt x="1858" y="829"/>
                </a:lnTo>
                <a:close/>
                <a:moveTo>
                  <a:pt x="1943" y="829"/>
                </a:moveTo>
                <a:lnTo>
                  <a:pt x="2004" y="829"/>
                </a:lnTo>
                <a:lnTo>
                  <a:pt x="2004" y="837"/>
                </a:lnTo>
                <a:lnTo>
                  <a:pt x="1943" y="837"/>
                </a:lnTo>
                <a:lnTo>
                  <a:pt x="1943" y="829"/>
                </a:lnTo>
                <a:close/>
                <a:moveTo>
                  <a:pt x="2027" y="829"/>
                </a:moveTo>
                <a:lnTo>
                  <a:pt x="2089" y="829"/>
                </a:lnTo>
                <a:lnTo>
                  <a:pt x="2089" y="837"/>
                </a:lnTo>
                <a:lnTo>
                  <a:pt x="2027" y="837"/>
                </a:lnTo>
                <a:lnTo>
                  <a:pt x="2027" y="829"/>
                </a:lnTo>
                <a:close/>
                <a:moveTo>
                  <a:pt x="2112" y="829"/>
                </a:moveTo>
                <a:lnTo>
                  <a:pt x="2173" y="829"/>
                </a:lnTo>
                <a:lnTo>
                  <a:pt x="2173" y="837"/>
                </a:lnTo>
                <a:lnTo>
                  <a:pt x="2112" y="837"/>
                </a:lnTo>
                <a:lnTo>
                  <a:pt x="2112" y="829"/>
                </a:lnTo>
                <a:close/>
                <a:moveTo>
                  <a:pt x="2196" y="829"/>
                </a:moveTo>
                <a:lnTo>
                  <a:pt x="2258" y="829"/>
                </a:lnTo>
                <a:lnTo>
                  <a:pt x="2258" y="837"/>
                </a:lnTo>
                <a:lnTo>
                  <a:pt x="2196" y="837"/>
                </a:lnTo>
                <a:lnTo>
                  <a:pt x="2196" y="829"/>
                </a:lnTo>
                <a:close/>
                <a:moveTo>
                  <a:pt x="2281" y="829"/>
                </a:moveTo>
                <a:lnTo>
                  <a:pt x="2342" y="829"/>
                </a:lnTo>
                <a:lnTo>
                  <a:pt x="2342" y="837"/>
                </a:lnTo>
                <a:lnTo>
                  <a:pt x="2281" y="837"/>
                </a:lnTo>
                <a:lnTo>
                  <a:pt x="2281" y="829"/>
                </a:lnTo>
                <a:close/>
                <a:moveTo>
                  <a:pt x="2365" y="829"/>
                </a:moveTo>
                <a:lnTo>
                  <a:pt x="2427" y="829"/>
                </a:lnTo>
                <a:lnTo>
                  <a:pt x="2427" y="837"/>
                </a:lnTo>
                <a:lnTo>
                  <a:pt x="2365" y="837"/>
                </a:lnTo>
                <a:lnTo>
                  <a:pt x="2365" y="829"/>
                </a:lnTo>
                <a:close/>
                <a:moveTo>
                  <a:pt x="2450" y="829"/>
                </a:moveTo>
                <a:lnTo>
                  <a:pt x="2511" y="829"/>
                </a:lnTo>
                <a:lnTo>
                  <a:pt x="2511" y="837"/>
                </a:lnTo>
                <a:lnTo>
                  <a:pt x="2450" y="837"/>
                </a:lnTo>
                <a:lnTo>
                  <a:pt x="2450" y="829"/>
                </a:lnTo>
                <a:close/>
                <a:moveTo>
                  <a:pt x="2534" y="829"/>
                </a:moveTo>
                <a:lnTo>
                  <a:pt x="2596" y="829"/>
                </a:lnTo>
                <a:lnTo>
                  <a:pt x="2596" y="837"/>
                </a:lnTo>
                <a:lnTo>
                  <a:pt x="2534" y="837"/>
                </a:lnTo>
                <a:lnTo>
                  <a:pt x="2534" y="829"/>
                </a:lnTo>
                <a:close/>
                <a:moveTo>
                  <a:pt x="2619" y="829"/>
                </a:moveTo>
                <a:lnTo>
                  <a:pt x="2680" y="829"/>
                </a:lnTo>
                <a:lnTo>
                  <a:pt x="2680" y="837"/>
                </a:lnTo>
                <a:lnTo>
                  <a:pt x="2619" y="837"/>
                </a:lnTo>
                <a:lnTo>
                  <a:pt x="2619" y="829"/>
                </a:lnTo>
                <a:close/>
                <a:moveTo>
                  <a:pt x="2703" y="829"/>
                </a:moveTo>
                <a:lnTo>
                  <a:pt x="2765" y="829"/>
                </a:lnTo>
                <a:lnTo>
                  <a:pt x="2765" y="837"/>
                </a:lnTo>
                <a:lnTo>
                  <a:pt x="2703" y="837"/>
                </a:lnTo>
                <a:lnTo>
                  <a:pt x="2703" y="829"/>
                </a:lnTo>
                <a:close/>
                <a:moveTo>
                  <a:pt x="2788" y="829"/>
                </a:moveTo>
                <a:lnTo>
                  <a:pt x="2849" y="829"/>
                </a:lnTo>
                <a:lnTo>
                  <a:pt x="2849" y="837"/>
                </a:lnTo>
                <a:lnTo>
                  <a:pt x="2788" y="837"/>
                </a:lnTo>
                <a:lnTo>
                  <a:pt x="2788" y="829"/>
                </a:lnTo>
                <a:close/>
                <a:moveTo>
                  <a:pt x="2872" y="829"/>
                </a:moveTo>
                <a:lnTo>
                  <a:pt x="2934" y="829"/>
                </a:lnTo>
                <a:lnTo>
                  <a:pt x="2934" y="837"/>
                </a:lnTo>
                <a:lnTo>
                  <a:pt x="2872" y="837"/>
                </a:lnTo>
                <a:lnTo>
                  <a:pt x="2872" y="829"/>
                </a:lnTo>
                <a:close/>
                <a:moveTo>
                  <a:pt x="2957" y="829"/>
                </a:moveTo>
                <a:lnTo>
                  <a:pt x="3018" y="829"/>
                </a:lnTo>
                <a:lnTo>
                  <a:pt x="3018" y="837"/>
                </a:lnTo>
                <a:lnTo>
                  <a:pt x="2957" y="837"/>
                </a:lnTo>
                <a:lnTo>
                  <a:pt x="2957" y="829"/>
                </a:lnTo>
                <a:close/>
                <a:moveTo>
                  <a:pt x="3041" y="829"/>
                </a:moveTo>
                <a:lnTo>
                  <a:pt x="3103" y="829"/>
                </a:lnTo>
                <a:lnTo>
                  <a:pt x="3103" y="837"/>
                </a:lnTo>
                <a:lnTo>
                  <a:pt x="3041" y="837"/>
                </a:lnTo>
                <a:lnTo>
                  <a:pt x="3041" y="829"/>
                </a:lnTo>
                <a:close/>
                <a:moveTo>
                  <a:pt x="3126" y="829"/>
                </a:moveTo>
                <a:lnTo>
                  <a:pt x="3187" y="829"/>
                </a:lnTo>
                <a:lnTo>
                  <a:pt x="3187" y="837"/>
                </a:lnTo>
                <a:lnTo>
                  <a:pt x="3126" y="837"/>
                </a:lnTo>
                <a:lnTo>
                  <a:pt x="3126" y="829"/>
                </a:lnTo>
                <a:close/>
                <a:moveTo>
                  <a:pt x="3210" y="829"/>
                </a:moveTo>
                <a:lnTo>
                  <a:pt x="3271" y="829"/>
                </a:lnTo>
                <a:lnTo>
                  <a:pt x="3271" y="837"/>
                </a:lnTo>
                <a:lnTo>
                  <a:pt x="3210" y="837"/>
                </a:lnTo>
                <a:lnTo>
                  <a:pt x="3210" y="829"/>
                </a:lnTo>
                <a:close/>
                <a:moveTo>
                  <a:pt x="3295" y="829"/>
                </a:moveTo>
                <a:lnTo>
                  <a:pt x="3356" y="829"/>
                </a:lnTo>
                <a:lnTo>
                  <a:pt x="3356" y="837"/>
                </a:lnTo>
                <a:lnTo>
                  <a:pt x="3295" y="837"/>
                </a:lnTo>
                <a:lnTo>
                  <a:pt x="3295" y="829"/>
                </a:lnTo>
                <a:close/>
                <a:moveTo>
                  <a:pt x="3379" y="829"/>
                </a:moveTo>
                <a:lnTo>
                  <a:pt x="3440" y="829"/>
                </a:lnTo>
                <a:lnTo>
                  <a:pt x="3440" y="837"/>
                </a:lnTo>
                <a:lnTo>
                  <a:pt x="3379" y="837"/>
                </a:lnTo>
                <a:lnTo>
                  <a:pt x="3379" y="829"/>
                </a:lnTo>
                <a:close/>
                <a:moveTo>
                  <a:pt x="3463" y="829"/>
                </a:moveTo>
                <a:lnTo>
                  <a:pt x="3525" y="829"/>
                </a:lnTo>
                <a:lnTo>
                  <a:pt x="3525" y="837"/>
                </a:lnTo>
                <a:lnTo>
                  <a:pt x="3463" y="837"/>
                </a:lnTo>
                <a:lnTo>
                  <a:pt x="3463" y="829"/>
                </a:lnTo>
                <a:close/>
                <a:moveTo>
                  <a:pt x="3548" y="829"/>
                </a:moveTo>
                <a:lnTo>
                  <a:pt x="3609" y="829"/>
                </a:lnTo>
                <a:lnTo>
                  <a:pt x="3609" y="837"/>
                </a:lnTo>
                <a:lnTo>
                  <a:pt x="3548" y="837"/>
                </a:lnTo>
                <a:lnTo>
                  <a:pt x="3548" y="829"/>
                </a:lnTo>
                <a:close/>
                <a:moveTo>
                  <a:pt x="3632" y="829"/>
                </a:moveTo>
                <a:lnTo>
                  <a:pt x="3694" y="829"/>
                </a:lnTo>
                <a:lnTo>
                  <a:pt x="3694" y="837"/>
                </a:lnTo>
                <a:lnTo>
                  <a:pt x="3632" y="837"/>
                </a:lnTo>
                <a:lnTo>
                  <a:pt x="3632" y="829"/>
                </a:lnTo>
                <a:close/>
                <a:moveTo>
                  <a:pt x="3717" y="829"/>
                </a:moveTo>
                <a:lnTo>
                  <a:pt x="3778" y="829"/>
                </a:lnTo>
                <a:lnTo>
                  <a:pt x="3778" y="837"/>
                </a:lnTo>
                <a:lnTo>
                  <a:pt x="3717" y="837"/>
                </a:lnTo>
                <a:lnTo>
                  <a:pt x="3717" y="829"/>
                </a:lnTo>
                <a:close/>
                <a:moveTo>
                  <a:pt x="3801" y="829"/>
                </a:moveTo>
                <a:lnTo>
                  <a:pt x="3863" y="829"/>
                </a:lnTo>
                <a:lnTo>
                  <a:pt x="3863" y="837"/>
                </a:lnTo>
                <a:lnTo>
                  <a:pt x="3801" y="837"/>
                </a:lnTo>
                <a:lnTo>
                  <a:pt x="3801" y="829"/>
                </a:lnTo>
                <a:close/>
                <a:moveTo>
                  <a:pt x="3886" y="829"/>
                </a:moveTo>
                <a:lnTo>
                  <a:pt x="3947" y="829"/>
                </a:lnTo>
                <a:lnTo>
                  <a:pt x="3947" y="837"/>
                </a:lnTo>
                <a:lnTo>
                  <a:pt x="3886" y="837"/>
                </a:lnTo>
                <a:lnTo>
                  <a:pt x="3886" y="829"/>
                </a:lnTo>
                <a:close/>
                <a:moveTo>
                  <a:pt x="0" y="663"/>
                </a:moveTo>
                <a:lnTo>
                  <a:pt x="61" y="663"/>
                </a:lnTo>
                <a:lnTo>
                  <a:pt x="61" y="670"/>
                </a:lnTo>
                <a:lnTo>
                  <a:pt x="0" y="670"/>
                </a:lnTo>
                <a:lnTo>
                  <a:pt x="0" y="663"/>
                </a:lnTo>
                <a:close/>
                <a:moveTo>
                  <a:pt x="84" y="663"/>
                </a:moveTo>
                <a:lnTo>
                  <a:pt x="146" y="663"/>
                </a:lnTo>
                <a:lnTo>
                  <a:pt x="146" y="670"/>
                </a:lnTo>
                <a:lnTo>
                  <a:pt x="84" y="670"/>
                </a:lnTo>
                <a:lnTo>
                  <a:pt x="84" y="663"/>
                </a:lnTo>
                <a:close/>
                <a:moveTo>
                  <a:pt x="169" y="663"/>
                </a:moveTo>
                <a:lnTo>
                  <a:pt x="230" y="663"/>
                </a:lnTo>
                <a:lnTo>
                  <a:pt x="230" y="670"/>
                </a:lnTo>
                <a:lnTo>
                  <a:pt x="169" y="670"/>
                </a:lnTo>
                <a:lnTo>
                  <a:pt x="169" y="663"/>
                </a:lnTo>
                <a:close/>
                <a:moveTo>
                  <a:pt x="253" y="663"/>
                </a:moveTo>
                <a:lnTo>
                  <a:pt x="315" y="663"/>
                </a:lnTo>
                <a:lnTo>
                  <a:pt x="315" y="670"/>
                </a:lnTo>
                <a:lnTo>
                  <a:pt x="253" y="670"/>
                </a:lnTo>
                <a:lnTo>
                  <a:pt x="253" y="663"/>
                </a:lnTo>
                <a:close/>
                <a:moveTo>
                  <a:pt x="338" y="663"/>
                </a:moveTo>
                <a:lnTo>
                  <a:pt x="399" y="663"/>
                </a:lnTo>
                <a:lnTo>
                  <a:pt x="399" y="670"/>
                </a:lnTo>
                <a:lnTo>
                  <a:pt x="338" y="670"/>
                </a:lnTo>
                <a:lnTo>
                  <a:pt x="338" y="663"/>
                </a:lnTo>
                <a:close/>
                <a:moveTo>
                  <a:pt x="422" y="663"/>
                </a:moveTo>
                <a:lnTo>
                  <a:pt x="484" y="663"/>
                </a:lnTo>
                <a:lnTo>
                  <a:pt x="484" y="670"/>
                </a:lnTo>
                <a:lnTo>
                  <a:pt x="422" y="670"/>
                </a:lnTo>
                <a:lnTo>
                  <a:pt x="422" y="663"/>
                </a:lnTo>
                <a:close/>
                <a:moveTo>
                  <a:pt x="507" y="663"/>
                </a:moveTo>
                <a:lnTo>
                  <a:pt x="568" y="663"/>
                </a:lnTo>
                <a:lnTo>
                  <a:pt x="568" y="670"/>
                </a:lnTo>
                <a:lnTo>
                  <a:pt x="507" y="670"/>
                </a:lnTo>
                <a:lnTo>
                  <a:pt x="507" y="663"/>
                </a:lnTo>
                <a:close/>
                <a:moveTo>
                  <a:pt x="591" y="663"/>
                </a:moveTo>
                <a:lnTo>
                  <a:pt x="653" y="663"/>
                </a:lnTo>
                <a:lnTo>
                  <a:pt x="653" y="670"/>
                </a:lnTo>
                <a:lnTo>
                  <a:pt x="591" y="670"/>
                </a:lnTo>
                <a:lnTo>
                  <a:pt x="591" y="663"/>
                </a:lnTo>
                <a:close/>
                <a:moveTo>
                  <a:pt x="676" y="663"/>
                </a:moveTo>
                <a:lnTo>
                  <a:pt x="737" y="663"/>
                </a:lnTo>
                <a:lnTo>
                  <a:pt x="737" y="670"/>
                </a:lnTo>
                <a:lnTo>
                  <a:pt x="676" y="670"/>
                </a:lnTo>
                <a:lnTo>
                  <a:pt x="676" y="663"/>
                </a:lnTo>
                <a:close/>
                <a:moveTo>
                  <a:pt x="760" y="663"/>
                </a:moveTo>
                <a:lnTo>
                  <a:pt x="822" y="663"/>
                </a:lnTo>
                <a:lnTo>
                  <a:pt x="822" y="670"/>
                </a:lnTo>
                <a:lnTo>
                  <a:pt x="760" y="670"/>
                </a:lnTo>
                <a:lnTo>
                  <a:pt x="760" y="663"/>
                </a:lnTo>
                <a:close/>
                <a:moveTo>
                  <a:pt x="845" y="663"/>
                </a:moveTo>
                <a:lnTo>
                  <a:pt x="906" y="663"/>
                </a:lnTo>
                <a:lnTo>
                  <a:pt x="906" y="670"/>
                </a:lnTo>
                <a:lnTo>
                  <a:pt x="845" y="670"/>
                </a:lnTo>
                <a:lnTo>
                  <a:pt x="845" y="663"/>
                </a:lnTo>
                <a:close/>
                <a:moveTo>
                  <a:pt x="929" y="663"/>
                </a:moveTo>
                <a:lnTo>
                  <a:pt x="991" y="663"/>
                </a:lnTo>
                <a:lnTo>
                  <a:pt x="991" y="670"/>
                </a:lnTo>
                <a:lnTo>
                  <a:pt x="929" y="670"/>
                </a:lnTo>
                <a:lnTo>
                  <a:pt x="929" y="663"/>
                </a:lnTo>
                <a:close/>
                <a:moveTo>
                  <a:pt x="1014" y="663"/>
                </a:moveTo>
                <a:lnTo>
                  <a:pt x="1075" y="663"/>
                </a:lnTo>
                <a:lnTo>
                  <a:pt x="1075" y="670"/>
                </a:lnTo>
                <a:lnTo>
                  <a:pt x="1014" y="670"/>
                </a:lnTo>
                <a:lnTo>
                  <a:pt x="1014" y="663"/>
                </a:lnTo>
                <a:close/>
                <a:moveTo>
                  <a:pt x="1098" y="663"/>
                </a:moveTo>
                <a:lnTo>
                  <a:pt x="1159" y="663"/>
                </a:lnTo>
                <a:lnTo>
                  <a:pt x="1159" y="670"/>
                </a:lnTo>
                <a:lnTo>
                  <a:pt x="1098" y="670"/>
                </a:lnTo>
                <a:lnTo>
                  <a:pt x="1098" y="663"/>
                </a:lnTo>
                <a:close/>
                <a:moveTo>
                  <a:pt x="1183" y="663"/>
                </a:moveTo>
                <a:lnTo>
                  <a:pt x="1244" y="663"/>
                </a:lnTo>
                <a:lnTo>
                  <a:pt x="1244" y="670"/>
                </a:lnTo>
                <a:lnTo>
                  <a:pt x="1183" y="670"/>
                </a:lnTo>
                <a:lnTo>
                  <a:pt x="1183" y="663"/>
                </a:lnTo>
                <a:close/>
                <a:moveTo>
                  <a:pt x="1267" y="663"/>
                </a:moveTo>
                <a:lnTo>
                  <a:pt x="1328" y="663"/>
                </a:lnTo>
                <a:lnTo>
                  <a:pt x="1328" y="670"/>
                </a:lnTo>
                <a:lnTo>
                  <a:pt x="1267" y="670"/>
                </a:lnTo>
                <a:lnTo>
                  <a:pt x="1267" y="663"/>
                </a:lnTo>
                <a:close/>
                <a:moveTo>
                  <a:pt x="1351" y="663"/>
                </a:moveTo>
                <a:lnTo>
                  <a:pt x="1413" y="663"/>
                </a:lnTo>
                <a:lnTo>
                  <a:pt x="1413" y="670"/>
                </a:lnTo>
                <a:lnTo>
                  <a:pt x="1351" y="670"/>
                </a:lnTo>
                <a:lnTo>
                  <a:pt x="1351" y="663"/>
                </a:lnTo>
                <a:close/>
                <a:moveTo>
                  <a:pt x="1436" y="663"/>
                </a:moveTo>
                <a:lnTo>
                  <a:pt x="1497" y="663"/>
                </a:lnTo>
                <a:lnTo>
                  <a:pt x="1497" y="670"/>
                </a:lnTo>
                <a:lnTo>
                  <a:pt x="1436" y="670"/>
                </a:lnTo>
                <a:lnTo>
                  <a:pt x="1436" y="663"/>
                </a:lnTo>
                <a:close/>
                <a:moveTo>
                  <a:pt x="1520" y="663"/>
                </a:moveTo>
                <a:lnTo>
                  <a:pt x="1582" y="663"/>
                </a:lnTo>
                <a:lnTo>
                  <a:pt x="1582" y="670"/>
                </a:lnTo>
                <a:lnTo>
                  <a:pt x="1520" y="670"/>
                </a:lnTo>
                <a:lnTo>
                  <a:pt x="1520" y="663"/>
                </a:lnTo>
                <a:close/>
                <a:moveTo>
                  <a:pt x="1605" y="663"/>
                </a:moveTo>
                <a:lnTo>
                  <a:pt x="1666" y="663"/>
                </a:lnTo>
                <a:lnTo>
                  <a:pt x="1666" y="670"/>
                </a:lnTo>
                <a:lnTo>
                  <a:pt x="1605" y="670"/>
                </a:lnTo>
                <a:lnTo>
                  <a:pt x="1605" y="663"/>
                </a:lnTo>
                <a:close/>
                <a:moveTo>
                  <a:pt x="1689" y="663"/>
                </a:moveTo>
                <a:lnTo>
                  <a:pt x="1751" y="663"/>
                </a:lnTo>
                <a:lnTo>
                  <a:pt x="1751" y="670"/>
                </a:lnTo>
                <a:lnTo>
                  <a:pt x="1689" y="670"/>
                </a:lnTo>
                <a:lnTo>
                  <a:pt x="1689" y="663"/>
                </a:lnTo>
                <a:close/>
                <a:moveTo>
                  <a:pt x="1774" y="663"/>
                </a:moveTo>
                <a:lnTo>
                  <a:pt x="1835" y="663"/>
                </a:lnTo>
                <a:lnTo>
                  <a:pt x="1835" y="670"/>
                </a:lnTo>
                <a:lnTo>
                  <a:pt x="1774" y="670"/>
                </a:lnTo>
                <a:lnTo>
                  <a:pt x="1774" y="663"/>
                </a:lnTo>
                <a:close/>
                <a:moveTo>
                  <a:pt x="1858" y="663"/>
                </a:moveTo>
                <a:lnTo>
                  <a:pt x="1920" y="663"/>
                </a:lnTo>
                <a:lnTo>
                  <a:pt x="1920" y="670"/>
                </a:lnTo>
                <a:lnTo>
                  <a:pt x="1858" y="670"/>
                </a:lnTo>
                <a:lnTo>
                  <a:pt x="1858" y="663"/>
                </a:lnTo>
                <a:close/>
                <a:moveTo>
                  <a:pt x="1943" y="663"/>
                </a:moveTo>
                <a:lnTo>
                  <a:pt x="2004" y="663"/>
                </a:lnTo>
                <a:lnTo>
                  <a:pt x="2004" y="670"/>
                </a:lnTo>
                <a:lnTo>
                  <a:pt x="1943" y="670"/>
                </a:lnTo>
                <a:lnTo>
                  <a:pt x="1943" y="663"/>
                </a:lnTo>
                <a:close/>
                <a:moveTo>
                  <a:pt x="2027" y="663"/>
                </a:moveTo>
                <a:lnTo>
                  <a:pt x="2089" y="663"/>
                </a:lnTo>
                <a:lnTo>
                  <a:pt x="2089" y="670"/>
                </a:lnTo>
                <a:lnTo>
                  <a:pt x="2027" y="670"/>
                </a:lnTo>
                <a:lnTo>
                  <a:pt x="2027" y="663"/>
                </a:lnTo>
                <a:close/>
                <a:moveTo>
                  <a:pt x="2112" y="663"/>
                </a:moveTo>
                <a:lnTo>
                  <a:pt x="2173" y="663"/>
                </a:lnTo>
                <a:lnTo>
                  <a:pt x="2173" y="670"/>
                </a:lnTo>
                <a:lnTo>
                  <a:pt x="2112" y="670"/>
                </a:lnTo>
                <a:lnTo>
                  <a:pt x="2112" y="663"/>
                </a:lnTo>
                <a:close/>
                <a:moveTo>
                  <a:pt x="2196" y="663"/>
                </a:moveTo>
                <a:lnTo>
                  <a:pt x="2258" y="663"/>
                </a:lnTo>
                <a:lnTo>
                  <a:pt x="2258" y="670"/>
                </a:lnTo>
                <a:lnTo>
                  <a:pt x="2196" y="670"/>
                </a:lnTo>
                <a:lnTo>
                  <a:pt x="2196" y="663"/>
                </a:lnTo>
                <a:close/>
                <a:moveTo>
                  <a:pt x="2281" y="663"/>
                </a:moveTo>
                <a:lnTo>
                  <a:pt x="2342" y="663"/>
                </a:lnTo>
                <a:lnTo>
                  <a:pt x="2342" y="670"/>
                </a:lnTo>
                <a:lnTo>
                  <a:pt x="2281" y="670"/>
                </a:lnTo>
                <a:lnTo>
                  <a:pt x="2281" y="663"/>
                </a:lnTo>
                <a:close/>
                <a:moveTo>
                  <a:pt x="2365" y="663"/>
                </a:moveTo>
                <a:lnTo>
                  <a:pt x="2427" y="663"/>
                </a:lnTo>
                <a:lnTo>
                  <a:pt x="2427" y="670"/>
                </a:lnTo>
                <a:lnTo>
                  <a:pt x="2365" y="670"/>
                </a:lnTo>
                <a:lnTo>
                  <a:pt x="2365" y="663"/>
                </a:lnTo>
                <a:close/>
                <a:moveTo>
                  <a:pt x="2450" y="663"/>
                </a:moveTo>
                <a:lnTo>
                  <a:pt x="2511" y="663"/>
                </a:lnTo>
                <a:lnTo>
                  <a:pt x="2511" y="670"/>
                </a:lnTo>
                <a:lnTo>
                  <a:pt x="2450" y="670"/>
                </a:lnTo>
                <a:lnTo>
                  <a:pt x="2450" y="663"/>
                </a:lnTo>
                <a:close/>
                <a:moveTo>
                  <a:pt x="2534" y="663"/>
                </a:moveTo>
                <a:lnTo>
                  <a:pt x="2596" y="663"/>
                </a:lnTo>
                <a:lnTo>
                  <a:pt x="2596" y="670"/>
                </a:lnTo>
                <a:lnTo>
                  <a:pt x="2534" y="670"/>
                </a:lnTo>
                <a:lnTo>
                  <a:pt x="2534" y="663"/>
                </a:lnTo>
                <a:close/>
                <a:moveTo>
                  <a:pt x="2619" y="663"/>
                </a:moveTo>
                <a:lnTo>
                  <a:pt x="2680" y="663"/>
                </a:lnTo>
                <a:lnTo>
                  <a:pt x="2680" y="670"/>
                </a:lnTo>
                <a:lnTo>
                  <a:pt x="2619" y="670"/>
                </a:lnTo>
                <a:lnTo>
                  <a:pt x="2619" y="663"/>
                </a:lnTo>
                <a:close/>
                <a:moveTo>
                  <a:pt x="2703" y="663"/>
                </a:moveTo>
                <a:lnTo>
                  <a:pt x="2765" y="663"/>
                </a:lnTo>
                <a:lnTo>
                  <a:pt x="2765" y="670"/>
                </a:lnTo>
                <a:lnTo>
                  <a:pt x="2703" y="670"/>
                </a:lnTo>
                <a:lnTo>
                  <a:pt x="2703" y="663"/>
                </a:lnTo>
                <a:close/>
                <a:moveTo>
                  <a:pt x="2788" y="663"/>
                </a:moveTo>
                <a:lnTo>
                  <a:pt x="2849" y="663"/>
                </a:lnTo>
                <a:lnTo>
                  <a:pt x="2849" y="670"/>
                </a:lnTo>
                <a:lnTo>
                  <a:pt x="2788" y="670"/>
                </a:lnTo>
                <a:lnTo>
                  <a:pt x="2788" y="663"/>
                </a:lnTo>
                <a:close/>
                <a:moveTo>
                  <a:pt x="2872" y="663"/>
                </a:moveTo>
                <a:lnTo>
                  <a:pt x="2934" y="663"/>
                </a:lnTo>
                <a:lnTo>
                  <a:pt x="2934" y="670"/>
                </a:lnTo>
                <a:lnTo>
                  <a:pt x="2872" y="670"/>
                </a:lnTo>
                <a:lnTo>
                  <a:pt x="2872" y="663"/>
                </a:lnTo>
                <a:close/>
                <a:moveTo>
                  <a:pt x="2957" y="663"/>
                </a:moveTo>
                <a:lnTo>
                  <a:pt x="3018" y="663"/>
                </a:lnTo>
                <a:lnTo>
                  <a:pt x="3018" y="670"/>
                </a:lnTo>
                <a:lnTo>
                  <a:pt x="2957" y="670"/>
                </a:lnTo>
                <a:lnTo>
                  <a:pt x="2957" y="663"/>
                </a:lnTo>
                <a:close/>
                <a:moveTo>
                  <a:pt x="3041" y="663"/>
                </a:moveTo>
                <a:lnTo>
                  <a:pt x="3103" y="663"/>
                </a:lnTo>
                <a:lnTo>
                  <a:pt x="3103" y="670"/>
                </a:lnTo>
                <a:lnTo>
                  <a:pt x="3041" y="670"/>
                </a:lnTo>
                <a:lnTo>
                  <a:pt x="3041" y="663"/>
                </a:lnTo>
                <a:close/>
                <a:moveTo>
                  <a:pt x="3126" y="663"/>
                </a:moveTo>
                <a:lnTo>
                  <a:pt x="3187" y="663"/>
                </a:lnTo>
                <a:lnTo>
                  <a:pt x="3187" y="670"/>
                </a:lnTo>
                <a:lnTo>
                  <a:pt x="3126" y="670"/>
                </a:lnTo>
                <a:lnTo>
                  <a:pt x="3126" y="663"/>
                </a:lnTo>
                <a:close/>
                <a:moveTo>
                  <a:pt x="3210" y="663"/>
                </a:moveTo>
                <a:lnTo>
                  <a:pt x="3271" y="663"/>
                </a:lnTo>
                <a:lnTo>
                  <a:pt x="3271" y="670"/>
                </a:lnTo>
                <a:lnTo>
                  <a:pt x="3210" y="670"/>
                </a:lnTo>
                <a:lnTo>
                  <a:pt x="3210" y="663"/>
                </a:lnTo>
                <a:close/>
                <a:moveTo>
                  <a:pt x="3295" y="663"/>
                </a:moveTo>
                <a:lnTo>
                  <a:pt x="3356" y="663"/>
                </a:lnTo>
                <a:lnTo>
                  <a:pt x="3356" y="670"/>
                </a:lnTo>
                <a:lnTo>
                  <a:pt x="3295" y="670"/>
                </a:lnTo>
                <a:lnTo>
                  <a:pt x="3295" y="663"/>
                </a:lnTo>
                <a:close/>
                <a:moveTo>
                  <a:pt x="3379" y="663"/>
                </a:moveTo>
                <a:lnTo>
                  <a:pt x="3440" y="663"/>
                </a:lnTo>
                <a:lnTo>
                  <a:pt x="3440" y="670"/>
                </a:lnTo>
                <a:lnTo>
                  <a:pt x="3379" y="670"/>
                </a:lnTo>
                <a:lnTo>
                  <a:pt x="3379" y="663"/>
                </a:lnTo>
                <a:close/>
                <a:moveTo>
                  <a:pt x="3463" y="663"/>
                </a:moveTo>
                <a:lnTo>
                  <a:pt x="3525" y="663"/>
                </a:lnTo>
                <a:lnTo>
                  <a:pt x="3525" y="670"/>
                </a:lnTo>
                <a:lnTo>
                  <a:pt x="3463" y="670"/>
                </a:lnTo>
                <a:lnTo>
                  <a:pt x="3463" y="663"/>
                </a:lnTo>
                <a:close/>
                <a:moveTo>
                  <a:pt x="3548" y="663"/>
                </a:moveTo>
                <a:lnTo>
                  <a:pt x="3609" y="663"/>
                </a:lnTo>
                <a:lnTo>
                  <a:pt x="3609" y="670"/>
                </a:lnTo>
                <a:lnTo>
                  <a:pt x="3548" y="670"/>
                </a:lnTo>
                <a:lnTo>
                  <a:pt x="3548" y="663"/>
                </a:lnTo>
                <a:close/>
                <a:moveTo>
                  <a:pt x="3632" y="663"/>
                </a:moveTo>
                <a:lnTo>
                  <a:pt x="3694" y="663"/>
                </a:lnTo>
                <a:lnTo>
                  <a:pt x="3694" y="670"/>
                </a:lnTo>
                <a:lnTo>
                  <a:pt x="3632" y="670"/>
                </a:lnTo>
                <a:lnTo>
                  <a:pt x="3632" y="663"/>
                </a:lnTo>
                <a:close/>
                <a:moveTo>
                  <a:pt x="3717" y="663"/>
                </a:moveTo>
                <a:lnTo>
                  <a:pt x="3778" y="663"/>
                </a:lnTo>
                <a:lnTo>
                  <a:pt x="3778" y="670"/>
                </a:lnTo>
                <a:lnTo>
                  <a:pt x="3717" y="670"/>
                </a:lnTo>
                <a:lnTo>
                  <a:pt x="3717" y="663"/>
                </a:lnTo>
                <a:close/>
                <a:moveTo>
                  <a:pt x="3801" y="663"/>
                </a:moveTo>
                <a:lnTo>
                  <a:pt x="3863" y="663"/>
                </a:lnTo>
                <a:lnTo>
                  <a:pt x="3863" y="670"/>
                </a:lnTo>
                <a:lnTo>
                  <a:pt x="3801" y="670"/>
                </a:lnTo>
                <a:lnTo>
                  <a:pt x="3801" y="663"/>
                </a:lnTo>
                <a:close/>
                <a:moveTo>
                  <a:pt x="3886" y="663"/>
                </a:moveTo>
                <a:lnTo>
                  <a:pt x="3947" y="663"/>
                </a:lnTo>
                <a:lnTo>
                  <a:pt x="3947" y="670"/>
                </a:lnTo>
                <a:lnTo>
                  <a:pt x="3886" y="670"/>
                </a:lnTo>
                <a:lnTo>
                  <a:pt x="3886" y="663"/>
                </a:lnTo>
                <a:close/>
                <a:moveTo>
                  <a:pt x="0" y="498"/>
                </a:moveTo>
                <a:lnTo>
                  <a:pt x="61" y="498"/>
                </a:lnTo>
                <a:lnTo>
                  <a:pt x="61" y="505"/>
                </a:lnTo>
                <a:lnTo>
                  <a:pt x="0" y="505"/>
                </a:lnTo>
                <a:lnTo>
                  <a:pt x="0" y="498"/>
                </a:lnTo>
                <a:close/>
                <a:moveTo>
                  <a:pt x="84" y="498"/>
                </a:moveTo>
                <a:lnTo>
                  <a:pt x="146" y="498"/>
                </a:lnTo>
                <a:lnTo>
                  <a:pt x="146" y="505"/>
                </a:lnTo>
                <a:lnTo>
                  <a:pt x="84" y="505"/>
                </a:lnTo>
                <a:lnTo>
                  <a:pt x="84" y="498"/>
                </a:lnTo>
                <a:close/>
                <a:moveTo>
                  <a:pt x="169" y="498"/>
                </a:moveTo>
                <a:lnTo>
                  <a:pt x="230" y="498"/>
                </a:lnTo>
                <a:lnTo>
                  <a:pt x="230" y="505"/>
                </a:lnTo>
                <a:lnTo>
                  <a:pt x="169" y="505"/>
                </a:lnTo>
                <a:lnTo>
                  <a:pt x="169" y="498"/>
                </a:lnTo>
                <a:close/>
                <a:moveTo>
                  <a:pt x="253" y="498"/>
                </a:moveTo>
                <a:lnTo>
                  <a:pt x="315" y="498"/>
                </a:lnTo>
                <a:lnTo>
                  <a:pt x="315" y="505"/>
                </a:lnTo>
                <a:lnTo>
                  <a:pt x="253" y="505"/>
                </a:lnTo>
                <a:lnTo>
                  <a:pt x="253" y="498"/>
                </a:lnTo>
                <a:close/>
                <a:moveTo>
                  <a:pt x="338" y="498"/>
                </a:moveTo>
                <a:lnTo>
                  <a:pt x="399" y="498"/>
                </a:lnTo>
                <a:lnTo>
                  <a:pt x="399" y="505"/>
                </a:lnTo>
                <a:lnTo>
                  <a:pt x="338" y="505"/>
                </a:lnTo>
                <a:lnTo>
                  <a:pt x="338" y="498"/>
                </a:lnTo>
                <a:close/>
                <a:moveTo>
                  <a:pt x="422" y="498"/>
                </a:moveTo>
                <a:lnTo>
                  <a:pt x="484" y="498"/>
                </a:lnTo>
                <a:lnTo>
                  <a:pt x="484" y="505"/>
                </a:lnTo>
                <a:lnTo>
                  <a:pt x="422" y="505"/>
                </a:lnTo>
                <a:lnTo>
                  <a:pt x="422" y="498"/>
                </a:lnTo>
                <a:close/>
                <a:moveTo>
                  <a:pt x="507" y="498"/>
                </a:moveTo>
                <a:lnTo>
                  <a:pt x="568" y="498"/>
                </a:lnTo>
                <a:lnTo>
                  <a:pt x="568" y="505"/>
                </a:lnTo>
                <a:lnTo>
                  <a:pt x="507" y="505"/>
                </a:lnTo>
                <a:lnTo>
                  <a:pt x="507" y="498"/>
                </a:lnTo>
                <a:close/>
                <a:moveTo>
                  <a:pt x="591" y="498"/>
                </a:moveTo>
                <a:lnTo>
                  <a:pt x="653" y="498"/>
                </a:lnTo>
                <a:lnTo>
                  <a:pt x="653" y="505"/>
                </a:lnTo>
                <a:lnTo>
                  <a:pt x="591" y="505"/>
                </a:lnTo>
                <a:lnTo>
                  <a:pt x="591" y="498"/>
                </a:lnTo>
                <a:close/>
                <a:moveTo>
                  <a:pt x="676" y="498"/>
                </a:moveTo>
                <a:lnTo>
                  <a:pt x="737" y="498"/>
                </a:lnTo>
                <a:lnTo>
                  <a:pt x="737" y="505"/>
                </a:lnTo>
                <a:lnTo>
                  <a:pt x="676" y="505"/>
                </a:lnTo>
                <a:lnTo>
                  <a:pt x="676" y="498"/>
                </a:lnTo>
                <a:close/>
                <a:moveTo>
                  <a:pt x="760" y="498"/>
                </a:moveTo>
                <a:lnTo>
                  <a:pt x="822" y="498"/>
                </a:lnTo>
                <a:lnTo>
                  <a:pt x="822" y="505"/>
                </a:lnTo>
                <a:lnTo>
                  <a:pt x="760" y="505"/>
                </a:lnTo>
                <a:lnTo>
                  <a:pt x="760" y="498"/>
                </a:lnTo>
                <a:close/>
                <a:moveTo>
                  <a:pt x="845" y="498"/>
                </a:moveTo>
                <a:lnTo>
                  <a:pt x="906" y="498"/>
                </a:lnTo>
                <a:lnTo>
                  <a:pt x="906" y="505"/>
                </a:lnTo>
                <a:lnTo>
                  <a:pt x="845" y="505"/>
                </a:lnTo>
                <a:lnTo>
                  <a:pt x="845" y="498"/>
                </a:lnTo>
                <a:close/>
                <a:moveTo>
                  <a:pt x="929" y="498"/>
                </a:moveTo>
                <a:lnTo>
                  <a:pt x="991" y="498"/>
                </a:lnTo>
                <a:lnTo>
                  <a:pt x="991" y="505"/>
                </a:lnTo>
                <a:lnTo>
                  <a:pt x="929" y="505"/>
                </a:lnTo>
                <a:lnTo>
                  <a:pt x="929" y="498"/>
                </a:lnTo>
                <a:close/>
                <a:moveTo>
                  <a:pt x="1014" y="498"/>
                </a:moveTo>
                <a:lnTo>
                  <a:pt x="1075" y="498"/>
                </a:lnTo>
                <a:lnTo>
                  <a:pt x="1075" y="505"/>
                </a:lnTo>
                <a:lnTo>
                  <a:pt x="1014" y="505"/>
                </a:lnTo>
                <a:lnTo>
                  <a:pt x="1014" y="498"/>
                </a:lnTo>
                <a:close/>
                <a:moveTo>
                  <a:pt x="1098" y="498"/>
                </a:moveTo>
                <a:lnTo>
                  <a:pt x="1159" y="498"/>
                </a:lnTo>
                <a:lnTo>
                  <a:pt x="1159" y="505"/>
                </a:lnTo>
                <a:lnTo>
                  <a:pt x="1098" y="505"/>
                </a:lnTo>
                <a:lnTo>
                  <a:pt x="1098" y="498"/>
                </a:lnTo>
                <a:close/>
                <a:moveTo>
                  <a:pt x="1183" y="498"/>
                </a:moveTo>
                <a:lnTo>
                  <a:pt x="1244" y="498"/>
                </a:lnTo>
                <a:lnTo>
                  <a:pt x="1244" y="505"/>
                </a:lnTo>
                <a:lnTo>
                  <a:pt x="1183" y="505"/>
                </a:lnTo>
                <a:lnTo>
                  <a:pt x="1183" y="498"/>
                </a:lnTo>
                <a:close/>
                <a:moveTo>
                  <a:pt x="1267" y="498"/>
                </a:moveTo>
                <a:lnTo>
                  <a:pt x="1328" y="498"/>
                </a:lnTo>
                <a:lnTo>
                  <a:pt x="1328" y="505"/>
                </a:lnTo>
                <a:lnTo>
                  <a:pt x="1267" y="505"/>
                </a:lnTo>
                <a:lnTo>
                  <a:pt x="1267" y="498"/>
                </a:lnTo>
                <a:close/>
                <a:moveTo>
                  <a:pt x="1351" y="498"/>
                </a:moveTo>
                <a:lnTo>
                  <a:pt x="1413" y="498"/>
                </a:lnTo>
                <a:lnTo>
                  <a:pt x="1413" y="505"/>
                </a:lnTo>
                <a:lnTo>
                  <a:pt x="1351" y="505"/>
                </a:lnTo>
                <a:lnTo>
                  <a:pt x="1351" y="498"/>
                </a:lnTo>
                <a:close/>
                <a:moveTo>
                  <a:pt x="1436" y="498"/>
                </a:moveTo>
                <a:lnTo>
                  <a:pt x="1497" y="498"/>
                </a:lnTo>
                <a:lnTo>
                  <a:pt x="1497" y="505"/>
                </a:lnTo>
                <a:lnTo>
                  <a:pt x="1436" y="505"/>
                </a:lnTo>
                <a:lnTo>
                  <a:pt x="1436" y="498"/>
                </a:lnTo>
                <a:close/>
                <a:moveTo>
                  <a:pt x="1520" y="498"/>
                </a:moveTo>
                <a:lnTo>
                  <a:pt x="1582" y="498"/>
                </a:lnTo>
                <a:lnTo>
                  <a:pt x="1582" y="505"/>
                </a:lnTo>
                <a:lnTo>
                  <a:pt x="1520" y="505"/>
                </a:lnTo>
                <a:lnTo>
                  <a:pt x="1520" y="498"/>
                </a:lnTo>
                <a:close/>
                <a:moveTo>
                  <a:pt x="1605" y="498"/>
                </a:moveTo>
                <a:lnTo>
                  <a:pt x="1666" y="498"/>
                </a:lnTo>
                <a:lnTo>
                  <a:pt x="1666" y="505"/>
                </a:lnTo>
                <a:lnTo>
                  <a:pt x="1605" y="505"/>
                </a:lnTo>
                <a:lnTo>
                  <a:pt x="1605" y="498"/>
                </a:lnTo>
                <a:close/>
                <a:moveTo>
                  <a:pt x="1689" y="498"/>
                </a:moveTo>
                <a:lnTo>
                  <a:pt x="1751" y="498"/>
                </a:lnTo>
                <a:lnTo>
                  <a:pt x="1751" y="505"/>
                </a:lnTo>
                <a:lnTo>
                  <a:pt x="1689" y="505"/>
                </a:lnTo>
                <a:lnTo>
                  <a:pt x="1689" y="498"/>
                </a:lnTo>
                <a:close/>
                <a:moveTo>
                  <a:pt x="1774" y="498"/>
                </a:moveTo>
                <a:lnTo>
                  <a:pt x="1835" y="498"/>
                </a:lnTo>
                <a:lnTo>
                  <a:pt x="1835" y="505"/>
                </a:lnTo>
                <a:lnTo>
                  <a:pt x="1774" y="505"/>
                </a:lnTo>
                <a:lnTo>
                  <a:pt x="1774" y="498"/>
                </a:lnTo>
                <a:close/>
                <a:moveTo>
                  <a:pt x="1858" y="498"/>
                </a:moveTo>
                <a:lnTo>
                  <a:pt x="1920" y="498"/>
                </a:lnTo>
                <a:lnTo>
                  <a:pt x="1920" y="505"/>
                </a:lnTo>
                <a:lnTo>
                  <a:pt x="1858" y="505"/>
                </a:lnTo>
                <a:lnTo>
                  <a:pt x="1858" y="498"/>
                </a:lnTo>
                <a:close/>
                <a:moveTo>
                  <a:pt x="1943" y="498"/>
                </a:moveTo>
                <a:lnTo>
                  <a:pt x="2004" y="498"/>
                </a:lnTo>
                <a:lnTo>
                  <a:pt x="2004" y="505"/>
                </a:lnTo>
                <a:lnTo>
                  <a:pt x="1943" y="505"/>
                </a:lnTo>
                <a:lnTo>
                  <a:pt x="1943" y="498"/>
                </a:lnTo>
                <a:close/>
                <a:moveTo>
                  <a:pt x="2027" y="498"/>
                </a:moveTo>
                <a:lnTo>
                  <a:pt x="2089" y="498"/>
                </a:lnTo>
                <a:lnTo>
                  <a:pt x="2089" y="505"/>
                </a:lnTo>
                <a:lnTo>
                  <a:pt x="2027" y="505"/>
                </a:lnTo>
                <a:lnTo>
                  <a:pt x="2027" y="498"/>
                </a:lnTo>
                <a:close/>
                <a:moveTo>
                  <a:pt x="2112" y="498"/>
                </a:moveTo>
                <a:lnTo>
                  <a:pt x="2173" y="498"/>
                </a:lnTo>
                <a:lnTo>
                  <a:pt x="2173" y="505"/>
                </a:lnTo>
                <a:lnTo>
                  <a:pt x="2112" y="505"/>
                </a:lnTo>
                <a:lnTo>
                  <a:pt x="2112" y="498"/>
                </a:lnTo>
                <a:close/>
                <a:moveTo>
                  <a:pt x="2196" y="498"/>
                </a:moveTo>
                <a:lnTo>
                  <a:pt x="2258" y="498"/>
                </a:lnTo>
                <a:lnTo>
                  <a:pt x="2258" y="505"/>
                </a:lnTo>
                <a:lnTo>
                  <a:pt x="2196" y="505"/>
                </a:lnTo>
                <a:lnTo>
                  <a:pt x="2196" y="498"/>
                </a:lnTo>
                <a:close/>
                <a:moveTo>
                  <a:pt x="2281" y="498"/>
                </a:moveTo>
                <a:lnTo>
                  <a:pt x="2342" y="498"/>
                </a:lnTo>
                <a:lnTo>
                  <a:pt x="2342" y="505"/>
                </a:lnTo>
                <a:lnTo>
                  <a:pt x="2281" y="505"/>
                </a:lnTo>
                <a:lnTo>
                  <a:pt x="2281" y="498"/>
                </a:lnTo>
                <a:close/>
                <a:moveTo>
                  <a:pt x="2365" y="498"/>
                </a:moveTo>
                <a:lnTo>
                  <a:pt x="2427" y="498"/>
                </a:lnTo>
                <a:lnTo>
                  <a:pt x="2427" y="505"/>
                </a:lnTo>
                <a:lnTo>
                  <a:pt x="2365" y="505"/>
                </a:lnTo>
                <a:lnTo>
                  <a:pt x="2365" y="498"/>
                </a:lnTo>
                <a:close/>
                <a:moveTo>
                  <a:pt x="2450" y="498"/>
                </a:moveTo>
                <a:lnTo>
                  <a:pt x="2511" y="498"/>
                </a:lnTo>
                <a:lnTo>
                  <a:pt x="2511" y="505"/>
                </a:lnTo>
                <a:lnTo>
                  <a:pt x="2450" y="505"/>
                </a:lnTo>
                <a:lnTo>
                  <a:pt x="2450" y="498"/>
                </a:lnTo>
                <a:close/>
                <a:moveTo>
                  <a:pt x="2534" y="498"/>
                </a:moveTo>
                <a:lnTo>
                  <a:pt x="2596" y="498"/>
                </a:lnTo>
                <a:lnTo>
                  <a:pt x="2596" y="505"/>
                </a:lnTo>
                <a:lnTo>
                  <a:pt x="2534" y="505"/>
                </a:lnTo>
                <a:lnTo>
                  <a:pt x="2534" y="498"/>
                </a:lnTo>
                <a:close/>
                <a:moveTo>
                  <a:pt x="2619" y="498"/>
                </a:moveTo>
                <a:lnTo>
                  <a:pt x="2680" y="498"/>
                </a:lnTo>
                <a:lnTo>
                  <a:pt x="2680" y="505"/>
                </a:lnTo>
                <a:lnTo>
                  <a:pt x="2619" y="505"/>
                </a:lnTo>
                <a:lnTo>
                  <a:pt x="2619" y="498"/>
                </a:lnTo>
                <a:close/>
                <a:moveTo>
                  <a:pt x="2703" y="498"/>
                </a:moveTo>
                <a:lnTo>
                  <a:pt x="2765" y="498"/>
                </a:lnTo>
                <a:lnTo>
                  <a:pt x="2765" y="505"/>
                </a:lnTo>
                <a:lnTo>
                  <a:pt x="2703" y="505"/>
                </a:lnTo>
                <a:lnTo>
                  <a:pt x="2703" y="498"/>
                </a:lnTo>
                <a:close/>
                <a:moveTo>
                  <a:pt x="2788" y="498"/>
                </a:moveTo>
                <a:lnTo>
                  <a:pt x="2849" y="498"/>
                </a:lnTo>
                <a:lnTo>
                  <a:pt x="2849" y="505"/>
                </a:lnTo>
                <a:lnTo>
                  <a:pt x="2788" y="505"/>
                </a:lnTo>
                <a:lnTo>
                  <a:pt x="2788" y="498"/>
                </a:lnTo>
                <a:close/>
                <a:moveTo>
                  <a:pt x="2872" y="498"/>
                </a:moveTo>
                <a:lnTo>
                  <a:pt x="2934" y="498"/>
                </a:lnTo>
                <a:lnTo>
                  <a:pt x="2934" y="505"/>
                </a:lnTo>
                <a:lnTo>
                  <a:pt x="2872" y="505"/>
                </a:lnTo>
                <a:lnTo>
                  <a:pt x="2872" y="498"/>
                </a:lnTo>
                <a:close/>
                <a:moveTo>
                  <a:pt x="2957" y="498"/>
                </a:moveTo>
                <a:lnTo>
                  <a:pt x="3018" y="498"/>
                </a:lnTo>
                <a:lnTo>
                  <a:pt x="3018" y="505"/>
                </a:lnTo>
                <a:lnTo>
                  <a:pt x="2957" y="505"/>
                </a:lnTo>
                <a:lnTo>
                  <a:pt x="2957" y="498"/>
                </a:lnTo>
                <a:close/>
                <a:moveTo>
                  <a:pt x="3041" y="498"/>
                </a:moveTo>
                <a:lnTo>
                  <a:pt x="3103" y="498"/>
                </a:lnTo>
                <a:lnTo>
                  <a:pt x="3103" y="505"/>
                </a:lnTo>
                <a:lnTo>
                  <a:pt x="3041" y="505"/>
                </a:lnTo>
                <a:lnTo>
                  <a:pt x="3041" y="498"/>
                </a:lnTo>
                <a:close/>
                <a:moveTo>
                  <a:pt x="3126" y="498"/>
                </a:moveTo>
                <a:lnTo>
                  <a:pt x="3187" y="498"/>
                </a:lnTo>
                <a:lnTo>
                  <a:pt x="3187" y="505"/>
                </a:lnTo>
                <a:lnTo>
                  <a:pt x="3126" y="505"/>
                </a:lnTo>
                <a:lnTo>
                  <a:pt x="3126" y="498"/>
                </a:lnTo>
                <a:close/>
                <a:moveTo>
                  <a:pt x="3210" y="498"/>
                </a:moveTo>
                <a:lnTo>
                  <a:pt x="3271" y="498"/>
                </a:lnTo>
                <a:lnTo>
                  <a:pt x="3271" y="505"/>
                </a:lnTo>
                <a:lnTo>
                  <a:pt x="3210" y="505"/>
                </a:lnTo>
                <a:lnTo>
                  <a:pt x="3210" y="498"/>
                </a:lnTo>
                <a:close/>
                <a:moveTo>
                  <a:pt x="3295" y="498"/>
                </a:moveTo>
                <a:lnTo>
                  <a:pt x="3356" y="498"/>
                </a:lnTo>
                <a:lnTo>
                  <a:pt x="3356" y="505"/>
                </a:lnTo>
                <a:lnTo>
                  <a:pt x="3295" y="505"/>
                </a:lnTo>
                <a:lnTo>
                  <a:pt x="3295" y="498"/>
                </a:lnTo>
                <a:close/>
                <a:moveTo>
                  <a:pt x="3379" y="498"/>
                </a:moveTo>
                <a:lnTo>
                  <a:pt x="3440" y="498"/>
                </a:lnTo>
                <a:lnTo>
                  <a:pt x="3440" y="505"/>
                </a:lnTo>
                <a:lnTo>
                  <a:pt x="3379" y="505"/>
                </a:lnTo>
                <a:lnTo>
                  <a:pt x="3379" y="498"/>
                </a:lnTo>
                <a:close/>
                <a:moveTo>
                  <a:pt x="3463" y="498"/>
                </a:moveTo>
                <a:lnTo>
                  <a:pt x="3525" y="498"/>
                </a:lnTo>
                <a:lnTo>
                  <a:pt x="3525" y="505"/>
                </a:lnTo>
                <a:lnTo>
                  <a:pt x="3463" y="505"/>
                </a:lnTo>
                <a:lnTo>
                  <a:pt x="3463" y="498"/>
                </a:lnTo>
                <a:close/>
                <a:moveTo>
                  <a:pt x="3548" y="498"/>
                </a:moveTo>
                <a:lnTo>
                  <a:pt x="3609" y="498"/>
                </a:lnTo>
                <a:lnTo>
                  <a:pt x="3609" y="505"/>
                </a:lnTo>
                <a:lnTo>
                  <a:pt x="3548" y="505"/>
                </a:lnTo>
                <a:lnTo>
                  <a:pt x="3548" y="498"/>
                </a:lnTo>
                <a:close/>
                <a:moveTo>
                  <a:pt x="3632" y="498"/>
                </a:moveTo>
                <a:lnTo>
                  <a:pt x="3694" y="498"/>
                </a:lnTo>
                <a:lnTo>
                  <a:pt x="3694" y="505"/>
                </a:lnTo>
                <a:lnTo>
                  <a:pt x="3632" y="505"/>
                </a:lnTo>
                <a:lnTo>
                  <a:pt x="3632" y="498"/>
                </a:lnTo>
                <a:close/>
                <a:moveTo>
                  <a:pt x="3717" y="498"/>
                </a:moveTo>
                <a:lnTo>
                  <a:pt x="3778" y="498"/>
                </a:lnTo>
                <a:lnTo>
                  <a:pt x="3778" y="505"/>
                </a:lnTo>
                <a:lnTo>
                  <a:pt x="3717" y="505"/>
                </a:lnTo>
                <a:lnTo>
                  <a:pt x="3717" y="498"/>
                </a:lnTo>
                <a:close/>
                <a:moveTo>
                  <a:pt x="3801" y="498"/>
                </a:moveTo>
                <a:lnTo>
                  <a:pt x="3863" y="498"/>
                </a:lnTo>
                <a:lnTo>
                  <a:pt x="3863" y="505"/>
                </a:lnTo>
                <a:lnTo>
                  <a:pt x="3801" y="505"/>
                </a:lnTo>
                <a:lnTo>
                  <a:pt x="3801" y="498"/>
                </a:lnTo>
                <a:close/>
                <a:moveTo>
                  <a:pt x="3886" y="498"/>
                </a:moveTo>
                <a:lnTo>
                  <a:pt x="3947" y="498"/>
                </a:lnTo>
                <a:lnTo>
                  <a:pt x="3947" y="505"/>
                </a:lnTo>
                <a:lnTo>
                  <a:pt x="3886" y="505"/>
                </a:lnTo>
                <a:lnTo>
                  <a:pt x="3886" y="498"/>
                </a:lnTo>
                <a:close/>
                <a:moveTo>
                  <a:pt x="0" y="332"/>
                </a:moveTo>
                <a:lnTo>
                  <a:pt x="61" y="332"/>
                </a:lnTo>
                <a:lnTo>
                  <a:pt x="61" y="339"/>
                </a:lnTo>
                <a:lnTo>
                  <a:pt x="0" y="339"/>
                </a:lnTo>
                <a:lnTo>
                  <a:pt x="0" y="332"/>
                </a:lnTo>
                <a:close/>
                <a:moveTo>
                  <a:pt x="84" y="332"/>
                </a:moveTo>
                <a:lnTo>
                  <a:pt x="146" y="332"/>
                </a:lnTo>
                <a:lnTo>
                  <a:pt x="146" y="339"/>
                </a:lnTo>
                <a:lnTo>
                  <a:pt x="84" y="339"/>
                </a:lnTo>
                <a:lnTo>
                  <a:pt x="84" y="332"/>
                </a:lnTo>
                <a:close/>
                <a:moveTo>
                  <a:pt x="169" y="332"/>
                </a:moveTo>
                <a:lnTo>
                  <a:pt x="230" y="332"/>
                </a:lnTo>
                <a:lnTo>
                  <a:pt x="230" y="339"/>
                </a:lnTo>
                <a:lnTo>
                  <a:pt x="169" y="339"/>
                </a:lnTo>
                <a:lnTo>
                  <a:pt x="169" y="332"/>
                </a:lnTo>
                <a:close/>
                <a:moveTo>
                  <a:pt x="253" y="332"/>
                </a:moveTo>
                <a:lnTo>
                  <a:pt x="315" y="332"/>
                </a:lnTo>
                <a:lnTo>
                  <a:pt x="315" y="339"/>
                </a:lnTo>
                <a:lnTo>
                  <a:pt x="253" y="339"/>
                </a:lnTo>
                <a:lnTo>
                  <a:pt x="253" y="332"/>
                </a:lnTo>
                <a:close/>
                <a:moveTo>
                  <a:pt x="338" y="332"/>
                </a:moveTo>
                <a:lnTo>
                  <a:pt x="399" y="332"/>
                </a:lnTo>
                <a:lnTo>
                  <a:pt x="399" y="339"/>
                </a:lnTo>
                <a:lnTo>
                  <a:pt x="338" y="339"/>
                </a:lnTo>
                <a:lnTo>
                  <a:pt x="338" y="332"/>
                </a:lnTo>
                <a:close/>
                <a:moveTo>
                  <a:pt x="422" y="332"/>
                </a:moveTo>
                <a:lnTo>
                  <a:pt x="484" y="332"/>
                </a:lnTo>
                <a:lnTo>
                  <a:pt x="484" y="339"/>
                </a:lnTo>
                <a:lnTo>
                  <a:pt x="422" y="339"/>
                </a:lnTo>
                <a:lnTo>
                  <a:pt x="422" y="332"/>
                </a:lnTo>
                <a:close/>
                <a:moveTo>
                  <a:pt x="507" y="332"/>
                </a:moveTo>
                <a:lnTo>
                  <a:pt x="568" y="332"/>
                </a:lnTo>
                <a:lnTo>
                  <a:pt x="568" y="339"/>
                </a:lnTo>
                <a:lnTo>
                  <a:pt x="507" y="339"/>
                </a:lnTo>
                <a:lnTo>
                  <a:pt x="507" y="332"/>
                </a:lnTo>
                <a:close/>
                <a:moveTo>
                  <a:pt x="591" y="332"/>
                </a:moveTo>
                <a:lnTo>
                  <a:pt x="653" y="332"/>
                </a:lnTo>
                <a:lnTo>
                  <a:pt x="653" y="339"/>
                </a:lnTo>
                <a:lnTo>
                  <a:pt x="591" y="339"/>
                </a:lnTo>
                <a:lnTo>
                  <a:pt x="591" y="332"/>
                </a:lnTo>
                <a:close/>
                <a:moveTo>
                  <a:pt x="676" y="332"/>
                </a:moveTo>
                <a:lnTo>
                  <a:pt x="737" y="332"/>
                </a:lnTo>
                <a:lnTo>
                  <a:pt x="737" y="339"/>
                </a:lnTo>
                <a:lnTo>
                  <a:pt x="676" y="339"/>
                </a:lnTo>
                <a:lnTo>
                  <a:pt x="676" y="332"/>
                </a:lnTo>
                <a:close/>
                <a:moveTo>
                  <a:pt x="760" y="332"/>
                </a:moveTo>
                <a:lnTo>
                  <a:pt x="822" y="332"/>
                </a:lnTo>
                <a:lnTo>
                  <a:pt x="822" y="339"/>
                </a:lnTo>
                <a:lnTo>
                  <a:pt x="760" y="339"/>
                </a:lnTo>
                <a:lnTo>
                  <a:pt x="760" y="332"/>
                </a:lnTo>
                <a:close/>
                <a:moveTo>
                  <a:pt x="845" y="332"/>
                </a:moveTo>
                <a:lnTo>
                  <a:pt x="906" y="332"/>
                </a:lnTo>
                <a:lnTo>
                  <a:pt x="906" y="339"/>
                </a:lnTo>
                <a:lnTo>
                  <a:pt x="845" y="339"/>
                </a:lnTo>
                <a:lnTo>
                  <a:pt x="845" y="332"/>
                </a:lnTo>
                <a:close/>
                <a:moveTo>
                  <a:pt x="929" y="332"/>
                </a:moveTo>
                <a:lnTo>
                  <a:pt x="991" y="332"/>
                </a:lnTo>
                <a:lnTo>
                  <a:pt x="991" y="339"/>
                </a:lnTo>
                <a:lnTo>
                  <a:pt x="929" y="339"/>
                </a:lnTo>
                <a:lnTo>
                  <a:pt x="929" y="332"/>
                </a:lnTo>
                <a:close/>
                <a:moveTo>
                  <a:pt x="1014" y="332"/>
                </a:moveTo>
                <a:lnTo>
                  <a:pt x="1075" y="332"/>
                </a:lnTo>
                <a:lnTo>
                  <a:pt x="1075" y="339"/>
                </a:lnTo>
                <a:lnTo>
                  <a:pt x="1014" y="339"/>
                </a:lnTo>
                <a:lnTo>
                  <a:pt x="1014" y="332"/>
                </a:lnTo>
                <a:close/>
                <a:moveTo>
                  <a:pt x="1098" y="332"/>
                </a:moveTo>
                <a:lnTo>
                  <a:pt x="1159" y="332"/>
                </a:lnTo>
                <a:lnTo>
                  <a:pt x="1159" y="339"/>
                </a:lnTo>
                <a:lnTo>
                  <a:pt x="1098" y="339"/>
                </a:lnTo>
                <a:lnTo>
                  <a:pt x="1098" y="332"/>
                </a:lnTo>
                <a:close/>
                <a:moveTo>
                  <a:pt x="1183" y="332"/>
                </a:moveTo>
                <a:lnTo>
                  <a:pt x="1244" y="332"/>
                </a:lnTo>
                <a:lnTo>
                  <a:pt x="1244" y="339"/>
                </a:lnTo>
                <a:lnTo>
                  <a:pt x="1183" y="339"/>
                </a:lnTo>
                <a:lnTo>
                  <a:pt x="1183" y="332"/>
                </a:lnTo>
                <a:close/>
                <a:moveTo>
                  <a:pt x="1267" y="332"/>
                </a:moveTo>
                <a:lnTo>
                  <a:pt x="1328" y="332"/>
                </a:lnTo>
                <a:lnTo>
                  <a:pt x="1328" y="339"/>
                </a:lnTo>
                <a:lnTo>
                  <a:pt x="1267" y="339"/>
                </a:lnTo>
                <a:lnTo>
                  <a:pt x="1267" y="332"/>
                </a:lnTo>
                <a:close/>
                <a:moveTo>
                  <a:pt x="1351" y="332"/>
                </a:moveTo>
                <a:lnTo>
                  <a:pt x="1413" y="332"/>
                </a:lnTo>
                <a:lnTo>
                  <a:pt x="1413" y="339"/>
                </a:lnTo>
                <a:lnTo>
                  <a:pt x="1351" y="339"/>
                </a:lnTo>
                <a:lnTo>
                  <a:pt x="1351" y="332"/>
                </a:lnTo>
                <a:close/>
                <a:moveTo>
                  <a:pt x="1436" y="332"/>
                </a:moveTo>
                <a:lnTo>
                  <a:pt x="1497" y="332"/>
                </a:lnTo>
                <a:lnTo>
                  <a:pt x="1497" y="339"/>
                </a:lnTo>
                <a:lnTo>
                  <a:pt x="1436" y="339"/>
                </a:lnTo>
                <a:lnTo>
                  <a:pt x="1436" y="332"/>
                </a:lnTo>
                <a:close/>
                <a:moveTo>
                  <a:pt x="1520" y="332"/>
                </a:moveTo>
                <a:lnTo>
                  <a:pt x="1582" y="332"/>
                </a:lnTo>
                <a:lnTo>
                  <a:pt x="1582" y="339"/>
                </a:lnTo>
                <a:lnTo>
                  <a:pt x="1520" y="339"/>
                </a:lnTo>
                <a:lnTo>
                  <a:pt x="1520" y="332"/>
                </a:lnTo>
                <a:close/>
                <a:moveTo>
                  <a:pt x="1605" y="332"/>
                </a:moveTo>
                <a:lnTo>
                  <a:pt x="1666" y="332"/>
                </a:lnTo>
                <a:lnTo>
                  <a:pt x="1666" y="339"/>
                </a:lnTo>
                <a:lnTo>
                  <a:pt x="1605" y="339"/>
                </a:lnTo>
                <a:lnTo>
                  <a:pt x="1605" y="332"/>
                </a:lnTo>
                <a:close/>
                <a:moveTo>
                  <a:pt x="1689" y="332"/>
                </a:moveTo>
                <a:lnTo>
                  <a:pt x="1751" y="332"/>
                </a:lnTo>
                <a:lnTo>
                  <a:pt x="1751" y="339"/>
                </a:lnTo>
                <a:lnTo>
                  <a:pt x="1689" y="339"/>
                </a:lnTo>
                <a:lnTo>
                  <a:pt x="1689" y="332"/>
                </a:lnTo>
                <a:close/>
                <a:moveTo>
                  <a:pt x="1774" y="332"/>
                </a:moveTo>
                <a:lnTo>
                  <a:pt x="1835" y="332"/>
                </a:lnTo>
                <a:lnTo>
                  <a:pt x="1835" y="339"/>
                </a:lnTo>
                <a:lnTo>
                  <a:pt x="1774" y="339"/>
                </a:lnTo>
                <a:lnTo>
                  <a:pt x="1774" y="332"/>
                </a:lnTo>
                <a:close/>
                <a:moveTo>
                  <a:pt x="1858" y="332"/>
                </a:moveTo>
                <a:lnTo>
                  <a:pt x="1920" y="332"/>
                </a:lnTo>
                <a:lnTo>
                  <a:pt x="1920" y="339"/>
                </a:lnTo>
                <a:lnTo>
                  <a:pt x="1858" y="339"/>
                </a:lnTo>
                <a:lnTo>
                  <a:pt x="1858" y="332"/>
                </a:lnTo>
                <a:close/>
                <a:moveTo>
                  <a:pt x="1943" y="332"/>
                </a:moveTo>
                <a:lnTo>
                  <a:pt x="2004" y="332"/>
                </a:lnTo>
                <a:lnTo>
                  <a:pt x="2004" y="339"/>
                </a:lnTo>
                <a:lnTo>
                  <a:pt x="1943" y="339"/>
                </a:lnTo>
                <a:lnTo>
                  <a:pt x="1943" y="332"/>
                </a:lnTo>
                <a:close/>
                <a:moveTo>
                  <a:pt x="2027" y="332"/>
                </a:moveTo>
                <a:lnTo>
                  <a:pt x="2089" y="332"/>
                </a:lnTo>
                <a:lnTo>
                  <a:pt x="2089" y="339"/>
                </a:lnTo>
                <a:lnTo>
                  <a:pt x="2027" y="339"/>
                </a:lnTo>
                <a:lnTo>
                  <a:pt x="2027" y="332"/>
                </a:lnTo>
                <a:close/>
                <a:moveTo>
                  <a:pt x="2112" y="332"/>
                </a:moveTo>
                <a:lnTo>
                  <a:pt x="2173" y="332"/>
                </a:lnTo>
                <a:lnTo>
                  <a:pt x="2173" y="339"/>
                </a:lnTo>
                <a:lnTo>
                  <a:pt x="2112" y="339"/>
                </a:lnTo>
                <a:lnTo>
                  <a:pt x="2112" y="332"/>
                </a:lnTo>
                <a:close/>
                <a:moveTo>
                  <a:pt x="2196" y="332"/>
                </a:moveTo>
                <a:lnTo>
                  <a:pt x="2258" y="332"/>
                </a:lnTo>
                <a:lnTo>
                  <a:pt x="2258" y="339"/>
                </a:lnTo>
                <a:lnTo>
                  <a:pt x="2196" y="339"/>
                </a:lnTo>
                <a:lnTo>
                  <a:pt x="2196" y="332"/>
                </a:lnTo>
                <a:close/>
                <a:moveTo>
                  <a:pt x="2281" y="332"/>
                </a:moveTo>
                <a:lnTo>
                  <a:pt x="2342" y="332"/>
                </a:lnTo>
                <a:lnTo>
                  <a:pt x="2342" y="339"/>
                </a:lnTo>
                <a:lnTo>
                  <a:pt x="2281" y="339"/>
                </a:lnTo>
                <a:lnTo>
                  <a:pt x="2281" y="332"/>
                </a:lnTo>
                <a:close/>
                <a:moveTo>
                  <a:pt x="2365" y="332"/>
                </a:moveTo>
                <a:lnTo>
                  <a:pt x="2427" y="332"/>
                </a:lnTo>
                <a:lnTo>
                  <a:pt x="2427" y="339"/>
                </a:lnTo>
                <a:lnTo>
                  <a:pt x="2365" y="339"/>
                </a:lnTo>
                <a:lnTo>
                  <a:pt x="2365" y="332"/>
                </a:lnTo>
                <a:close/>
                <a:moveTo>
                  <a:pt x="2450" y="332"/>
                </a:moveTo>
                <a:lnTo>
                  <a:pt x="2511" y="332"/>
                </a:lnTo>
                <a:lnTo>
                  <a:pt x="2511" y="339"/>
                </a:lnTo>
                <a:lnTo>
                  <a:pt x="2450" y="339"/>
                </a:lnTo>
                <a:lnTo>
                  <a:pt x="2450" y="332"/>
                </a:lnTo>
                <a:close/>
                <a:moveTo>
                  <a:pt x="2534" y="332"/>
                </a:moveTo>
                <a:lnTo>
                  <a:pt x="2596" y="332"/>
                </a:lnTo>
                <a:lnTo>
                  <a:pt x="2596" y="339"/>
                </a:lnTo>
                <a:lnTo>
                  <a:pt x="2534" y="339"/>
                </a:lnTo>
                <a:lnTo>
                  <a:pt x="2534" y="332"/>
                </a:lnTo>
                <a:close/>
                <a:moveTo>
                  <a:pt x="2619" y="332"/>
                </a:moveTo>
                <a:lnTo>
                  <a:pt x="2680" y="332"/>
                </a:lnTo>
                <a:lnTo>
                  <a:pt x="2680" y="339"/>
                </a:lnTo>
                <a:lnTo>
                  <a:pt x="2619" y="339"/>
                </a:lnTo>
                <a:lnTo>
                  <a:pt x="2619" y="332"/>
                </a:lnTo>
                <a:close/>
                <a:moveTo>
                  <a:pt x="2703" y="332"/>
                </a:moveTo>
                <a:lnTo>
                  <a:pt x="2765" y="332"/>
                </a:lnTo>
                <a:lnTo>
                  <a:pt x="2765" y="339"/>
                </a:lnTo>
                <a:lnTo>
                  <a:pt x="2703" y="339"/>
                </a:lnTo>
                <a:lnTo>
                  <a:pt x="2703" y="332"/>
                </a:lnTo>
                <a:close/>
                <a:moveTo>
                  <a:pt x="2788" y="332"/>
                </a:moveTo>
                <a:lnTo>
                  <a:pt x="2849" y="332"/>
                </a:lnTo>
                <a:lnTo>
                  <a:pt x="2849" y="339"/>
                </a:lnTo>
                <a:lnTo>
                  <a:pt x="2788" y="339"/>
                </a:lnTo>
                <a:lnTo>
                  <a:pt x="2788" y="332"/>
                </a:lnTo>
                <a:close/>
                <a:moveTo>
                  <a:pt x="2872" y="332"/>
                </a:moveTo>
                <a:lnTo>
                  <a:pt x="2934" y="332"/>
                </a:lnTo>
                <a:lnTo>
                  <a:pt x="2934" y="339"/>
                </a:lnTo>
                <a:lnTo>
                  <a:pt x="2872" y="339"/>
                </a:lnTo>
                <a:lnTo>
                  <a:pt x="2872" y="332"/>
                </a:lnTo>
                <a:close/>
                <a:moveTo>
                  <a:pt x="2957" y="332"/>
                </a:moveTo>
                <a:lnTo>
                  <a:pt x="3018" y="332"/>
                </a:lnTo>
                <a:lnTo>
                  <a:pt x="3018" y="339"/>
                </a:lnTo>
                <a:lnTo>
                  <a:pt x="2957" y="339"/>
                </a:lnTo>
                <a:lnTo>
                  <a:pt x="2957" y="332"/>
                </a:lnTo>
                <a:close/>
                <a:moveTo>
                  <a:pt x="3041" y="332"/>
                </a:moveTo>
                <a:lnTo>
                  <a:pt x="3103" y="332"/>
                </a:lnTo>
                <a:lnTo>
                  <a:pt x="3103" y="339"/>
                </a:lnTo>
                <a:lnTo>
                  <a:pt x="3041" y="339"/>
                </a:lnTo>
                <a:lnTo>
                  <a:pt x="3041" y="332"/>
                </a:lnTo>
                <a:close/>
                <a:moveTo>
                  <a:pt x="3126" y="332"/>
                </a:moveTo>
                <a:lnTo>
                  <a:pt x="3187" y="332"/>
                </a:lnTo>
                <a:lnTo>
                  <a:pt x="3187" y="339"/>
                </a:lnTo>
                <a:lnTo>
                  <a:pt x="3126" y="339"/>
                </a:lnTo>
                <a:lnTo>
                  <a:pt x="3126" y="332"/>
                </a:lnTo>
                <a:close/>
                <a:moveTo>
                  <a:pt x="3210" y="332"/>
                </a:moveTo>
                <a:lnTo>
                  <a:pt x="3271" y="332"/>
                </a:lnTo>
                <a:lnTo>
                  <a:pt x="3271" y="339"/>
                </a:lnTo>
                <a:lnTo>
                  <a:pt x="3210" y="339"/>
                </a:lnTo>
                <a:lnTo>
                  <a:pt x="3210" y="332"/>
                </a:lnTo>
                <a:close/>
                <a:moveTo>
                  <a:pt x="3295" y="332"/>
                </a:moveTo>
                <a:lnTo>
                  <a:pt x="3356" y="332"/>
                </a:lnTo>
                <a:lnTo>
                  <a:pt x="3356" y="339"/>
                </a:lnTo>
                <a:lnTo>
                  <a:pt x="3295" y="339"/>
                </a:lnTo>
                <a:lnTo>
                  <a:pt x="3295" y="332"/>
                </a:lnTo>
                <a:close/>
                <a:moveTo>
                  <a:pt x="3379" y="332"/>
                </a:moveTo>
                <a:lnTo>
                  <a:pt x="3440" y="332"/>
                </a:lnTo>
                <a:lnTo>
                  <a:pt x="3440" y="339"/>
                </a:lnTo>
                <a:lnTo>
                  <a:pt x="3379" y="339"/>
                </a:lnTo>
                <a:lnTo>
                  <a:pt x="3379" y="332"/>
                </a:lnTo>
                <a:close/>
                <a:moveTo>
                  <a:pt x="3463" y="332"/>
                </a:moveTo>
                <a:lnTo>
                  <a:pt x="3525" y="332"/>
                </a:lnTo>
                <a:lnTo>
                  <a:pt x="3525" y="339"/>
                </a:lnTo>
                <a:lnTo>
                  <a:pt x="3463" y="339"/>
                </a:lnTo>
                <a:lnTo>
                  <a:pt x="3463" y="332"/>
                </a:lnTo>
                <a:close/>
                <a:moveTo>
                  <a:pt x="3548" y="332"/>
                </a:moveTo>
                <a:lnTo>
                  <a:pt x="3609" y="332"/>
                </a:lnTo>
                <a:lnTo>
                  <a:pt x="3609" y="339"/>
                </a:lnTo>
                <a:lnTo>
                  <a:pt x="3548" y="339"/>
                </a:lnTo>
                <a:lnTo>
                  <a:pt x="3548" y="332"/>
                </a:lnTo>
                <a:close/>
                <a:moveTo>
                  <a:pt x="3632" y="332"/>
                </a:moveTo>
                <a:lnTo>
                  <a:pt x="3694" y="332"/>
                </a:lnTo>
                <a:lnTo>
                  <a:pt x="3694" y="339"/>
                </a:lnTo>
                <a:lnTo>
                  <a:pt x="3632" y="339"/>
                </a:lnTo>
                <a:lnTo>
                  <a:pt x="3632" y="332"/>
                </a:lnTo>
                <a:close/>
                <a:moveTo>
                  <a:pt x="3717" y="332"/>
                </a:moveTo>
                <a:lnTo>
                  <a:pt x="3778" y="332"/>
                </a:lnTo>
                <a:lnTo>
                  <a:pt x="3778" y="339"/>
                </a:lnTo>
                <a:lnTo>
                  <a:pt x="3717" y="339"/>
                </a:lnTo>
                <a:lnTo>
                  <a:pt x="3717" y="332"/>
                </a:lnTo>
                <a:close/>
                <a:moveTo>
                  <a:pt x="3801" y="332"/>
                </a:moveTo>
                <a:lnTo>
                  <a:pt x="3863" y="332"/>
                </a:lnTo>
                <a:lnTo>
                  <a:pt x="3863" y="339"/>
                </a:lnTo>
                <a:lnTo>
                  <a:pt x="3801" y="339"/>
                </a:lnTo>
                <a:lnTo>
                  <a:pt x="3801" y="332"/>
                </a:lnTo>
                <a:close/>
                <a:moveTo>
                  <a:pt x="3886" y="332"/>
                </a:moveTo>
                <a:lnTo>
                  <a:pt x="3947" y="332"/>
                </a:lnTo>
                <a:lnTo>
                  <a:pt x="3947" y="339"/>
                </a:lnTo>
                <a:lnTo>
                  <a:pt x="3886" y="339"/>
                </a:lnTo>
                <a:lnTo>
                  <a:pt x="3886" y="332"/>
                </a:lnTo>
                <a:close/>
                <a:moveTo>
                  <a:pt x="0" y="166"/>
                </a:moveTo>
                <a:lnTo>
                  <a:pt x="61" y="166"/>
                </a:lnTo>
                <a:lnTo>
                  <a:pt x="61" y="173"/>
                </a:lnTo>
                <a:lnTo>
                  <a:pt x="0" y="173"/>
                </a:lnTo>
                <a:lnTo>
                  <a:pt x="0" y="166"/>
                </a:lnTo>
                <a:close/>
                <a:moveTo>
                  <a:pt x="84" y="166"/>
                </a:moveTo>
                <a:lnTo>
                  <a:pt x="146" y="166"/>
                </a:lnTo>
                <a:lnTo>
                  <a:pt x="146" y="173"/>
                </a:lnTo>
                <a:lnTo>
                  <a:pt x="84" y="173"/>
                </a:lnTo>
                <a:lnTo>
                  <a:pt x="84" y="166"/>
                </a:lnTo>
                <a:close/>
                <a:moveTo>
                  <a:pt x="169" y="166"/>
                </a:moveTo>
                <a:lnTo>
                  <a:pt x="230" y="166"/>
                </a:lnTo>
                <a:lnTo>
                  <a:pt x="230" y="173"/>
                </a:lnTo>
                <a:lnTo>
                  <a:pt x="169" y="173"/>
                </a:lnTo>
                <a:lnTo>
                  <a:pt x="169" y="166"/>
                </a:lnTo>
                <a:close/>
                <a:moveTo>
                  <a:pt x="253" y="166"/>
                </a:moveTo>
                <a:lnTo>
                  <a:pt x="315" y="166"/>
                </a:lnTo>
                <a:lnTo>
                  <a:pt x="315" y="173"/>
                </a:lnTo>
                <a:lnTo>
                  <a:pt x="253" y="173"/>
                </a:lnTo>
                <a:lnTo>
                  <a:pt x="253" y="166"/>
                </a:lnTo>
                <a:close/>
                <a:moveTo>
                  <a:pt x="338" y="166"/>
                </a:moveTo>
                <a:lnTo>
                  <a:pt x="399" y="166"/>
                </a:lnTo>
                <a:lnTo>
                  <a:pt x="399" y="173"/>
                </a:lnTo>
                <a:lnTo>
                  <a:pt x="338" y="173"/>
                </a:lnTo>
                <a:lnTo>
                  <a:pt x="338" y="166"/>
                </a:lnTo>
                <a:close/>
                <a:moveTo>
                  <a:pt x="422" y="166"/>
                </a:moveTo>
                <a:lnTo>
                  <a:pt x="484" y="166"/>
                </a:lnTo>
                <a:lnTo>
                  <a:pt x="484" y="173"/>
                </a:lnTo>
                <a:lnTo>
                  <a:pt x="422" y="173"/>
                </a:lnTo>
                <a:lnTo>
                  <a:pt x="422" y="166"/>
                </a:lnTo>
                <a:close/>
                <a:moveTo>
                  <a:pt x="507" y="166"/>
                </a:moveTo>
                <a:lnTo>
                  <a:pt x="568" y="166"/>
                </a:lnTo>
                <a:lnTo>
                  <a:pt x="568" y="173"/>
                </a:lnTo>
                <a:lnTo>
                  <a:pt x="507" y="173"/>
                </a:lnTo>
                <a:lnTo>
                  <a:pt x="507" y="166"/>
                </a:lnTo>
                <a:close/>
                <a:moveTo>
                  <a:pt x="591" y="166"/>
                </a:moveTo>
                <a:lnTo>
                  <a:pt x="653" y="166"/>
                </a:lnTo>
                <a:lnTo>
                  <a:pt x="653" y="173"/>
                </a:lnTo>
                <a:lnTo>
                  <a:pt x="591" y="173"/>
                </a:lnTo>
                <a:lnTo>
                  <a:pt x="591" y="166"/>
                </a:lnTo>
                <a:close/>
                <a:moveTo>
                  <a:pt x="676" y="166"/>
                </a:moveTo>
                <a:lnTo>
                  <a:pt x="737" y="166"/>
                </a:lnTo>
                <a:lnTo>
                  <a:pt x="737" y="173"/>
                </a:lnTo>
                <a:lnTo>
                  <a:pt x="676" y="173"/>
                </a:lnTo>
                <a:lnTo>
                  <a:pt x="676" y="166"/>
                </a:lnTo>
                <a:close/>
                <a:moveTo>
                  <a:pt x="760" y="166"/>
                </a:moveTo>
                <a:lnTo>
                  <a:pt x="822" y="166"/>
                </a:lnTo>
                <a:lnTo>
                  <a:pt x="822" y="173"/>
                </a:lnTo>
                <a:lnTo>
                  <a:pt x="760" y="173"/>
                </a:lnTo>
                <a:lnTo>
                  <a:pt x="760" y="166"/>
                </a:lnTo>
                <a:close/>
                <a:moveTo>
                  <a:pt x="845" y="166"/>
                </a:moveTo>
                <a:lnTo>
                  <a:pt x="906" y="166"/>
                </a:lnTo>
                <a:lnTo>
                  <a:pt x="906" y="173"/>
                </a:lnTo>
                <a:lnTo>
                  <a:pt x="845" y="173"/>
                </a:lnTo>
                <a:lnTo>
                  <a:pt x="845" y="166"/>
                </a:lnTo>
                <a:close/>
                <a:moveTo>
                  <a:pt x="929" y="166"/>
                </a:moveTo>
                <a:lnTo>
                  <a:pt x="991" y="166"/>
                </a:lnTo>
                <a:lnTo>
                  <a:pt x="991" y="173"/>
                </a:lnTo>
                <a:lnTo>
                  <a:pt x="929" y="173"/>
                </a:lnTo>
                <a:lnTo>
                  <a:pt x="929" y="166"/>
                </a:lnTo>
                <a:close/>
                <a:moveTo>
                  <a:pt x="1014" y="166"/>
                </a:moveTo>
                <a:lnTo>
                  <a:pt x="1075" y="166"/>
                </a:lnTo>
                <a:lnTo>
                  <a:pt x="1075" y="173"/>
                </a:lnTo>
                <a:lnTo>
                  <a:pt x="1014" y="173"/>
                </a:lnTo>
                <a:lnTo>
                  <a:pt x="1014" y="166"/>
                </a:lnTo>
                <a:close/>
                <a:moveTo>
                  <a:pt x="1098" y="166"/>
                </a:moveTo>
                <a:lnTo>
                  <a:pt x="1159" y="166"/>
                </a:lnTo>
                <a:lnTo>
                  <a:pt x="1159" y="173"/>
                </a:lnTo>
                <a:lnTo>
                  <a:pt x="1098" y="173"/>
                </a:lnTo>
                <a:lnTo>
                  <a:pt x="1098" y="166"/>
                </a:lnTo>
                <a:close/>
                <a:moveTo>
                  <a:pt x="1183" y="166"/>
                </a:moveTo>
                <a:lnTo>
                  <a:pt x="1244" y="166"/>
                </a:lnTo>
                <a:lnTo>
                  <a:pt x="1244" y="173"/>
                </a:lnTo>
                <a:lnTo>
                  <a:pt x="1183" y="173"/>
                </a:lnTo>
                <a:lnTo>
                  <a:pt x="1183" y="166"/>
                </a:lnTo>
                <a:close/>
                <a:moveTo>
                  <a:pt x="1267" y="166"/>
                </a:moveTo>
                <a:lnTo>
                  <a:pt x="1328" y="166"/>
                </a:lnTo>
                <a:lnTo>
                  <a:pt x="1328" y="173"/>
                </a:lnTo>
                <a:lnTo>
                  <a:pt x="1267" y="173"/>
                </a:lnTo>
                <a:lnTo>
                  <a:pt x="1267" y="166"/>
                </a:lnTo>
                <a:close/>
                <a:moveTo>
                  <a:pt x="1351" y="166"/>
                </a:moveTo>
                <a:lnTo>
                  <a:pt x="1413" y="166"/>
                </a:lnTo>
                <a:lnTo>
                  <a:pt x="1413" y="173"/>
                </a:lnTo>
                <a:lnTo>
                  <a:pt x="1351" y="173"/>
                </a:lnTo>
                <a:lnTo>
                  <a:pt x="1351" y="166"/>
                </a:lnTo>
                <a:close/>
                <a:moveTo>
                  <a:pt x="1436" y="166"/>
                </a:moveTo>
                <a:lnTo>
                  <a:pt x="1497" y="166"/>
                </a:lnTo>
                <a:lnTo>
                  <a:pt x="1497" y="173"/>
                </a:lnTo>
                <a:lnTo>
                  <a:pt x="1436" y="173"/>
                </a:lnTo>
                <a:lnTo>
                  <a:pt x="1436" y="166"/>
                </a:lnTo>
                <a:close/>
                <a:moveTo>
                  <a:pt x="1520" y="166"/>
                </a:moveTo>
                <a:lnTo>
                  <a:pt x="1582" y="166"/>
                </a:lnTo>
                <a:lnTo>
                  <a:pt x="1582" y="173"/>
                </a:lnTo>
                <a:lnTo>
                  <a:pt x="1520" y="173"/>
                </a:lnTo>
                <a:lnTo>
                  <a:pt x="1520" y="166"/>
                </a:lnTo>
                <a:close/>
                <a:moveTo>
                  <a:pt x="1605" y="166"/>
                </a:moveTo>
                <a:lnTo>
                  <a:pt x="1666" y="166"/>
                </a:lnTo>
                <a:lnTo>
                  <a:pt x="1666" y="173"/>
                </a:lnTo>
                <a:lnTo>
                  <a:pt x="1605" y="173"/>
                </a:lnTo>
                <a:lnTo>
                  <a:pt x="1605" y="166"/>
                </a:lnTo>
                <a:close/>
                <a:moveTo>
                  <a:pt x="1689" y="166"/>
                </a:moveTo>
                <a:lnTo>
                  <a:pt x="1751" y="166"/>
                </a:lnTo>
                <a:lnTo>
                  <a:pt x="1751" y="173"/>
                </a:lnTo>
                <a:lnTo>
                  <a:pt x="1689" y="173"/>
                </a:lnTo>
                <a:lnTo>
                  <a:pt x="1689" y="166"/>
                </a:lnTo>
                <a:close/>
                <a:moveTo>
                  <a:pt x="1774" y="166"/>
                </a:moveTo>
                <a:lnTo>
                  <a:pt x="1835" y="166"/>
                </a:lnTo>
                <a:lnTo>
                  <a:pt x="1835" y="173"/>
                </a:lnTo>
                <a:lnTo>
                  <a:pt x="1774" y="173"/>
                </a:lnTo>
                <a:lnTo>
                  <a:pt x="1774" y="166"/>
                </a:lnTo>
                <a:close/>
                <a:moveTo>
                  <a:pt x="1858" y="166"/>
                </a:moveTo>
                <a:lnTo>
                  <a:pt x="1920" y="166"/>
                </a:lnTo>
                <a:lnTo>
                  <a:pt x="1920" y="173"/>
                </a:lnTo>
                <a:lnTo>
                  <a:pt x="1858" y="173"/>
                </a:lnTo>
                <a:lnTo>
                  <a:pt x="1858" y="166"/>
                </a:lnTo>
                <a:close/>
                <a:moveTo>
                  <a:pt x="1943" y="166"/>
                </a:moveTo>
                <a:lnTo>
                  <a:pt x="2004" y="166"/>
                </a:lnTo>
                <a:lnTo>
                  <a:pt x="2004" y="173"/>
                </a:lnTo>
                <a:lnTo>
                  <a:pt x="1943" y="173"/>
                </a:lnTo>
                <a:lnTo>
                  <a:pt x="1943" y="166"/>
                </a:lnTo>
                <a:close/>
                <a:moveTo>
                  <a:pt x="2027" y="166"/>
                </a:moveTo>
                <a:lnTo>
                  <a:pt x="2089" y="166"/>
                </a:lnTo>
                <a:lnTo>
                  <a:pt x="2089" y="173"/>
                </a:lnTo>
                <a:lnTo>
                  <a:pt x="2027" y="173"/>
                </a:lnTo>
                <a:lnTo>
                  <a:pt x="2027" y="166"/>
                </a:lnTo>
                <a:close/>
                <a:moveTo>
                  <a:pt x="2112" y="166"/>
                </a:moveTo>
                <a:lnTo>
                  <a:pt x="2173" y="166"/>
                </a:lnTo>
                <a:lnTo>
                  <a:pt x="2173" y="173"/>
                </a:lnTo>
                <a:lnTo>
                  <a:pt x="2112" y="173"/>
                </a:lnTo>
                <a:lnTo>
                  <a:pt x="2112" y="166"/>
                </a:lnTo>
                <a:close/>
                <a:moveTo>
                  <a:pt x="2196" y="166"/>
                </a:moveTo>
                <a:lnTo>
                  <a:pt x="2258" y="166"/>
                </a:lnTo>
                <a:lnTo>
                  <a:pt x="2258" y="173"/>
                </a:lnTo>
                <a:lnTo>
                  <a:pt x="2196" y="173"/>
                </a:lnTo>
                <a:lnTo>
                  <a:pt x="2196" y="166"/>
                </a:lnTo>
                <a:close/>
                <a:moveTo>
                  <a:pt x="2281" y="166"/>
                </a:moveTo>
                <a:lnTo>
                  <a:pt x="2342" y="166"/>
                </a:lnTo>
                <a:lnTo>
                  <a:pt x="2342" y="173"/>
                </a:lnTo>
                <a:lnTo>
                  <a:pt x="2281" y="173"/>
                </a:lnTo>
                <a:lnTo>
                  <a:pt x="2281" y="166"/>
                </a:lnTo>
                <a:close/>
                <a:moveTo>
                  <a:pt x="2365" y="166"/>
                </a:moveTo>
                <a:lnTo>
                  <a:pt x="2427" y="166"/>
                </a:lnTo>
                <a:lnTo>
                  <a:pt x="2427" y="173"/>
                </a:lnTo>
                <a:lnTo>
                  <a:pt x="2365" y="173"/>
                </a:lnTo>
                <a:lnTo>
                  <a:pt x="2365" y="166"/>
                </a:lnTo>
                <a:close/>
                <a:moveTo>
                  <a:pt x="2450" y="166"/>
                </a:moveTo>
                <a:lnTo>
                  <a:pt x="2511" y="166"/>
                </a:lnTo>
                <a:lnTo>
                  <a:pt x="2511" y="173"/>
                </a:lnTo>
                <a:lnTo>
                  <a:pt x="2450" y="173"/>
                </a:lnTo>
                <a:lnTo>
                  <a:pt x="2450" y="166"/>
                </a:lnTo>
                <a:close/>
                <a:moveTo>
                  <a:pt x="2534" y="166"/>
                </a:moveTo>
                <a:lnTo>
                  <a:pt x="2596" y="166"/>
                </a:lnTo>
                <a:lnTo>
                  <a:pt x="2596" y="173"/>
                </a:lnTo>
                <a:lnTo>
                  <a:pt x="2534" y="173"/>
                </a:lnTo>
                <a:lnTo>
                  <a:pt x="2534" y="166"/>
                </a:lnTo>
                <a:close/>
                <a:moveTo>
                  <a:pt x="2619" y="166"/>
                </a:moveTo>
                <a:lnTo>
                  <a:pt x="2680" y="166"/>
                </a:lnTo>
                <a:lnTo>
                  <a:pt x="2680" y="173"/>
                </a:lnTo>
                <a:lnTo>
                  <a:pt x="2619" y="173"/>
                </a:lnTo>
                <a:lnTo>
                  <a:pt x="2619" y="166"/>
                </a:lnTo>
                <a:close/>
                <a:moveTo>
                  <a:pt x="2703" y="166"/>
                </a:moveTo>
                <a:lnTo>
                  <a:pt x="2765" y="166"/>
                </a:lnTo>
                <a:lnTo>
                  <a:pt x="2765" y="173"/>
                </a:lnTo>
                <a:lnTo>
                  <a:pt x="2703" y="173"/>
                </a:lnTo>
                <a:lnTo>
                  <a:pt x="2703" y="166"/>
                </a:lnTo>
                <a:close/>
                <a:moveTo>
                  <a:pt x="2788" y="166"/>
                </a:moveTo>
                <a:lnTo>
                  <a:pt x="2849" y="166"/>
                </a:lnTo>
                <a:lnTo>
                  <a:pt x="2849" y="173"/>
                </a:lnTo>
                <a:lnTo>
                  <a:pt x="2788" y="173"/>
                </a:lnTo>
                <a:lnTo>
                  <a:pt x="2788" y="166"/>
                </a:lnTo>
                <a:close/>
                <a:moveTo>
                  <a:pt x="2872" y="166"/>
                </a:moveTo>
                <a:lnTo>
                  <a:pt x="2934" y="166"/>
                </a:lnTo>
                <a:lnTo>
                  <a:pt x="2934" y="173"/>
                </a:lnTo>
                <a:lnTo>
                  <a:pt x="2872" y="173"/>
                </a:lnTo>
                <a:lnTo>
                  <a:pt x="2872" y="166"/>
                </a:lnTo>
                <a:close/>
                <a:moveTo>
                  <a:pt x="2957" y="166"/>
                </a:moveTo>
                <a:lnTo>
                  <a:pt x="3018" y="166"/>
                </a:lnTo>
                <a:lnTo>
                  <a:pt x="3018" y="173"/>
                </a:lnTo>
                <a:lnTo>
                  <a:pt x="2957" y="173"/>
                </a:lnTo>
                <a:lnTo>
                  <a:pt x="2957" y="166"/>
                </a:lnTo>
                <a:close/>
                <a:moveTo>
                  <a:pt x="3041" y="166"/>
                </a:moveTo>
                <a:lnTo>
                  <a:pt x="3103" y="166"/>
                </a:lnTo>
                <a:lnTo>
                  <a:pt x="3103" y="173"/>
                </a:lnTo>
                <a:lnTo>
                  <a:pt x="3041" y="173"/>
                </a:lnTo>
                <a:lnTo>
                  <a:pt x="3041" y="166"/>
                </a:lnTo>
                <a:close/>
                <a:moveTo>
                  <a:pt x="3126" y="166"/>
                </a:moveTo>
                <a:lnTo>
                  <a:pt x="3187" y="166"/>
                </a:lnTo>
                <a:lnTo>
                  <a:pt x="3187" y="173"/>
                </a:lnTo>
                <a:lnTo>
                  <a:pt x="3126" y="173"/>
                </a:lnTo>
                <a:lnTo>
                  <a:pt x="3126" y="166"/>
                </a:lnTo>
                <a:close/>
                <a:moveTo>
                  <a:pt x="3210" y="166"/>
                </a:moveTo>
                <a:lnTo>
                  <a:pt x="3271" y="166"/>
                </a:lnTo>
                <a:lnTo>
                  <a:pt x="3271" y="173"/>
                </a:lnTo>
                <a:lnTo>
                  <a:pt x="3210" y="173"/>
                </a:lnTo>
                <a:lnTo>
                  <a:pt x="3210" y="166"/>
                </a:lnTo>
                <a:close/>
                <a:moveTo>
                  <a:pt x="3295" y="166"/>
                </a:moveTo>
                <a:lnTo>
                  <a:pt x="3356" y="166"/>
                </a:lnTo>
                <a:lnTo>
                  <a:pt x="3356" y="173"/>
                </a:lnTo>
                <a:lnTo>
                  <a:pt x="3295" y="173"/>
                </a:lnTo>
                <a:lnTo>
                  <a:pt x="3295" y="166"/>
                </a:lnTo>
                <a:close/>
                <a:moveTo>
                  <a:pt x="3379" y="166"/>
                </a:moveTo>
                <a:lnTo>
                  <a:pt x="3440" y="166"/>
                </a:lnTo>
                <a:lnTo>
                  <a:pt x="3440" y="173"/>
                </a:lnTo>
                <a:lnTo>
                  <a:pt x="3379" y="173"/>
                </a:lnTo>
                <a:lnTo>
                  <a:pt x="3379" y="166"/>
                </a:lnTo>
                <a:close/>
                <a:moveTo>
                  <a:pt x="3463" y="166"/>
                </a:moveTo>
                <a:lnTo>
                  <a:pt x="3525" y="166"/>
                </a:lnTo>
                <a:lnTo>
                  <a:pt x="3525" y="173"/>
                </a:lnTo>
                <a:lnTo>
                  <a:pt x="3463" y="173"/>
                </a:lnTo>
                <a:lnTo>
                  <a:pt x="3463" y="166"/>
                </a:lnTo>
                <a:close/>
                <a:moveTo>
                  <a:pt x="3548" y="166"/>
                </a:moveTo>
                <a:lnTo>
                  <a:pt x="3609" y="166"/>
                </a:lnTo>
                <a:lnTo>
                  <a:pt x="3609" y="173"/>
                </a:lnTo>
                <a:lnTo>
                  <a:pt x="3548" y="173"/>
                </a:lnTo>
                <a:lnTo>
                  <a:pt x="3548" y="166"/>
                </a:lnTo>
                <a:close/>
                <a:moveTo>
                  <a:pt x="3632" y="166"/>
                </a:moveTo>
                <a:lnTo>
                  <a:pt x="3694" y="166"/>
                </a:lnTo>
                <a:lnTo>
                  <a:pt x="3694" y="173"/>
                </a:lnTo>
                <a:lnTo>
                  <a:pt x="3632" y="173"/>
                </a:lnTo>
                <a:lnTo>
                  <a:pt x="3632" y="166"/>
                </a:lnTo>
                <a:close/>
                <a:moveTo>
                  <a:pt x="3717" y="166"/>
                </a:moveTo>
                <a:lnTo>
                  <a:pt x="3778" y="166"/>
                </a:lnTo>
                <a:lnTo>
                  <a:pt x="3778" y="173"/>
                </a:lnTo>
                <a:lnTo>
                  <a:pt x="3717" y="173"/>
                </a:lnTo>
                <a:lnTo>
                  <a:pt x="3717" y="166"/>
                </a:lnTo>
                <a:close/>
                <a:moveTo>
                  <a:pt x="3801" y="166"/>
                </a:moveTo>
                <a:lnTo>
                  <a:pt x="3863" y="166"/>
                </a:lnTo>
                <a:lnTo>
                  <a:pt x="3863" y="173"/>
                </a:lnTo>
                <a:lnTo>
                  <a:pt x="3801" y="173"/>
                </a:lnTo>
                <a:lnTo>
                  <a:pt x="3801" y="166"/>
                </a:lnTo>
                <a:close/>
                <a:moveTo>
                  <a:pt x="3886" y="166"/>
                </a:moveTo>
                <a:lnTo>
                  <a:pt x="3947" y="166"/>
                </a:lnTo>
                <a:lnTo>
                  <a:pt x="3947" y="173"/>
                </a:lnTo>
                <a:lnTo>
                  <a:pt x="3886" y="173"/>
                </a:lnTo>
                <a:lnTo>
                  <a:pt x="3886" y="166"/>
                </a:lnTo>
                <a:close/>
                <a:moveTo>
                  <a:pt x="0" y="0"/>
                </a:moveTo>
                <a:lnTo>
                  <a:pt x="61" y="0"/>
                </a:lnTo>
                <a:lnTo>
                  <a:pt x="61" y="8"/>
                </a:lnTo>
                <a:lnTo>
                  <a:pt x="0" y="8"/>
                </a:lnTo>
                <a:lnTo>
                  <a:pt x="0" y="0"/>
                </a:lnTo>
                <a:close/>
                <a:moveTo>
                  <a:pt x="84" y="0"/>
                </a:moveTo>
                <a:lnTo>
                  <a:pt x="146" y="0"/>
                </a:lnTo>
                <a:lnTo>
                  <a:pt x="146" y="8"/>
                </a:lnTo>
                <a:lnTo>
                  <a:pt x="84" y="8"/>
                </a:lnTo>
                <a:lnTo>
                  <a:pt x="84" y="0"/>
                </a:lnTo>
                <a:close/>
                <a:moveTo>
                  <a:pt x="169" y="0"/>
                </a:moveTo>
                <a:lnTo>
                  <a:pt x="230" y="0"/>
                </a:lnTo>
                <a:lnTo>
                  <a:pt x="230" y="8"/>
                </a:lnTo>
                <a:lnTo>
                  <a:pt x="169" y="8"/>
                </a:lnTo>
                <a:lnTo>
                  <a:pt x="169" y="0"/>
                </a:lnTo>
                <a:close/>
                <a:moveTo>
                  <a:pt x="253" y="0"/>
                </a:moveTo>
                <a:lnTo>
                  <a:pt x="315" y="0"/>
                </a:lnTo>
                <a:lnTo>
                  <a:pt x="315" y="8"/>
                </a:lnTo>
                <a:lnTo>
                  <a:pt x="253" y="8"/>
                </a:lnTo>
                <a:lnTo>
                  <a:pt x="253" y="0"/>
                </a:lnTo>
                <a:close/>
                <a:moveTo>
                  <a:pt x="338" y="0"/>
                </a:moveTo>
                <a:lnTo>
                  <a:pt x="399" y="0"/>
                </a:lnTo>
                <a:lnTo>
                  <a:pt x="399" y="8"/>
                </a:lnTo>
                <a:lnTo>
                  <a:pt x="338" y="8"/>
                </a:lnTo>
                <a:lnTo>
                  <a:pt x="338" y="0"/>
                </a:lnTo>
                <a:close/>
                <a:moveTo>
                  <a:pt x="422" y="0"/>
                </a:moveTo>
                <a:lnTo>
                  <a:pt x="484" y="0"/>
                </a:lnTo>
                <a:lnTo>
                  <a:pt x="484" y="8"/>
                </a:lnTo>
                <a:lnTo>
                  <a:pt x="422" y="8"/>
                </a:lnTo>
                <a:lnTo>
                  <a:pt x="422" y="0"/>
                </a:lnTo>
                <a:close/>
                <a:moveTo>
                  <a:pt x="507" y="0"/>
                </a:moveTo>
                <a:lnTo>
                  <a:pt x="568" y="0"/>
                </a:lnTo>
                <a:lnTo>
                  <a:pt x="568" y="8"/>
                </a:lnTo>
                <a:lnTo>
                  <a:pt x="507" y="8"/>
                </a:lnTo>
                <a:lnTo>
                  <a:pt x="507" y="0"/>
                </a:lnTo>
                <a:close/>
                <a:moveTo>
                  <a:pt x="591" y="0"/>
                </a:moveTo>
                <a:lnTo>
                  <a:pt x="653" y="0"/>
                </a:lnTo>
                <a:lnTo>
                  <a:pt x="653" y="8"/>
                </a:lnTo>
                <a:lnTo>
                  <a:pt x="591" y="8"/>
                </a:lnTo>
                <a:lnTo>
                  <a:pt x="591" y="0"/>
                </a:lnTo>
                <a:close/>
                <a:moveTo>
                  <a:pt x="676" y="0"/>
                </a:moveTo>
                <a:lnTo>
                  <a:pt x="737" y="0"/>
                </a:lnTo>
                <a:lnTo>
                  <a:pt x="737" y="8"/>
                </a:lnTo>
                <a:lnTo>
                  <a:pt x="676" y="8"/>
                </a:lnTo>
                <a:lnTo>
                  <a:pt x="676" y="0"/>
                </a:lnTo>
                <a:close/>
                <a:moveTo>
                  <a:pt x="760" y="0"/>
                </a:moveTo>
                <a:lnTo>
                  <a:pt x="822" y="0"/>
                </a:lnTo>
                <a:lnTo>
                  <a:pt x="822" y="8"/>
                </a:lnTo>
                <a:lnTo>
                  <a:pt x="760" y="8"/>
                </a:lnTo>
                <a:lnTo>
                  <a:pt x="760" y="0"/>
                </a:lnTo>
                <a:close/>
                <a:moveTo>
                  <a:pt x="845" y="0"/>
                </a:moveTo>
                <a:lnTo>
                  <a:pt x="906" y="0"/>
                </a:lnTo>
                <a:lnTo>
                  <a:pt x="906" y="8"/>
                </a:lnTo>
                <a:lnTo>
                  <a:pt x="845" y="8"/>
                </a:lnTo>
                <a:lnTo>
                  <a:pt x="845" y="0"/>
                </a:lnTo>
                <a:close/>
                <a:moveTo>
                  <a:pt x="929" y="0"/>
                </a:moveTo>
                <a:lnTo>
                  <a:pt x="991" y="0"/>
                </a:lnTo>
                <a:lnTo>
                  <a:pt x="991" y="8"/>
                </a:lnTo>
                <a:lnTo>
                  <a:pt x="929" y="8"/>
                </a:lnTo>
                <a:lnTo>
                  <a:pt x="929" y="0"/>
                </a:lnTo>
                <a:close/>
                <a:moveTo>
                  <a:pt x="1014" y="0"/>
                </a:moveTo>
                <a:lnTo>
                  <a:pt x="1075" y="0"/>
                </a:lnTo>
                <a:lnTo>
                  <a:pt x="1075" y="8"/>
                </a:lnTo>
                <a:lnTo>
                  <a:pt x="1014" y="8"/>
                </a:lnTo>
                <a:lnTo>
                  <a:pt x="1014" y="0"/>
                </a:lnTo>
                <a:close/>
                <a:moveTo>
                  <a:pt x="1098" y="0"/>
                </a:moveTo>
                <a:lnTo>
                  <a:pt x="1159" y="0"/>
                </a:lnTo>
                <a:lnTo>
                  <a:pt x="1159" y="8"/>
                </a:lnTo>
                <a:lnTo>
                  <a:pt x="1098" y="8"/>
                </a:lnTo>
                <a:lnTo>
                  <a:pt x="1098" y="0"/>
                </a:lnTo>
                <a:close/>
                <a:moveTo>
                  <a:pt x="1183" y="0"/>
                </a:moveTo>
                <a:lnTo>
                  <a:pt x="1244" y="0"/>
                </a:lnTo>
                <a:lnTo>
                  <a:pt x="1244" y="8"/>
                </a:lnTo>
                <a:lnTo>
                  <a:pt x="1183" y="8"/>
                </a:lnTo>
                <a:lnTo>
                  <a:pt x="1183" y="0"/>
                </a:lnTo>
                <a:close/>
                <a:moveTo>
                  <a:pt x="1267" y="0"/>
                </a:moveTo>
                <a:lnTo>
                  <a:pt x="1328" y="0"/>
                </a:lnTo>
                <a:lnTo>
                  <a:pt x="1328" y="8"/>
                </a:lnTo>
                <a:lnTo>
                  <a:pt x="1267" y="8"/>
                </a:lnTo>
                <a:lnTo>
                  <a:pt x="1267" y="0"/>
                </a:lnTo>
                <a:close/>
                <a:moveTo>
                  <a:pt x="1351" y="0"/>
                </a:moveTo>
                <a:lnTo>
                  <a:pt x="1413" y="0"/>
                </a:lnTo>
                <a:lnTo>
                  <a:pt x="1413" y="8"/>
                </a:lnTo>
                <a:lnTo>
                  <a:pt x="1351" y="8"/>
                </a:lnTo>
                <a:lnTo>
                  <a:pt x="1351" y="0"/>
                </a:lnTo>
                <a:close/>
                <a:moveTo>
                  <a:pt x="1436" y="0"/>
                </a:moveTo>
                <a:lnTo>
                  <a:pt x="1497" y="0"/>
                </a:lnTo>
                <a:lnTo>
                  <a:pt x="1497" y="8"/>
                </a:lnTo>
                <a:lnTo>
                  <a:pt x="1436" y="8"/>
                </a:lnTo>
                <a:lnTo>
                  <a:pt x="1436" y="0"/>
                </a:lnTo>
                <a:close/>
                <a:moveTo>
                  <a:pt x="1520" y="0"/>
                </a:moveTo>
                <a:lnTo>
                  <a:pt x="1582" y="0"/>
                </a:lnTo>
                <a:lnTo>
                  <a:pt x="1582" y="8"/>
                </a:lnTo>
                <a:lnTo>
                  <a:pt x="1520" y="8"/>
                </a:lnTo>
                <a:lnTo>
                  <a:pt x="1520" y="0"/>
                </a:lnTo>
                <a:close/>
                <a:moveTo>
                  <a:pt x="1605" y="0"/>
                </a:moveTo>
                <a:lnTo>
                  <a:pt x="1666" y="0"/>
                </a:lnTo>
                <a:lnTo>
                  <a:pt x="1666" y="8"/>
                </a:lnTo>
                <a:lnTo>
                  <a:pt x="1605" y="8"/>
                </a:lnTo>
                <a:lnTo>
                  <a:pt x="1605" y="0"/>
                </a:lnTo>
                <a:close/>
                <a:moveTo>
                  <a:pt x="1689" y="0"/>
                </a:moveTo>
                <a:lnTo>
                  <a:pt x="1751" y="0"/>
                </a:lnTo>
                <a:lnTo>
                  <a:pt x="1751" y="8"/>
                </a:lnTo>
                <a:lnTo>
                  <a:pt x="1689" y="8"/>
                </a:lnTo>
                <a:lnTo>
                  <a:pt x="1689" y="0"/>
                </a:lnTo>
                <a:close/>
                <a:moveTo>
                  <a:pt x="1774" y="0"/>
                </a:moveTo>
                <a:lnTo>
                  <a:pt x="1835" y="0"/>
                </a:lnTo>
                <a:lnTo>
                  <a:pt x="1835" y="8"/>
                </a:lnTo>
                <a:lnTo>
                  <a:pt x="1774" y="8"/>
                </a:lnTo>
                <a:lnTo>
                  <a:pt x="1774" y="0"/>
                </a:lnTo>
                <a:close/>
                <a:moveTo>
                  <a:pt x="1858" y="0"/>
                </a:moveTo>
                <a:lnTo>
                  <a:pt x="1920" y="0"/>
                </a:lnTo>
                <a:lnTo>
                  <a:pt x="1920" y="8"/>
                </a:lnTo>
                <a:lnTo>
                  <a:pt x="1858" y="8"/>
                </a:lnTo>
                <a:lnTo>
                  <a:pt x="1858" y="0"/>
                </a:lnTo>
                <a:close/>
                <a:moveTo>
                  <a:pt x="1943" y="0"/>
                </a:moveTo>
                <a:lnTo>
                  <a:pt x="2004" y="0"/>
                </a:lnTo>
                <a:lnTo>
                  <a:pt x="2004" y="8"/>
                </a:lnTo>
                <a:lnTo>
                  <a:pt x="1943" y="8"/>
                </a:lnTo>
                <a:lnTo>
                  <a:pt x="1943" y="0"/>
                </a:lnTo>
                <a:close/>
                <a:moveTo>
                  <a:pt x="2027" y="0"/>
                </a:moveTo>
                <a:lnTo>
                  <a:pt x="2089" y="0"/>
                </a:lnTo>
                <a:lnTo>
                  <a:pt x="2089" y="8"/>
                </a:lnTo>
                <a:lnTo>
                  <a:pt x="2027" y="8"/>
                </a:lnTo>
                <a:lnTo>
                  <a:pt x="2027" y="0"/>
                </a:lnTo>
                <a:close/>
                <a:moveTo>
                  <a:pt x="2112" y="0"/>
                </a:moveTo>
                <a:lnTo>
                  <a:pt x="2173" y="0"/>
                </a:lnTo>
                <a:lnTo>
                  <a:pt x="2173" y="8"/>
                </a:lnTo>
                <a:lnTo>
                  <a:pt x="2112" y="8"/>
                </a:lnTo>
                <a:lnTo>
                  <a:pt x="2112" y="0"/>
                </a:lnTo>
                <a:close/>
                <a:moveTo>
                  <a:pt x="2196" y="0"/>
                </a:moveTo>
                <a:lnTo>
                  <a:pt x="2258" y="0"/>
                </a:lnTo>
                <a:lnTo>
                  <a:pt x="2258" y="8"/>
                </a:lnTo>
                <a:lnTo>
                  <a:pt x="2196" y="8"/>
                </a:lnTo>
                <a:lnTo>
                  <a:pt x="2196" y="0"/>
                </a:lnTo>
                <a:close/>
                <a:moveTo>
                  <a:pt x="2281" y="0"/>
                </a:moveTo>
                <a:lnTo>
                  <a:pt x="2342" y="0"/>
                </a:lnTo>
                <a:lnTo>
                  <a:pt x="2342" y="8"/>
                </a:lnTo>
                <a:lnTo>
                  <a:pt x="2281" y="8"/>
                </a:lnTo>
                <a:lnTo>
                  <a:pt x="2281" y="0"/>
                </a:lnTo>
                <a:close/>
                <a:moveTo>
                  <a:pt x="2365" y="0"/>
                </a:moveTo>
                <a:lnTo>
                  <a:pt x="2427" y="0"/>
                </a:lnTo>
                <a:lnTo>
                  <a:pt x="2427" y="8"/>
                </a:lnTo>
                <a:lnTo>
                  <a:pt x="2365" y="8"/>
                </a:lnTo>
                <a:lnTo>
                  <a:pt x="2365" y="0"/>
                </a:lnTo>
                <a:close/>
                <a:moveTo>
                  <a:pt x="2450" y="0"/>
                </a:moveTo>
                <a:lnTo>
                  <a:pt x="2511" y="0"/>
                </a:lnTo>
                <a:lnTo>
                  <a:pt x="2511" y="8"/>
                </a:lnTo>
                <a:lnTo>
                  <a:pt x="2450" y="8"/>
                </a:lnTo>
                <a:lnTo>
                  <a:pt x="2450" y="0"/>
                </a:lnTo>
                <a:close/>
                <a:moveTo>
                  <a:pt x="2534" y="0"/>
                </a:moveTo>
                <a:lnTo>
                  <a:pt x="2596" y="0"/>
                </a:lnTo>
                <a:lnTo>
                  <a:pt x="2596" y="8"/>
                </a:lnTo>
                <a:lnTo>
                  <a:pt x="2534" y="8"/>
                </a:lnTo>
                <a:lnTo>
                  <a:pt x="2534" y="0"/>
                </a:lnTo>
                <a:close/>
                <a:moveTo>
                  <a:pt x="2619" y="0"/>
                </a:moveTo>
                <a:lnTo>
                  <a:pt x="2680" y="0"/>
                </a:lnTo>
                <a:lnTo>
                  <a:pt x="2680" y="8"/>
                </a:lnTo>
                <a:lnTo>
                  <a:pt x="2619" y="8"/>
                </a:lnTo>
                <a:lnTo>
                  <a:pt x="2619" y="0"/>
                </a:lnTo>
                <a:close/>
                <a:moveTo>
                  <a:pt x="2703" y="0"/>
                </a:moveTo>
                <a:lnTo>
                  <a:pt x="2765" y="0"/>
                </a:lnTo>
                <a:lnTo>
                  <a:pt x="2765" y="8"/>
                </a:lnTo>
                <a:lnTo>
                  <a:pt x="2703" y="8"/>
                </a:lnTo>
                <a:lnTo>
                  <a:pt x="2703" y="0"/>
                </a:lnTo>
                <a:close/>
                <a:moveTo>
                  <a:pt x="2788" y="0"/>
                </a:moveTo>
                <a:lnTo>
                  <a:pt x="2849" y="0"/>
                </a:lnTo>
                <a:lnTo>
                  <a:pt x="2849" y="8"/>
                </a:lnTo>
                <a:lnTo>
                  <a:pt x="2788" y="8"/>
                </a:lnTo>
                <a:lnTo>
                  <a:pt x="2788" y="0"/>
                </a:lnTo>
                <a:close/>
                <a:moveTo>
                  <a:pt x="2872" y="0"/>
                </a:moveTo>
                <a:lnTo>
                  <a:pt x="2934" y="0"/>
                </a:lnTo>
                <a:lnTo>
                  <a:pt x="2934" y="8"/>
                </a:lnTo>
                <a:lnTo>
                  <a:pt x="2872" y="8"/>
                </a:lnTo>
                <a:lnTo>
                  <a:pt x="2872" y="0"/>
                </a:lnTo>
                <a:close/>
                <a:moveTo>
                  <a:pt x="2957" y="0"/>
                </a:moveTo>
                <a:lnTo>
                  <a:pt x="3018" y="0"/>
                </a:lnTo>
                <a:lnTo>
                  <a:pt x="3018" y="8"/>
                </a:lnTo>
                <a:lnTo>
                  <a:pt x="2957" y="8"/>
                </a:lnTo>
                <a:lnTo>
                  <a:pt x="2957" y="0"/>
                </a:lnTo>
                <a:close/>
                <a:moveTo>
                  <a:pt x="3041" y="0"/>
                </a:moveTo>
                <a:lnTo>
                  <a:pt x="3103" y="0"/>
                </a:lnTo>
                <a:lnTo>
                  <a:pt x="3103" y="8"/>
                </a:lnTo>
                <a:lnTo>
                  <a:pt x="3041" y="8"/>
                </a:lnTo>
                <a:lnTo>
                  <a:pt x="3041" y="0"/>
                </a:lnTo>
                <a:close/>
                <a:moveTo>
                  <a:pt x="3126" y="0"/>
                </a:moveTo>
                <a:lnTo>
                  <a:pt x="3187" y="0"/>
                </a:lnTo>
                <a:lnTo>
                  <a:pt x="3187" y="8"/>
                </a:lnTo>
                <a:lnTo>
                  <a:pt x="3126" y="8"/>
                </a:lnTo>
                <a:lnTo>
                  <a:pt x="3126" y="0"/>
                </a:lnTo>
                <a:close/>
                <a:moveTo>
                  <a:pt x="3210" y="0"/>
                </a:moveTo>
                <a:lnTo>
                  <a:pt x="3271" y="0"/>
                </a:lnTo>
                <a:lnTo>
                  <a:pt x="3271" y="8"/>
                </a:lnTo>
                <a:lnTo>
                  <a:pt x="3210" y="8"/>
                </a:lnTo>
                <a:lnTo>
                  <a:pt x="3210" y="0"/>
                </a:lnTo>
                <a:close/>
                <a:moveTo>
                  <a:pt x="3295" y="0"/>
                </a:moveTo>
                <a:lnTo>
                  <a:pt x="3356" y="0"/>
                </a:lnTo>
                <a:lnTo>
                  <a:pt x="3356" y="8"/>
                </a:lnTo>
                <a:lnTo>
                  <a:pt x="3295" y="8"/>
                </a:lnTo>
                <a:lnTo>
                  <a:pt x="3295" y="0"/>
                </a:lnTo>
                <a:close/>
                <a:moveTo>
                  <a:pt x="3379" y="0"/>
                </a:moveTo>
                <a:lnTo>
                  <a:pt x="3440" y="0"/>
                </a:lnTo>
                <a:lnTo>
                  <a:pt x="3440" y="8"/>
                </a:lnTo>
                <a:lnTo>
                  <a:pt x="3379" y="8"/>
                </a:lnTo>
                <a:lnTo>
                  <a:pt x="3379" y="0"/>
                </a:lnTo>
                <a:close/>
                <a:moveTo>
                  <a:pt x="3463" y="0"/>
                </a:moveTo>
                <a:lnTo>
                  <a:pt x="3525" y="0"/>
                </a:lnTo>
                <a:lnTo>
                  <a:pt x="3525" y="8"/>
                </a:lnTo>
                <a:lnTo>
                  <a:pt x="3463" y="8"/>
                </a:lnTo>
                <a:lnTo>
                  <a:pt x="3463" y="0"/>
                </a:lnTo>
                <a:close/>
                <a:moveTo>
                  <a:pt x="3548" y="0"/>
                </a:moveTo>
                <a:lnTo>
                  <a:pt x="3609" y="0"/>
                </a:lnTo>
                <a:lnTo>
                  <a:pt x="3609" y="8"/>
                </a:lnTo>
                <a:lnTo>
                  <a:pt x="3548" y="8"/>
                </a:lnTo>
                <a:lnTo>
                  <a:pt x="3548" y="0"/>
                </a:lnTo>
                <a:close/>
                <a:moveTo>
                  <a:pt x="3632" y="0"/>
                </a:moveTo>
                <a:lnTo>
                  <a:pt x="3694" y="0"/>
                </a:lnTo>
                <a:lnTo>
                  <a:pt x="3694" y="8"/>
                </a:lnTo>
                <a:lnTo>
                  <a:pt x="3632" y="8"/>
                </a:lnTo>
                <a:lnTo>
                  <a:pt x="3632" y="0"/>
                </a:lnTo>
                <a:close/>
                <a:moveTo>
                  <a:pt x="3717" y="0"/>
                </a:moveTo>
                <a:lnTo>
                  <a:pt x="3778" y="0"/>
                </a:lnTo>
                <a:lnTo>
                  <a:pt x="3778" y="8"/>
                </a:lnTo>
                <a:lnTo>
                  <a:pt x="3717" y="8"/>
                </a:lnTo>
                <a:lnTo>
                  <a:pt x="3717" y="0"/>
                </a:lnTo>
                <a:close/>
                <a:moveTo>
                  <a:pt x="3801" y="0"/>
                </a:moveTo>
                <a:lnTo>
                  <a:pt x="3863" y="0"/>
                </a:lnTo>
                <a:lnTo>
                  <a:pt x="3863" y="8"/>
                </a:lnTo>
                <a:lnTo>
                  <a:pt x="3801" y="8"/>
                </a:lnTo>
                <a:lnTo>
                  <a:pt x="3801" y="0"/>
                </a:lnTo>
                <a:close/>
                <a:moveTo>
                  <a:pt x="3886" y="0"/>
                </a:moveTo>
                <a:lnTo>
                  <a:pt x="3947" y="0"/>
                </a:lnTo>
                <a:lnTo>
                  <a:pt x="3947" y="8"/>
                </a:lnTo>
                <a:lnTo>
                  <a:pt x="3886" y="8"/>
                </a:lnTo>
                <a:lnTo>
                  <a:pt x="3886" y="0"/>
                </a:lnTo>
                <a:close/>
              </a:path>
            </a:pathLst>
          </a:custGeom>
          <a:solidFill>
            <a:srgbClr val="7F7F7F"/>
          </a:solidFill>
          <a:ln w="1588" cap="flat">
            <a:solidFill>
              <a:srgbClr val="7F7F7F"/>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8"/>
          <p:cNvSpPr>
            <a:spLocks noEditPoints="1"/>
          </p:cNvSpPr>
          <p:nvPr/>
        </p:nvSpPr>
        <p:spPr bwMode="auto">
          <a:xfrm>
            <a:off x="1239838" y="1546225"/>
            <a:ext cx="6294438" cy="2117726"/>
          </a:xfrm>
          <a:custGeom>
            <a:avLst/>
            <a:gdLst>
              <a:gd name="T0" fmla="*/ 0 w 16520"/>
              <a:gd name="T1" fmla="*/ 16 h 5556"/>
              <a:gd name="T2" fmla="*/ 16 w 16520"/>
              <a:gd name="T3" fmla="*/ 0 h 5556"/>
              <a:gd name="T4" fmla="*/ 16504 w 16520"/>
              <a:gd name="T5" fmla="*/ 0 h 5556"/>
              <a:gd name="T6" fmla="*/ 16520 w 16520"/>
              <a:gd name="T7" fmla="*/ 16 h 5556"/>
              <a:gd name="T8" fmla="*/ 16520 w 16520"/>
              <a:gd name="T9" fmla="*/ 5540 h 5556"/>
              <a:gd name="T10" fmla="*/ 16504 w 16520"/>
              <a:gd name="T11" fmla="*/ 5556 h 5556"/>
              <a:gd name="T12" fmla="*/ 16 w 16520"/>
              <a:gd name="T13" fmla="*/ 5556 h 5556"/>
              <a:gd name="T14" fmla="*/ 0 w 16520"/>
              <a:gd name="T15" fmla="*/ 5540 h 5556"/>
              <a:gd name="T16" fmla="*/ 0 w 16520"/>
              <a:gd name="T17" fmla="*/ 16 h 5556"/>
              <a:gd name="T18" fmla="*/ 32 w 16520"/>
              <a:gd name="T19" fmla="*/ 5540 h 5556"/>
              <a:gd name="T20" fmla="*/ 16 w 16520"/>
              <a:gd name="T21" fmla="*/ 5524 h 5556"/>
              <a:gd name="T22" fmla="*/ 16504 w 16520"/>
              <a:gd name="T23" fmla="*/ 5524 h 5556"/>
              <a:gd name="T24" fmla="*/ 16488 w 16520"/>
              <a:gd name="T25" fmla="*/ 5540 h 5556"/>
              <a:gd name="T26" fmla="*/ 16488 w 16520"/>
              <a:gd name="T27" fmla="*/ 16 h 5556"/>
              <a:gd name="T28" fmla="*/ 16504 w 16520"/>
              <a:gd name="T29" fmla="*/ 32 h 5556"/>
              <a:gd name="T30" fmla="*/ 16 w 16520"/>
              <a:gd name="T31" fmla="*/ 32 h 5556"/>
              <a:gd name="T32" fmla="*/ 32 w 16520"/>
              <a:gd name="T33" fmla="*/ 16 h 5556"/>
              <a:gd name="T34" fmla="*/ 32 w 16520"/>
              <a:gd name="T35" fmla="*/ 5540 h 5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20" h="5556">
                <a:moveTo>
                  <a:pt x="0" y="16"/>
                </a:moveTo>
                <a:cubicBezTo>
                  <a:pt x="0" y="8"/>
                  <a:pt x="8" y="0"/>
                  <a:pt x="16" y="0"/>
                </a:cubicBezTo>
                <a:lnTo>
                  <a:pt x="16504" y="0"/>
                </a:lnTo>
                <a:cubicBezTo>
                  <a:pt x="16513" y="0"/>
                  <a:pt x="16520" y="8"/>
                  <a:pt x="16520" y="16"/>
                </a:cubicBezTo>
                <a:lnTo>
                  <a:pt x="16520" y="5540"/>
                </a:lnTo>
                <a:cubicBezTo>
                  <a:pt x="16520" y="5549"/>
                  <a:pt x="16513" y="5556"/>
                  <a:pt x="16504" y="5556"/>
                </a:cubicBezTo>
                <a:lnTo>
                  <a:pt x="16" y="5556"/>
                </a:lnTo>
                <a:cubicBezTo>
                  <a:pt x="8" y="5556"/>
                  <a:pt x="0" y="5549"/>
                  <a:pt x="0" y="5540"/>
                </a:cubicBezTo>
                <a:lnTo>
                  <a:pt x="0" y="16"/>
                </a:lnTo>
                <a:close/>
                <a:moveTo>
                  <a:pt x="32" y="5540"/>
                </a:moveTo>
                <a:lnTo>
                  <a:pt x="16" y="5524"/>
                </a:lnTo>
                <a:lnTo>
                  <a:pt x="16504" y="5524"/>
                </a:lnTo>
                <a:lnTo>
                  <a:pt x="16488" y="5540"/>
                </a:lnTo>
                <a:lnTo>
                  <a:pt x="16488" y="16"/>
                </a:lnTo>
                <a:lnTo>
                  <a:pt x="16504" y="32"/>
                </a:lnTo>
                <a:lnTo>
                  <a:pt x="16" y="32"/>
                </a:lnTo>
                <a:lnTo>
                  <a:pt x="32" y="16"/>
                </a:lnTo>
                <a:lnTo>
                  <a:pt x="32" y="554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9"/>
          <p:cNvSpPr>
            <a:spLocks noChangeArrowheads="1"/>
          </p:cNvSpPr>
          <p:nvPr/>
        </p:nvSpPr>
        <p:spPr bwMode="auto">
          <a:xfrm>
            <a:off x="1239838" y="1552575"/>
            <a:ext cx="12700" cy="2105026"/>
          </a:xfrm>
          <a:prstGeom prst="rect">
            <a:avLst/>
          </a:pr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0"/>
          <p:cNvSpPr>
            <a:spLocks noEditPoints="1"/>
          </p:cNvSpPr>
          <p:nvPr/>
        </p:nvSpPr>
        <p:spPr bwMode="auto">
          <a:xfrm>
            <a:off x="1246188" y="1546225"/>
            <a:ext cx="46038" cy="2117726"/>
          </a:xfrm>
          <a:custGeom>
            <a:avLst/>
            <a:gdLst>
              <a:gd name="T0" fmla="*/ 0 w 29"/>
              <a:gd name="T1" fmla="*/ 1326 h 1334"/>
              <a:gd name="T2" fmla="*/ 29 w 29"/>
              <a:gd name="T3" fmla="*/ 1326 h 1334"/>
              <a:gd name="T4" fmla="*/ 29 w 29"/>
              <a:gd name="T5" fmla="*/ 1334 h 1334"/>
              <a:gd name="T6" fmla="*/ 0 w 29"/>
              <a:gd name="T7" fmla="*/ 1334 h 1334"/>
              <a:gd name="T8" fmla="*/ 0 w 29"/>
              <a:gd name="T9" fmla="*/ 1326 h 1334"/>
              <a:gd name="T10" fmla="*/ 0 w 29"/>
              <a:gd name="T11" fmla="*/ 1160 h 1334"/>
              <a:gd name="T12" fmla="*/ 29 w 29"/>
              <a:gd name="T13" fmla="*/ 1160 h 1334"/>
              <a:gd name="T14" fmla="*/ 29 w 29"/>
              <a:gd name="T15" fmla="*/ 1168 h 1334"/>
              <a:gd name="T16" fmla="*/ 0 w 29"/>
              <a:gd name="T17" fmla="*/ 1168 h 1334"/>
              <a:gd name="T18" fmla="*/ 0 w 29"/>
              <a:gd name="T19" fmla="*/ 1160 h 1334"/>
              <a:gd name="T20" fmla="*/ 0 w 29"/>
              <a:gd name="T21" fmla="*/ 994 h 1334"/>
              <a:gd name="T22" fmla="*/ 29 w 29"/>
              <a:gd name="T23" fmla="*/ 994 h 1334"/>
              <a:gd name="T24" fmla="*/ 29 w 29"/>
              <a:gd name="T25" fmla="*/ 1002 h 1334"/>
              <a:gd name="T26" fmla="*/ 0 w 29"/>
              <a:gd name="T27" fmla="*/ 1002 h 1334"/>
              <a:gd name="T28" fmla="*/ 0 w 29"/>
              <a:gd name="T29" fmla="*/ 994 h 1334"/>
              <a:gd name="T30" fmla="*/ 0 w 29"/>
              <a:gd name="T31" fmla="*/ 829 h 1334"/>
              <a:gd name="T32" fmla="*/ 29 w 29"/>
              <a:gd name="T33" fmla="*/ 829 h 1334"/>
              <a:gd name="T34" fmla="*/ 29 w 29"/>
              <a:gd name="T35" fmla="*/ 837 h 1334"/>
              <a:gd name="T36" fmla="*/ 0 w 29"/>
              <a:gd name="T37" fmla="*/ 837 h 1334"/>
              <a:gd name="T38" fmla="*/ 0 w 29"/>
              <a:gd name="T39" fmla="*/ 829 h 1334"/>
              <a:gd name="T40" fmla="*/ 0 w 29"/>
              <a:gd name="T41" fmla="*/ 663 h 1334"/>
              <a:gd name="T42" fmla="*/ 29 w 29"/>
              <a:gd name="T43" fmla="*/ 663 h 1334"/>
              <a:gd name="T44" fmla="*/ 29 w 29"/>
              <a:gd name="T45" fmla="*/ 670 h 1334"/>
              <a:gd name="T46" fmla="*/ 0 w 29"/>
              <a:gd name="T47" fmla="*/ 670 h 1334"/>
              <a:gd name="T48" fmla="*/ 0 w 29"/>
              <a:gd name="T49" fmla="*/ 663 h 1334"/>
              <a:gd name="T50" fmla="*/ 0 w 29"/>
              <a:gd name="T51" fmla="*/ 498 h 1334"/>
              <a:gd name="T52" fmla="*/ 29 w 29"/>
              <a:gd name="T53" fmla="*/ 498 h 1334"/>
              <a:gd name="T54" fmla="*/ 29 w 29"/>
              <a:gd name="T55" fmla="*/ 505 h 1334"/>
              <a:gd name="T56" fmla="*/ 0 w 29"/>
              <a:gd name="T57" fmla="*/ 505 h 1334"/>
              <a:gd name="T58" fmla="*/ 0 w 29"/>
              <a:gd name="T59" fmla="*/ 498 h 1334"/>
              <a:gd name="T60" fmla="*/ 0 w 29"/>
              <a:gd name="T61" fmla="*/ 332 h 1334"/>
              <a:gd name="T62" fmla="*/ 29 w 29"/>
              <a:gd name="T63" fmla="*/ 332 h 1334"/>
              <a:gd name="T64" fmla="*/ 29 w 29"/>
              <a:gd name="T65" fmla="*/ 339 h 1334"/>
              <a:gd name="T66" fmla="*/ 0 w 29"/>
              <a:gd name="T67" fmla="*/ 339 h 1334"/>
              <a:gd name="T68" fmla="*/ 0 w 29"/>
              <a:gd name="T69" fmla="*/ 332 h 1334"/>
              <a:gd name="T70" fmla="*/ 0 w 29"/>
              <a:gd name="T71" fmla="*/ 166 h 1334"/>
              <a:gd name="T72" fmla="*/ 29 w 29"/>
              <a:gd name="T73" fmla="*/ 166 h 1334"/>
              <a:gd name="T74" fmla="*/ 29 w 29"/>
              <a:gd name="T75" fmla="*/ 173 h 1334"/>
              <a:gd name="T76" fmla="*/ 0 w 29"/>
              <a:gd name="T77" fmla="*/ 173 h 1334"/>
              <a:gd name="T78" fmla="*/ 0 w 29"/>
              <a:gd name="T79" fmla="*/ 166 h 1334"/>
              <a:gd name="T80" fmla="*/ 0 w 29"/>
              <a:gd name="T81" fmla="*/ 0 h 1334"/>
              <a:gd name="T82" fmla="*/ 29 w 29"/>
              <a:gd name="T83" fmla="*/ 0 h 1334"/>
              <a:gd name="T84" fmla="*/ 29 w 29"/>
              <a:gd name="T85" fmla="*/ 8 h 1334"/>
              <a:gd name="T86" fmla="*/ 0 w 29"/>
              <a:gd name="T87" fmla="*/ 8 h 1334"/>
              <a:gd name="T88" fmla="*/ 0 w 29"/>
              <a:gd name="T89" fmla="*/ 0 h 1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 h="1334">
                <a:moveTo>
                  <a:pt x="0" y="1326"/>
                </a:moveTo>
                <a:lnTo>
                  <a:pt x="29" y="1326"/>
                </a:lnTo>
                <a:lnTo>
                  <a:pt x="29" y="1334"/>
                </a:lnTo>
                <a:lnTo>
                  <a:pt x="0" y="1334"/>
                </a:lnTo>
                <a:lnTo>
                  <a:pt x="0" y="1326"/>
                </a:lnTo>
                <a:close/>
                <a:moveTo>
                  <a:pt x="0" y="1160"/>
                </a:moveTo>
                <a:lnTo>
                  <a:pt x="29" y="1160"/>
                </a:lnTo>
                <a:lnTo>
                  <a:pt x="29" y="1168"/>
                </a:lnTo>
                <a:lnTo>
                  <a:pt x="0" y="1168"/>
                </a:lnTo>
                <a:lnTo>
                  <a:pt x="0" y="1160"/>
                </a:lnTo>
                <a:close/>
                <a:moveTo>
                  <a:pt x="0" y="994"/>
                </a:moveTo>
                <a:lnTo>
                  <a:pt x="29" y="994"/>
                </a:lnTo>
                <a:lnTo>
                  <a:pt x="29" y="1002"/>
                </a:lnTo>
                <a:lnTo>
                  <a:pt x="0" y="1002"/>
                </a:lnTo>
                <a:lnTo>
                  <a:pt x="0" y="994"/>
                </a:lnTo>
                <a:close/>
                <a:moveTo>
                  <a:pt x="0" y="829"/>
                </a:moveTo>
                <a:lnTo>
                  <a:pt x="29" y="829"/>
                </a:lnTo>
                <a:lnTo>
                  <a:pt x="29" y="837"/>
                </a:lnTo>
                <a:lnTo>
                  <a:pt x="0" y="837"/>
                </a:lnTo>
                <a:lnTo>
                  <a:pt x="0" y="829"/>
                </a:lnTo>
                <a:close/>
                <a:moveTo>
                  <a:pt x="0" y="663"/>
                </a:moveTo>
                <a:lnTo>
                  <a:pt x="29" y="663"/>
                </a:lnTo>
                <a:lnTo>
                  <a:pt x="29" y="670"/>
                </a:lnTo>
                <a:lnTo>
                  <a:pt x="0" y="670"/>
                </a:lnTo>
                <a:lnTo>
                  <a:pt x="0" y="663"/>
                </a:lnTo>
                <a:close/>
                <a:moveTo>
                  <a:pt x="0" y="498"/>
                </a:moveTo>
                <a:lnTo>
                  <a:pt x="29" y="498"/>
                </a:lnTo>
                <a:lnTo>
                  <a:pt x="29" y="505"/>
                </a:lnTo>
                <a:lnTo>
                  <a:pt x="0" y="505"/>
                </a:lnTo>
                <a:lnTo>
                  <a:pt x="0" y="498"/>
                </a:lnTo>
                <a:close/>
                <a:moveTo>
                  <a:pt x="0" y="332"/>
                </a:moveTo>
                <a:lnTo>
                  <a:pt x="29" y="332"/>
                </a:lnTo>
                <a:lnTo>
                  <a:pt x="29" y="339"/>
                </a:lnTo>
                <a:lnTo>
                  <a:pt x="0" y="339"/>
                </a:lnTo>
                <a:lnTo>
                  <a:pt x="0" y="332"/>
                </a:lnTo>
                <a:close/>
                <a:moveTo>
                  <a:pt x="0" y="166"/>
                </a:moveTo>
                <a:lnTo>
                  <a:pt x="29" y="166"/>
                </a:lnTo>
                <a:lnTo>
                  <a:pt x="29" y="173"/>
                </a:lnTo>
                <a:lnTo>
                  <a:pt x="0" y="173"/>
                </a:lnTo>
                <a:lnTo>
                  <a:pt x="0" y="166"/>
                </a:lnTo>
                <a:close/>
                <a:moveTo>
                  <a:pt x="0" y="0"/>
                </a:moveTo>
                <a:lnTo>
                  <a:pt x="29" y="0"/>
                </a:lnTo>
                <a:lnTo>
                  <a:pt x="29" y="8"/>
                </a:lnTo>
                <a:lnTo>
                  <a:pt x="0" y="8"/>
                </a:lnTo>
                <a:lnTo>
                  <a:pt x="0"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11"/>
          <p:cNvSpPr>
            <a:spLocks noChangeArrowheads="1"/>
          </p:cNvSpPr>
          <p:nvPr/>
        </p:nvSpPr>
        <p:spPr bwMode="auto">
          <a:xfrm>
            <a:off x="1246188" y="3651251"/>
            <a:ext cx="6281738" cy="12700"/>
          </a:xfrm>
          <a:prstGeom prst="rect">
            <a:avLst/>
          </a:pr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2"/>
          <p:cNvSpPr>
            <a:spLocks noEditPoints="1"/>
          </p:cNvSpPr>
          <p:nvPr/>
        </p:nvSpPr>
        <p:spPr bwMode="auto">
          <a:xfrm>
            <a:off x="1239838" y="3609976"/>
            <a:ext cx="6294438" cy="47625"/>
          </a:xfrm>
          <a:custGeom>
            <a:avLst/>
            <a:gdLst>
              <a:gd name="T0" fmla="*/ 8 w 3965"/>
              <a:gd name="T1" fmla="*/ 30 h 30"/>
              <a:gd name="T2" fmla="*/ 0 w 3965"/>
              <a:gd name="T3" fmla="*/ 0 h 30"/>
              <a:gd name="T4" fmla="*/ 337 w 3965"/>
              <a:gd name="T5" fmla="*/ 0 h 30"/>
              <a:gd name="T6" fmla="*/ 329 w 3965"/>
              <a:gd name="T7" fmla="*/ 30 h 30"/>
              <a:gd name="T8" fmla="*/ 337 w 3965"/>
              <a:gd name="T9" fmla="*/ 0 h 30"/>
              <a:gd name="T10" fmla="*/ 667 w 3965"/>
              <a:gd name="T11" fmla="*/ 30 h 30"/>
              <a:gd name="T12" fmla="*/ 659 w 3965"/>
              <a:gd name="T13" fmla="*/ 0 h 30"/>
              <a:gd name="T14" fmla="*/ 996 w 3965"/>
              <a:gd name="T15" fmla="*/ 0 h 30"/>
              <a:gd name="T16" fmla="*/ 989 w 3965"/>
              <a:gd name="T17" fmla="*/ 30 h 30"/>
              <a:gd name="T18" fmla="*/ 996 w 3965"/>
              <a:gd name="T19" fmla="*/ 0 h 30"/>
              <a:gd name="T20" fmla="*/ 1327 w 3965"/>
              <a:gd name="T21" fmla="*/ 30 h 30"/>
              <a:gd name="T22" fmla="*/ 1319 w 3965"/>
              <a:gd name="T23" fmla="*/ 0 h 30"/>
              <a:gd name="T24" fmla="*/ 1656 w 3965"/>
              <a:gd name="T25" fmla="*/ 0 h 30"/>
              <a:gd name="T26" fmla="*/ 1648 w 3965"/>
              <a:gd name="T27" fmla="*/ 30 h 30"/>
              <a:gd name="T28" fmla="*/ 1656 w 3965"/>
              <a:gd name="T29" fmla="*/ 0 h 30"/>
              <a:gd name="T30" fmla="*/ 1986 w 3965"/>
              <a:gd name="T31" fmla="*/ 30 h 30"/>
              <a:gd name="T32" fmla="*/ 1979 w 3965"/>
              <a:gd name="T33" fmla="*/ 0 h 30"/>
              <a:gd name="T34" fmla="*/ 2315 w 3965"/>
              <a:gd name="T35" fmla="*/ 0 h 30"/>
              <a:gd name="T36" fmla="*/ 2308 w 3965"/>
              <a:gd name="T37" fmla="*/ 30 h 30"/>
              <a:gd name="T38" fmla="*/ 2315 w 3965"/>
              <a:gd name="T39" fmla="*/ 0 h 30"/>
              <a:gd name="T40" fmla="*/ 2646 w 3965"/>
              <a:gd name="T41" fmla="*/ 30 h 30"/>
              <a:gd name="T42" fmla="*/ 2638 w 3965"/>
              <a:gd name="T43" fmla="*/ 0 h 30"/>
              <a:gd name="T44" fmla="*/ 2975 w 3965"/>
              <a:gd name="T45" fmla="*/ 0 h 30"/>
              <a:gd name="T46" fmla="*/ 2967 w 3965"/>
              <a:gd name="T47" fmla="*/ 30 h 30"/>
              <a:gd name="T48" fmla="*/ 2975 w 3965"/>
              <a:gd name="T49" fmla="*/ 0 h 30"/>
              <a:gd name="T50" fmla="*/ 3305 w 3965"/>
              <a:gd name="T51" fmla="*/ 30 h 30"/>
              <a:gd name="T52" fmla="*/ 3298 w 3965"/>
              <a:gd name="T53" fmla="*/ 0 h 30"/>
              <a:gd name="T54" fmla="*/ 3635 w 3965"/>
              <a:gd name="T55" fmla="*/ 0 h 30"/>
              <a:gd name="T56" fmla="*/ 3627 w 3965"/>
              <a:gd name="T57" fmla="*/ 30 h 30"/>
              <a:gd name="T58" fmla="*/ 3635 w 3965"/>
              <a:gd name="T59" fmla="*/ 0 h 30"/>
              <a:gd name="T60" fmla="*/ 3965 w 3965"/>
              <a:gd name="T61" fmla="*/ 30 h 30"/>
              <a:gd name="T62" fmla="*/ 3957 w 3965"/>
              <a:gd name="T63"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965" h="30">
                <a:moveTo>
                  <a:pt x="8" y="0"/>
                </a:moveTo>
                <a:lnTo>
                  <a:pt x="8" y="30"/>
                </a:lnTo>
                <a:lnTo>
                  <a:pt x="0" y="30"/>
                </a:lnTo>
                <a:lnTo>
                  <a:pt x="0" y="0"/>
                </a:lnTo>
                <a:lnTo>
                  <a:pt x="8" y="0"/>
                </a:lnTo>
                <a:close/>
                <a:moveTo>
                  <a:pt x="337" y="0"/>
                </a:moveTo>
                <a:lnTo>
                  <a:pt x="337" y="30"/>
                </a:lnTo>
                <a:lnTo>
                  <a:pt x="329" y="30"/>
                </a:lnTo>
                <a:lnTo>
                  <a:pt x="329" y="0"/>
                </a:lnTo>
                <a:lnTo>
                  <a:pt x="337" y="0"/>
                </a:lnTo>
                <a:close/>
                <a:moveTo>
                  <a:pt x="667" y="0"/>
                </a:moveTo>
                <a:lnTo>
                  <a:pt x="667" y="30"/>
                </a:lnTo>
                <a:lnTo>
                  <a:pt x="659" y="30"/>
                </a:lnTo>
                <a:lnTo>
                  <a:pt x="659" y="0"/>
                </a:lnTo>
                <a:lnTo>
                  <a:pt x="667" y="0"/>
                </a:lnTo>
                <a:close/>
                <a:moveTo>
                  <a:pt x="996" y="0"/>
                </a:moveTo>
                <a:lnTo>
                  <a:pt x="996" y="30"/>
                </a:lnTo>
                <a:lnTo>
                  <a:pt x="989" y="30"/>
                </a:lnTo>
                <a:lnTo>
                  <a:pt x="989" y="0"/>
                </a:lnTo>
                <a:lnTo>
                  <a:pt x="996" y="0"/>
                </a:lnTo>
                <a:close/>
                <a:moveTo>
                  <a:pt x="1327" y="0"/>
                </a:moveTo>
                <a:lnTo>
                  <a:pt x="1327" y="30"/>
                </a:lnTo>
                <a:lnTo>
                  <a:pt x="1319" y="30"/>
                </a:lnTo>
                <a:lnTo>
                  <a:pt x="1319" y="0"/>
                </a:lnTo>
                <a:lnTo>
                  <a:pt x="1327" y="0"/>
                </a:lnTo>
                <a:close/>
                <a:moveTo>
                  <a:pt x="1656" y="0"/>
                </a:moveTo>
                <a:lnTo>
                  <a:pt x="1656" y="30"/>
                </a:lnTo>
                <a:lnTo>
                  <a:pt x="1648" y="30"/>
                </a:lnTo>
                <a:lnTo>
                  <a:pt x="1648" y="0"/>
                </a:lnTo>
                <a:lnTo>
                  <a:pt x="1656" y="0"/>
                </a:lnTo>
                <a:close/>
                <a:moveTo>
                  <a:pt x="1986" y="0"/>
                </a:moveTo>
                <a:lnTo>
                  <a:pt x="1986" y="30"/>
                </a:lnTo>
                <a:lnTo>
                  <a:pt x="1979" y="30"/>
                </a:lnTo>
                <a:lnTo>
                  <a:pt x="1979" y="0"/>
                </a:lnTo>
                <a:lnTo>
                  <a:pt x="1986" y="0"/>
                </a:lnTo>
                <a:close/>
                <a:moveTo>
                  <a:pt x="2315" y="0"/>
                </a:moveTo>
                <a:lnTo>
                  <a:pt x="2315" y="30"/>
                </a:lnTo>
                <a:lnTo>
                  <a:pt x="2308" y="30"/>
                </a:lnTo>
                <a:lnTo>
                  <a:pt x="2308" y="0"/>
                </a:lnTo>
                <a:lnTo>
                  <a:pt x="2315" y="0"/>
                </a:lnTo>
                <a:close/>
                <a:moveTo>
                  <a:pt x="2646" y="0"/>
                </a:moveTo>
                <a:lnTo>
                  <a:pt x="2646" y="30"/>
                </a:lnTo>
                <a:lnTo>
                  <a:pt x="2638" y="30"/>
                </a:lnTo>
                <a:lnTo>
                  <a:pt x="2638" y="0"/>
                </a:lnTo>
                <a:lnTo>
                  <a:pt x="2646" y="0"/>
                </a:lnTo>
                <a:close/>
                <a:moveTo>
                  <a:pt x="2975" y="0"/>
                </a:moveTo>
                <a:lnTo>
                  <a:pt x="2975" y="30"/>
                </a:lnTo>
                <a:lnTo>
                  <a:pt x="2967" y="30"/>
                </a:lnTo>
                <a:lnTo>
                  <a:pt x="2967" y="0"/>
                </a:lnTo>
                <a:lnTo>
                  <a:pt x="2975" y="0"/>
                </a:lnTo>
                <a:close/>
                <a:moveTo>
                  <a:pt x="3305" y="0"/>
                </a:moveTo>
                <a:lnTo>
                  <a:pt x="3305" y="30"/>
                </a:lnTo>
                <a:lnTo>
                  <a:pt x="3298" y="30"/>
                </a:lnTo>
                <a:lnTo>
                  <a:pt x="3298" y="0"/>
                </a:lnTo>
                <a:lnTo>
                  <a:pt x="3305" y="0"/>
                </a:lnTo>
                <a:close/>
                <a:moveTo>
                  <a:pt x="3635" y="0"/>
                </a:moveTo>
                <a:lnTo>
                  <a:pt x="3635" y="30"/>
                </a:lnTo>
                <a:lnTo>
                  <a:pt x="3627" y="30"/>
                </a:lnTo>
                <a:lnTo>
                  <a:pt x="3627" y="0"/>
                </a:lnTo>
                <a:lnTo>
                  <a:pt x="3635" y="0"/>
                </a:lnTo>
                <a:close/>
                <a:moveTo>
                  <a:pt x="3965" y="0"/>
                </a:moveTo>
                <a:lnTo>
                  <a:pt x="3965" y="30"/>
                </a:lnTo>
                <a:lnTo>
                  <a:pt x="3957" y="30"/>
                </a:lnTo>
                <a:lnTo>
                  <a:pt x="3957" y="0"/>
                </a:lnTo>
                <a:lnTo>
                  <a:pt x="3965"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3"/>
          <p:cNvSpPr>
            <a:spLocks/>
          </p:cNvSpPr>
          <p:nvPr/>
        </p:nvSpPr>
        <p:spPr bwMode="auto">
          <a:xfrm>
            <a:off x="1217613" y="2514600"/>
            <a:ext cx="3719513" cy="1049338"/>
          </a:xfrm>
          <a:custGeom>
            <a:avLst/>
            <a:gdLst>
              <a:gd name="T0" fmla="*/ 115 w 19522"/>
              <a:gd name="T1" fmla="*/ 5237 h 5510"/>
              <a:gd name="T2" fmla="*/ 2867 w 19522"/>
              <a:gd name="T3" fmla="*/ 4613 h 5510"/>
              <a:gd name="T4" fmla="*/ 2845 w 19522"/>
              <a:gd name="T5" fmla="*/ 4620 h 5510"/>
              <a:gd name="T6" fmla="*/ 5589 w 19522"/>
              <a:gd name="T7" fmla="*/ 3468 h 5510"/>
              <a:gd name="T8" fmla="*/ 8339 w 19522"/>
              <a:gd name="T9" fmla="*/ 2237 h 5510"/>
              <a:gd name="T10" fmla="*/ 11077 w 19522"/>
              <a:gd name="T11" fmla="*/ 848 h 5510"/>
              <a:gd name="T12" fmla="*/ 11098 w 19522"/>
              <a:gd name="T13" fmla="*/ 839 h 5510"/>
              <a:gd name="T14" fmla="*/ 13850 w 19522"/>
              <a:gd name="T15" fmla="*/ 7 h 5510"/>
              <a:gd name="T16" fmla="*/ 13907 w 19522"/>
              <a:gd name="T17" fmla="*/ 3 h 5510"/>
              <a:gd name="T18" fmla="*/ 16651 w 19522"/>
              <a:gd name="T19" fmla="*/ 395 h 5510"/>
              <a:gd name="T20" fmla="*/ 16621 w 19522"/>
              <a:gd name="T21" fmla="*/ 394 h 5510"/>
              <a:gd name="T22" fmla="*/ 19373 w 19522"/>
              <a:gd name="T23" fmla="*/ 154 h 5510"/>
              <a:gd name="T24" fmla="*/ 19516 w 19522"/>
              <a:gd name="T25" fmla="*/ 274 h 5510"/>
              <a:gd name="T26" fmla="*/ 19396 w 19522"/>
              <a:gd name="T27" fmla="*/ 417 h 5510"/>
              <a:gd name="T28" fmla="*/ 16644 w 19522"/>
              <a:gd name="T29" fmla="*/ 657 h 5510"/>
              <a:gd name="T30" fmla="*/ 16614 w 19522"/>
              <a:gd name="T31" fmla="*/ 656 h 5510"/>
              <a:gd name="T32" fmla="*/ 13870 w 19522"/>
              <a:gd name="T33" fmla="*/ 264 h 5510"/>
              <a:gd name="T34" fmla="*/ 13927 w 19522"/>
              <a:gd name="T35" fmla="*/ 260 h 5510"/>
              <a:gd name="T36" fmla="*/ 11175 w 19522"/>
              <a:gd name="T37" fmla="*/ 1092 h 5510"/>
              <a:gd name="T38" fmla="*/ 11196 w 19522"/>
              <a:gd name="T39" fmla="*/ 1083 h 5510"/>
              <a:gd name="T40" fmla="*/ 8446 w 19522"/>
              <a:gd name="T41" fmla="*/ 2478 h 5510"/>
              <a:gd name="T42" fmla="*/ 5692 w 19522"/>
              <a:gd name="T43" fmla="*/ 3711 h 5510"/>
              <a:gd name="T44" fmla="*/ 2948 w 19522"/>
              <a:gd name="T45" fmla="*/ 4863 h 5510"/>
              <a:gd name="T46" fmla="*/ 2926 w 19522"/>
              <a:gd name="T47" fmla="*/ 4870 h 5510"/>
              <a:gd name="T48" fmla="*/ 174 w 19522"/>
              <a:gd name="T49" fmla="*/ 5494 h 5510"/>
              <a:gd name="T50" fmla="*/ 16 w 19522"/>
              <a:gd name="T51" fmla="*/ 5395 h 5510"/>
              <a:gd name="T52" fmla="*/ 115 w 19522"/>
              <a:gd name="T53" fmla="*/ 5237 h 55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522" h="5510">
                <a:moveTo>
                  <a:pt x="115" y="5237"/>
                </a:moveTo>
                <a:lnTo>
                  <a:pt x="2867" y="4613"/>
                </a:lnTo>
                <a:lnTo>
                  <a:pt x="2845" y="4620"/>
                </a:lnTo>
                <a:lnTo>
                  <a:pt x="5589" y="3468"/>
                </a:lnTo>
                <a:lnTo>
                  <a:pt x="8339" y="2237"/>
                </a:lnTo>
                <a:lnTo>
                  <a:pt x="11077" y="848"/>
                </a:lnTo>
                <a:cubicBezTo>
                  <a:pt x="11084" y="844"/>
                  <a:pt x="11091" y="841"/>
                  <a:pt x="11098" y="839"/>
                </a:cubicBezTo>
                <a:lnTo>
                  <a:pt x="13850" y="7"/>
                </a:lnTo>
                <a:cubicBezTo>
                  <a:pt x="13869" y="2"/>
                  <a:pt x="13888" y="0"/>
                  <a:pt x="13907" y="3"/>
                </a:cubicBezTo>
                <a:lnTo>
                  <a:pt x="16651" y="395"/>
                </a:lnTo>
                <a:lnTo>
                  <a:pt x="16621" y="394"/>
                </a:lnTo>
                <a:lnTo>
                  <a:pt x="19373" y="154"/>
                </a:lnTo>
                <a:cubicBezTo>
                  <a:pt x="19446" y="148"/>
                  <a:pt x="19510" y="201"/>
                  <a:pt x="19516" y="274"/>
                </a:cubicBezTo>
                <a:cubicBezTo>
                  <a:pt x="19522" y="347"/>
                  <a:pt x="19469" y="411"/>
                  <a:pt x="19396" y="417"/>
                </a:cubicBezTo>
                <a:lnTo>
                  <a:pt x="16644" y="657"/>
                </a:lnTo>
                <a:cubicBezTo>
                  <a:pt x="16634" y="658"/>
                  <a:pt x="16624" y="658"/>
                  <a:pt x="16614" y="656"/>
                </a:cubicBezTo>
                <a:lnTo>
                  <a:pt x="13870" y="264"/>
                </a:lnTo>
                <a:lnTo>
                  <a:pt x="13927" y="260"/>
                </a:lnTo>
                <a:lnTo>
                  <a:pt x="11175" y="1092"/>
                </a:lnTo>
                <a:lnTo>
                  <a:pt x="11196" y="1083"/>
                </a:lnTo>
                <a:lnTo>
                  <a:pt x="8446" y="2478"/>
                </a:lnTo>
                <a:lnTo>
                  <a:pt x="5692" y="3711"/>
                </a:lnTo>
                <a:lnTo>
                  <a:pt x="2948" y="4863"/>
                </a:lnTo>
                <a:cubicBezTo>
                  <a:pt x="2940" y="4866"/>
                  <a:pt x="2933" y="4869"/>
                  <a:pt x="2926" y="4870"/>
                </a:cubicBezTo>
                <a:lnTo>
                  <a:pt x="174" y="5494"/>
                </a:lnTo>
                <a:cubicBezTo>
                  <a:pt x="103" y="5510"/>
                  <a:pt x="32" y="5466"/>
                  <a:pt x="16" y="5395"/>
                </a:cubicBezTo>
                <a:cubicBezTo>
                  <a:pt x="0" y="5324"/>
                  <a:pt x="44" y="5253"/>
                  <a:pt x="115" y="5237"/>
                </a:cubicBezTo>
                <a:close/>
              </a:path>
            </a:pathLst>
          </a:custGeom>
          <a:solidFill>
            <a:srgbClr val="00335A"/>
          </a:solidFill>
          <a:ln w="1588" cap="flat">
            <a:solidFill>
              <a:srgbClr val="00335A"/>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4"/>
          <p:cNvSpPr>
            <a:spLocks/>
          </p:cNvSpPr>
          <p:nvPr/>
        </p:nvSpPr>
        <p:spPr bwMode="auto">
          <a:xfrm>
            <a:off x="4883150" y="2212975"/>
            <a:ext cx="2670175" cy="384175"/>
          </a:xfrm>
          <a:custGeom>
            <a:avLst/>
            <a:gdLst>
              <a:gd name="T0" fmla="*/ 56 w 7008"/>
              <a:gd name="T1" fmla="*/ 870 h 1007"/>
              <a:gd name="T2" fmla="*/ 1428 w 7008"/>
              <a:gd name="T3" fmla="*/ 502 h 1007"/>
              <a:gd name="T4" fmla="*/ 2809 w 7008"/>
              <a:gd name="T5" fmla="*/ 245 h 1007"/>
              <a:gd name="T6" fmla="*/ 4187 w 7008"/>
              <a:gd name="T7" fmla="*/ 100 h 1007"/>
              <a:gd name="T8" fmla="*/ 5565 w 7008"/>
              <a:gd name="T9" fmla="*/ 0 h 1007"/>
              <a:gd name="T10" fmla="*/ 6942 w 7008"/>
              <a:gd name="T11" fmla="*/ 3 h 1007"/>
              <a:gd name="T12" fmla="*/ 7007 w 7008"/>
              <a:gd name="T13" fmla="*/ 70 h 1007"/>
              <a:gd name="T14" fmla="*/ 6941 w 7008"/>
              <a:gd name="T15" fmla="*/ 135 h 1007"/>
              <a:gd name="T16" fmla="*/ 5574 w 7008"/>
              <a:gd name="T17" fmla="*/ 131 h 1007"/>
              <a:gd name="T18" fmla="*/ 4200 w 7008"/>
              <a:gd name="T19" fmla="*/ 231 h 1007"/>
              <a:gd name="T20" fmla="*/ 2834 w 7008"/>
              <a:gd name="T21" fmla="*/ 374 h 1007"/>
              <a:gd name="T22" fmla="*/ 1463 w 7008"/>
              <a:gd name="T23" fmla="*/ 629 h 1007"/>
              <a:gd name="T24" fmla="*/ 91 w 7008"/>
              <a:gd name="T25" fmla="*/ 997 h 1007"/>
              <a:gd name="T26" fmla="*/ 10 w 7008"/>
              <a:gd name="T27" fmla="*/ 951 h 1007"/>
              <a:gd name="T28" fmla="*/ 56 w 7008"/>
              <a:gd name="T29" fmla="*/ 870 h 1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08" h="1007">
                <a:moveTo>
                  <a:pt x="56" y="870"/>
                </a:moveTo>
                <a:lnTo>
                  <a:pt x="1428" y="502"/>
                </a:lnTo>
                <a:lnTo>
                  <a:pt x="2809" y="245"/>
                </a:lnTo>
                <a:lnTo>
                  <a:pt x="4187" y="100"/>
                </a:lnTo>
                <a:lnTo>
                  <a:pt x="5565" y="0"/>
                </a:lnTo>
                <a:lnTo>
                  <a:pt x="6942" y="3"/>
                </a:lnTo>
                <a:cubicBezTo>
                  <a:pt x="6978" y="4"/>
                  <a:pt x="7008" y="33"/>
                  <a:pt x="7007" y="70"/>
                </a:cubicBezTo>
                <a:cubicBezTo>
                  <a:pt x="7007" y="106"/>
                  <a:pt x="6978" y="136"/>
                  <a:pt x="6941" y="135"/>
                </a:cubicBezTo>
                <a:lnTo>
                  <a:pt x="5574" y="131"/>
                </a:lnTo>
                <a:lnTo>
                  <a:pt x="4200" y="231"/>
                </a:lnTo>
                <a:lnTo>
                  <a:pt x="2834" y="374"/>
                </a:lnTo>
                <a:lnTo>
                  <a:pt x="1463" y="629"/>
                </a:lnTo>
                <a:lnTo>
                  <a:pt x="91" y="997"/>
                </a:lnTo>
                <a:cubicBezTo>
                  <a:pt x="55" y="1007"/>
                  <a:pt x="19" y="986"/>
                  <a:pt x="10" y="951"/>
                </a:cubicBezTo>
                <a:cubicBezTo>
                  <a:pt x="0" y="915"/>
                  <a:pt x="21" y="879"/>
                  <a:pt x="56" y="870"/>
                </a:cubicBezTo>
                <a:close/>
              </a:path>
            </a:pathLst>
          </a:custGeom>
          <a:solidFill>
            <a:srgbClr val="00335A"/>
          </a:solidFill>
          <a:ln w="1588" cap="flat">
            <a:solidFill>
              <a:srgbClr val="00335A"/>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5"/>
          <p:cNvSpPr>
            <a:spLocks/>
          </p:cNvSpPr>
          <p:nvPr/>
        </p:nvSpPr>
        <p:spPr bwMode="auto">
          <a:xfrm>
            <a:off x="4881563" y="1822450"/>
            <a:ext cx="2671763" cy="757238"/>
          </a:xfrm>
          <a:custGeom>
            <a:avLst/>
            <a:gdLst>
              <a:gd name="T0" fmla="*/ 44 w 7013"/>
              <a:gd name="T1" fmla="*/ 1852 h 1985"/>
              <a:gd name="T2" fmla="*/ 1416 w 7013"/>
              <a:gd name="T3" fmla="*/ 1100 h 1985"/>
              <a:gd name="T4" fmla="*/ 1426 w 7013"/>
              <a:gd name="T5" fmla="*/ 1095 h 1985"/>
              <a:gd name="T6" fmla="*/ 2802 w 7013"/>
              <a:gd name="T7" fmla="*/ 623 h 1985"/>
              <a:gd name="T8" fmla="*/ 4182 w 7013"/>
              <a:gd name="T9" fmla="*/ 325 h 1985"/>
              <a:gd name="T10" fmla="*/ 5562 w 7013"/>
              <a:gd name="T11" fmla="*/ 132 h 1985"/>
              <a:gd name="T12" fmla="*/ 6937 w 7013"/>
              <a:gd name="T13" fmla="*/ 4 h 1985"/>
              <a:gd name="T14" fmla="*/ 7009 w 7013"/>
              <a:gd name="T15" fmla="*/ 63 h 1985"/>
              <a:gd name="T16" fmla="*/ 6950 w 7013"/>
              <a:gd name="T17" fmla="*/ 135 h 1985"/>
              <a:gd name="T18" fmla="*/ 5581 w 7013"/>
              <a:gd name="T19" fmla="*/ 263 h 1985"/>
              <a:gd name="T20" fmla="*/ 4209 w 7013"/>
              <a:gd name="T21" fmla="*/ 454 h 1985"/>
              <a:gd name="T22" fmla="*/ 2845 w 7013"/>
              <a:gd name="T23" fmla="*/ 748 h 1985"/>
              <a:gd name="T24" fmla="*/ 1469 w 7013"/>
              <a:gd name="T25" fmla="*/ 1220 h 1985"/>
              <a:gd name="T26" fmla="*/ 1479 w 7013"/>
              <a:gd name="T27" fmla="*/ 1215 h 1985"/>
              <a:gd name="T28" fmla="*/ 107 w 7013"/>
              <a:gd name="T29" fmla="*/ 1967 h 1985"/>
              <a:gd name="T30" fmla="*/ 18 w 7013"/>
              <a:gd name="T31" fmla="*/ 1941 h 1985"/>
              <a:gd name="T32" fmla="*/ 44 w 7013"/>
              <a:gd name="T33" fmla="*/ 1852 h 1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13" h="1985">
                <a:moveTo>
                  <a:pt x="44" y="1852"/>
                </a:moveTo>
                <a:lnTo>
                  <a:pt x="1416" y="1100"/>
                </a:lnTo>
                <a:cubicBezTo>
                  <a:pt x="1419" y="1098"/>
                  <a:pt x="1422" y="1096"/>
                  <a:pt x="1426" y="1095"/>
                </a:cubicBezTo>
                <a:lnTo>
                  <a:pt x="2802" y="623"/>
                </a:lnTo>
                <a:lnTo>
                  <a:pt x="4182" y="325"/>
                </a:lnTo>
                <a:lnTo>
                  <a:pt x="5562" y="132"/>
                </a:lnTo>
                <a:lnTo>
                  <a:pt x="6937" y="4"/>
                </a:lnTo>
                <a:cubicBezTo>
                  <a:pt x="6974" y="0"/>
                  <a:pt x="7006" y="27"/>
                  <a:pt x="7009" y="63"/>
                </a:cubicBezTo>
                <a:cubicBezTo>
                  <a:pt x="7013" y="100"/>
                  <a:pt x="6986" y="132"/>
                  <a:pt x="6950" y="135"/>
                </a:cubicBezTo>
                <a:lnTo>
                  <a:pt x="5581" y="263"/>
                </a:lnTo>
                <a:lnTo>
                  <a:pt x="4209" y="454"/>
                </a:lnTo>
                <a:lnTo>
                  <a:pt x="2845" y="748"/>
                </a:lnTo>
                <a:lnTo>
                  <a:pt x="1469" y="1220"/>
                </a:lnTo>
                <a:lnTo>
                  <a:pt x="1479" y="1215"/>
                </a:lnTo>
                <a:lnTo>
                  <a:pt x="107" y="1967"/>
                </a:lnTo>
                <a:cubicBezTo>
                  <a:pt x="75" y="1985"/>
                  <a:pt x="35" y="1973"/>
                  <a:pt x="18" y="1941"/>
                </a:cubicBezTo>
                <a:cubicBezTo>
                  <a:pt x="0" y="1909"/>
                  <a:pt x="12" y="1869"/>
                  <a:pt x="44" y="1852"/>
                </a:cubicBezTo>
                <a:close/>
              </a:path>
            </a:pathLst>
          </a:custGeom>
          <a:solidFill>
            <a:srgbClr val="9DCD17"/>
          </a:solidFill>
          <a:ln w="1588" cap="flat">
            <a:solidFill>
              <a:srgbClr val="9DCD17"/>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6"/>
          <p:cNvSpPr>
            <a:spLocks/>
          </p:cNvSpPr>
          <p:nvPr/>
        </p:nvSpPr>
        <p:spPr bwMode="auto">
          <a:xfrm>
            <a:off x="4883150" y="2362200"/>
            <a:ext cx="2670175" cy="239713"/>
          </a:xfrm>
          <a:custGeom>
            <a:avLst/>
            <a:gdLst>
              <a:gd name="T0" fmla="*/ 59 w 7011"/>
              <a:gd name="T1" fmla="*/ 493 h 630"/>
              <a:gd name="T2" fmla="*/ 1431 w 7011"/>
              <a:gd name="T3" fmla="*/ 205 h 630"/>
              <a:gd name="T4" fmla="*/ 2813 w 7011"/>
              <a:gd name="T5" fmla="*/ 44 h 630"/>
              <a:gd name="T6" fmla="*/ 4190 w 7011"/>
              <a:gd name="T7" fmla="*/ 0 h 630"/>
              <a:gd name="T8" fmla="*/ 5572 w 7011"/>
              <a:gd name="T9" fmla="*/ 84 h 630"/>
              <a:gd name="T10" fmla="*/ 6951 w 7011"/>
              <a:gd name="T11" fmla="*/ 296 h 630"/>
              <a:gd name="T12" fmla="*/ 7006 w 7011"/>
              <a:gd name="T13" fmla="*/ 372 h 630"/>
              <a:gd name="T14" fmla="*/ 6930 w 7011"/>
              <a:gd name="T15" fmla="*/ 427 h 630"/>
              <a:gd name="T16" fmla="*/ 5564 w 7011"/>
              <a:gd name="T17" fmla="*/ 215 h 630"/>
              <a:gd name="T18" fmla="*/ 4195 w 7011"/>
              <a:gd name="T19" fmla="*/ 131 h 630"/>
              <a:gd name="T20" fmla="*/ 2828 w 7011"/>
              <a:gd name="T21" fmla="*/ 175 h 630"/>
              <a:gd name="T22" fmla="*/ 1458 w 7011"/>
              <a:gd name="T23" fmla="*/ 334 h 630"/>
              <a:gd name="T24" fmla="*/ 86 w 7011"/>
              <a:gd name="T25" fmla="*/ 622 h 630"/>
              <a:gd name="T26" fmla="*/ 8 w 7011"/>
              <a:gd name="T27" fmla="*/ 571 h 630"/>
              <a:gd name="T28" fmla="*/ 59 w 7011"/>
              <a:gd name="T29" fmla="*/ 493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11" h="630">
                <a:moveTo>
                  <a:pt x="59" y="493"/>
                </a:moveTo>
                <a:lnTo>
                  <a:pt x="1431" y="205"/>
                </a:lnTo>
                <a:lnTo>
                  <a:pt x="2813" y="44"/>
                </a:lnTo>
                <a:lnTo>
                  <a:pt x="4190" y="0"/>
                </a:lnTo>
                <a:lnTo>
                  <a:pt x="5572" y="84"/>
                </a:lnTo>
                <a:lnTo>
                  <a:pt x="6951" y="296"/>
                </a:lnTo>
                <a:cubicBezTo>
                  <a:pt x="6987" y="302"/>
                  <a:pt x="7011" y="336"/>
                  <a:pt x="7006" y="372"/>
                </a:cubicBezTo>
                <a:cubicBezTo>
                  <a:pt x="7000" y="408"/>
                  <a:pt x="6966" y="432"/>
                  <a:pt x="6930" y="427"/>
                </a:cubicBezTo>
                <a:lnTo>
                  <a:pt x="5564" y="215"/>
                </a:lnTo>
                <a:lnTo>
                  <a:pt x="4195" y="131"/>
                </a:lnTo>
                <a:lnTo>
                  <a:pt x="2828" y="175"/>
                </a:lnTo>
                <a:lnTo>
                  <a:pt x="1458" y="334"/>
                </a:lnTo>
                <a:lnTo>
                  <a:pt x="86" y="622"/>
                </a:lnTo>
                <a:cubicBezTo>
                  <a:pt x="50" y="630"/>
                  <a:pt x="15" y="607"/>
                  <a:pt x="8" y="571"/>
                </a:cubicBezTo>
                <a:cubicBezTo>
                  <a:pt x="0" y="535"/>
                  <a:pt x="23" y="500"/>
                  <a:pt x="59" y="493"/>
                </a:cubicBezTo>
                <a:close/>
              </a:path>
            </a:pathLst>
          </a:custGeom>
          <a:solidFill>
            <a:srgbClr val="D43633"/>
          </a:solidFill>
          <a:ln w="1588" cap="flat">
            <a:solidFill>
              <a:srgbClr val="D43633"/>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7" name="Rectangle 17"/>
          <p:cNvSpPr>
            <a:spLocks noChangeArrowheads="1"/>
          </p:cNvSpPr>
          <p:nvPr/>
        </p:nvSpPr>
        <p:spPr bwMode="auto">
          <a:xfrm>
            <a:off x="938213" y="3565526"/>
            <a:ext cx="23018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8"/>
          <p:cNvSpPr>
            <a:spLocks noChangeArrowheads="1"/>
          </p:cNvSpPr>
          <p:nvPr/>
        </p:nvSpPr>
        <p:spPr bwMode="auto">
          <a:xfrm>
            <a:off x="938213" y="3302001"/>
            <a:ext cx="23018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1.0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9"/>
          <p:cNvSpPr>
            <a:spLocks noChangeArrowheads="1"/>
          </p:cNvSpPr>
          <p:nvPr/>
        </p:nvSpPr>
        <p:spPr bwMode="auto">
          <a:xfrm>
            <a:off x="938213" y="3040063"/>
            <a:ext cx="230188"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20"/>
          <p:cNvSpPr>
            <a:spLocks noChangeArrowheads="1"/>
          </p:cNvSpPr>
          <p:nvPr/>
        </p:nvSpPr>
        <p:spPr bwMode="auto">
          <a:xfrm>
            <a:off x="938213" y="2776538"/>
            <a:ext cx="230188"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3.0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1"/>
          <p:cNvSpPr>
            <a:spLocks noChangeArrowheads="1"/>
          </p:cNvSpPr>
          <p:nvPr/>
        </p:nvSpPr>
        <p:spPr bwMode="auto">
          <a:xfrm>
            <a:off x="938213" y="2514600"/>
            <a:ext cx="23018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4.0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2"/>
          <p:cNvSpPr>
            <a:spLocks noChangeArrowheads="1"/>
          </p:cNvSpPr>
          <p:nvPr/>
        </p:nvSpPr>
        <p:spPr bwMode="auto">
          <a:xfrm>
            <a:off x="938213" y="2249488"/>
            <a:ext cx="23018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5.0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3"/>
          <p:cNvSpPr>
            <a:spLocks noChangeArrowheads="1"/>
          </p:cNvSpPr>
          <p:nvPr/>
        </p:nvSpPr>
        <p:spPr bwMode="auto">
          <a:xfrm>
            <a:off x="938213" y="1987550"/>
            <a:ext cx="230188"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6.0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4"/>
          <p:cNvSpPr>
            <a:spLocks noChangeArrowheads="1"/>
          </p:cNvSpPr>
          <p:nvPr/>
        </p:nvSpPr>
        <p:spPr bwMode="auto">
          <a:xfrm>
            <a:off x="938213" y="1724025"/>
            <a:ext cx="23018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7.0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5"/>
          <p:cNvSpPr>
            <a:spLocks noChangeArrowheads="1"/>
          </p:cNvSpPr>
          <p:nvPr/>
        </p:nvSpPr>
        <p:spPr bwMode="auto">
          <a:xfrm>
            <a:off x="938213" y="1460500"/>
            <a:ext cx="23018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8.0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6"/>
          <p:cNvSpPr>
            <a:spLocks noChangeArrowheads="1"/>
          </p:cNvSpPr>
          <p:nvPr/>
        </p:nvSpPr>
        <p:spPr bwMode="auto">
          <a:xfrm>
            <a:off x="1106488" y="3751263"/>
            <a:ext cx="333375"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2010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7"/>
          <p:cNvSpPr>
            <a:spLocks noChangeArrowheads="1"/>
          </p:cNvSpPr>
          <p:nvPr/>
        </p:nvSpPr>
        <p:spPr bwMode="auto">
          <a:xfrm>
            <a:off x="2154238" y="3751263"/>
            <a:ext cx="333375"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2012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28"/>
          <p:cNvSpPr>
            <a:spLocks noChangeArrowheads="1"/>
          </p:cNvSpPr>
          <p:nvPr/>
        </p:nvSpPr>
        <p:spPr bwMode="auto">
          <a:xfrm>
            <a:off x="3200400" y="3751263"/>
            <a:ext cx="333375"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2014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29"/>
          <p:cNvSpPr>
            <a:spLocks noChangeArrowheads="1"/>
          </p:cNvSpPr>
          <p:nvPr/>
        </p:nvSpPr>
        <p:spPr bwMode="auto">
          <a:xfrm>
            <a:off x="4248150" y="3751263"/>
            <a:ext cx="333375"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2016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30"/>
          <p:cNvSpPr>
            <a:spLocks noChangeArrowheads="1"/>
          </p:cNvSpPr>
          <p:nvPr/>
        </p:nvSpPr>
        <p:spPr bwMode="auto">
          <a:xfrm>
            <a:off x="5294313" y="3751263"/>
            <a:ext cx="333375"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2018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31"/>
          <p:cNvSpPr>
            <a:spLocks noChangeArrowheads="1"/>
          </p:cNvSpPr>
          <p:nvPr/>
        </p:nvSpPr>
        <p:spPr bwMode="auto">
          <a:xfrm>
            <a:off x="6342063" y="3751263"/>
            <a:ext cx="333375"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2020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8" name="Rectangle 32"/>
          <p:cNvSpPr>
            <a:spLocks noChangeArrowheads="1"/>
          </p:cNvSpPr>
          <p:nvPr/>
        </p:nvSpPr>
        <p:spPr bwMode="auto">
          <a:xfrm>
            <a:off x="7388225" y="3751263"/>
            <a:ext cx="333375"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2022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9" name="Rectangle 33"/>
          <p:cNvSpPr>
            <a:spLocks noChangeArrowheads="1"/>
          </p:cNvSpPr>
          <p:nvPr/>
        </p:nvSpPr>
        <p:spPr bwMode="auto">
          <a:xfrm rot="5400000" flipV="1">
            <a:off x="442912" y="2288917"/>
            <a:ext cx="5794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i="0" u="none" strike="noStrike" cap="none" normalizeH="0" baseline="0" dirty="0" err="1" smtClean="0">
                <a:ln>
                  <a:noFill/>
                </a:ln>
                <a:solidFill>
                  <a:srgbClr val="000000"/>
                </a:solidFill>
                <a:effectLst/>
                <a:latin typeface="Arial Narrow" pitchFamily="34" charset="0"/>
                <a:cs typeface="Arial" pitchFamily="34" charset="0"/>
              </a:rPr>
              <a:t>mb</a:t>
            </a:r>
            <a:r>
              <a:rPr kumimoji="0" lang="en-US" altLang="en-US" sz="1200" i="0" u="none" strike="noStrike" cap="none" normalizeH="0" baseline="0" dirty="0" smtClean="0">
                <a:ln>
                  <a:noFill/>
                </a:ln>
                <a:solidFill>
                  <a:srgbClr val="000000"/>
                </a:solidFill>
                <a:effectLst/>
                <a:latin typeface="Arial Narrow" pitchFamily="34" charset="0"/>
                <a:cs typeface="Arial" pitchFamily="34" charset="0"/>
              </a:rPr>
              <a:t>/d</a:t>
            </a:r>
            <a:endParaRPr kumimoji="0" lang="en-US" altLang="en-US" sz="1200" i="0" u="none" strike="noStrike" cap="none" normalizeH="0" baseline="0" dirty="0" smtClean="0">
              <a:ln>
                <a:noFill/>
              </a:ln>
              <a:solidFill>
                <a:schemeClr val="tx1"/>
              </a:solidFill>
              <a:effectLst/>
              <a:cs typeface="Arial" pitchFamily="34" charset="0"/>
            </a:endParaRPr>
          </a:p>
        </p:txBody>
      </p:sp>
      <p:sp>
        <p:nvSpPr>
          <p:cNvPr id="2051" name="Rectangle 34"/>
          <p:cNvSpPr>
            <a:spLocks noChangeArrowheads="1"/>
          </p:cNvSpPr>
          <p:nvPr/>
        </p:nvSpPr>
        <p:spPr bwMode="auto">
          <a:xfrm>
            <a:off x="4006850" y="1296988"/>
            <a:ext cx="158537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i="0" u="none" strike="noStrike" cap="none" normalizeH="0" baseline="0" dirty="0" smtClean="0">
                <a:ln>
                  <a:noFill/>
                </a:ln>
                <a:effectLst/>
                <a:latin typeface="+mj-lt"/>
                <a:cs typeface="Arial" pitchFamily="34" charset="0"/>
              </a:rPr>
              <a:t>US LTO production</a:t>
            </a:r>
          </a:p>
        </p:txBody>
      </p:sp>
      <p:grpSp>
        <p:nvGrpSpPr>
          <p:cNvPr id="2061" name="Group 2060"/>
          <p:cNvGrpSpPr/>
          <p:nvPr/>
        </p:nvGrpSpPr>
        <p:grpSpPr>
          <a:xfrm>
            <a:off x="7707312" y="2146841"/>
            <a:ext cx="982999" cy="184666"/>
            <a:chOff x="7707312" y="2146841"/>
            <a:chExt cx="982999" cy="184666"/>
          </a:xfrm>
        </p:grpSpPr>
        <p:sp>
          <p:nvSpPr>
            <p:cNvPr id="2053" name="Freeform 36"/>
            <p:cNvSpPr>
              <a:spLocks/>
            </p:cNvSpPr>
            <p:nvPr/>
          </p:nvSpPr>
          <p:spPr bwMode="auto">
            <a:xfrm>
              <a:off x="7707312" y="2224088"/>
              <a:ext cx="293688" cy="50800"/>
            </a:xfrm>
            <a:custGeom>
              <a:avLst/>
              <a:gdLst>
                <a:gd name="T0" fmla="*/ 66 w 772"/>
                <a:gd name="T1" fmla="*/ 0 h 132"/>
                <a:gd name="T2" fmla="*/ 706 w 772"/>
                <a:gd name="T3" fmla="*/ 0 h 132"/>
                <a:gd name="T4" fmla="*/ 772 w 772"/>
                <a:gd name="T5" fmla="*/ 66 h 132"/>
                <a:gd name="T6" fmla="*/ 706 w 772"/>
                <a:gd name="T7" fmla="*/ 132 h 132"/>
                <a:gd name="T8" fmla="*/ 66 w 772"/>
                <a:gd name="T9" fmla="*/ 132 h 132"/>
                <a:gd name="T10" fmla="*/ 0 w 772"/>
                <a:gd name="T11" fmla="*/ 66 h 132"/>
                <a:gd name="T12" fmla="*/ 66 w 772"/>
                <a:gd name="T13" fmla="*/ 0 h 132"/>
              </a:gdLst>
              <a:ahLst/>
              <a:cxnLst>
                <a:cxn ang="0">
                  <a:pos x="T0" y="T1"/>
                </a:cxn>
                <a:cxn ang="0">
                  <a:pos x="T2" y="T3"/>
                </a:cxn>
                <a:cxn ang="0">
                  <a:pos x="T4" y="T5"/>
                </a:cxn>
                <a:cxn ang="0">
                  <a:pos x="T6" y="T7"/>
                </a:cxn>
                <a:cxn ang="0">
                  <a:pos x="T8" y="T9"/>
                </a:cxn>
                <a:cxn ang="0">
                  <a:pos x="T10" y="T11"/>
                </a:cxn>
                <a:cxn ang="0">
                  <a:pos x="T12" y="T13"/>
                </a:cxn>
              </a:cxnLst>
              <a:rect l="0" t="0" r="r" b="b"/>
              <a:pathLst>
                <a:path w="772" h="132">
                  <a:moveTo>
                    <a:pt x="66" y="0"/>
                  </a:moveTo>
                  <a:lnTo>
                    <a:pt x="706" y="0"/>
                  </a:lnTo>
                  <a:cubicBezTo>
                    <a:pt x="743" y="0"/>
                    <a:pt x="772" y="30"/>
                    <a:pt x="772" y="66"/>
                  </a:cubicBezTo>
                  <a:cubicBezTo>
                    <a:pt x="772" y="103"/>
                    <a:pt x="743" y="132"/>
                    <a:pt x="706" y="132"/>
                  </a:cubicBezTo>
                  <a:lnTo>
                    <a:pt x="66" y="132"/>
                  </a:lnTo>
                  <a:cubicBezTo>
                    <a:pt x="30" y="132"/>
                    <a:pt x="0" y="103"/>
                    <a:pt x="0" y="66"/>
                  </a:cubicBezTo>
                  <a:cubicBezTo>
                    <a:pt x="0" y="30"/>
                    <a:pt x="30" y="0"/>
                    <a:pt x="66" y="0"/>
                  </a:cubicBezTo>
                  <a:close/>
                </a:path>
              </a:pathLst>
            </a:custGeom>
            <a:solidFill>
              <a:srgbClr val="00335A"/>
            </a:solidFill>
            <a:ln w="1588" cap="flat">
              <a:solidFill>
                <a:srgbClr val="00335A"/>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054" name="Rectangle 37"/>
            <p:cNvSpPr>
              <a:spLocks noChangeArrowheads="1"/>
            </p:cNvSpPr>
            <p:nvPr/>
          </p:nvSpPr>
          <p:spPr bwMode="auto">
            <a:xfrm>
              <a:off x="8029874" y="2146841"/>
              <a:ext cx="35907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Narrow" pitchFamily="34" charset="0"/>
                  <a:cs typeface="Arial" pitchFamily="34" charset="0"/>
                </a:rPr>
                <a:t>  Base</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5" name="Rectangle 38"/>
            <p:cNvSpPr>
              <a:spLocks noChangeArrowheads="1"/>
            </p:cNvSpPr>
            <p:nvPr/>
          </p:nvSpPr>
          <p:spPr bwMode="auto">
            <a:xfrm>
              <a:off x="8388946" y="2146841"/>
              <a:ext cx="30136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Narrow" pitchFamily="34" charset="0"/>
                  <a:cs typeface="Arial" pitchFamily="34" charset="0"/>
                </a:rPr>
                <a:t> case</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060" name="Group 2059"/>
          <p:cNvGrpSpPr/>
          <p:nvPr/>
        </p:nvGrpSpPr>
        <p:grpSpPr>
          <a:xfrm>
            <a:off x="7733334" y="1700684"/>
            <a:ext cx="779397" cy="184666"/>
            <a:chOff x="7720013" y="2479675"/>
            <a:chExt cx="779397" cy="184666"/>
          </a:xfrm>
        </p:grpSpPr>
        <p:sp>
          <p:nvSpPr>
            <p:cNvPr id="2056" name="Freeform 39"/>
            <p:cNvSpPr>
              <a:spLocks/>
            </p:cNvSpPr>
            <p:nvPr/>
          </p:nvSpPr>
          <p:spPr bwMode="auto">
            <a:xfrm>
              <a:off x="7720013" y="2546350"/>
              <a:ext cx="293688" cy="50800"/>
            </a:xfrm>
            <a:custGeom>
              <a:avLst/>
              <a:gdLst>
                <a:gd name="T0" fmla="*/ 66 w 772"/>
                <a:gd name="T1" fmla="*/ 0 h 132"/>
                <a:gd name="T2" fmla="*/ 706 w 772"/>
                <a:gd name="T3" fmla="*/ 0 h 132"/>
                <a:gd name="T4" fmla="*/ 772 w 772"/>
                <a:gd name="T5" fmla="*/ 66 h 132"/>
                <a:gd name="T6" fmla="*/ 706 w 772"/>
                <a:gd name="T7" fmla="*/ 132 h 132"/>
                <a:gd name="T8" fmla="*/ 66 w 772"/>
                <a:gd name="T9" fmla="*/ 132 h 132"/>
                <a:gd name="T10" fmla="*/ 0 w 772"/>
                <a:gd name="T11" fmla="*/ 66 h 132"/>
                <a:gd name="T12" fmla="*/ 66 w 772"/>
                <a:gd name="T13" fmla="*/ 0 h 132"/>
              </a:gdLst>
              <a:ahLst/>
              <a:cxnLst>
                <a:cxn ang="0">
                  <a:pos x="T0" y="T1"/>
                </a:cxn>
                <a:cxn ang="0">
                  <a:pos x="T2" y="T3"/>
                </a:cxn>
                <a:cxn ang="0">
                  <a:pos x="T4" y="T5"/>
                </a:cxn>
                <a:cxn ang="0">
                  <a:pos x="T6" y="T7"/>
                </a:cxn>
                <a:cxn ang="0">
                  <a:pos x="T8" y="T9"/>
                </a:cxn>
                <a:cxn ang="0">
                  <a:pos x="T10" y="T11"/>
                </a:cxn>
                <a:cxn ang="0">
                  <a:pos x="T12" y="T13"/>
                </a:cxn>
              </a:cxnLst>
              <a:rect l="0" t="0" r="r" b="b"/>
              <a:pathLst>
                <a:path w="772" h="132">
                  <a:moveTo>
                    <a:pt x="66" y="0"/>
                  </a:moveTo>
                  <a:lnTo>
                    <a:pt x="706" y="0"/>
                  </a:lnTo>
                  <a:cubicBezTo>
                    <a:pt x="743" y="0"/>
                    <a:pt x="772" y="30"/>
                    <a:pt x="772" y="66"/>
                  </a:cubicBezTo>
                  <a:cubicBezTo>
                    <a:pt x="772" y="103"/>
                    <a:pt x="743" y="132"/>
                    <a:pt x="706" y="132"/>
                  </a:cubicBezTo>
                  <a:lnTo>
                    <a:pt x="66" y="132"/>
                  </a:lnTo>
                  <a:cubicBezTo>
                    <a:pt x="30" y="132"/>
                    <a:pt x="0" y="103"/>
                    <a:pt x="0" y="66"/>
                  </a:cubicBezTo>
                  <a:cubicBezTo>
                    <a:pt x="0" y="30"/>
                    <a:pt x="30" y="0"/>
                    <a:pt x="66" y="0"/>
                  </a:cubicBezTo>
                  <a:close/>
                </a:path>
              </a:pathLst>
            </a:custGeom>
            <a:solidFill>
              <a:srgbClr val="9DCD17"/>
            </a:solidFill>
            <a:ln w="1588" cap="flat">
              <a:solidFill>
                <a:srgbClr val="9DCD17"/>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057" name="Rectangle 40"/>
            <p:cNvSpPr>
              <a:spLocks noChangeArrowheads="1"/>
            </p:cNvSpPr>
            <p:nvPr/>
          </p:nvSpPr>
          <p:spPr bwMode="auto">
            <a:xfrm>
              <a:off x="8013700" y="2479675"/>
              <a:ext cx="4857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Narrow" pitchFamily="34" charset="0"/>
                  <a:cs typeface="Arial" pitchFamily="34" charset="0"/>
                </a:rPr>
                <a:t>  $80/</a:t>
              </a:r>
              <a:r>
                <a:rPr kumimoji="0" lang="en-US" altLang="en-US" sz="1200" b="0" i="0" u="none" strike="noStrike" cap="none" normalizeH="0" baseline="0" dirty="0" err="1" smtClean="0">
                  <a:ln>
                    <a:noFill/>
                  </a:ln>
                  <a:solidFill>
                    <a:srgbClr val="000000"/>
                  </a:solidFill>
                  <a:effectLst/>
                  <a:latin typeface="Arial Narrow" pitchFamily="34" charset="0"/>
                  <a:cs typeface="Arial" pitchFamily="34" charset="0"/>
                </a:rPr>
                <a:t>bbl</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2058" name="Freeform 41"/>
          <p:cNvSpPr>
            <a:spLocks/>
          </p:cNvSpPr>
          <p:nvPr/>
        </p:nvSpPr>
        <p:spPr bwMode="auto">
          <a:xfrm>
            <a:off x="7707312" y="2682060"/>
            <a:ext cx="293688" cy="50800"/>
          </a:xfrm>
          <a:custGeom>
            <a:avLst/>
            <a:gdLst>
              <a:gd name="T0" fmla="*/ 66 w 772"/>
              <a:gd name="T1" fmla="*/ 0 h 132"/>
              <a:gd name="T2" fmla="*/ 706 w 772"/>
              <a:gd name="T3" fmla="*/ 0 h 132"/>
              <a:gd name="T4" fmla="*/ 772 w 772"/>
              <a:gd name="T5" fmla="*/ 66 h 132"/>
              <a:gd name="T6" fmla="*/ 706 w 772"/>
              <a:gd name="T7" fmla="*/ 132 h 132"/>
              <a:gd name="T8" fmla="*/ 66 w 772"/>
              <a:gd name="T9" fmla="*/ 132 h 132"/>
              <a:gd name="T10" fmla="*/ 0 w 772"/>
              <a:gd name="T11" fmla="*/ 66 h 132"/>
              <a:gd name="T12" fmla="*/ 66 w 772"/>
              <a:gd name="T13" fmla="*/ 0 h 132"/>
            </a:gdLst>
            <a:ahLst/>
            <a:cxnLst>
              <a:cxn ang="0">
                <a:pos x="T0" y="T1"/>
              </a:cxn>
              <a:cxn ang="0">
                <a:pos x="T2" y="T3"/>
              </a:cxn>
              <a:cxn ang="0">
                <a:pos x="T4" y="T5"/>
              </a:cxn>
              <a:cxn ang="0">
                <a:pos x="T6" y="T7"/>
              </a:cxn>
              <a:cxn ang="0">
                <a:pos x="T8" y="T9"/>
              </a:cxn>
              <a:cxn ang="0">
                <a:pos x="T10" y="T11"/>
              </a:cxn>
              <a:cxn ang="0">
                <a:pos x="T12" y="T13"/>
              </a:cxn>
            </a:cxnLst>
            <a:rect l="0" t="0" r="r" b="b"/>
            <a:pathLst>
              <a:path w="772" h="132">
                <a:moveTo>
                  <a:pt x="66" y="0"/>
                </a:moveTo>
                <a:lnTo>
                  <a:pt x="706" y="0"/>
                </a:lnTo>
                <a:cubicBezTo>
                  <a:pt x="743" y="0"/>
                  <a:pt x="772" y="30"/>
                  <a:pt x="772" y="66"/>
                </a:cubicBezTo>
                <a:cubicBezTo>
                  <a:pt x="772" y="103"/>
                  <a:pt x="743" y="132"/>
                  <a:pt x="706" y="132"/>
                </a:cubicBezTo>
                <a:lnTo>
                  <a:pt x="66" y="132"/>
                </a:lnTo>
                <a:cubicBezTo>
                  <a:pt x="30" y="132"/>
                  <a:pt x="0" y="103"/>
                  <a:pt x="0" y="66"/>
                </a:cubicBezTo>
                <a:cubicBezTo>
                  <a:pt x="0" y="30"/>
                  <a:pt x="30" y="0"/>
                  <a:pt x="66" y="0"/>
                </a:cubicBezTo>
                <a:close/>
              </a:path>
            </a:pathLst>
          </a:custGeom>
          <a:solidFill>
            <a:srgbClr val="D43633"/>
          </a:solidFill>
          <a:ln w="1588" cap="flat">
            <a:solidFill>
              <a:srgbClr val="D43633"/>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059" name="Rectangle 42"/>
          <p:cNvSpPr>
            <a:spLocks noChangeArrowheads="1"/>
          </p:cNvSpPr>
          <p:nvPr/>
        </p:nvSpPr>
        <p:spPr bwMode="auto">
          <a:xfrm>
            <a:off x="8086087" y="2601913"/>
            <a:ext cx="45044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Narrow" pitchFamily="34" charset="0"/>
                <a:cs typeface="Arial" pitchFamily="34" charset="0"/>
              </a:rPr>
              <a:t> $50/</a:t>
            </a:r>
            <a:r>
              <a:rPr kumimoji="0" lang="en-US" altLang="en-US" sz="1200" b="0" i="0" u="none" strike="noStrike" cap="none" normalizeH="0" baseline="0" dirty="0" err="1" smtClean="0">
                <a:ln>
                  <a:noFill/>
                </a:ln>
                <a:solidFill>
                  <a:srgbClr val="000000"/>
                </a:solidFill>
                <a:effectLst/>
                <a:latin typeface="Arial Narrow" pitchFamily="34" charset="0"/>
                <a:cs typeface="Arial" pitchFamily="34" charset="0"/>
              </a:rPr>
              <a:t>bbl</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74447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par>
                                <p:cTn id="13" presetID="1" presetClass="entr" presetSubtype="0" fill="hold" nodeType="withEffect">
                                  <p:stCondLst>
                                    <p:cond delay="0"/>
                                  </p:stCondLst>
                                  <p:childTnLst>
                                    <p:set>
                                      <p:cBhvr>
                                        <p:cTn id="14" dur="1" fill="hold">
                                          <p:stCondLst>
                                            <p:cond delay="0"/>
                                          </p:stCondLst>
                                        </p:cTn>
                                        <p:tgtEl>
                                          <p:spTgt spid="206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par>
                                <p:cTn id="20" presetID="1" presetClass="entr" presetSubtype="0" fill="hold" nodeType="withEffect">
                                  <p:stCondLst>
                                    <p:cond delay="0"/>
                                  </p:stCondLst>
                                  <p:childTnLst>
                                    <p:set>
                                      <p:cBhvr>
                                        <p:cTn id="21" dur="1" fill="hold">
                                          <p:stCondLst>
                                            <p:cond delay="0"/>
                                          </p:stCondLst>
                                        </p:cTn>
                                        <p:tgtEl>
                                          <p:spTgt spid="206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left)">
                                      <p:cBhvr>
                                        <p:cTn id="26" dur="500"/>
                                        <p:tgtEl>
                                          <p:spTgt spid="16"/>
                                        </p:tgtEl>
                                      </p:cBhvr>
                                    </p:animEffect>
                                  </p:childTnLst>
                                </p:cTn>
                              </p:par>
                              <p:par>
                                <p:cTn id="27" presetID="1" presetClass="entr" presetSubtype="0" fill="hold" grpId="0" nodeType="withEffect">
                                  <p:stCondLst>
                                    <p:cond delay="0"/>
                                  </p:stCondLst>
                                  <p:childTnLst>
                                    <p:set>
                                      <p:cBhvr>
                                        <p:cTn id="28" dur="1" fill="hold">
                                          <p:stCondLst>
                                            <p:cond delay="0"/>
                                          </p:stCondLst>
                                        </p:cTn>
                                        <p:tgtEl>
                                          <p:spTgt spid="205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2058" grpId="0" animBg="1"/>
      <p:bldP spid="205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New field developments support North Sea output </a:t>
            </a:r>
            <a:endParaRPr lang="en-GB" dirty="0"/>
          </a:p>
        </p:txBody>
      </p:sp>
      <p:sp>
        <p:nvSpPr>
          <p:cNvPr id="3" name="Text Placeholder 2"/>
          <p:cNvSpPr>
            <a:spLocks noGrp="1"/>
          </p:cNvSpPr>
          <p:nvPr>
            <p:ph type="body" sz="quarter" idx="11"/>
          </p:nvPr>
        </p:nvSpPr>
        <p:spPr/>
        <p:txBody>
          <a:bodyPr/>
          <a:lstStyle/>
          <a:p>
            <a:r>
              <a:rPr lang="en-US" dirty="0" smtClean="0"/>
              <a:t>North Sea oil output posts third consecutive year of growth in 2016. Output largely unchanged to 2022.</a:t>
            </a:r>
            <a:endParaRPr lang="en-GB"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672" y="1244828"/>
            <a:ext cx="7739063" cy="284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34"/>
          <p:cNvSpPr>
            <a:spLocks noChangeArrowheads="1"/>
          </p:cNvSpPr>
          <p:nvPr/>
        </p:nvSpPr>
        <p:spPr bwMode="auto">
          <a:xfrm>
            <a:off x="2785459" y="1029384"/>
            <a:ext cx="357149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i="0" u="none" strike="noStrike" cap="none" normalizeH="0" baseline="0" dirty="0" smtClean="0">
                <a:ln>
                  <a:noFill/>
                </a:ln>
                <a:effectLst/>
                <a:latin typeface="+mj-lt"/>
                <a:cs typeface="Arial" pitchFamily="34" charset="0"/>
              </a:rPr>
              <a:t>North Sea oil production by</a:t>
            </a:r>
            <a:r>
              <a:rPr kumimoji="0" lang="en-US" altLang="en-US" sz="1400" i="0" u="none" strike="noStrike" cap="none" normalizeH="0" dirty="0" smtClean="0">
                <a:ln>
                  <a:noFill/>
                </a:ln>
                <a:effectLst/>
                <a:latin typeface="+mj-lt"/>
                <a:cs typeface="Arial" pitchFamily="34" charset="0"/>
              </a:rPr>
              <a:t> start-up year</a:t>
            </a:r>
            <a:endParaRPr kumimoji="0" lang="en-US" altLang="en-US" sz="1400" i="0" u="none" strike="noStrike" cap="none" normalizeH="0" baseline="0" dirty="0" smtClean="0">
              <a:ln>
                <a:noFill/>
              </a:ln>
              <a:effectLst/>
              <a:latin typeface="+mj-lt"/>
              <a:cs typeface="Arial" pitchFamily="34" charset="0"/>
            </a:endParaRPr>
          </a:p>
        </p:txBody>
      </p:sp>
    </p:spTree>
    <p:extLst>
      <p:ext uri="{BB962C8B-B14F-4D97-AF65-F5344CB8AC3E}">
        <p14:creationId xmlns:p14="http://schemas.microsoft.com/office/powerpoint/2010/main" val="1093777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Middle East, China and India drive refining growth</a:t>
            </a:r>
            <a:endParaRPr lang="en-GB" dirty="0"/>
          </a:p>
        </p:txBody>
      </p:sp>
      <p:sp>
        <p:nvSpPr>
          <p:cNvPr id="3" name="Text Placeholder 2"/>
          <p:cNvSpPr>
            <a:spLocks noGrp="1"/>
          </p:cNvSpPr>
          <p:nvPr>
            <p:ph type="body" sz="quarter" idx="11"/>
          </p:nvPr>
        </p:nvSpPr>
        <p:spPr/>
        <p:txBody>
          <a:bodyPr/>
          <a:lstStyle/>
          <a:p>
            <a:r>
              <a:rPr lang="en-GB" dirty="0" smtClean="0"/>
              <a:t>After a rare fall in global refining capacity in 2016, global capacity sets out for a 7 </a:t>
            </a:r>
            <a:r>
              <a:rPr lang="en-GB" dirty="0" err="1" smtClean="0"/>
              <a:t>mb</a:t>
            </a:r>
            <a:r>
              <a:rPr lang="en-GB" dirty="0" smtClean="0"/>
              <a:t>/d addition, dominated by Middle East, China and Africa</a:t>
            </a:r>
            <a:endParaRPr lang="en-GB" dirty="0"/>
          </a:p>
        </p:txBody>
      </p:sp>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8975" y="1174750"/>
            <a:ext cx="7766050" cy="279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234016" y="867946"/>
            <a:ext cx="6115050" cy="307777"/>
          </a:xfrm>
          <a:prstGeom prst="rect">
            <a:avLst/>
          </a:prstGeom>
          <a:noFill/>
        </p:spPr>
        <p:txBody>
          <a:bodyPr wrap="square" rtlCol="0">
            <a:spAutoFit/>
          </a:bodyPr>
          <a:lstStyle/>
          <a:p>
            <a:pPr algn="ctr"/>
            <a:r>
              <a:rPr lang="en-GB" sz="1400" dirty="0" smtClean="0">
                <a:latin typeface="+mj-lt"/>
              </a:rPr>
              <a:t>Global refinery capacity additions</a:t>
            </a:r>
            <a:endParaRPr lang="en-GB" sz="1400" dirty="0">
              <a:latin typeface="+mj-lt"/>
            </a:endParaRPr>
          </a:p>
        </p:txBody>
      </p:sp>
    </p:spTree>
    <p:extLst>
      <p:ext uri="{BB962C8B-B14F-4D97-AF65-F5344CB8AC3E}">
        <p14:creationId xmlns:p14="http://schemas.microsoft.com/office/powerpoint/2010/main" val="1227235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A lot of capacity to spare</a:t>
            </a:r>
            <a:endParaRPr lang="en-GB" dirty="0"/>
          </a:p>
        </p:txBody>
      </p:sp>
      <p:sp>
        <p:nvSpPr>
          <p:cNvPr id="4" name="TextBox 3"/>
          <p:cNvSpPr txBox="1"/>
          <p:nvPr/>
        </p:nvSpPr>
        <p:spPr>
          <a:xfrm>
            <a:off x="1952960" y="922536"/>
            <a:ext cx="5238078" cy="307777"/>
          </a:xfrm>
          <a:prstGeom prst="rect">
            <a:avLst/>
          </a:prstGeom>
          <a:noFill/>
        </p:spPr>
        <p:txBody>
          <a:bodyPr wrap="square" rtlCol="0">
            <a:spAutoFit/>
          </a:bodyPr>
          <a:lstStyle/>
          <a:p>
            <a:pPr algn="ctr"/>
            <a:r>
              <a:rPr lang="en-GB" sz="1400" dirty="0">
                <a:latin typeface="+mj-lt"/>
              </a:rPr>
              <a:t>Unused distillation capacity by region</a:t>
            </a:r>
            <a:endParaRPr lang="en-GB" sz="1400" b="1" dirty="0">
              <a:latin typeface="+mj-lt"/>
            </a:endParaRPr>
          </a:p>
        </p:txBody>
      </p:sp>
      <p:sp>
        <p:nvSpPr>
          <p:cNvPr id="25" name="Text Placeholder 24"/>
          <p:cNvSpPr>
            <a:spLocks noGrp="1"/>
          </p:cNvSpPr>
          <p:nvPr>
            <p:ph type="body" sz="quarter" idx="11"/>
          </p:nvPr>
        </p:nvSpPr>
        <p:spPr/>
        <p:txBody>
          <a:bodyPr/>
          <a:lstStyle/>
          <a:p>
            <a:r>
              <a:rPr lang="en-GB" dirty="0" smtClean="0"/>
              <a:t>Spare capacity not always means available capacity – due to secondary unit bottlenecks</a:t>
            </a:r>
            <a:endParaRPr lang="en-GB" dirty="0"/>
          </a:p>
        </p:txBody>
      </p:sp>
      <p:pic>
        <p:nvPicPr>
          <p:cNvPr id="2048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0406" y="1230313"/>
            <a:ext cx="7723187" cy="2681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5906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Major shift of crude oil flows to Asia</a:t>
            </a:r>
            <a:endParaRPr lang="en-GB" dirty="0"/>
          </a:p>
        </p:txBody>
      </p:sp>
      <p:sp>
        <p:nvSpPr>
          <p:cNvPr id="3" name="Text Placeholder 2"/>
          <p:cNvSpPr>
            <a:spLocks noGrp="1"/>
          </p:cNvSpPr>
          <p:nvPr>
            <p:ph type="body" sz="quarter" idx="11"/>
          </p:nvPr>
        </p:nvSpPr>
        <p:spPr/>
        <p:txBody>
          <a:bodyPr/>
          <a:lstStyle/>
          <a:p>
            <a:r>
              <a:rPr lang="en-GB" dirty="0" smtClean="0"/>
              <a:t>By 2022 there will be no net crude oil exporting country in Asia. 3 </a:t>
            </a:r>
            <a:r>
              <a:rPr lang="en-GB" dirty="0" err="1" smtClean="0"/>
              <a:t>mb</a:t>
            </a:r>
            <a:r>
              <a:rPr lang="en-GB" dirty="0" smtClean="0"/>
              <a:t>/d growth in refinery runs results in 3.6mb/d net import growth. </a:t>
            </a:r>
            <a:endParaRPr lang="en-GB"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203" y="948176"/>
            <a:ext cx="6590806"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76015" y="640399"/>
            <a:ext cx="5238078" cy="307777"/>
          </a:xfrm>
          <a:prstGeom prst="rect">
            <a:avLst/>
          </a:prstGeom>
          <a:noFill/>
        </p:spPr>
        <p:txBody>
          <a:bodyPr wrap="square" rtlCol="0">
            <a:spAutoFit/>
          </a:bodyPr>
          <a:lstStyle/>
          <a:p>
            <a:pPr algn="ctr"/>
            <a:r>
              <a:rPr lang="en-US" sz="1400" dirty="0" smtClean="0">
                <a:latin typeface="+mj-lt"/>
              </a:rPr>
              <a:t>Regional crude oil balance, 2016/2022 </a:t>
            </a:r>
            <a:endParaRPr lang="en-GB" sz="1400" dirty="0">
              <a:latin typeface="+mj-lt"/>
            </a:endParaRPr>
          </a:p>
        </p:txBody>
      </p:sp>
    </p:spTree>
    <p:extLst>
      <p:ext uri="{BB962C8B-B14F-4D97-AF65-F5344CB8AC3E}">
        <p14:creationId xmlns:p14="http://schemas.microsoft.com/office/powerpoint/2010/main" val="195749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tangle 22"/>
          <p:cNvSpPr>
            <a:spLocks noChangeArrowheads="1"/>
          </p:cNvSpPr>
          <p:nvPr/>
        </p:nvSpPr>
        <p:spPr bwMode="auto">
          <a:xfrm>
            <a:off x="4936172" y="2809185"/>
            <a:ext cx="608400" cy="433387"/>
          </a:xfrm>
          <a:prstGeom prst="rect">
            <a:avLst/>
          </a:prstGeom>
          <a:solidFill>
            <a:srgbClr val="8EB4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 name="Text Placeholder 1"/>
          <p:cNvSpPr>
            <a:spLocks noGrp="1"/>
          </p:cNvSpPr>
          <p:nvPr>
            <p:ph type="body" sz="quarter" idx="10"/>
          </p:nvPr>
        </p:nvSpPr>
        <p:spPr/>
        <p:txBody>
          <a:bodyPr>
            <a:normAutofit/>
          </a:bodyPr>
          <a:lstStyle/>
          <a:p>
            <a:r>
              <a:rPr lang="en-US" dirty="0" smtClean="0"/>
              <a:t>Asia has to look beyond Middle East to fill the gap</a:t>
            </a:r>
            <a:endParaRPr lang="en-GB" dirty="0"/>
          </a:p>
        </p:txBody>
      </p:sp>
      <p:sp>
        <p:nvSpPr>
          <p:cNvPr id="3" name="Text Placeholder 2"/>
          <p:cNvSpPr>
            <a:spLocks noGrp="1"/>
          </p:cNvSpPr>
          <p:nvPr>
            <p:ph type="body" sz="quarter" idx="11"/>
          </p:nvPr>
        </p:nvSpPr>
        <p:spPr/>
        <p:txBody>
          <a:bodyPr/>
          <a:lstStyle/>
          <a:p>
            <a:r>
              <a:rPr lang="en-GB" dirty="0" smtClean="0"/>
              <a:t>East of Suez crude oil balances flip into a 4 </a:t>
            </a:r>
            <a:r>
              <a:rPr lang="en-GB" dirty="0" err="1" smtClean="0"/>
              <a:t>mb</a:t>
            </a:r>
            <a:r>
              <a:rPr lang="en-GB" dirty="0" smtClean="0"/>
              <a:t>/d deficit by 2022, causing tectonic shifts in the global crude trade flows as Asia starts pulling more and more oil from the West.  </a:t>
            </a:r>
            <a:endParaRPr lang="en-GB" dirty="0"/>
          </a:p>
        </p:txBody>
      </p:sp>
      <p:sp>
        <p:nvSpPr>
          <p:cNvPr id="6" name="AutoShape 11"/>
          <p:cNvSpPr>
            <a:spLocks noChangeAspect="1" noChangeArrowheads="1" noTextEdit="1"/>
          </p:cNvSpPr>
          <p:nvPr/>
        </p:nvSpPr>
        <p:spPr bwMode="auto">
          <a:xfrm>
            <a:off x="832803" y="996316"/>
            <a:ext cx="7507287"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Rectangle 14"/>
          <p:cNvSpPr>
            <a:spLocks noChangeArrowheads="1"/>
          </p:cNvSpPr>
          <p:nvPr/>
        </p:nvSpPr>
        <p:spPr bwMode="auto">
          <a:xfrm>
            <a:off x="3214944" y="2974969"/>
            <a:ext cx="615950" cy="269875"/>
          </a:xfrm>
          <a:prstGeom prst="rect">
            <a:avLst/>
          </a:prstGeom>
          <a:solidFill>
            <a:schemeClr val="accent2">
              <a:lumMod val="50000"/>
            </a:schemeClr>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9" name="Rectangle 15"/>
          <p:cNvSpPr>
            <a:spLocks noChangeArrowheads="1"/>
          </p:cNvSpPr>
          <p:nvPr/>
        </p:nvSpPr>
        <p:spPr bwMode="auto">
          <a:xfrm>
            <a:off x="1520825" y="2224088"/>
            <a:ext cx="614362" cy="1027112"/>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Rectangle 16"/>
          <p:cNvSpPr>
            <a:spLocks noChangeArrowheads="1"/>
          </p:cNvSpPr>
          <p:nvPr/>
        </p:nvSpPr>
        <p:spPr bwMode="auto">
          <a:xfrm>
            <a:off x="1520825" y="1792288"/>
            <a:ext cx="614362" cy="4318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Rectangle 17"/>
          <p:cNvSpPr>
            <a:spLocks noChangeArrowheads="1"/>
          </p:cNvSpPr>
          <p:nvPr/>
        </p:nvSpPr>
        <p:spPr bwMode="auto">
          <a:xfrm>
            <a:off x="1520825" y="1306513"/>
            <a:ext cx="614362" cy="485775"/>
          </a:xfrm>
          <a:prstGeom prst="rect">
            <a:avLst/>
          </a:prstGeom>
          <a:solidFill>
            <a:srgbClr val="E46C0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Rectangle 21"/>
          <p:cNvSpPr>
            <a:spLocks noChangeArrowheads="1"/>
          </p:cNvSpPr>
          <p:nvPr/>
        </p:nvSpPr>
        <p:spPr bwMode="auto">
          <a:xfrm>
            <a:off x="4065588" y="2781380"/>
            <a:ext cx="612000" cy="465137"/>
          </a:xfrm>
          <a:prstGeom prst="rect">
            <a:avLst/>
          </a:pr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17" name="Rectangle 23"/>
          <p:cNvSpPr>
            <a:spLocks noChangeArrowheads="1"/>
          </p:cNvSpPr>
          <p:nvPr/>
        </p:nvSpPr>
        <p:spPr bwMode="auto">
          <a:xfrm>
            <a:off x="5762625" y="2974969"/>
            <a:ext cx="608400" cy="272579"/>
          </a:xfrm>
          <a:prstGeom prst="rect">
            <a:avLst/>
          </a:prstGeom>
          <a:solidFill>
            <a:schemeClr val="accent2">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18" name="Rectangle 24"/>
          <p:cNvSpPr>
            <a:spLocks noChangeArrowheads="1"/>
          </p:cNvSpPr>
          <p:nvPr/>
        </p:nvSpPr>
        <p:spPr bwMode="auto">
          <a:xfrm>
            <a:off x="1403350" y="3246438"/>
            <a:ext cx="6120000" cy="9525"/>
          </a:xfrm>
          <a:prstGeom prst="rect">
            <a:avLst/>
          </a:prstGeom>
          <a:solidFill>
            <a:schemeClr val="bg1">
              <a:lumMod val="65000"/>
            </a:schemeClr>
          </a:solidFill>
          <a:ln w="1588" cap="flat">
            <a:solidFill>
              <a:schemeClr val="bg1">
                <a:lumMod val="65000"/>
              </a:schemeClr>
            </a:solidFill>
            <a:prstDash val="solid"/>
            <a:bevel/>
            <a:headEnd/>
            <a:tailEnd/>
          </a:ln>
        </p:spPr>
        <p:txBody>
          <a:bodyPr vert="horz" wrap="square" lIns="91440" tIns="45720" rIns="91440" bIns="45720" numCol="1" anchor="t" anchorCtr="0" compatLnSpc="1">
            <a:prstTxWarp prst="textNoShape">
              <a:avLst/>
            </a:prstTxWarp>
          </a:bodyPr>
          <a:lstStyle/>
          <a:p>
            <a:endParaRPr lang="en-GB"/>
          </a:p>
        </p:txBody>
      </p:sp>
      <p:sp>
        <p:nvSpPr>
          <p:cNvPr id="19" name="Rectangle 25"/>
          <p:cNvSpPr>
            <a:spLocks noChangeArrowheads="1"/>
          </p:cNvSpPr>
          <p:nvPr/>
        </p:nvSpPr>
        <p:spPr bwMode="auto">
          <a:xfrm>
            <a:off x="1663700" y="2654300"/>
            <a:ext cx="35105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FFC000"/>
                </a:solidFill>
                <a:effectLst/>
                <a:latin typeface="Arial Narrow" pitchFamily="34" charset="0"/>
                <a:cs typeface="Arial" pitchFamily="34" charset="0"/>
              </a:rPr>
              <a:t>China</a:t>
            </a:r>
            <a:endParaRPr kumimoji="0" lang="en-US" altLang="en-US" sz="1800" b="1" i="0" u="none" strike="noStrike" cap="none" normalizeH="0" baseline="0" dirty="0" smtClean="0">
              <a:ln>
                <a:noFill/>
              </a:ln>
              <a:solidFill>
                <a:srgbClr val="FFC000"/>
              </a:solidFill>
              <a:effectLst/>
              <a:cs typeface="Arial" pitchFamily="34" charset="0"/>
            </a:endParaRPr>
          </a:p>
        </p:txBody>
      </p:sp>
      <p:sp>
        <p:nvSpPr>
          <p:cNvPr id="20" name="Rectangle 26"/>
          <p:cNvSpPr>
            <a:spLocks noChangeArrowheads="1"/>
          </p:cNvSpPr>
          <p:nvPr/>
        </p:nvSpPr>
        <p:spPr bwMode="auto">
          <a:xfrm>
            <a:off x="1692275" y="1924050"/>
            <a:ext cx="29495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0000"/>
                </a:solidFill>
                <a:effectLst/>
                <a:latin typeface="Arial Narrow" pitchFamily="34" charset="0"/>
                <a:cs typeface="Arial" pitchFamily="34" charset="0"/>
              </a:rPr>
              <a:t>India</a:t>
            </a:r>
            <a:endParaRPr kumimoji="0" lang="en-US" altLang="en-US" sz="1800" b="1" i="0" u="none" strike="noStrike" cap="none" normalizeH="0" baseline="0" dirty="0" smtClean="0">
              <a:ln>
                <a:noFill/>
              </a:ln>
              <a:solidFill>
                <a:schemeClr val="tx1"/>
              </a:solidFill>
              <a:effectLst/>
              <a:cs typeface="Arial" pitchFamily="34" charset="0"/>
            </a:endParaRPr>
          </a:p>
        </p:txBody>
      </p:sp>
      <p:sp>
        <p:nvSpPr>
          <p:cNvPr id="21" name="Rectangle 27"/>
          <p:cNvSpPr>
            <a:spLocks noChangeArrowheads="1"/>
          </p:cNvSpPr>
          <p:nvPr/>
        </p:nvSpPr>
        <p:spPr bwMode="auto">
          <a:xfrm>
            <a:off x="1512885" y="1465263"/>
            <a:ext cx="63504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0000"/>
                </a:solidFill>
                <a:effectLst/>
                <a:latin typeface="Arial Narrow" pitchFamily="34" charset="0"/>
                <a:cs typeface="Arial" pitchFamily="34" charset="0"/>
              </a:rPr>
              <a:t>Other Asia</a:t>
            </a:r>
            <a:endParaRPr kumimoji="0" lang="en-US" altLang="en-US" sz="1800" b="1" i="0" u="none" strike="noStrike" cap="none" normalizeH="0" baseline="0" dirty="0" smtClean="0">
              <a:ln>
                <a:noFill/>
              </a:ln>
              <a:solidFill>
                <a:schemeClr val="tx1"/>
              </a:solidFill>
              <a:effectLst/>
              <a:cs typeface="Arial" pitchFamily="34" charset="0"/>
            </a:endParaRPr>
          </a:p>
        </p:txBody>
      </p:sp>
      <p:sp>
        <p:nvSpPr>
          <p:cNvPr id="23" name="Rectangle 29"/>
          <p:cNvSpPr>
            <a:spLocks noChangeArrowheads="1"/>
          </p:cNvSpPr>
          <p:nvPr/>
        </p:nvSpPr>
        <p:spPr bwMode="auto">
          <a:xfrm>
            <a:off x="1096963" y="2890838"/>
            <a:ext cx="2301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0.5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30"/>
          <p:cNvSpPr>
            <a:spLocks noChangeArrowheads="1"/>
          </p:cNvSpPr>
          <p:nvPr/>
        </p:nvSpPr>
        <p:spPr bwMode="auto">
          <a:xfrm>
            <a:off x="1096963" y="2349500"/>
            <a:ext cx="230187"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31"/>
          <p:cNvSpPr>
            <a:spLocks noChangeArrowheads="1"/>
          </p:cNvSpPr>
          <p:nvPr/>
        </p:nvSpPr>
        <p:spPr bwMode="auto">
          <a:xfrm>
            <a:off x="1096963" y="1808163"/>
            <a:ext cx="2301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32"/>
          <p:cNvSpPr>
            <a:spLocks noChangeArrowheads="1"/>
          </p:cNvSpPr>
          <p:nvPr/>
        </p:nvSpPr>
        <p:spPr bwMode="auto">
          <a:xfrm>
            <a:off x="1096963" y="1268413"/>
            <a:ext cx="2301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3.5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4" name="Rectangle 38"/>
          <p:cNvSpPr>
            <a:spLocks noChangeArrowheads="1"/>
          </p:cNvSpPr>
          <p:nvPr/>
        </p:nvSpPr>
        <p:spPr bwMode="auto">
          <a:xfrm>
            <a:off x="3830895" y="3517544"/>
            <a:ext cx="9646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mn-lt"/>
                <a:cs typeface="Arial" pitchFamily="34" charset="0"/>
              </a:rPr>
              <a:t>Brazil</a:t>
            </a:r>
            <a:r>
              <a:rPr kumimoji="0" lang="en-US" altLang="en-US" sz="1000" b="0" i="0" u="none" strike="noStrike" cap="none" normalizeH="0" dirty="0" smtClean="0">
                <a:ln>
                  <a:noFill/>
                </a:ln>
                <a:solidFill>
                  <a:srgbClr val="000000"/>
                </a:solidFill>
                <a:effectLst/>
                <a:latin typeface="+mn-lt"/>
                <a:cs typeface="Arial"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mn-lt"/>
                <a:cs typeface="Arial" pitchFamily="34" charset="0"/>
              </a:rPr>
              <a:t>exports growth</a:t>
            </a:r>
            <a:endParaRPr kumimoji="0" lang="en-US" altLang="en-US" sz="1000" b="0" i="0" u="none" strike="noStrike" cap="none" normalizeH="0" baseline="0" dirty="0" smtClean="0">
              <a:ln>
                <a:noFill/>
              </a:ln>
              <a:solidFill>
                <a:schemeClr val="tx1"/>
              </a:solidFill>
              <a:effectLst/>
              <a:latin typeface="+mn-lt"/>
              <a:cs typeface="Arial" pitchFamily="34" charset="0"/>
            </a:endParaRPr>
          </a:p>
        </p:txBody>
      </p:sp>
      <p:sp>
        <p:nvSpPr>
          <p:cNvPr id="1037" name="Rectangle 43"/>
          <p:cNvSpPr>
            <a:spLocks noChangeArrowheads="1"/>
          </p:cNvSpPr>
          <p:nvPr/>
        </p:nvSpPr>
        <p:spPr bwMode="auto">
          <a:xfrm>
            <a:off x="4795521" y="3518653"/>
            <a:ext cx="9671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mn-lt"/>
                <a:cs typeface="Arial" pitchFamily="34" charset="0"/>
              </a:rPr>
              <a:t>Canada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mn-lt"/>
                <a:cs typeface="Arial" pitchFamily="34" charset="0"/>
              </a:rPr>
              <a:t>exports growth</a:t>
            </a:r>
            <a:endParaRPr kumimoji="0" lang="en-US" altLang="en-US" sz="1000" b="0" i="0" u="none" strike="noStrike" cap="none" normalizeH="0" baseline="0" dirty="0" smtClean="0">
              <a:ln>
                <a:noFill/>
              </a:ln>
              <a:solidFill>
                <a:schemeClr val="tx1"/>
              </a:solidFill>
              <a:effectLst/>
              <a:latin typeface="+mn-lt"/>
              <a:cs typeface="Arial" pitchFamily="34" charset="0"/>
            </a:endParaRPr>
          </a:p>
        </p:txBody>
      </p:sp>
      <p:sp>
        <p:nvSpPr>
          <p:cNvPr id="1038" name="Rectangle 44"/>
          <p:cNvSpPr>
            <a:spLocks noChangeArrowheads="1"/>
          </p:cNvSpPr>
          <p:nvPr/>
        </p:nvSpPr>
        <p:spPr bwMode="auto">
          <a:xfrm>
            <a:off x="5765145" y="3517543"/>
            <a:ext cx="85921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mn-lt"/>
                <a:cs typeface="Arial" pitchFamily="34" charset="0"/>
              </a:rPr>
              <a:t>FSU </a:t>
            </a:r>
          </a:p>
          <a:p>
            <a:pPr marL="0" marR="0" lvl="0" indent="0" algn="ctr" defTabSz="914400" rtl="0" eaLnBrk="1" fontAlgn="base" latinLnBrk="0" hangingPunct="1">
              <a:lnSpc>
                <a:spcPct val="100000"/>
              </a:lnSpc>
              <a:spcBef>
                <a:spcPct val="0"/>
              </a:spcBef>
              <a:spcAft>
                <a:spcPct val="0"/>
              </a:spcAft>
              <a:buClrTx/>
              <a:buSzTx/>
              <a:buFontTx/>
              <a:buNone/>
              <a:tabLst/>
            </a:pPr>
            <a:r>
              <a:rPr lang="en-US" altLang="en-US" sz="1000" dirty="0">
                <a:solidFill>
                  <a:srgbClr val="000000"/>
                </a:solidFill>
                <a:latin typeface="+mn-lt"/>
              </a:rPr>
              <a:t>e</a:t>
            </a:r>
            <a:r>
              <a:rPr lang="en-US" altLang="en-US" sz="1000" dirty="0" smtClean="0">
                <a:solidFill>
                  <a:srgbClr val="000000"/>
                </a:solidFill>
                <a:latin typeface="+mn-lt"/>
              </a:rPr>
              <a:t>xports growth</a:t>
            </a:r>
            <a:endParaRPr kumimoji="0" lang="en-US" altLang="en-US" sz="1000" b="0" i="0" u="none" strike="noStrike" cap="none" normalizeH="0" baseline="0" dirty="0" smtClean="0">
              <a:ln>
                <a:noFill/>
              </a:ln>
              <a:solidFill>
                <a:schemeClr val="tx1"/>
              </a:solidFill>
              <a:effectLst/>
              <a:latin typeface="+mn-lt"/>
              <a:cs typeface="Arial" pitchFamily="34" charset="0"/>
            </a:endParaRPr>
          </a:p>
        </p:txBody>
      </p:sp>
      <p:sp>
        <p:nvSpPr>
          <p:cNvPr id="1039" name="Rectangle 45"/>
          <p:cNvSpPr>
            <a:spLocks noChangeArrowheads="1"/>
          </p:cNvSpPr>
          <p:nvPr/>
        </p:nvSpPr>
        <p:spPr bwMode="auto">
          <a:xfrm>
            <a:off x="981075" y="2570163"/>
            <a:ext cx="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0" name="Rectangle 1039"/>
          <p:cNvSpPr/>
          <p:nvPr/>
        </p:nvSpPr>
        <p:spPr>
          <a:xfrm rot="16200000">
            <a:off x="612145" y="2084551"/>
            <a:ext cx="476250" cy="261610"/>
          </a:xfrm>
          <a:prstGeom prst="rect">
            <a:avLst/>
          </a:prstGeom>
        </p:spPr>
        <p:txBody>
          <a:bodyPr wrap="square">
            <a:spAutoFit/>
          </a:bodyPr>
          <a:lstStyle/>
          <a:p>
            <a:pPr lvl="0" fontAlgn="base">
              <a:spcBef>
                <a:spcPct val="0"/>
              </a:spcBef>
              <a:spcAft>
                <a:spcPct val="0"/>
              </a:spcAft>
            </a:pPr>
            <a:r>
              <a:rPr lang="en-US" altLang="en-US" sz="1100" dirty="0" err="1">
                <a:solidFill>
                  <a:srgbClr val="000000"/>
                </a:solidFill>
                <a:latin typeface="Arial Narrow" pitchFamily="34" charset="0"/>
                <a:cs typeface="Arial" pitchFamily="34" charset="0"/>
              </a:rPr>
              <a:t>mb</a:t>
            </a:r>
            <a:r>
              <a:rPr lang="en-US" altLang="en-US" sz="1100" dirty="0">
                <a:solidFill>
                  <a:srgbClr val="000000"/>
                </a:solidFill>
                <a:latin typeface="Arial Narrow" pitchFamily="34" charset="0"/>
                <a:cs typeface="Arial" pitchFamily="34" charset="0"/>
              </a:rPr>
              <a:t>/d</a:t>
            </a:r>
            <a:endParaRPr lang="en-US" altLang="en-US" sz="1100" dirty="0">
              <a:solidFill>
                <a:srgbClr val="000000"/>
              </a:solidFill>
              <a:latin typeface="Arial" pitchFamily="34" charset="0"/>
              <a:cs typeface="Arial" pitchFamily="34" charset="0"/>
            </a:endParaRPr>
          </a:p>
        </p:txBody>
      </p:sp>
      <p:sp>
        <p:nvSpPr>
          <p:cNvPr id="4" name="TextBox 3"/>
          <p:cNvSpPr txBox="1"/>
          <p:nvPr/>
        </p:nvSpPr>
        <p:spPr>
          <a:xfrm>
            <a:off x="1322784" y="3481199"/>
            <a:ext cx="1010444" cy="400110"/>
          </a:xfrm>
          <a:prstGeom prst="rect">
            <a:avLst/>
          </a:prstGeom>
          <a:noFill/>
        </p:spPr>
        <p:txBody>
          <a:bodyPr wrap="square" rtlCol="0">
            <a:spAutoFit/>
          </a:bodyPr>
          <a:lstStyle/>
          <a:p>
            <a:pPr algn="ctr"/>
            <a:r>
              <a:rPr lang="en-GB" sz="1000" dirty="0" smtClean="0"/>
              <a:t>Asian imports increase</a:t>
            </a:r>
            <a:endParaRPr lang="en-GB" sz="1000" dirty="0"/>
          </a:p>
        </p:txBody>
      </p:sp>
      <p:sp>
        <p:nvSpPr>
          <p:cNvPr id="59" name="TextBox 58"/>
          <p:cNvSpPr txBox="1"/>
          <p:nvPr/>
        </p:nvSpPr>
        <p:spPr>
          <a:xfrm>
            <a:off x="3129674" y="3404255"/>
            <a:ext cx="841495" cy="553998"/>
          </a:xfrm>
          <a:prstGeom prst="rect">
            <a:avLst/>
          </a:prstGeom>
          <a:noFill/>
        </p:spPr>
        <p:txBody>
          <a:bodyPr wrap="square" rtlCol="0">
            <a:spAutoFit/>
          </a:bodyPr>
          <a:lstStyle/>
          <a:p>
            <a:pPr algn="ctr"/>
            <a:r>
              <a:rPr lang="en-GB" sz="1000" dirty="0" smtClean="0"/>
              <a:t>Middle East</a:t>
            </a:r>
          </a:p>
          <a:p>
            <a:pPr algn="ctr"/>
            <a:r>
              <a:rPr lang="en-GB" sz="1000" dirty="0" smtClean="0"/>
              <a:t>exports growth</a:t>
            </a:r>
            <a:endParaRPr lang="en-GB" sz="1000" dirty="0"/>
          </a:p>
        </p:txBody>
      </p:sp>
      <p:sp>
        <p:nvSpPr>
          <p:cNvPr id="63" name="Rectangle 21"/>
          <p:cNvSpPr>
            <a:spLocks noChangeArrowheads="1"/>
          </p:cNvSpPr>
          <p:nvPr/>
        </p:nvSpPr>
        <p:spPr bwMode="auto">
          <a:xfrm>
            <a:off x="4065587" y="2780980"/>
            <a:ext cx="615950" cy="465137"/>
          </a:xfrm>
          <a:prstGeom prst="rect">
            <a:avLst/>
          </a:pr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30" name="Rectangle 29"/>
          <p:cNvSpPr/>
          <p:nvPr/>
        </p:nvSpPr>
        <p:spPr>
          <a:xfrm>
            <a:off x="2368551" y="1306513"/>
            <a:ext cx="615950" cy="1941036"/>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latin typeface="Segoe UI" panose="020B0502040204020203" pitchFamily="34" charset="0"/>
              <a:cs typeface="Segoe UI" panose="020B0502040204020203" pitchFamily="34" charset="0"/>
            </a:endParaRPr>
          </a:p>
        </p:txBody>
      </p:sp>
      <p:sp>
        <p:nvSpPr>
          <p:cNvPr id="65" name="TextBox 64"/>
          <p:cNvSpPr txBox="1"/>
          <p:nvPr/>
        </p:nvSpPr>
        <p:spPr>
          <a:xfrm>
            <a:off x="2147931" y="3481199"/>
            <a:ext cx="1082676" cy="400110"/>
          </a:xfrm>
          <a:prstGeom prst="rect">
            <a:avLst/>
          </a:prstGeom>
          <a:noFill/>
        </p:spPr>
        <p:txBody>
          <a:bodyPr wrap="square" rtlCol="0">
            <a:spAutoFit/>
          </a:bodyPr>
          <a:lstStyle/>
          <a:p>
            <a:pPr algn="ctr"/>
            <a:r>
              <a:rPr lang="en-GB" sz="1000" dirty="0" smtClean="0"/>
              <a:t>Filling the gap in East of Suez</a:t>
            </a:r>
            <a:endParaRPr lang="en-GB" sz="1000" dirty="0"/>
          </a:p>
        </p:txBody>
      </p:sp>
      <p:sp>
        <p:nvSpPr>
          <p:cNvPr id="31" name="Rectangle 30"/>
          <p:cNvSpPr/>
          <p:nvPr/>
        </p:nvSpPr>
        <p:spPr>
          <a:xfrm>
            <a:off x="3214944" y="2945123"/>
            <a:ext cx="615950" cy="3000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latin typeface="Segoe UI" panose="020B0502040204020203" pitchFamily="34" charset="0"/>
              <a:cs typeface="Segoe UI" panose="020B0502040204020203" pitchFamily="34" charset="0"/>
            </a:endParaRPr>
          </a:p>
        </p:txBody>
      </p:sp>
      <p:sp>
        <p:nvSpPr>
          <p:cNvPr id="32" name="Rectangle 31"/>
          <p:cNvSpPr/>
          <p:nvPr/>
        </p:nvSpPr>
        <p:spPr>
          <a:xfrm>
            <a:off x="4052449" y="2716599"/>
            <a:ext cx="671513" cy="52943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latin typeface="Segoe UI" panose="020B0502040204020203" pitchFamily="34" charset="0"/>
              <a:cs typeface="Segoe UI" panose="020B0502040204020203" pitchFamily="34" charset="0"/>
            </a:endParaRPr>
          </a:p>
        </p:txBody>
      </p:sp>
      <p:sp>
        <p:nvSpPr>
          <p:cNvPr id="64" name="Rectangle 14"/>
          <p:cNvSpPr>
            <a:spLocks noChangeArrowheads="1"/>
          </p:cNvSpPr>
          <p:nvPr/>
        </p:nvSpPr>
        <p:spPr bwMode="auto">
          <a:xfrm>
            <a:off x="3214944" y="2980247"/>
            <a:ext cx="615950" cy="269875"/>
          </a:xfrm>
          <a:prstGeom prst="rect">
            <a:avLst/>
          </a:prstGeom>
          <a:solidFill>
            <a:schemeClr val="accent2">
              <a:lumMod val="50000"/>
            </a:schemeClr>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62" name="Rectangle 22"/>
          <p:cNvSpPr>
            <a:spLocks noChangeArrowheads="1"/>
          </p:cNvSpPr>
          <p:nvPr/>
        </p:nvSpPr>
        <p:spPr bwMode="auto">
          <a:xfrm>
            <a:off x="4936172" y="2811566"/>
            <a:ext cx="608400" cy="433387"/>
          </a:xfrm>
          <a:prstGeom prst="rect">
            <a:avLst/>
          </a:prstGeom>
          <a:solidFill>
            <a:srgbClr val="8EB4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Rectangle 22"/>
          <p:cNvSpPr>
            <a:spLocks noChangeArrowheads="1"/>
          </p:cNvSpPr>
          <p:nvPr/>
        </p:nvSpPr>
        <p:spPr bwMode="auto">
          <a:xfrm>
            <a:off x="4935822" y="2811450"/>
            <a:ext cx="608400" cy="433387"/>
          </a:xfrm>
          <a:prstGeom prst="rect">
            <a:avLst/>
          </a:prstGeom>
          <a:solidFill>
            <a:srgbClr val="8EB4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Rectangle 66"/>
          <p:cNvSpPr/>
          <p:nvPr/>
        </p:nvSpPr>
        <p:spPr>
          <a:xfrm>
            <a:off x="4934164" y="2715900"/>
            <a:ext cx="608400" cy="52943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latin typeface="Segoe UI" panose="020B0502040204020203" pitchFamily="34" charset="0"/>
              <a:cs typeface="Segoe UI" panose="020B0502040204020203" pitchFamily="34" charset="0"/>
            </a:endParaRPr>
          </a:p>
        </p:txBody>
      </p:sp>
      <p:sp>
        <p:nvSpPr>
          <p:cNvPr id="71" name="Rectangle 23"/>
          <p:cNvSpPr>
            <a:spLocks noChangeArrowheads="1"/>
          </p:cNvSpPr>
          <p:nvPr/>
        </p:nvSpPr>
        <p:spPr bwMode="auto">
          <a:xfrm>
            <a:off x="5762625" y="2973375"/>
            <a:ext cx="608400" cy="272579"/>
          </a:xfrm>
          <a:prstGeom prst="rect">
            <a:avLst/>
          </a:prstGeom>
          <a:solidFill>
            <a:schemeClr val="accent2">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35" name="Rectangle 34"/>
          <p:cNvSpPr/>
          <p:nvPr/>
        </p:nvSpPr>
        <p:spPr>
          <a:xfrm>
            <a:off x="5762625" y="2783686"/>
            <a:ext cx="608400" cy="46194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latin typeface="Segoe UI" panose="020B0502040204020203" pitchFamily="34" charset="0"/>
              <a:cs typeface="Segoe UI" panose="020B0502040204020203" pitchFamily="34" charset="0"/>
            </a:endParaRPr>
          </a:p>
        </p:txBody>
      </p:sp>
      <p:sp>
        <p:nvSpPr>
          <p:cNvPr id="36" name="Rectangle 35"/>
          <p:cNvSpPr/>
          <p:nvPr/>
        </p:nvSpPr>
        <p:spPr>
          <a:xfrm>
            <a:off x="2382164" y="1319522"/>
            <a:ext cx="594000" cy="478800"/>
          </a:xfrm>
          <a:prstGeom prst="rect">
            <a:avLst/>
          </a:prstGeom>
          <a:solidFill>
            <a:schemeClr val="bg2"/>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latin typeface="Segoe UI" panose="020B0502040204020203" pitchFamily="34" charset="0"/>
              <a:cs typeface="Segoe UI" panose="020B0502040204020203" pitchFamily="34" charset="0"/>
            </a:endParaRPr>
          </a:p>
        </p:txBody>
      </p:sp>
      <p:sp>
        <p:nvSpPr>
          <p:cNvPr id="74" name="Rectangle 73"/>
          <p:cNvSpPr/>
          <p:nvPr/>
        </p:nvSpPr>
        <p:spPr>
          <a:xfrm>
            <a:off x="2383964" y="1319522"/>
            <a:ext cx="590400" cy="478800"/>
          </a:xfrm>
          <a:prstGeom prst="rect">
            <a:avLst/>
          </a:prstGeom>
          <a:solidFill>
            <a:schemeClr val="bg2"/>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latin typeface="Segoe UI" panose="020B0502040204020203" pitchFamily="34" charset="0"/>
              <a:cs typeface="Segoe UI" panose="020B0502040204020203" pitchFamily="34" charset="0"/>
            </a:endParaRPr>
          </a:p>
        </p:txBody>
      </p:sp>
      <p:sp>
        <p:nvSpPr>
          <p:cNvPr id="37" name="Rectangle 36"/>
          <p:cNvSpPr/>
          <p:nvPr/>
        </p:nvSpPr>
        <p:spPr>
          <a:xfrm>
            <a:off x="2382164" y="1315922"/>
            <a:ext cx="594000" cy="482400"/>
          </a:xfrm>
          <a:prstGeom prst="rect">
            <a:avLst/>
          </a:prstGeom>
          <a:solidFill>
            <a:schemeClr val="bg2"/>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latin typeface="Segoe UI" panose="020B0502040204020203" pitchFamily="34" charset="0"/>
              <a:cs typeface="Segoe UI" panose="020B0502040204020203" pitchFamily="34" charset="0"/>
            </a:endParaRPr>
          </a:p>
        </p:txBody>
      </p:sp>
      <p:sp>
        <p:nvSpPr>
          <p:cNvPr id="38" name="Rectangle 37"/>
          <p:cNvSpPr/>
          <p:nvPr/>
        </p:nvSpPr>
        <p:spPr>
          <a:xfrm>
            <a:off x="6714490" y="2768997"/>
            <a:ext cx="586800" cy="47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latin typeface="Segoe UI" panose="020B0502040204020203" pitchFamily="34" charset="0"/>
              <a:cs typeface="Segoe UI" panose="020B0502040204020203" pitchFamily="34" charset="0"/>
            </a:endParaRPr>
          </a:p>
        </p:txBody>
      </p:sp>
      <p:sp>
        <p:nvSpPr>
          <p:cNvPr id="39" name="TextBox 38"/>
          <p:cNvSpPr txBox="1"/>
          <p:nvPr/>
        </p:nvSpPr>
        <p:spPr>
          <a:xfrm>
            <a:off x="6554505" y="3394434"/>
            <a:ext cx="948690" cy="553998"/>
          </a:xfrm>
          <a:prstGeom prst="rect">
            <a:avLst/>
          </a:prstGeom>
          <a:noFill/>
        </p:spPr>
        <p:txBody>
          <a:bodyPr wrap="square" rtlCol="0">
            <a:spAutoFit/>
          </a:bodyPr>
          <a:lstStyle/>
          <a:p>
            <a:pPr algn="ctr"/>
            <a:r>
              <a:rPr lang="en-GB" sz="1000" dirty="0" smtClean="0"/>
              <a:t>Reduced imports into US/Europe</a:t>
            </a:r>
            <a:endParaRPr lang="en-GB" sz="1000" dirty="0"/>
          </a:p>
        </p:txBody>
      </p:sp>
    </p:spTree>
    <p:extLst>
      <p:ext uri="{BB962C8B-B14F-4D97-AF65-F5344CB8AC3E}">
        <p14:creationId xmlns:p14="http://schemas.microsoft.com/office/powerpoint/2010/main" val="133329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22" presetClass="entr" presetSubtype="4"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childTnLst>
                                </p:cTn>
                              </p:par>
                              <p:par>
                                <p:cTn id="18" presetID="22" presetClass="entr" presetSubtype="4"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22" presetClass="entr" presetSubtype="4"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5"/>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9"/>
                                        </p:tgtEl>
                                        <p:attrNameLst>
                                          <p:attrName>style.visibility</p:attrName>
                                        </p:attrNameLst>
                                      </p:cBhvr>
                                      <p:to>
                                        <p:strVal val="visible"/>
                                      </p:to>
                                    </p:set>
                                  </p:childTnLst>
                                </p:cTn>
                              </p:par>
                              <p:par>
                                <p:cTn id="38" presetID="10" presetClass="exit" presetSubtype="0" fill="hold" grpId="0" nodeType="withEffect">
                                  <p:stCondLst>
                                    <p:cond delay="0"/>
                                  </p:stCondLst>
                                  <p:childTnLst>
                                    <p:animEffect transition="out" filter="fade">
                                      <p:cBhvr>
                                        <p:cTn id="39" dur="500"/>
                                        <p:tgtEl>
                                          <p:spTgt spid="31"/>
                                        </p:tgtEl>
                                      </p:cBhvr>
                                    </p:animEffect>
                                    <p:set>
                                      <p:cBhvr>
                                        <p:cTn id="40" dur="1" fill="hold">
                                          <p:stCondLst>
                                            <p:cond delay="499"/>
                                          </p:stCondLst>
                                        </p:cTn>
                                        <p:tgtEl>
                                          <p:spTgt spid="31"/>
                                        </p:tgtEl>
                                        <p:attrNameLst>
                                          <p:attrName>style.visibility</p:attrName>
                                        </p:attrNameLst>
                                      </p:cBhvr>
                                      <p:to>
                                        <p:strVal val="hidden"/>
                                      </p:to>
                                    </p:set>
                                  </p:childTnLst>
                                </p:cTn>
                              </p:par>
                              <p:par>
                                <p:cTn id="41" presetID="22" presetClass="entr" presetSubtype="4" fill="hold" grpId="0" nodeType="withEffect">
                                  <p:stCondLst>
                                    <p:cond delay="0"/>
                                  </p:stCondLst>
                                  <p:childTnLst>
                                    <p:set>
                                      <p:cBhvr>
                                        <p:cTn id="42" dur="1" fill="hold">
                                          <p:stCondLst>
                                            <p:cond delay="0"/>
                                          </p:stCondLst>
                                        </p:cTn>
                                        <p:tgtEl>
                                          <p:spTgt spid="64"/>
                                        </p:tgtEl>
                                        <p:attrNameLst>
                                          <p:attrName>style.visibility</p:attrName>
                                        </p:attrNameLst>
                                      </p:cBhvr>
                                      <p:to>
                                        <p:strVal val="visible"/>
                                      </p:to>
                                    </p:set>
                                    <p:animEffect transition="in" filter="wipe(down)">
                                      <p:cBhvr>
                                        <p:cTn id="43" dur="500"/>
                                        <p:tgtEl>
                                          <p:spTgt spid="64"/>
                                        </p:tgtEl>
                                      </p:cBhvr>
                                    </p:animEffect>
                                  </p:childTnLst>
                                </p:cTn>
                              </p:par>
                              <p:par>
                                <p:cTn id="44" presetID="37" presetClass="path" presetSubtype="0" accel="50000" decel="50000" fill="hold" grpId="0" nodeType="withEffect">
                                  <p:stCondLst>
                                    <p:cond delay="0"/>
                                  </p:stCondLst>
                                  <p:childTnLst>
                                    <p:animMotion origin="layout" path="M 0.00261 1.7284E-6 L -0.02291 -0.03519 C -0.0283 -0.0429 -0.03628 -0.04753 -0.04461 -0.04753 C -0.05416 -0.04753 -0.06163 -0.0429 -0.06701 -0.03519 L -0.09271 1.7284E-6 " pathEditMode="relative" rAng="10800000" ptsTypes="FffFF">
                                      <p:cBhvr>
                                        <p:cTn id="45" dur="2000" fill="hold"/>
                                        <p:tgtEl>
                                          <p:spTgt spid="8"/>
                                        </p:tgtEl>
                                        <p:attrNameLst>
                                          <p:attrName>ppt_x</p:attrName>
                                          <p:attrName>ppt_y</p:attrName>
                                        </p:attrNameLst>
                                      </p:cBhvr>
                                      <p:rCtr x="-4757" y="-2377"/>
                                    </p:animMotion>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024"/>
                                        </p:tgtEl>
                                        <p:attrNameLst>
                                          <p:attrName>style.visibility</p:attrName>
                                        </p:attrNameLst>
                                      </p:cBhvr>
                                      <p:to>
                                        <p:strVal val="visible"/>
                                      </p:to>
                                    </p:set>
                                  </p:childTnLst>
                                </p:cTn>
                              </p:par>
                              <p:par>
                                <p:cTn id="50" presetID="10" presetClass="exit" presetSubtype="0" fill="hold" grpId="0" nodeType="withEffect">
                                  <p:stCondLst>
                                    <p:cond delay="0"/>
                                  </p:stCondLst>
                                  <p:childTnLst>
                                    <p:animEffect transition="out" filter="fade">
                                      <p:cBhvr>
                                        <p:cTn id="51" dur="500"/>
                                        <p:tgtEl>
                                          <p:spTgt spid="32"/>
                                        </p:tgtEl>
                                      </p:cBhvr>
                                    </p:animEffect>
                                    <p:set>
                                      <p:cBhvr>
                                        <p:cTn id="52" dur="1" fill="hold">
                                          <p:stCondLst>
                                            <p:cond delay="499"/>
                                          </p:stCondLst>
                                        </p:cTn>
                                        <p:tgtEl>
                                          <p:spTgt spid="32"/>
                                        </p:tgtEl>
                                        <p:attrNameLst>
                                          <p:attrName>style.visibility</p:attrName>
                                        </p:attrNameLst>
                                      </p:cBhvr>
                                      <p:to>
                                        <p:strVal val="hidden"/>
                                      </p:to>
                                    </p:set>
                                  </p:childTnLst>
                                </p:cTn>
                              </p:par>
                              <p:par>
                                <p:cTn id="53" presetID="50" presetClass="path" presetSubtype="0" accel="50000" decel="50000" fill="hold" grpId="0" nodeType="withEffect">
                                  <p:stCondLst>
                                    <p:cond delay="0"/>
                                  </p:stCondLst>
                                  <p:childTnLst>
                                    <p:animMotion origin="layout" path="M -0.18542 -0.05247 L -0.09271 -0.05247 C -0.05122 -0.05247 0.00052 -0.0392 0.00052 -0.02716 L 0.00052 -2.46914E-6 " pathEditMode="relative" rAng="0" ptsTypes="FfFF">
                                      <p:cBhvr>
                                        <p:cTn id="54" dur="2000" spd="-100000" fill="hold"/>
                                        <p:tgtEl>
                                          <p:spTgt spid="15"/>
                                        </p:tgtEl>
                                        <p:attrNameLst>
                                          <p:attrName>ppt_x</p:attrName>
                                          <p:attrName>ppt_y</p:attrName>
                                        </p:attrNameLst>
                                      </p:cBhvr>
                                      <p:rCtr x="9288" y="2623"/>
                                    </p:animMotion>
                                  </p:childTnLst>
                                </p:cTn>
                              </p:par>
                              <p:par>
                                <p:cTn id="55" presetID="22" presetClass="entr" presetSubtype="4" fill="hold" grpId="0" nodeType="withEffect">
                                  <p:stCondLst>
                                    <p:cond delay="0"/>
                                  </p:stCondLst>
                                  <p:childTnLst>
                                    <p:set>
                                      <p:cBhvr>
                                        <p:cTn id="56" dur="1" fill="hold">
                                          <p:stCondLst>
                                            <p:cond delay="0"/>
                                          </p:stCondLst>
                                        </p:cTn>
                                        <p:tgtEl>
                                          <p:spTgt spid="63"/>
                                        </p:tgtEl>
                                        <p:attrNameLst>
                                          <p:attrName>style.visibility</p:attrName>
                                        </p:attrNameLst>
                                      </p:cBhvr>
                                      <p:to>
                                        <p:strVal val="visible"/>
                                      </p:to>
                                    </p:set>
                                    <p:animEffect transition="in" filter="wipe(down)">
                                      <p:cBhvr>
                                        <p:cTn id="57" dur="500"/>
                                        <p:tgtEl>
                                          <p:spTgt spid="63"/>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037"/>
                                        </p:tgtEl>
                                        <p:attrNameLst>
                                          <p:attrName>style.visibility</p:attrName>
                                        </p:attrNameLst>
                                      </p:cBhvr>
                                      <p:to>
                                        <p:strVal val="visible"/>
                                      </p:to>
                                    </p:set>
                                  </p:childTnLst>
                                </p:cTn>
                              </p:par>
                              <p:par>
                                <p:cTn id="62" presetID="10" presetClass="exit" presetSubtype="0" fill="hold" grpId="0" nodeType="withEffect">
                                  <p:stCondLst>
                                    <p:cond delay="0"/>
                                  </p:stCondLst>
                                  <p:childTnLst>
                                    <p:animEffect transition="out" filter="fade">
                                      <p:cBhvr>
                                        <p:cTn id="63" dur="500"/>
                                        <p:tgtEl>
                                          <p:spTgt spid="67"/>
                                        </p:tgtEl>
                                      </p:cBhvr>
                                    </p:animEffect>
                                    <p:set>
                                      <p:cBhvr>
                                        <p:cTn id="64" dur="1" fill="hold">
                                          <p:stCondLst>
                                            <p:cond delay="499"/>
                                          </p:stCondLst>
                                        </p:cTn>
                                        <p:tgtEl>
                                          <p:spTgt spid="67"/>
                                        </p:tgtEl>
                                        <p:attrNameLst>
                                          <p:attrName>style.visibility</p:attrName>
                                        </p:attrNameLst>
                                      </p:cBhvr>
                                      <p:to>
                                        <p:strVal val="hidden"/>
                                      </p:to>
                                    </p:set>
                                  </p:childTnLst>
                                </p:cTn>
                              </p:par>
                              <p:par>
                                <p:cTn id="65" presetID="22" presetClass="entr" presetSubtype="4" fill="hold" grpId="0" nodeType="withEffect">
                                  <p:stCondLst>
                                    <p:cond delay="0"/>
                                  </p:stCondLst>
                                  <p:childTnLst>
                                    <p:set>
                                      <p:cBhvr>
                                        <p:cTn id="66" dur="1" fill="hold">
                                          <p:stCondLst>
                                            <p:cond delay="0"/>
                                          </p:stCondLst>
                                        </p:cTn>
                                        <p:tgtEl>
                                          <p:spTgt spid="62"/>
                                        </p:tgtEl>
                                        <p:attrNameLst>
                                          <p:attrName>style.visibility</p:attrName>
                                        </p:attrNameLst>
                                      </p:cBhvr>
                                      <p:to>
                                        <p:strVal val="visible"/>
                                      </p:to>
                                    </p:set>
                                    <p:animEffect transition="in" filter="wipe(down)">
                                      <p:cBhvr>
                                        <p:cTn id="67" dur="500"/>
                                        <p:tgtEl>
                                          <p:spTgt spid="62"/>
                                        </p:tgtEl>
                                      </p:cBhvr>
                                    </p:animEffect>
                                  </p:childTnLst>
                                </p:cTn>
                              </p:par>
                              <p:par>
                                <p:cTn id="68" presetID="50" presetClass="path" presetSubtype="0" accel="50000" decel="50000" fill="hold" grpId="0" nodeType="withEffect">
                                  <p:stCondLst>
                                    <p:cond delay="0"/>
                                  </p:stCondLst>
                                  <p:childTnLst>
                                    <p:animMotion origin="layout" path="M -0.27986 -0.1429 L -0.1401 -0.1429 C -0.07743 -0.1429 -3.88889E-6 -0.10401 -3.88889E-6 -0.0716 L -3.88889E-6 -2.96296E-6 " pathEditMode="relative" rAng="0" ptsTypes="FfFF">
                                      <p:cBhvr>
                                        <p:cTn id="69" dur="2000" spd="-100000" fill="hold"/>
                                        <p:tgtEl>
                                          <p:spTgt spid="69"/>
                                        </p:tgtEl>
                                        <p:attrNameLst>
                                          <p:attrName>ppt_x</p:attrName>
                                          <p:attrName>ppt_y</p:attrName>
                                        </p:attrNameLst>
                                      </p:cBhvr>
                                      <p:rCtr x="13993" y="7130"/>
                                    </p:animMotion>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1038"/>
                                        </p:tgtEl>
                                        <p:attrNameLst>
                                          <p:attrName>style.visibility</p:attrName>
                                        </p:attrNameLst>
                                      </p:cBhvr>
                                      <p:to>
                                        <p:strVal val="visible"/>
                                      </p:to>
                                    </p:set>
                                  </p:childTnLst>
                                </p:cTn>
                              </p:par>
                              <p:par>
                                <p:cTn id="74" presetID="1" presetClass="exit" presetSubtype="0" fill="hold" grpId="0" nodeType="withEffect">
                                  <p:stCondLst>
                                    <p:cond delay="0"/>
                                  </p:stCondLst>
                                  <p:childTnLst>
                                    <p:set>
                                      <p:cBhvr>
                                        <p:cTn id="75" dur="1" fill="hold">
                                          <p:stCondLst>
                                            <p:cond delay="0"/>
                                          </p:stCondLst>
                                        </p:cTn>
                                        <p:tgtEl>
                                          <p:spTgt spid="35"/>
                                        </p:tgtEl>
                                        <p:attrNameLst>
                                          <p:attrName>style.visibility</p:attrName>
                                        </p:attrNameLst>
                                      </p:cBhvr>
                                      <p:to>
                                        <p:strVal val="hidden"/>
                                      </p:to>
                                    </p:set>
                                  </p:childTnLst>
                                </p:cTn>
                              </p:par>
                              <p:par>
                                <p:cTn id="76" presetID="22" presetClass="entr" presetSubtype="4" fill="hold" grpId="0" nodeType="withEffect">
                                  <p:stCondLst>
                                    <p:cond delay="0"/>
                                  </p:stCondLst>
                                  <p:childTnLst>
                                    <p:set>
                                      <p:cBhvr>
                                        <p:cTn id="77" dur="1" fill="hold">
                                          <p:stCondLst>
                                            <p:cond delay="0"/>
                                          </p:stCondLst>
                                        </p:cTn>
                                        <p:tgtEl>
                                          <p:spTgt spid="17"/>
                                        </p:tgtEl>
                                        <p:attrNameLst>
                                          <p:attrName>style.visibility</p:attrName>
                                        </p:attrNameLst>
                                      </p:cBhvr>
                                      <p:to>
                                        <p:strVal val="visible"/>
                                      </p:to>
                                    </p:set>
                                    <p:animEffect transition="in" filter="wipe(down)">
                                      <p:cBhvr>
                                        <p:cTn id="78" dur="500"/>
                                        <p:tgtEl>
                                          <p:spTgt spid="17"/>
                                        </p:tgtEl>
                                      </p:cBhvr>
                                    </p:animEffect>
                                  </p:childTnLst>
                                </p:cTn>
                              </p:par>
                              <p:par>
                                <p:cTn id="79" presetID="50" presetClass="path" presetSubtype="0" accel="50000" decel="50000" fill="hold" grpId="0" nodeType="withEffect">
                                  <p:stCondLst>
                                    <p:cond delay="0"/>
                                  </p:stCondLst>
                                  <p:childTnLst>
                                    <p:animMotion origin="layout" path="M -0.37084 -0.22747 L -0.18611 -0.22747 C -0.10278 -0.22747 1.94444E-6 -0.16636 1.94444E-6 -0.11574 L 1.94444E-6 3.7037E-7 " pathEditMode="relative" rAng="0" ptsTypes="FfFF">
                                      <p:cBhvr>
                                        <p:cTn id="80" dur="2000" spd="-100000" fill="hold"/>
                                        <p:tgtEl>
                                          <p:spTgt spid="71"/>
                                        </p:tgtEl>
                                        <p:attrNameLst>
                                          <p:attrName>ppt_x</p:attrName>
                                          <p:attrName>ppt_y</p:attrName>
                                        </p:attrNameLst>
                                      </p:cBhvr>
                                      <p:rCtr x="18542" y="11358"/>
                                    </p:animMotion>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6"/>
                                        </p:tgtEl>
                                        <p:attrNameLst>
                                          <p:attrName>style.visibility</p:attrName>
                                        </p:attrNameLst>
                                      </p:cBhvr>
                                      <p:to>
                                        <p:strVal val="visible"/>
                                      </p:to>
                                    </p:set>
                                  </p:childTnLst>
                                </p:cTn>
                              </p:par>
                              <p:par>
                                <p:cTn id="85" presetID="1" presetClass="exit" presetSubtype="0" fill="hold" grpId="0" nodeType="withEffect">
                                  <p:stCondLst>
                                    <p:cond delay="0"/>
                                  </p:stCondLst>
                                  <p:childTnLst>
                                    <p:set>
                                      <p:cBhvr>
                                        <p:cTn id="86" dur="1" fill="hold">
                                          <p:stCondLst>
                                            <p:cond delay="0"/>
                                          </p:stCondLst>
                                        </p:cTn>
                                        <p:tgtEl>
                                          <p:spTgt spid="37"/>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50" presetClass="path" presetSubtype="0" accel="50000" decel="50000" fill="hold" grpId="0" nodeType="clickEffect">
                                  <p:stCondLst>
                                    <p:cond delay="0"/>
                                  </p:stCondLst>
                                  <p:childTnLst>
                                    <p:animMotion origin="layout" path="M 4.44444E-6 3.58025E-6 L 0.23663 3.58025E-6 C 0.34288 3.58025E-6 0.47343 0.07685 0.47343 0.13919 L 0.47343 0.28117 " pathEditMode="relative" rAng="0" ptsTypes="FfFF">
                                      <p:cBhvr>
                                        <p:cTn id="90" dur="2000" fill="hold"/>
                                        <p:tgtEl>
                                          <p:spTgt spid="74"/>
                                        </p:tgtEl>
                                        <p:attrNameLst>
                                          <p:attrName>ppt_x</p:attrName>
                                          <p:attrName>ppt_y</p:attrName>
                                        </p:attrNameLst>
                                      </p:cBhvr>
                                      <p:rCtr x="23663" y="14043"/>
                                    </p:animMotion>
                                  </p:childTnLst>
                                </p:cTn>
                              </p:par>
                            </p:childTnLst>
                          </p:cTn>
                        </p:par>
                        <p:par>
                          <p:cTn id="91" fill="hold">
                            <p:stCondLst>
                              <p:cond delay="2000"/>
                            </p:stCondLst>
                            <p:childTnLst>
                              <p:par>
                                <p:cTn id="92" presetID="22" presetClass="entr" presetSubtype="1" fill="hold" grpId="0" nodeType="afterEffect">
                                  <p:stCondLst>
                                    <p:cond delay="0"/>
                                  </p:stCondLst>
                                  <p:childTnLst>
                                    <p:set>
                                      <p:cBhvr>
                                        <p:cTn id="93" dur="1" fill="hold">
                                          <p:stCondLst>
                                            <p:cond delay="0"/>
                                          </p:stCondLst>
                                        </p:cTn>
                                        <p:tgtEl>
                                          <p:spTgt spid="38"/>
                                        </p:tgtEl>
                                        <p:attrNameLst>
                                          <p:attrName>style.visibility</p:attrName>
                                        </p:attrNameLst>
                                      </p:cBhvr>
                                      <p:to>
                                        <p:strVal val="visible"/>
                                      </p:to>
                                    </p:set>
                                    <p:animEffect transition="in" filter="wipe(up)">
                                      <p:cBhvr>
                                        <p:cTn id="94" dur="500"/>
                                        <p:tgtEl>
                                          <p:spTgt spid="38"/>
                                        </p:tgtEl>
                                      </p:cBhvr>
                                    </p:animEffect>
                                  </p:childTnLst>
                                </p:cTn>
                              </p:par>
                              <p:par>
                                <p:cTn id="95" presetID="1" presetClass="entr" presetSubtype="0" fill="hold" grpId="0" nodeType="withEffect">
                                  <p:stCondLst>
                                    <p:cond delay="0"/>
                                  </p:stCondLst>
                                  <p:childTnLst>
                                    <p:set>
                                      <p:cBhvr>
                                        <p:cTn id="9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5" grpId="0" animBg="1"/>
      <p:bldP spid="17" grpId="0" animBg="1"/>
      <p:bldP spid="19" grpId="0"/>
      <p:bldP spid="20" grpId="0"/>
      <p:bldP spid="21" grpId="0"/>
      <p:bldP spid="1024" grpId="0"/>
      <p:bldP spid="1037" grpId="0"/>
      <p:bldP spid="1038" grpId="0"/>
      <p:bldP spid="4" grpId="0"/>
      <p:bldP spid="59" grpId="0"/>
      <p:bldP spid="63" grpId="0" animBg="1"/>
      <p:bldP spid="30" grpId="0" animBg="1"/>
      <p:bldP spid="65" grpId="0"/>
      <p:bldP spid="31" grpId="0" animBg="1"/>
      <p:bldP spid="32" grpId="0" animBg="1"/>
      <p:bldP spid="64" grpId="0" animBg="1"/>
      <p:bldP spid="62" grpId="0" animBg="1"/>
      <p:bldP spid="69" grpId="0" animBg="1"/>
      <p:bldP spid="67" grpId="0" animBg="1"/>
      <p:bldP spid="71" grpId="0" animBg="1"/>
      <p:bldP spid="35" grpId="0" animBg="1"/>
      <p:bldP spid="36" grpId="0" animBg="1"/>
      <p:bldP spid="74" grpId="0" animBg="1"/>
      <p:bldP spid="37" grpId="0" animBg="1"/>
      <p:bldP spid="38" grpId="0" animBg="1"/>
      <p:bldP spid="3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Oil storage capacity to grow in Asia, North America</a:t>
            </a:r>
            <a:endParaRPr lang="en-US" dirty="0"/>
          </a:p>
        </p:txBody>
      </p:sp>
      <p:sp>
        <p:nvSpPr>
          <p:cNvPr id="3" name="Text Placeholder 2"/>
          <p:cNvSpPr>
            <a:spLocks noGrp="1"/>
          </p:cNvSpPr>
          <p:nvPr>
            <p:ph type="body" sz="quarter" idx="11"/>
          </p:nvPr>
        </p:nvSpPr>
        <p:spPr/>
        <p:txBody>
          <a:bodyPr/>
          <a:lstStyle/>
          <a:p>
            <a:r>
              <a:rPr lang="en-US" dirty="0"/>
              <a:t>Global </a:t>
            </a:r>
            <a:r>
              <a:rPr lang="en-US" dirty="0" smtClean="0"/>
              <a:t>storage </a:t>
            </a:r>
            <a:r>
              <a:rPr lang="en-US" dirty="0"/>
              <a:t>capacity </a:t>
            </a:r>
            <a:r>
              <a:rPr lang="en-US" dirty="0" smtClean="0"/>
              <a:t>to </a:t>
            </a:r>
            <a:r>
              <a:rPr lang="en-US" dirty="0"/>
              <a:t>grow </a:t>
            </a:r>
            <a:r>
              <a:rPr lang="en-US" dirty="0" smtClean="0"/>
              <a:t>by </a:t>
            </a:r>
            <a:r>
              <a:rPr lang="en-US" dirty="0"/>
              <a:t>226 </a:t>
            </a:r>
            <a:r>
              <a:rPr lang="en-US" dirty="0" err="1"/>
              <a:t>mb</a:t>
            </a:r>
            <a:r>
              <a:rPr lang="en-US" dirty="0"/>
              <a:t> </a:t>
            </a:r>
            <a:r>
              <a:rPr lang="en-US" dirty="0" smtClean="0"/>
              <a:t>over the next few years</a:t>
            </a:r>
          </a:p>
          <a:p>
            <a:r>
              <a:rPr lang="en-US" dirty="0" smtClean="0"/>
              <a:t>Only 40</a:t>
            </a:r>
            <a:r>
              <a:rPr lang="en-US" dirty="0"/>
              <a:t>% </a:t>
            </a:r>
            <a:r>
              <a:rPr lang="en-US" dirty="0" smtClean="0"/>
              <a:t>of capacity growth to occur in </a:t>
            </a:r>
            <a:r>
              <a:rPr lang="en-US" dirty="0"/>
              <a:t>the OECD</a:t>
            </a:r>
            <a:r>
              <a:rPr lang="en-US" dirty="0" smtClean="0"/>
              <a:t>. Non-OECD Asia and North America in the lead</a:t>
            </a:r>
            <a:endParaRPr lang="en-US"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6067" y="967235"/>
            <a:ext cx="8551183" cy="3018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3557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smtClean="0"/>
              <a:t>World oil market grows tighter from 2020</a:t>
            </a:r>
            <a:endParaRPr lang="en-GB" dirty="0"/>
          </a:p>
        </p:txBody>
      </p:sp>
      <p:sp>
        <p:nvSpPr>
          <p:cNvPr id="3" name="Text Placeholder 2"/>
          <p:cNvSpPr>
            <a:spLocks noGrp="1"/>
          </p:cNvSpPr>
          <p:nvPr>
            <p:ph type="body" sz="quarter" idx="11"/>
          </p:nvPr>
        </p:nvSpPr>
        <p:spPr/>
        <p:txBody>
          <a:bodyPr>
            <a:normAutofit/>
          </a:bodyPr>
          <a:lstStyle/>
          <a:p>
            <a:r>
              <a:rPr lang="en-US" dirty="0" smtClean="0"/>
              <a:t>Call on OPEC rises and spare capacity shrinks without further upstream investment. Less than 2% in 2022 versus 3.7% in 2008 when prices rose sharply.</a:t>
            </a:r>
            <a:endParaRPr lang="en-GB" dirty="0"/>
          </a:p>
        </p:txBody>
      </p:sp>
      <p:sp>
        <p:nvSpPr>
          <p:cNvPr id="5" name="TextBox 4"/>
          <p:cNvSpPr txBox="1"/>
          <p:nvPr/>
        </p:nvSpPr>
        <p:spPr>
          <a:xfrm>
            <a:off x="1721922" y="950026"/>
            <a:ext cx="6246421" cy="307777"/>
          </a:xfrm>
          <a:prstGeom prst="rect">
            <a:avLst/>
          </a:prstGeom>
          <a:noFill/>
        </p:spPr>
        <p:txBody>
          <a:bodyPr wrap="square" rtlCol="0">
            <a:spAutoFit/>
          </a:bodyPr>
          <a:lstStyle/>
          <a:p>
            <a:pPr algn="ctr"/>
            <a:r>
              <a:rPr lang="en-US" sz="1400" dirty="0" smtClean="0">
                <a:latin typeface="+mj-lt"/>
              </a:rPr>
              <a:t>Call on OPEC crude and stock change</a:t>
            </a:r>
            <a:endParaRPr lang="en-US" sz="1400" dirty="0">
              <a:latin typeface="+mj-lt"/>
            </a:endParaRPr>
          </a:p>
        </p:txBody>
      </p:sp>
      <p:sp>
        <p:nvSpPr>
          <p:cNvPr id="1031" name="AutoShape 37"/>
          <p:cNvSpPr>
            <a:spLocks noChangeAspect="1" noChangeArrowheads="1" noTextEdit="1"/>
          </p:cNvSpPr>
          <p:nvPr/>
        </p:nvSpPr>
        <p:spPr bwMode="auto">
          <a:xfrm>
            <a:off x="775493" y="1230313"/>
            <a:ext cx="7688263" cy="260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3" name="Freeform 40"/>
          <p:cNvSpPr>
            <a:spLocks noEditPoints="1"/>
          </p:cNvSpPr>
          <p:nvPr/>
        </p:nvSpPr>
        <p:spPr bwMode="auto">
          <a:xfrm>
            <a:off x="1363663" y="1346200"/>
            <a:ext cx="6786563" cy="1893888"/>
          </a:xfrm>
          <a:custGeom>
            <a:avLst/>
            <a:gdLst>
              <a:gd name="T0" fmla="*/ 0 w 17816"/>
              <a:gd name="T1" fmla="*/ 16 h 4972"/>
              <a:gd name="T2" fmla="*/ 16 w 17816"/>
              <a:gd name="T3" fmla="*/ 0 h 4972"/>
              <a:gd name="T4" fmla="*/ 17800 w 17816"/>
              <a:gd name="T5" fmla="*/ 0 h 4972"/>
              <a:gd name="T6" fmla="*/ 17816 w 17816"/>
              <a:gd name="T7" fmla="*/ 16 h 4972"/>
              <a:gd name="T8" fmla="*/ 17816 w 17816"/>
              <a:gd name="T9" fmla="*/ 4956 h 4972"/>
              <a:gd name="T10" fmla="*/ 17800 w 17816"/>
              <a:gd name="T11" fmla="*/ 4972 h 4972"/>
              <a:gd name="T12" fmla="*/ 16 w 17816"/>
              <a:gd name="T13" fmla="*/ 4972 h 4972"/>
              <a:gd name="T14" fmla="*/ 0 w 17816"/>
              <a:gd name="T15" fmla="*/ 4956 h 4972"/>
              <a:gd name="T16" fmla="*/ 0 w 17816"/>
              <a:gd name="T17" fmla="*/ 16 h 4972"/>
              <a:gd name="T18" fmla="*/ 32 w 17816"/>
              <a:gd name="T19" fmla="*/ 4956 h 4972"/>
              <a:gd name="T20" fmla="*/ 16 w 17816"/>
              <a:gd name="T21" fmla="*/ 4940 h 4972"/>
              <a:gd name="T22" fmla="*/ 17800 w 17816"/>
              <a:gd name="T23" fmla="*/ 4940 h 4972"/>
              <a:gd name="T24" fmla="*/ 17784 w 17816"/>
              <a:gd name="T25" fmla="*/ 4956 h 4972"/>
              <a:gd name="T26" fmla="*/ 17784 w 17816"/>
              <a:gd name="T27" fmla="*/ 16 h 4972"/>
              <a:gd name="T28" fmla="*/ 17800 w 17816"/>
              <a:gd name="T29" fmla="*/ 32 h 4972"/>
              <a:gd name="T30" fmla="*/ 16 w 17816"/>
              <a:gd name="T31" fmla="*/ 32 h 4972"/>
              <a:gd name="T32" fmla="*/ 32 w 17816"/>
              <a:gd name="T33" fmla="*/ 16 h 4972"/>
              <a:gd name="T34" fmla="*/ 32 w 17816"/>
              <a:gd name="T35" fmla="*/ 4956 h 4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816" h="4972">
                <a:moveTo>
                  <a:pt x="0" y="16"/>
                </a:moveTo>
                <a:cubicBezTo>
                  <a:pt x="0" y="8"/>
                  <a:pt x="8" y="0"/>
                  <a:pt x="16" y="0"/>
                </a:cubicBezTo>
                <a:lnTo>
                  <a:pt x="17800" y="0"/>
                </a:lnTo>
                <a:cubicBezTo>
                  <a:pt x="17809" y="0"/>
                  <a:pt x="17816" y="8"/>
                  <a:pt x="17816" y="16"/>
                </a:cubicBezTo>
                <a:lnTo>
                  <a:pt x="17816" y="4956"/>
                </a:lnTo>
                <a:cubicBezTo>
                  <a:pt x="17816" y="4965"/>
                  <a:pt x="17809" y="4972"/>
                  <a:pt x="17800" y="4972"/>
                </a:cubicBezTo>
                <a:lnTo>
                  <a:pt x="16" y="4972"/>
                </a:lnTo>
                <a:cubicBezTo>
                  <a:pt x="8" y="4972"/>
                  <a:pt x="0" y="4965"/>
                  <a:pt x="0" y="4956"/>
                </a:cubicBezTo>
                <a:lnTo>
                  <a:pt x="0" y="16"/>
                </a:lnTo>
                <a:close/>
                <a:moveTo>
                  <a:pt x="32" y="4956"/>
                </a:moveTo>
                <a:lnTo>
                  <a:pt x="16" y="4940"/>
                </a:lnTo>
                <a:lnTo>
                  <a:pt x="17800" y="4940"/>
                </a:lnTo>
                <a:lnTo>
                  <a:pt x="17784" y="4956"/>
                </a:lnTo>
                <a:lnTo>
                  <a:pt x="17784" y="16"/>
                </a:lnTo>
                <a:lnTo>
                  <a:pt x="17800" y="32"/>
                </a:lnTo>
                <a:lnTo>
                  <a:pt x="16" y="32"/>
                </a:lnTo>
                <a:lnTo>
                  <a:pt x="32" y="16"/>
                </a:lnTo>
                <a:lnTo>
                  <a:pt x="32" y="4956"/>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34" name="Freeform 41"/>
          <p:cNvSpPr>
            <a:spLocks noEditPoints="1"/>
          </p:cNvSpPr>
          <p:nvPr/>
        </p:nvSpPr>
        <p:spPr bwMode="auto">
          <a:xfrm>
            <a:off x="1530350" y="1998663"/>
            <a:ext cx="6238875" cy="1235075"/>
          </a:xfrm>
          <a:custGeom>
            <a:avLst/>
            <a:gdLst>
              <a:gd name="T0" fmla="*/ 0 w 3930"/>
              <a:gd name="T1" fmla="*/ 609 h 778"/>
              <a:gd name="T2" fmla="*/ 136 w 3930"/>
              <a:gd name="T3" fmla="*/ 609 h 778"/>
              <a:gd name="T4" fmla="*/ 136 w 3930"/>
              <a:gd name="T5" fmla="*/ 778 h 778"/>
              <a:gd name="T6" fmla="*/ 0 w 3930"/>
              <a:gd name="T7" fmla="*/ 778 h 778"/>
              <a:gd name="T8" fmla="*/ 0 w 3930"/>
              <a:gd name="T9" fmla="*/ 609 h 778"/>
              <a:gd name="T10" fmla="*/ 475 w 3930"/>
              <a:gd name="T11" fmla="*/ 576 h 778"/>
              <a:gd name="T12" fmla="*/ 610 w 3930"/>
              <a:gd name="T13" fmla="*/ 576 h 778"/>
              <a:gd name="T14" fmla="*/ 610 w 3930"/>
              <a:gd name="T15" fmla="*/ 778 h 778"/>
              <a:gd name="T16" fmla="*/ 475 w 3930"/>
              <a:gd name="T17" fmla="*/ 778 h 778"/>
              <a:gd name="T18" fmla="*/ 475 w 3930"/>
              <a:gd name="T19" fmla="*/ 576 h 778"/>
              <a:gd name="T20" fmla="*/ 949 w 3930"/>
              <a:gd name="T21" fmla="*/ 361 h 778"/>
              <a:gd name="T22" fmla="*/ 1084 w 3930"/>
              <a:gd name="T23" fmla="*/ 361 h 778"/>
              <a:gd name="T24" fmla="*/ 1084 w 3930"/>
              <a:gd name="T25" fmla="*/ 778 h 778"/>
              <a:gd name="T26" fmla="*/ 949 w 3930"/>
              <a:gd name="T27" fmla="*/ 778 h 778"/>
              <a:gd name="T28" fmla="*/ 949 w 3930"/>
              <a:gd name="T29" fmla="*/ 361 h 778"/>
              <a:gd name="T30" fmla="*/ 1423 w 3930"/>
              <a:gd name="T31" fmla="*/ 273 h 778"/>
              <a:gd name="T32" fmla="*/ 1558 w 3930"/>
              <a:gd name="T33" fmla="*/ 273 h 778"/>
              <a:gd name="T34" fmla="*/ 1558 w 3930"/>
              <a:gd name="T35" fmla="*/ 778 h 778"/>
              <a:gd name="T36" fmla="*/ 1423 w 3930"/>
              <a:gd name="T37" fmla="*/ 778 h 778"/>
              <a:gd name="T38" fmla="*/ 1423 w 3930"/>
              <a:gd name="T39" fmla="*/ 273 h 778"/>
              <a:gd name="T40" fmla="*/ 1897 w 3930"/>
              <a:gd name="T41" fmla="*/ 283 h 778"/>
              <a:gd name="T42" fmla="*/ 2033 w 3930"/>
              <a:gd name="T43" fmla="*/ 283 h 778"/>
              <a:gd name="T44" fmla="*/ 2033 w 3930"/>
              <a:gd name="T45" fmla="*/ 778 h 778"/>
              <a:gd name="T46" fmla="*/ 1897 w 3930"/>
              <a:gd name="T47" fmla="*/ 778 h 778"/>
              <a:gd name="T48" fmla="*/ 1897 w 3930"/>
              <a:gd name="T49" fmla="*/ 283 h 778"/>
              <a:gd name="T50" fmla="*/ 2371 w 3930"/>
              <a:gd name="T51" fmla="*/ 239 h 778"/>
              <a:gd name="T52" fmla="*/ 2507 w 3930"/>
              <a:gd name="T53" fmla="*/ 239 h 778"/>
              <a:gd name="T54" fmla="*/ 2507 w 3930"/>
              <a:gd name="T55" fmla="*/ 778 h 778"/>
              <a:gd name="T56" fmla="*/ 2371 w 3930"/>
              <a:gd name="T57" fmla="*/ 778 h 778"/>
              <a:gd name="T58" fmla="*/ 2371 w 3930"/>
              <a:gd name="T59" fmla="*/ 239 h 778"/>
              <a:gd name="T60" fmla="*/ 2846 w 3930"/>
              <a:gd name="T61" fmla="*/ 160 h 778"/>
              <a:gd name="T62" fmla="*/ 2981 w 3930"/>
              <a:gd name="T63" fmla="*/ 160 h 778"/>
              <a:gd name="T64" fmla="*/ 2981 w 3930"/>
              <a:gd name="T65" fmla="*/ 778 h 778"/>
              <a:gd name="T66" fmla="*/ 2846 w 3930"/>
              <a:gd name="T67" fmla="*/ 778 h 778"/>
              <a:gd name="T68" fmla="*/ 2846 w 3930"/>
              <a:gd name="T69" fmla="*/ 160 h 778"/>
              <a:gd name="T70" fmla="*/ 3320 w 3930"/>
              <a:gd name="T71" fmla="*/ 82 h 778"/>
              <a:gd name="T72" fmla="*/ 3455 w 3930"/>
              <a:gd name="T73" fmla="*/ 82 h 778"/>
              <a:gd name="T74" fmla="*/ 3455 w 3930"/>
              <a:gd name="T75" fmla="*/ 778 h 778"/>
              <a:gd name="T76" fmla="*/ 3320 w 3930"/>
              <a:gd name="T77" fmla="*/ 778 h 778"/>
              <a:gd name="T78" fmla="*/ 3320 w 3930"/>
              <a:gd name="T79" fmla="*/ 82 h 778"/>
              <a:gd name="T80" fmla="*/ 3794 w 3930"/>
              <a:gd name="T81" fmla="*/ 0 h 778"/>
              <a:gd name="T82" fmla="*/ 3930 w 3930"/>
              <a:gd name="T83" fmla="*/ 0 h 778"/>
              <a:gd name="T84" fmla="*/ 3930 w 3930"/>
              <a:gd name="T85" fmla="*/ 778 h 778"/>
              <a:gd name="T86" fmla="*/ 3794 w 3930"/>
              <a:gd name="T87" fmla="*/ 778 h 778"/>
              <a:gd name="T88" fmla="*/ 3794 w 3930"/>
              <a:gd name="T89" fmla="*/ 0 h 7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930" h="778">
                <a:moveTo>
                  <a:pt x="0" y="609"/>
                </a:moveTo>
                <a:lnTo>
                  <a:pt x="136" y="609"/>
                </a:lnTo>
                <a:lnTo>
                  <a:pt x="136" y="778"/>
                </a:lnTo>
                <a:lnTo>
                  <a:pt x="0" y="778"/>
                </a:lnTo>
                <a:lnTo>
                  <a:pt x="0" y="609"/>
                </a:lnTo>
                <a:close/>
                <a:moveTo>
                  <a:pt x="475" y="576"/>
                </a:moveTo>
                <a:lnTo>
                  <a:pt x="610" y="576"/>
                </a:lnTo>
                <a:lnTo>
                  <a:pt x="610" y="778"/>
                </a:lnTo>
                <a:lnTo>
                  <a:pt x="475" y="778"/>
                </a:lnTo>
                <a:lnTo>
                  <a:pt x="475" y="576"/>
                </a:lnTo>
                <a:close/>
                <a:moveTo>
                  <a:pt x="949" y="361"/>
                </a:moveTo>
                <a:lnTo>
                  <a:pt x="1084" y="361"/>
                </a:lnTo>
                <a:lnTo>
                  <a:pt x="1084" y="778"/>
                </a:lnTo>
                <a:lnTo>
                  <a:pt x="949" y="778"/>
                </a:lnTo>
                <a:lnTo>
                  <a:pt x="949" y="361"/>
                </a:lnTo>
                <a:close/>
                <a:moveTo>
                  <a:pt x="1423" y="273"/>
                </a:moveTo>
                <a:lnTo>
                  <a:pt x="1558" y="273"/>
                </a:lnTo>
                <a:lnTo>
                  <a:pt x="1558" y="778"/>
                </a:lnTo>
                <a:lnTo>
                  <a:pt x="1423" y="778"/>
                </a:lnTo>
                <a:lnTo>
                  <a:pt x="1423" y="273"/>
                </a:lnTo>
                <a:close/>
                <a:moveTo>
                  <a:pt x="1897" y="283"/>
                </a:moveTo>
                <a:lnTo>
                  <a:pt x="2033" y="283"/>
                </a:lnTo>
                <a:lnTo>
                  <a:pt x="2033" y="778"/>
                </a:lnTo>
                <a:lnTo>
                  <a:pt x="1897" y="778"/>
                </a:lnTo>
                <a:lnTo>
                  <a:pt x="1897" y="283"/>
                </a:lnTo>
                <a:close/>
                <a:moveTo>
                  <a:pt x="2371" y="239"/>
                </a:moveTo>
                <a:lnTo>
                  <a:pt x="2507" y="239"/>
                </a:lnTo>
                <a:lnTo>
                  <a:pt x="2507" y="778"/>
                </a:lnTo>
                <a:lnTo>
                  <a:pt x="2371" y="778"/>
                </a:lnTo>
                <a:lnTo>
                  <a:pt x="2371" y="239"/>
                </a:lnTo>
                <a:close/>
                <a:moveTo>
                  <a:pt x="2846" y="160"/>
                </a:moveTo>
                <a:lnTo>
                  <a:pt x="2981" y="160"/>
                </a:lnTo>
                <a:lnTo>
                  <a:pt x="2981" y="778"/>
                </a:lnTo>
                <a:lnTo>
                  <a:pt x="2846" y="778"/>
                </a:lnTo>
                <a:lnTo>
                  <a:pt x="2846" y="160"/>
                </a:lnTo>
                <a:close/>
                <a:moveTo>
                  <a:pt x="3320" y="82"/>
                </a:moveTo>
                <a:lnTo>
                  <a:pt x="3455" y="82"/>
                </a:lnTo>
                <a:lnTo>
                  <a:pt x="3455" y="778"/>
                </a:lnTo>
                <a:lnTo>
                  <a:pt x="3320" y="778"/>
                </a:lnTo>
                <a:lnTo>
                  <a:pt x="3320" y="82"/>
                </a:lnTo>
                <a:close/>
                <a:moveTo>
                  <a:pt x="3794" y="0"/>
                </a:moveTo>
                <a:lnTo>
                  <a:pt x="3930" y="0"/>
                </a:lnTo>
                <a:lnTo>
                  <a:pt x="3930" y="778"/>
                </a:lnTo>
                <a:lnTo>
                  <a:pt x="3794" y="778"/>
                </a:lnTo>
                <a:lnTo>
                  <a:pt x="3794" y="0"/>
                </a:lnTo>
                <a:close/>
              </a:path>
            </a:pathLst>
          </a:custGeom>
          <a:solidFill>
            <a:srgbClr val="0033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5" name="Freeform 42"/>
          <p:cNvSpPr>
            <a:spLocks noEditPoints="1"/>
          </p:cNvSpPr>
          <p:nvPr/>
        </p:nvSpPr>
        <p:spPr bwMode="auto">
          <a:xfrm>
            <a:off x="1746250" y="1689100"/>
            <a:ext cx="6237288" cy="1544638"/>
          </a:xfrm>
          <a:custGeom>
            <a:avLst/>
            <a:gdLst>
              <a:gd name="T0" fmla="*/ 0 w 3929"/>
              <a:gd name="T1" fmla="*/ 222 h 973"/>
              <a:gd name="T2" fmla="*/ 135 w 3929"/>
              <a:gd name="T3" fmla="*/ 222 h 973"/>
              <a:gd name="T4" fmla="*/ 135 w 3929"/>
              <a:gd name="T5" fmla="*/ 973 h 973"/>
              <a:gd name="T6" fmla="*/ 0 w 3929"/>
              <a:gd name="T7" fmla="*/ 973 h 973"/>
              <a:gd name="T8" fmla="*/ 0 w 3929"/>
              <a:gd name="T9" fmla="*/ 222 h 973"/>
              <a:gd name="T10" fmla="*/ 474 w 3929"/>
              <a:gd name="T11" fmla="*/ 258 h 973"/>
              <a:gd name="T12" fmla="*/ 609 w 3929"/>
              <a:gd name="T13" fmla="*/ 258 h 973"/>
              <a:gd name="T14" fmla="*/ 609 w 3929"/>
              <a:gd name="T15" fmla="*/ 973 h 973"/>
              <a:gd name="T16" fmla="*/ 474 w 3929"/>
              <a:gd name="T17" fmla="*/ 973 h 973"/>
              <a:gd name="T18" fmla="*/ 474 w 3929"/>
              <a:gd name="T19" fmla="*/ 258 h 973"/>
              <a:gd name="T20" fmla="*/ 948 w 3929"/>
              <a:gd name="T21" fmla="*/ 193 h 973"/>
              <a:gd name="T22" fmla="*/ 1084 w 3929"/>
              <a:gd name="T23" fmla="*/ 193 h 973"/>
              <a:gd name="T24" fmla="*/ 1084 w 3929"/>
              <a:gd name="T25" fmla="*/ 973 h 973"/>
              <a:gd name="T26" fmla="*/ 948 w 3929"/>
              <a:gd name="T27" fmla="*/ 973 h 973"/>
              <a:gd name="T28" fmla="*/ 948 w 3929"/>
              <a:gd name="T29" fmla="*/ 193 h 973"/>
              <a:gd name="T30" fmla="*/ 1422 w 3929"/>
              <a:gd name="T31" fmla="*/ 165 h 973"/>
              <a:gd name="T32" fmla="*/ 1558 w 3929"/>
              <a:gd name="T33" fmla="*/ 165 h 973"/>
              <a:gd name="T34" fmla="*/ 1558 w 3929"/>
              <a:gd name="T35" fmla="*/ 973 h 973"/>
              <a:gd name="T36" fmla="*/ 1422 w 3929"/>
              <a:gd name="T37" fmla="*/ 973 h 973"/>
              <a:gd name="T38" fmla="*/ 1422 w 3929"/>
              <a:gd name="T39" fmla="*/ 165 h 973"/>
              <a:gd name="T40" fmla="*/ 1897 w 3929"/>
              <a:gd name="T41" fmla="*/ 102 h 973"/>
              <a:gd name="T42" fmla="*/ 2032 w 3929"/>
              <a:gd name="T43" fmla="*/ 102 h 973"/>
              <a:gd name="T44" fmla="*/ 2032 w 3929"/>
              <a:gd name="T45" fmla="*/ 973 h 973"/>
              <a:gd name="T46" fmla="*/ 1897 w 3929"/>
              <a:gd name="T47" fmla="*/ 973 h 973"/>
              <a:gd name="T48" fmla="*/ 1897 w 3929"/>
              <a:gd name="T49" fmla="*/ 102 h 973"/>
              <a:gd name="T50" fmla="*/ 2371 w 3929"/>
              <a:gd name="T51" fmla="*/ 71 h 973"/>
              <a:gd name="T52" fmla="*/ 2506 w 3929"/>
              <a:gd name="T53" fmla="*/ 71 h 973"/>
              <a:gd name="T54" fmla="*/ 2506 w 3929"/>
              <a:gd name="T55" fmla="*/ 973 h 973"/>
              <a:gd name="T56" fmla="*/ 2371 w 3929"/>
              <a:gd name="T57" fmla="*/ 973 h 973"/>
              <a:gd name="T58" fmla="*/ 2371 w 3929"/>
              <a:gd name="T59" fmla="*/ 71 h 973"/>
              <a:gd name="T60" fmla="*/ 2845 w 3929"/>
              <a:gd name="T61" fmla="*/ 42 h 973"/>
              <a:gd name="T62" fmla="*/ 2980 w 3929"/>
              <a:gd name="T63" fmla="*/ 42 h 973"/>
              <a:gd name="T64" fmla="*/ 2980 w 3929"/>
              <a:gd name="T65" fmla="*/ 973 h 973"/>
              <a:gd name="T66" fmla="*/ 2845 w 3929"/>
              <a:gd name="T67" fmla="*/ 973 h 973"/>
              <a:gd name="T68" fmla="*/ 2845 w 3929"/>
              <a:gd name="T69" fmla="*/ 42 h 973"/>
              <a:gd name="T70" fmla="*/ 3319 w 3929"/>
              <a:gd name="T71" fmla="*/ 23 h 973"/>
              <a:gd name="T72" fmla="*/ 3455 w 3929"/>
              <a:gd name="T73" fmla="*/ 23 h 973"/>
              <a:gd name="T74" fmla="*/ 3455 w 3929"/>
              <a:gd name="T75" fmla="*/ 973 h 973"/>
              <a:gd name="T76" fmla="*/ 3319 w 3929"/>
              <a:gd name="T77" fmla="*/ 973 h 973"/>
              <a:gd name="T78" fmla="*/ 3319 w 3929"/>
              <a:gd name="T79" fmla="*/ 23 h 973"/>
              <a:gd name="T80" fmla="*/ 3794 w 3929"/>
              <a:gd name="T81" fmla="*/ 0 h 973"/>
              <a:gd name="T82" fmla="*/ 3929 w 3929"/>
              <a:gd name="T83" fmla="*/ 0 h 973"/>
              <a:gd name="T84" fmla="*/ 3929 w 3929"/>
              <a:gd name="T85" fmla="*/ 973 h 973"/>
              <a:gd name="T86" fmla="*/ 3794 w 3929"/>
              <a:gd name="T87" fmla="*/ 973 h 973"/>
              <a:gd name="T88" fmla="*/ 3794 w 3929"/>
              <a:gd name="T89" fmla="*/ 0 h 9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929" h="973">
                <a:moveTo>
                  <a:pt x="0" y="222"/>
                </a:moveTo>
                <a:lnTo>
                  <a:pt x="135" y="222"/>
                </a:lnTo>
                <a:lnTo>
                  <a:pt x="135" y="973"/>
                </a:lnTo>
                <a:lnTo>
                  <a:pt x="0" y="973"/>
                </a:lnTo>
                <a:lnTo>
                  <a:pt x="0" y="222"/>
                </a:lnTo>
                <a:close/>
                <a:moveTo>
                  <a:pt x="474" y="258"/>
                </a:moveTo>
                <a:lnTo>
                  <a:pt x="609" y="258"/>
                </a:lnTo>
                <a:lnTo>
                  <a:pt x="609" y="973"/>
                </a:lnTo>
                <a:lnTo>
                  <a:pt x="474" y="973"/>
                </a:lnTo>
                <a:lnTo>
                  <a:pt x="474" y="258"/>
                </a:lnTo>
                <a:close/>
                <a:moveTo>
                  <a:pt x="948" y="193"/>
                </a:moveTo>
                <a:lnTo>
                  <a:pt x="1084" y="193"/>
                </a:lnTo>
                <a:lnTo>
                  <a:pt x="1084" y="973"/>
                </a:lnTo>
                <a:lnTo>
                  <a:pt x="948" y="973"/>
                </a:lnTo>
                <a:lnTo>
                  <a:pt x="948" y="193"/>
                </a:lnTo>
                <a:close/>
                <a:moveTo>
                  <a:pt x="1422" y="165"/>
                </a:moveTo>
                <a:lnTo>
                  <a:pt x="1558" y="165"/>
                </a:lnTo>
                <a:lnTo>
                  <a:pt x="1558" y="973"/>
                </a:lnTo>
                <a:lnTo>
                  <a:pt x="1422" y="973"/>
                </a:lnTo>
                <a:lnTo>
                  <a:pt x="1422" y="165"/>
                </a:lnTo>
                <a:close/>
                <a:moveTo>
                  <a:pt x="1897" y="102"/>
                </a:moveTo>
                <a:lnTo>
                  <a:pt x="2032" y="102"/>
                </a:lnTo>
                <a:lnTo>
                  <a:pt x="2032" y="973"/>
                </a:lnTo>
                <a:lnTo>
                  <a:pt x="1897" y="973"/>
                </a:lnTo>
                <a:lnTo>
                  <a:pt x="1897" y="102"/>
                </a:lnTo>
                <a:close/>
                <a:moveTo>
                  <a:pt x="2371" y="71"/>
                </a:moveTo>
                <a:lnTo>
                  <a:pt x="2506" y="71"/>
                </a:lnTo>
                <a:lnTo>
                  <a:pt x="2506" y="973"/>
                </a:lnTo>
                <a:lnTo>
                  <a:pt x="2371" y="973"/>
                </a:lnTo>
                <a:lnTo>
                  <a:pt x="2371" y="71"/>
                </a:lnTo>
                <a:close/>
                <a:moveTo>
                  <a:pt x="2845" y="42"/>
                </a:moveTo>
                <a:lnTo>
                  <a:pt x="2980" y="42"/>
                </a:lnTo>
                <a:lnTo>
                  <a:pt x="2980" y="973"/>
                </a:lnTo>
                <a:lnTo>
                  <a:pt x="2845" y="973"/>
                </a:lnTo>
                <a:lnTo>
                  <a:pt x="2845" y="42"/>
                </a:lnTo>
                <a:close/>
                <a:moveTo>
                  <a:pt x="3319" y="23"/>
                </a:moveTo>
                <a:lnTo>
                  <a:pt x="3455" y="23"/>
                </a:lnTo>
                <a:lnTo>
                  <a:pt x="3455" y="973"/>
                </a:lnTo>
                <a:lnTo>
                  <a:pt x="3319" y="973"/>
                </a:lnTo>
                <a:lnTo>
                  <a:pt x="3319" y="23"/>
                </a:lnTo>
                <a:close/>
                <a:moveTo>
                  <a:pt x="3794" y="0"/>
                </a:moveTo>
                <a:lnTo>
                  <a:pt x="3929" y="0"/>
                </a:lnTo>
                <a:lnTo>
                  <a:pt x="3929" y="973"/>
                </a:lnTo>
                <a:lnTo>
                  <a:pt x="3794" y="973"/>
                </a:lnTo>
                <a:lnTo>
                  <a:pt x="3794" y="0"/>
                </a:lnTo>
                <a:close/>
              </a:path>
            </a:pathLst>
          </a:custGeom>
          <a:solidFill>
            <a:srgbClr val="0089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6" name="Rectangle 43"/>
          <p:cNvSpPr>
            <a:spLocks noChangeArrowheads="1"/>
          </p:cNvSpPr>
          <p:nvPr/>
        </p:nvSpPr>
        <p:spPr bwMode="auto">
          <a:xfrm>
            <a:off x="1363663" y="1352550"/>
            <a:ext cx="11113" cy="1881188"/>
          </a:xfrm>
          <a:prstGeom prst="rect">
            <a:avLst/>
          </a:pr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37" name="Freeform 44"/>
          <p:cNvSpPr>
            <a:spLocks noEditPoints="1"/>
          </p:cNvSpPr>
          <p:nvPr/>
        </p:nvSpPr>
        <p:spPr bwMode="auto">
          <a:xfrm>
            <a:off x="1370013" y="1346200"/>
            <a:ext cx="46038" cy="1893888"/>
          </a:xfrm>
          <a:custGeom>
            <a:avLst/>
            <a:gdLst>
              <a:gd name="T0" fmla="*/ 0 w 29"/>
              <a:gd name="T1" fmla="*/ 1186 h 1193"/>
              <a:gd name="T2" fmla="*/ 29 w 29"/>
              <a:gd name="T3" fmla="*/ 1186 h 1193"/>
              <a:gd name="T4" fmla="*/ 29 w 29"/>
              <a:gd name="T5" fmla="*/ 1193 h 1193"/>
              <a:gd name="T6" fmla="*/ 0 w 29"/>
              <a:gd name="T7" fmla="*/ 1193 h 1193"/>
              <a:gd name="T8" fmla="*/ 0 w 29"/>
              <a:gd name="T9" fmla="*/ 1186 h 1193"/>
              <a:gd name="T10" fmla="*/ 0 w 29"/>
              <a:gd name="T11" fmla="*/ 988 h 1193"/>
              <a:gd name="T12" fmla="*/ 29 w 29"/>
              <a:gd name="T13" fmla="*/ 988 h 1193"/>
              <a:gd name="T14" fmla="*/ 29 w 29"/>
              <a:gd name="T15" fmla="*/ 996 h 1193"/>
              <a:gd name="T16" fmla="*/ 0 w 29"/>
              <a:gd name="T17" fmla="*/ 996 h 1193"/>
              <a:gd name="T18" fmla="*/ 0 w 29"/>
              <a:gd name="T19" fmla="*/ 988 h 1193"/>
              <a:gd name="T20" fmla="*/ 0 w 29"/>
              <a:gd name="T21" fmla="*/ 790 h 1193"/>
              <a:gd name="T22" fmla="*/ 29 w 29"/>
              <a:gd name="T23" fmla="*/ 790 h 1193"/>
              <a:gd name="T24" fmla="*/ 29 w 29"/>
              <a:gd name="T25" fmla="*/ 798 h 1193"/>
              <a:gd name="T26" fmla="*/ 0 w 29"/>
              <a:gd name="T27" fmla="*/ 798 h 1193"/>
              <a:gd name="T28" fmla="*/ 0 w 29"/>
              <a:gd name="T29" fmla="*/ 790 h 1193"/>
              <a:gd name="T30" fmla="*/ 0 w 29"/>
              <a:gd name="T31" fmla="*/ 593 h 1193"/>
              <a:gd name="T32" fmla="*/ 29 w 29"/>
              <a:gd name="T33" fmla="*/ 593 h 1193"/>
              <a:gd name="T34" fmla="*/ 29 w 29"/>
              <a:gd name="T35" fmla="*/ 601 h 1193"/>
              <a:gd name="T36" fmla="*/ 0 w 29"/>
              <a:gd name="T37" fmla="*/ 601 h 1193"/>
              <a:gd name="T38" fmla="*/ 0 w 29"/>
              <a:gd name="T39" fmla="*/ 593 h 1193"/>
              <a:gd name="T40" fmla="*/ 0 w 29"/>
              <a:gd name="T41" fmla="*/ 396 h 1193"/>
              <a:gd name="T42" fmla="*/ 29 w 29"/>
              <a:gd name="T43" fmla="*/ 396 h 1193"/>
              <a:gd name="T44" fmla="*/ 29 w 29"/>
              <a:gd name="T45" fmla="*/ 403 h 1193"/>
              <a:gd name="T46" fmla="*/ 0 w 29"/>
              <a:gd name="T47" fmla="*/ 403 h 1193"/>
              <a:gd name="T48" fmla="*/ 0 w 29"/>
              <a:gd name="T49" fmla="*/ 396 h 1193"/>
              <a:gd name="T50" fmla="*/ 0 w 29"/>
              <a:gd name="T51" fmla="*/ 198 h 1193"/>
              <a:gd name="T52" fmla="*/ 29 w 29"/>
              <a:gd name="T53" fmla="*/ 198 h 1193"/>
              <a:gd name="T54" fmla="*/ 29 w 29"/>
              <a:gd name="T55" fmla="*/ 206 h 1193"/>
              <a:gd name="T56" fmla="*/ 0 w 29"/>
              <a:gd name="T57" fmla="*/ 206 h 1193"/>
              <a:gd name="T58" fmla="*/ 0 w 29"/>
              <a:gd name="T59" fmla="*/ 198 h 1193"/>
              <a:gd name="T60" fmla="*/ 0 w 29"/>
              <a:gd name="T61" fmla="*/ 0 h 1193"/>
              <a:gd name="T62" fmla="*/ 29 w 29"/>
              <a:gd name="T63" fmla="*/ 0 h 1193"/>
              <a:gd name="T64" fmla="*/ 29 w 29"/>
              <a:gd name="T65" fmla="*/ 8 h 1193"/>
              <a:gd name="T66" fmla="*/ 0 w 29"/>
              <a:gd name="T67" fmla="*/ 8 h 1193"/>
              <a:gd name="T68" fmla="*/ 0 w 29"/>
              <a:gd name="T69" fmla="*/ 0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 h="1193">
                <a:moveTo>
                  <a:pt x="0" y="1186"/>
                </a:moveTo>
                <a:lnTo>
                  <a:pt x="29" y="1186"/>
                </a:lnTo>
                <a:lnTo>
                  <a:pt x="29" y="1193"/>
                </a:lnTo>
                <a:lnTo>
                  <a:pt x="0" y="1193"/>
                </a:lnTo>
                <a:lnTo>
                  <a:pt x="0" y="1186"/>
                </a:lnTo>
                <a:close/>
                <a:moveTo>
                  <a:pt x="0" y="988"/>
                </a:moveTo>
                <a:lnTo>
                  <a:pt x="29" y="988"/>
                </a:lnTo>
                <a:lnTo>
                  <a:pt x="29" y="996"/>
                </a:lnTo>
                <a:lnTo>
                  <a:pt x="0" y="996"/>
                </a:lnTo>
                <a:lnTo>
                  <a:pt x="0" y="988"/>
                </a:lnTo>
                <a:close/>
                <a:moveTo>
                  <a:pt x="0" y="790"/>
                </a:moveTo>
                <a:lnTo>
                  <a:pt x="29" y="790"/>
                </a:lnTo>
                <a:lnTo>
                  <a:pt x="29" y="798"/>
                </a:lnTo>
                <a:lnTo>
                  <a:pt x="0" y="798"/>
                </a:lnTo>
                <a:lnTo>
                  <a:pt x="0" y="790"/>
                </a:lnTo>
                <a:close/>
                <a:moveTo>
                  <a:pt x="0" y="593"/>
                </a:moveTo>
                <a:lnTo>
                  <a:pt x="29" y="593"/>
                </a:lnTo>
                <a:lnTo>
                  <a:pt x="29" y="601"/>
                </a:lnTo>
                <a:lnTo>
                  <a:pt x="0" y="601"/>
                </a:lnTo>
                <a:lnTo>
                  <a:pt x="0" y="593"/>
                </a:lnTo>
                <a:close/>
                <a:moveTo>
                  <a:pt x="0" y="396"/>
                </a:moveTo>
                <a:lnTo>
                  <a:pt x="29" y="396"/>
                </a:lnTo>
                <a:lnTo>
                  <a:pt x="29" y="403"/>
                </a:lnTo>
                <a:lnTo>
                  <a:pt x="0" y="403"/>
                </a:lnTo>
                <a:lnTo>
                  <a:pt x="0" y="396"/>
                </a:lnTo>
                <a:close/>
                <a:moveTo>
                  <a:pt x="0" y="198"/>
                </a:moveTo>
                <a:lnTo>
                  <a:pt x="29" y="198"/>
                </a:lnTo>
                <a:lnTo>
                  <a:pt x="29" y="206"/>
                </a:lnTo>
                <a:lnTo>
                  <a:pt x="0" y="206"/>
                </a:lnTo>
                <a:lnTo>
                  <a:pt x="0" y="198"/>
                </a:lnTo>
                <a:close/>
                <a:moveTo>
                  <a:pt x="0" y="0"/>
                </a:moveTo>
                <a:lnTo>
                  <a:pt x="29" y="0"/>
                </a:lnTo>
                <a:lnTo>
                  <a:pt x="29" y="8"/>
                </a:lnTo>
                <a:lnTo>
                  <a:pt x="0" y="8"/>
                </a:lnTo>
                <a:lnTo>
                  <a:pt x="0"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38" name="Rectangle 45"/>
          <p:cNvSpPr>
            <a:spLocks noChangeArrowheads="1"/>
          </p:cNvSpPr>
          <p:nvPr/>
        </p:nvSpPr>
        <p:spPr bwMode="auto">
          <a:xfrm>
            <a:off x="1370013" y="3228975"/>
            <a:ext cx="6775450" cy="11113"/>
          </a:xfrm>
          <a:prstGeom prst="rect">
            <a:avLst/>
          </a:pr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39" name="Freeform 46"/>
          <p:cNvSpPr>
            <a:spLocks noEditPoints="1"/>
          </p:cNvSpPr>
          <p:nvPr/>
        </p:nvSpPr>
        <p:spPr bwMode="auto">
          <a:xfrm>
            <a:off x="1363663" y="3189288"/>
            <a:ext cx="6786563" cy="44450"/>
          </a:xfrm>
          <a:custGeom>
            <a:avLst/>
            <a:gdLst>
              <a:gd name="T0" fmla="*/ 7 w 4275"/>
              <a:gd name="T1" fmla="*/ 0 h 28"/>
              <a:gd name="T2" fmla="*/ 7 w 4275"/>
              <a:gd name="T3" fmla="*/ 28 h 28"/>
              <a:gd name="T4" fmla="*/ 0 w 4275"/>
              <a:gd name="T5" fmla="*/ 28 h 28"/>
              <a:gd name="T6" fmla="*/ 0 w 4275"/>
              <a:gd name="T7" fmla="*/ 0 h 28"/>
              <a:gd name="T8" fmla="*/ 7 w 4275"/>
              <a:gd name="T9" fmla="*/ 0 h 28"/>
              <a:gd name="T10" fmla="*/ 482 w 4275"/>
              <a:gd name="T11" fmla="*/ 0 h 28"/>
              <a:gd name="T12" fmla="*/ 482 w 4275"/>
              <a:gd name="T13" fmla="*/ 28 h 28"/>
              <a:gd name="T14" fmla="*/ 474 w 4275"/>
              <a:gd name="T15" fmla="*/ 28 h 28"/>
              <a:gd name="T16" fmla="*/ 474 w 4275"/>
              <a:gd name="T17" fmla="*/ 0 h 28"/>
              <a:gd name="T18" fmla="*/ 482 w 4275"/>
              <a:gd name="T19" fmla="*/ 0 h 28"/>
              <a:gd name="T20" fmla="*/ 956 w 4275"/>
              <a:gd name="T21" fmla="*/ 0 h 28"/>
              <a:gd name="T22" fmla="*/ 956 w 4275"/>
              <a:gd name="T23" fmla="*/ 28 h 28"/>
              <a:gd name="T24" fmla="*/ 948 w 4275"/>
              <a:gd name="T25" fmla="*/ 28 h 28"/>
              <a:gd name="T26" fmla="*/ 948 w 4275"/>
              <a:gd name="T27" fmla="*/ 0 h 28"/>
              <a:gd name="T28" fmla="*/ 956 w 4275"/>
              <a:gd name="T29" fmla="*/ 0 h 28"/>
              <a:gd name="T30" fmla="*/ 1430 w 4275"/>
              <a:gd name="T31" fmla="*/ 0 h 28"/>
              <a:gd name="T32" fmla="*/ 1430 w 4275"/>
              <a:gd name="T33" fmla="*/ 28 h 28"/>
              <a:gd name="T34" fmla="*/ 1422 w 4275"/>
              <a:gd name="T35" fmla="*/ 28 h 28"/>
              <a:gd name="T36" fmla="*/ 1422 w 4275"/>
              <a:gd name="T37" fmla="*/ 0 h 28"/>
              <a:gd name="T38" fmla="*/ 1430 w 4275"/>
              <a:gd name="T39" fmla="*/ 0 h 28"/>
              <a:gd name="T40" fmla="*/ 1904 w 4275"/>
              <a:gd name="T41" fmla="*/ 0 h 28"/>
              <a:gd name="T42" fmla="*/ 1904 w 4275"/>
              <a:gd name="T43" fmla="*/ 28 h 28"/>
              <a:gd name="T44" fmla="*/ 1897 w 4275"/>
              <a:gd name="T45" fmla="*/ 28 h 28"/>
              <a:gd name="T46" fmla="*/ 1897 w 4275"/>
              <a:gd name="T47" fmla="*/ 0 h 28"/>
              <a:gd name="T48" fmla="*/ 1904 w 4275"/>
              <a:gd name="T49" fmla="*/ 0 h 28"/>
              <a:gd name="T50" fmla="*/ 2379 w 4275"/>
              <a:gd name="T51" fmla="*/ 0 h 28"/>
              <a:gd name="T52" fmla="*/ 2379 w 4275"/>
              <a:gd name="T53" fmla="*/ 28 h 28"/>
              <a:gd name="T54" fmla="*/ 2371 w 4275"/>
              <a:gd name="T55" fmla="*/ 28 h 28"/>
              <a:gd name="T56" fmla="*/ 2371 w 4275"/>
              <a:gd name="T57" fmla="*/ 0 h 28"/>
              <a:gd name="T58" fmla="*/ 2379 w 4275"/>
              <a:gd name="T59" fmla="*/ 0 h 28"/>
              <a:gd name="T60" fmla="*/ 2853 w 4275"/>
              <a:gd name="T61" fmla="*/ 0 h 28"/>
              <a:gd name="T62" fmla="*/ 2853 w 4275"/>
              <a:gd name="T63" fmla="*/ 28 h 28"/>
              <a:gd name="T64" fmla="*/ 2845 w 4275"/>
              <a:gd name="T65" fmla="*/ 28 h 28"/>
              <a:gd name="T66" fmla="*/ 2845 w 4275"/>
              <a:gd name="T67" fmla="*/ 0 h 28"/>
              <a:gd name="T68" fmla="*/ 2853 w 4275"/>
              <a:gd name="T69" fmla="*/ 0 h 28"/>
              <a:gd name="T70" fmla="*/ 3327 w 4275"/>
              <a:gd name="T71" fmla="*/ 0 h 28"/>
              <a:gd name="T72" fmla="*/ 3327 w 4275"/>
              <a:gd name="T73" fmla="*/ 28 h 28"/>
              <a:gd name="T74" fmla="*/ 3319 w 4275"/>
              <a:gd name="T75" fmla="*/ 28 h 28"/>
              <a:gd name="T76" fmla="*/ 3319 w 4275"/>
              <a:gd name="T77" fmla="*/ 0 h 28"/>
              <a:gd name="T78" fmla="*/ 3327 w 4275"/>
              <a:gd name="T79" fmla="*/ 0 h 28"/>
              <a:gd name="T80" fmla="*/ 3801 w 4275"/>
              <a:gd name="T81" fmla="*/ 0 h 28"/>
              <a:gd name="T82" fmla="*/ 3801 w 4275"/>
              <a:gd name="T83" fmla="*/ 28 h 28"/>
              <a:gd name="T84" fmla="*/ 3794 w 4275"/>
              <a:gd name="T85" fmla="*/ 28 h 28"/>
              <a:gd name="T86" fmla="*/ 3794 w 4275"/>
              <a:gd name="T87" fmla="*/ 0 h 28"/>
              <a:gd name="T88" fmla="*/ 3801 w 4275"/>
              <a:gd name="T89" fmla="*/ 0 h 28"/>
              <a:gd name="T90" fmla="*/ 4275 w 4275"/>
              <a:gd name="T91" fmla="*/ 0 h 28"/>
              <a:gd name="T92" fmla="*/ 4275 w 4275"/>
              <a:gd name="T93" fmla="*/ 28 h 28"/>
              <a:gd name="T94" fmla="*/ 4268 w 4275"/>
              <a:gd name="T95" fmla="*/ 28 h 28"/>
              <a:gd name="T96" fmla="*/ 4268 w 4275"/>
              <a:gd name="T97" fmla="*/ 0 h 28"/>
              <a:gd name="T98" fmla="*/ 4275 w 4275"/>
              <a:gd name="T99"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275" h="28">
                <a:moveTo>
                  <a:pt x="7" y="0"/>
                </a:moveTo>
                <a:lnTo>
                  <a:pt x="7" y="28"/>
                </a:lnTo>
                <a:lnTo>
                  <a:pt x="0" y="28"/>
                </a:lnTo>
                <a:lnTo>
                  <a:pt x="0" y="0"/>
                </a:lnTo>
                <a:lnTo>
                  <a:pt x="7" y="0"/>
                </a:lnTo>
                <a:close/>
                <a:moveTo>
                  <a:pt x="482" y="0"/>
                </a:moveTo>
                <a:lnTo>
                  <a:pt x="482" y="28"/>
                </a:lnTo>
                <a:lnTo>
                  <a:pt x="474" y="28"/>
                </a:lnTo>
                <a:lnTo>
                  <a:pt x="474" y="0"/>
                </a:lnTo>
                <a:lnTo>
                  <a:pt x="482" y="0"/>
                </a:lnTo>
                <a:close/>
                <a:moveTo>
                  <a:pt x="956" y="0"/>
                </a:moveTo>
                <a:lnTo>
                  <a:pt x="956" y="28"/>
                </a:lnTo>
                <a:lnTo>
                  <a:pt x="948" y="28"/>
                </a:lnTo>
                <a:lnTo>
                  <a:pt x="948" y="0"/>
                </a:lnTo>
                <a:lnTo>
                  <a:pt x="956" y="0"/>
                </a:lnTo>
                <a:close/>
                <a:moveTo>
                  <a:pt x="1430" y="0"/>
                </a:moveTo>
                <a:lnTo>
                  <a:pt x="1430" y="28"/>
                </a:lnTo>
                <a:lnTo>
                  <a:pt x="1422" y="28"/>
                </a:lnTo>
                <a:lnTo>
                  <a:pt x="1422" y="0"/>
                </a:lnTo>
                <a:lnTo>
                  <a:pt x="1430" y="0"/>
                </a:lnTo>
                <a:close/>
                <a:moveTo>
                  <a:pt x="1904" y="0"/>
                </a:moveTo>
                <a:lnTo>
                  <a:pt x="1904" y="28"/>
                </a:lnTo>
                <a:lnTo>
                  <a:pt x="1897" y="28"/>
                </a:lnTo>
                <a:lnTo>
                  <a:pt x="1897" y="0"/>
                </a:lnTo>
                <a:lnTo>
                  <a:pt x="1904" y="0"/>
                </a:lnTo>
                <a:close/>
                <a:moveTo>
                  <a:pt x="2379" y="0"/>
                </a:moveTo>
                <a:lnTo>
                  <a:pt x="2379" y="28"/>
                </a:lnTo>
                <a:lnTo>
                  <a:pt x="2371" y="28"/>
                </a:lnTo>
                <a:lnTo>
                  <a:pt x="2371" y="0"/>
                </a:lnTo>
                <a:lnTo>
                  <a:pt x="2379" y="0"/>
                </a:lnTo>
                <a:close/>
                <a:moveTo>
                  <a:pt x="2853" y="0"/>
                </a:moveTo>
                <a:lnTo>
                  <a:pt x="2853" y="28"/>
                </a:lnTo>
                <a:lnTo>
                  <a:pt x="2845" y="28"/>
                </a:lnTo>
                <a:lnTo>
                  <a:pt x="2845" y="0"/>
                </a:lnTo>
                <a:lnTo>
                  <a:pt x="2853" y="0"/>
                </a:lnTo>
                <a:close/>
                <a:moveTo>
                  <a:pt x="3327" y="0"/>
                </a:moveTo>
                <a:lnTo>
                  <a:pt x="3327" y="28"/>
                </a:lnTo>
                <a:lnTo>
                  <a:pt x="3319" y="28"/>
                </a:lnTo>
                <a:lnTo>
                  <a:pt x="3319" y="0"/>
                </a:lnTo>
                <a:lnTo>
                  <a:pt x="3327" y="0"/>
                </a:lnTo>
                <a:close/>
                <a:moveTo>
                  <a:pt x="3801" y="0"/>
                </a:moveTo>
                <a:lnTo>
                  <a:pt x="3801" y="28"/>
                </a:lnTo>
                <a:lnTo>
                  <a:pt x="3794" y="28"/>
                </a:lnTo>
                <a:lnTo>
                  <a:pt x="3794" y="0"/>
                </a:lnTo>
                <a:lnTo>
                  <a:pt x="3801" y="0"/>
                </a:lnTo>
                <a:close/>
                <a:moveTo>
                  <a:pt x="4275" y="0"/>
                </a:moveTo>
                <a:lnTo>
                  <a:pt x="4275" y="28"/>
                </a:lnTo>
                <a:lnTo>
                  <a:pt x="4268" y="28"/>
                </a:lnTo>
                <a:lnTo>
                  <a:pt x="4268" y="0"/>
                </a:lnTo>
                <a:lnTo>
                  <a:pt x="4275"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40" name="Rectangle 47"/>
          <p:cNvSpPr>
            <a:spLocks noChangeArrowheads="1"/>
          </p:cNvSpPr>
          <p:nvPr/>
        </p:nvSpPr>
        <p:spPr bwMode="auto">
          <a:xfrm>
            <a:off x="1063625" y="3143250"/>
            <a:ext cx="230188"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 28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48"/>
          <p:cNvSpPr>
            <a:spLocks noChangeArrowheads="1"/>
          </p:cNvSpPr>
          <p:nvPr/>
        </p:nvSpPr>
        <p:spPr bwMode="auto">
          <a:xfrm>
            <a:off x="1063625" y="2828925"/>
            <a:ext cx="23018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 30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2" name="Rectangle 49"/>
          <p:cNvSpPr>
            <a:spLocks noChangeArrowheads="1"/>
          </p:cNvSpPr>
          <p:nvPr/>
        </p:nvSpPr>
        <p:spPr bwMode="auto">
          <a:xfrm>
            <a:off x="1063625" y="2516188"/>
            <a:ext cx="230188"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 32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3" name="Rectangle 50"/>
          <p:cNvSpPr>
            <a:spLocks noChangeArrowheads="1"/>
          </p:cNvSpPr>
          <p:nvPr/>
        </p:nvSpPr>
        <p:spPr bwMode="auto">
          <a:xfrm>
            <a:off x="1063625" y="2201863"/>
            <a:ext cx="230188"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 34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4" name="Rectangle 51"/>
          <p:cNvSpPr>
            <a:spLocks noChangeArrowheads="1"/>
          </p:cNvSpPr>
          <p:nvPr/>
        </p:nvSpPr>
        <p:spPr bwMode="auto">
          <a:xfrm>
            <a:off x="1063625" y="1887538"/>
            <a:ext cx="23018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 36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Rectangle 52"/>
          <p:cNvSpPr>
            <a:spLocks noChangeArrowheads="1"/>
          </p:cNvSpPr>
          <p:nvPr/>
        </p:nvSpPr>
        <p:spPr bwMode="auto">
          <a:xfrm>
            <a:off x="1063625" y="1574800"/>
            <a:ext cx="230188"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 38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6" name="Rectangle 53"/>
          <p:cNvSpPr>
            <a:spLocks noChangeArrowheads="1"/>
          </p:cNvSpPr>
          <p:nvPr/>
        </p:nvSpPr>
        <p:spPr bwMode="auto">
          <a:xfrm>
            <a:off x="1063625" y="1260475"/>
            <a:ext cx="230188"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 40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7" name="Rectangle 54"/>
          <p:cNvSpPr>
            <a:spLocks noChangeArrowheads="1"/>
          </p:cNvSpPr>
          <p:nvPr/>
        </p:nvSpPr>
        <p:spPr bwMode="auto">
          <a:xfrm>
            <a:off x="1608138" y="3327400"/>
            <a:ext cx="3333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2014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8" name="Rectangle 55"/>
          <p:cNvSpPr>
            <a:spLocks noChangeArrowheads="1"/>
          </p:cNvSpPr>
          <p:nvPr/>
        </p:nvSpPr>
        <p:spPr bwMode="auto">
          <a:xfrm>
            <a:off x="2360613" y="3327400"/>
            <a:ext cx="3333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9" name="Rectangle 56"/>
          <p:cNvSpPr>
            <a:spLocks noChangeArrowheads="1"/>
          </p:cNvSpPr>
          <p:nvPr/>
        </p:nvSpPr>
        <p:spPr bwMode="auto">
          <a:xfrm>
            <a:off x="3113088" y="3327400"/>
            <a:ext cx="3333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2016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0" name="Rectangle 57"/>
          <p:cNvSpPr>
            <a:spLocks noChangeArrowheads="1"/>
          </p:cNvSpPr>
          <p:nvPr/>
        </p:nvSpPr>
        <p:spPr bwMode="auto">
          <a:xfrm>
            <a:off x="3867150" y="3327400"/>
            <a:ext cx="3333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2017</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1" name="Rectangle 58"/>
          <p:cNvSpPr>
            <a:spLocks noChangeArrowheads="1"/>
          </p:cNvSpPr>
          <p:nvPr/>
        </p:nvSpPr>
        <p:spPr bwMode="auto">
          <a:xfrm>
            <a:off x="4619625" y="3327400"/>
            <a:ext cx="3333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2018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2" name="Rectangle 59"/>
          <p:cNvSpPr>
            <a:spLocks noChangeArrowheads="1"/>
          </p:cNvSpPr>
          <p:nvPr/>
        </p:nvSpPr>
        <p:spPr bwMode="auto">
          <a:xfrm>
            <a:off x="5372100" y="3327400"/>
            <a:ext cx="3333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2019</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3" name="Rectangle 60"/>
          <p:cNvSpPr>
            <a:spLocks noChangeArrowheads="1"/>
          </p:cNvSpPr>
          <p:nvPr/>
        </p:nvSpPr>
        <p:spPr bwMode="auto">
          <a:xfrm>
            <a:off x="6124575" y="3327400"/>
            <a:ext cx="3333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2020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4" name="Rectangle 61"/>
          <p:cNvSpPr>
            <a:spLocks noChangeArrowheads="1"/>
          </p:cNvSpPr>
          <p:nvPr/>
        </p:nvSpPr>
        <p:spPr bwMode="auto">
          <a:xfrm>
            <a:off x="6877050" y="3327400"/>
            <a:ext cx="33496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2021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5" name="Rectangle 62"/>
          <p:cNvSpPr>
            <a:spLocks noChangeArrowheads="1"/>
          </p:cNvSpPr>
          <p:nvPr/>
        </p:nvSpPr>
        <p:spPr bwMode="auto">
          <a:xfrm>
            <a:off x="7631113" y="3327400"/>
            <a:ext cx="3333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2022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2" name="Rectangle 63"/>
          <p:cNvSpPr>
            <a:spLocks noChangeArrowheads="1"/>
          </p:cNvSpPr>
          <p:nvPr/>
        </p:nvSpPr>
        <p:spPr bwMode="auto">
          <a:xfrm rot="16200000">
            <a:off x="594796" y="2152778"/>
            <a:ext cx="47307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err="1" smtClean="0">
                <a:ln>
                  <a:noFill/>
                </a:ln>
                <a:solidFill>
                  <a:srgbClr val="000000"/>
                </a:solidFill>
                <a:effectLst/>
                <a:latin typeface="Arial Narrow" pitchFamily="34" charset="0"/>
                <a:cs typeface="Arial" pitchFamily="34" charset="0"/>
              </a:rPr>
              <a:t>mb</a:t>
            </a:r>
            <a:r>
              <a:rPr kumimoji="0" lang="en-US" altLang="en-US" sz="1200" b="0" i="0" u="none" strike="noStrike" cap="none" normalizeH="0" baseline="0" dirty="0" smtClean="0">
                <a:ln>
                  <a:noFill/>
                </a:ln>
                <a:solidFill>
                  <a:srgbClr val="000000"/>
                </a:solidFill>
                <a:effectLst/>
                <a:latin typeface="Arial Narrow" pitchFamily="34" charset="0"/>
                <a:cs typeface="Arial" pitchFamily="34" charset="0"/>
              </a:rPr>
              <a:t>/d</a:t>
            </a:r>
            <a:endParaRPr kumimoji="0" lang="en-US" altLang="en-US" sz="1200" b="0" i="0" u="none" strike="noStrike" cap="none" normalizeH="0" baseline="0" dirty="0" smtClean="0">
              <a:ln>
                <a:noFill/>
              </a:ln>
              <a:solidFill>
                <a:schemeClr val="tx1"/>
              </a:solidFill>
              <a:effectLst/>
              <a:cs typeface="Arial" pitchFamily="34" charset="0"/>
            </a:endParaRPr>
          </a:p>
        </p:txBody>
      </p:sp>
      <p:sp>
        <p:nvSpPr>
          <p:cNvPr id="3073" name="Rectangle 64"/>
          <p:cNvSpPr>
            <a:spLocks noChangeArrowheads="1"/>
          </p:cNvSpPr>
          <p:nvPr/>
        </p:nvSpPr>
        <p:spPr bwMode="auto">
          <a:xfrm>
            <a:off x="2568575" y="3636963"/>
            <a:ext cx="77788" cy="77788"/>
          </a:xfrm>
          <a:prstGeom prst="rect">
            <a:avLst/>
          </a:prstGeom>
          <a:solidFill>
            <a:srgbClr val="0033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5" name="Rectangle 65"/>
          <p:cNvSpPr>
            <a:spLocks noChangeArrowheads="1"/>
          </p:cNvSpPr>
          <p:nvPr/>
        </p:nvSpPr>
        <p:spPr bwMode="auto">
          <a:xfrm>
            <a:off x="2682875" y="3584575"/>
            <a:ext cx="1714500"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Call on OPEC + stock change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6" name="Rectangle 66"/>
          <p:cNvSpPr>
            <a:spLocks noChangeArrowheads="1"/>
          </p:cNvSpPr>
          <p:nvPr/>
        </p:nvSpPr>
        <p:spPr bwMode="auto">
          <a:xfrm>
            <a:off x="5154613" y="3636963"/>
            <a:ext cx="77788" cy="77788"/>
          </a:xfrm>
          <a:prstGeom prst="rect">
            <a:avLst/>
          </a:prstGeom>
          <a:solidFill>
            <a:srgbClr val="0089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7" name="Rectangle 67"/>
          <p:cNvSpPr>
            <a:spLocks noChangeArrowheads="1"/>
          </p:cNvSpPr>
          <p:nvPr/>
        </p:nvSpPr>
        <p:spPr bwMode="auto">
          <a:xfrm>
            <a:off x="5268913" y="3584575"/>
            <a:ext cx="1306513"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OPEC Crude Capacity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9" name="Up-Down Arrow 3078"/>
          <p:cNvSpPr/>
          <p:nvPr/>
        </p:nvSpPr>
        <p:spPr>
          <a:xfrm>
            <a:off x="1577976" y="2058988"/>
            <a:ext cx="104774" cy="874712"/>
          </a:xfrm>
          <a:prstGeom prst="up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Segoe UI" panose="020B0502040204020203" pitchFamily="34" charset="0"/>
              <a:cs typeface="Segoe UI" panose="020B0502040204020203" pitchFamily="34" charset="0"/>
            </a:endParaRPr>
          </a:p>
        </p:txBody>
      </p:sp>
      <p:sp>
        <p:nvSpPr>
          <p:cNvPr id="73" name="Up-Down Arrow 72"/>
          <p:cNvSpPr/>
          <p:nvPr/>
        </p:nvSpPr>
        <p:spPr>
          <a:xfrm>
            <a:off x="2339976" y="2097088"/>
            <a:ext cx="104774" cy="801687"/>
          </a:xfrm>
          <a:prstGeom prst="up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Segoe UI" panose="020B0502040204020203" pitchFamily="34" charset="0"/>
              <a:cs typeface="Segoe UI" panose="020B0502040204020203" pitchFamily="34" charset="0"/>
            </a:endParaRPr>
          </a:p>
        </p:txBody>
      </p:sp>
      <p:sp>
        <p:nvSpPr>
          <p:cNvPr id="74" name="Up-Down Arrow 73"/>
          <p:cNvSpPr/>
          <p:nvPr/>
        </p:nvSpPr>
        <p:spPr>
          <a:xfrm>
            <a:off x="3079751" y="2008573"/>
            <a:ext cx="104774" cy="562383"/>
          </a:xfrm>
          <a:prstGeom prst="up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Segoe UI" panose="020B0502040204020203" pitchFamily="34" charset="0"/>
              <a:cs typeface="Segoe UI" panose="020B0502040204020203" pitchFamily="34" charset="0"/>
            </a:endParaRPr>
          </a:p>
        </p:txBody>
      </p:sp>
      <p:sp>
        <p:nvSpPr>
          <p:cNvPr id="75" name="Up-Down Arrow 74"/>
          <p:cNvSpPr/>
          <p:nvPr/>
        </p:nvSpPr>
        <p:spPr>
          <a:xfrm>
            <a:off x="6862763" y="1741488"/>
            <a:ext cx="104774" cy="394494"/>
          </a:xfrm>
          <a:prstGeom prst="up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Segoe UI" panose="020B0502040204020203" pitchFamily="34" charset="0"/>
              <a:cs typeface="Segoe UI" panose="020B0502040204020203" pitchFamily="34" charset="0"/>
            </a:endParaRPr>
          </a:p>
        </p:txBody>
      </p:sp>
      <p:sp>
        <p:nvSpPr>
          <p:cNvPr id="76" name="Up-Down Arrow 75"/>
          <p:cNvSpPr/>
          <p:nvPr/>
        </p:nvSpPr>
        <p:spPr>
          <a:xfrm>
            <a:off x="6091238" y="1741488"/>
            <a:ext cx="104774" cy="503623"/>
          </a:xfrm>
          <a:prstGeom prst="up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Segoe UI" panose="020B0502040204020203" pitchFamily="34" charset="0"/>
              <a:cs typeface="Segoe UI" panose="020B0502040204020203" pitchFamily="34" charset="0"/>
            </a:endParaRPr>
          </a:p>
        </p:txBody>
      </p:sp>
      <p:sp>
        <p:nvSpPr>
          <p:cNvPr id="77" name="Up-Down Arrow 76"/>
          <p:cNvSpPr/>
          <p:nvPr/>
        </p:nvSpPr>
        <p:spPr>
          <a:xfrm>
            <a:off x="3849689" y="1954213"/>
            <a:ext cx="104774" cy="455613"/>
          </a:xfrm>
          <a:prstGeom prst="up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Segoe UI" panose="020B0502040204020203" pitchFamily="34" charset="0"/>
              <a:cs typeface="Segoe UI" panose="020B0502040204020203" pitchFamily="34" charset="0"/>
            </a:endParaRPr>
          </a:p>
        </p:txBody>
      </p:sp>
      <p:sp>
        <p:nvSpPr>
          <p:cNvPr id="78" name="Up-Down Arrow 77"/>
          <p:cNvSpPr/>
          <p:nvPr/>
        </p:nvSpPr>
        <p:spPr>
          <a:xfrm>
            <a:off x="5332413" y="1807755"/>
            <a:ext cx="104774" cy="554445"/>
          </a:xfrm>
          <a:prstGeom prst="up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Segoe UI" panose="020B0502040204020203" pitchFamily="34" charset="0"/>
              <a:cs typeface="Segoe UI" panose="020B0502040204020203" pitchFamily="34" charset="0"/>
            </a:endParaRPr>
          </a:p>
        </p:txBody>
      </p:sp>
      <p:sp>
        <p:nvSpPr>
          <p:cNvPr id="79" name="Up-Down Arrow 78"/>
          <p:cNvSpPr/>
          <p:nvPr/>
        </p:nvSpPr>
        <p:spPr>
          <a:xfrm>
            <a:off x="4596606" y="1868489"/>
            <a:ext cx="104774" cy="560387"/>
          </a:xfrm>
          <a:prstGeom prst="up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Segoe UI" panose="020B0502040204020203" pitchFamily="34" charset="0"/>
              <a:cs typeface="Segoe UI" panose="020B0502040204020203" pitchFamily="34" charset="0"/>
            </a:endParaRPr>
          </a:p>
        </p:txBody>
      </p:sp>
      <p:sp>
        <p:nvSpPr>
          <p:cNvPr id="80" name="Up-Down Arrow 79"/>
          <p:cNvSpPr/>
          <p:nvPr/>
        </p:nvSpPr>
        <p:spPr>
          <a:xfrm>
            <a:off x="7597776" y="1689100"/>
            <a:ext cx="104774" cy="303213"/>
          </a:xfrm>
          <a:prstGeom prst="up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52802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35"/>
                                        </p:tgtEl>
                                        <p:attrNameLst>
                                          <p:attrName>style.visibility</p:attrName>
                                        </p:attrNameLst>
                                      </p:cBhvr>
                                      <p:to>
                                        <p:strVal val="visible"/>
                                      </p:to>
                                    </p:set>
                                    <p:animEffect transition="in" filter="wipe(down)">
                                      <p:cBhvr>
                                        <p:cTn id="7" dur="500"/>
                                        <p:tgtEl>
                                          <p:spTgt spid="103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34"/>
                                        </p:tgtEl>
                                        <p:attrNameLst>
                                          <p:attrName>style.visibility</p:attrName>
                                        </p:attrNameLst>
                                      </p:cBhvr>
                                      <p:to>
                                        <p:strVal val="visible"/>
                                      </p:to>
                                    </p:set>
                                    <p:animEffect transition="in" filter="wipe(down)">
                                      <p:cBhvr>
                                        <p:cTn id="12" dur="500"/>
                                        <p:tgtEl>
                                          <p:spTgt spid="10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9"/>
                                        </p:tgtEl>
                                        <p:attrNameLst>
                                          <p:attrName>style.visibility</p:attrName>
                                        </p:attrNameLst>
                                      </p:cBhvr>
                                      <p:to>
                                        <p:strVal val="visible"/>
                                      </p:to>
                                    </p:set>
                                    <p:animEffect transition="in" filter="fade">
                                      <p:cBhvr>
                                        <p:cTn id="17" dur="500"/>
                                        <p:tgtEl>
                                          <p:spTgt spid="307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3"/>
                                        </p:tgtEl>
                                        <p:attrNameLst>
                                          <p:attrName>style.visibility</p:attrName>
                                        </p:attrNameLst>
                                      </p:cBhvr>
                                      <p:to>
                                        <p:strVal val="visible"/>
                                      </p:to>
                                    </p:set>
                                    <p:animEffect transition="in" filter="fade">
                                      <p:cBhvr>
                                        <p:cTn id="20" dur="500"/>
                                        <p:tgtEl>
                                          <p:spTgt spid="7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4"/>
                                        </p:tgtEl>
                                        <p:attrNameLst>
                                          <p:attrName>style.visibility</p:attrName>
                                        </p:attrNameLst>
                                      </p:cBhvr>
                                      <p:to>
                                        <p:strVal val="visible"/>
                                      </p:to>
                                    </p:set>
                                    <p:animEffect transition="in" filter="fade">
                                      <p:cBhvr>
                                        <p:cTn id="23" dur="500"/>
                                        <p:tgtEl>
                                          <p:spTgt spid="7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7"/>
                                        </p:tgtEl>
                                        <p:attrNameLst>
                                          <p:attrName>style.visibility</p:attrName>
                                        </p:attrNameLst>
                                      </p:cBhvr>
                                      <p:to>
                                        <p:strVal val="visible"/>
                                      </p:to>
                                    </p:set>
                                    <p:animEffect transition="in" filter="fade">
                                      <p:cBhvr>
                                        <p:cTn id="26" dur="500"/>
                                        <p:tgtEl>
                                          <p:spTgt spid="7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79"/>
                                        </p:tgtEl>
                                        <p:attrNameLst>
                                          <p:attrName>style.visibility</p:attrName>
                                        </p:attrNameLst>
                                      </p:cBhvr>
                                      <p:to>
                                        <p:strVal val="visible"/>
                                      </p:to>
                                    </p:set>
                                    <p:animEffect transition="in" filter="fade">
                                      <p:cBhvr>
                                        <p:cTn id="29" dur="500"/>
                                        <p:tgtEl>
                                          <p:spTgt spid="7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8"/>
                                        </p:tgtEl>
                                        <p:attrNameLst>
                                          <p:attrName>style.visibility</p:attrName>
                                        </p:attrNameLst>
                                      </p:cBhvr>
                                      <p:to>
                                        <p:strVal val="visible"/>
                                      </p:to>
                                    </p:set>
                                    <p:animEffect transition="in" filter="fade">
                                      <p:cBhvr>
                                        <p:cTn id="32" dur="500"/>
                                        <p:tgtEl>
                                          <p:spTgt spid="7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fade">
                                      <p:cBhvr>
                                        <p:cTn id="35" dur="500"/>
                                        <p:tgtEl>
                                          <p:spTgt spid="7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75"/>
                                        </p:tgtEl>
                                        <p:attrNameLst>
                                          <p:attrName>style.visibility</p:attrName>
                                        </p:attrNameLst>
                                      </p:cBhvr>
                                      <p:to>
                                        <p:strVal val="visible"/>
                                      </p:to>
                                    </p:set>
                                    <p:animEffect transition="in" filter="fade">
                                      <p:cBhvr>
                                        <p:cTn id="40" dur="500"/>
                                        <p:tgtEl>
                                          <p:spTgt spid="7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80"/>
                                        </p:tgtEl>
                                        <p:attrNameLst>
                                          <p:attrName>style.visibility</p:attrName>
                                        </p:attrNameLst>
                                      </p:cBhvr>
                                      <p:to>
                                        <p:strVal val="visible"/>
                                      </p:to>
                                    </p:set>
                                    <p:animEffect transition="in" filter="fade">
                                      <p:cBhvr>
                                        <p:cTn id="43"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 grpId="0" animBg="1"/>
      <p:bldP spid="1035" grpId="0" animBg="1"/>
      <p:bldP spid="3079" grpId="0" animBg="1"/>
      <p:bldP spid="73" grpId="0" animBg="1"/>
      <p:bldP spid="74" grpId="0" animBg="1"/>
      <p:bldP spid="75" grpId="0" animBg="1"/>
      <p:bldP spid="76" grpId="0" animBg="1"/>
      <p:bldP spid="77" grpId="0" animBg="1"/>
      <p:bldP spid="78" grpId="0" animBg="1"/>
      <p:bldP spid="79" grpId="0" animBg="1"/>
      <p:bldP spid="8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Conclusions</a:t>
            </a:r>
            <a:endParaRPr lang="en-GB" dirty="0"/>
          </a:p>
        </p:txBody>
      </p:sp>
      <p:sp>
        <p:nvSpPr>
          <p:cNvPr id="6" name="TextBox 5"/>
          <p:cNvSpPr txBox="1"/>
          <p:nvPr/>
        </p:nvSpPr>
        <p:spPr>
          <a:xfrm>
            <a:off x="0" y="903666"/>
            <a:ext cx="9057358" cy="3970318"/>
          </a:xfrm>
          <a:prstGeom prst="rect">
            <a:avLst/>
          </a:prstGeom>
          <a:noFill/>
        </p:spPr>
        <p:txBody>
          <a:bodyPr wrap="square" rtlCol="0">
            <a:spAutoFit/>
          </a:bodyPr>
          <a:lstStyle/>
          <a:p>
            <a:pPr marL="285750" indent="-285750">
              <a:buFont typeface="Arial" panose="020B0604020202020204" pitchFamily="34" charset="0"/>
              <a:buChar char="•"/>
            </a:pPr>
            <a:r>
              <a:rPr lang="en-GB" dirty="0"/>
              <a:t>Demand continues to grow steadily -- up 7.3 </a:t>
            </a:r>
            <a:r>
              <a:rPr lang="en-GB" dirty="0" err="1"/>
              <a:t>mb</a:t>
            </a:r>
            <a:r>
              <a:rPr lang="en-GB" dirty="0"/>
              <a:t>/d by 2022 -- driven by China and India, which will account for almost half of growth over the period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Global production capacity will also grow -- up 5.6 </a:t>
            </a:r>
            <a:r>
              <a:rPr lang="en-GB" dirty="0" err="1"/>
              <a:t>mb</a:t>
            </a:r>
            <a:r>
              <a:rPr lang="en-GB" dirty="0"/>
              <a:t>/d -- led by the United States, Brazil and Canada</a:t>
            </a:r>
          </a:p>
          <a:p>
            <a:r>
              <a:rPr lang="en-GB" dirty="0"/>
              <a:t> </a:t>
            </a:r>
          </a:p>
          <a:p>
            <a:pPr marL="285750" indent="-285750">
              <a:buFont typeface="Arial" panose="020B0604020202020204" pitchFamily="34" charset="0"/>
              <a:buChar char="•"/>
            </a:pPr>
            <a:r>
              <a:rPr lang="en-GB" dirty="0"/>
              <a:t>Asian demand growth draws extra Middle East oil but also needs supply from other areas. Trade routes will shift and lengthen </a:t>
            </a:r>
          </a:p>
          <a:p>
            <a:r>
              <a:rPr lang="en-GB" dirty="0"/>
              <a:t> </a:t>
            </a:r>
          </a:p>
          <a:p>
            <a:pPr marL="285750" indent="-285750">
              <a:buFont typeface="Arial" panose="020B0604020202020204" pitchFamily="34" charset="0"/>
              <a:buChar char="•"/>
            </a:pPr>
            <a:r>
              <a:rPr lang="en-GB" dirty="0"/>
              <a:t>Global investment remains weak in 2017 after two-year record plunge and OPEC spare capacity contracts to less than 2% in 2022 -- a 14-year low</a:t>
            </a:r>
          </a:p>
          <a:p>
            <a:r>
              <a:rPr lang="en-GB" dirty="0"/>
              <a:t> </a:t>
            </a:r>
          </a:p>
          <a:p>
            <a:pPr marL="285750" indent="-285750">
              <a:buFont typeface="Arial" panose="020B0604020202020204" pitchFamily="34" charset="0"/>
              <a:buChar char="•"/>
            </a:pPr>
            <a:r>
              <a:rPr lang="en-GB" dirty="0"/>
              <a:t>A tighter market &amp; security of supply concerns could lead to increased volatility and higher prices by 2020</a:t>
            </a:r>
          </a:p>
        </p:txBody>
      </p:sp>
    </p:spTree>
    <p:extLst>
      <p:ext uri="{BB962C8B-B14F-4D97-AF65-F5344CB8AC3E}">
        <p14:creationId xmlns:p14="http://schemas.microsoft.com/office/powerpoint/2010/main" val="29608472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7045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Oil demand continues to grow but at a slower pace</a:t>
            </a:r>
            <a:endParaRPr lang="en-GB" dirty="0"/>
          </a:p>
        </p:txBody>
      </p:sp>
      <p:sp>
        <p:nvSpPr>
          <p:cNvPr id="3" name="Text Placeholder 2"/>
          <p:cNvSpPr>
            <a:spLocks noGrp="1"/>
          </p:cNvSpPr>
          <p:nvPr>
            <p:ph type="body" sz="quarter" idx="11"/>
          </p:nvPr>
        </p:nvSpPr>
        <p:spPr>
          <a:xfrm>
            <a:off x="127291" y="4358975"/>
            <a:ext cx="8874208" cy="557733"/>
          </a:xfrm>
        </p:spPr>
        <p:txBody>
          <a:bodyPr>
            <a:normAutofit/>
          </a:bodyPr>
          <a:lstStyle/>
          <a:p>
            <a:r>
              <a:rPr lang="en-US" dirty="0" smtClean="0"/>
              <a:t>China &amp; India account for 46% of world demand growth to 2022. </a:t>
            </a:r>
          </a:p>
          <a:p>
            <a:r>
              <a:rPr lang="en-US" dirty="0" smtClean="0"/>
              <a:t>Global </a:t>
            </a:r>
            <a:r>
              <a:rPr lang="en-US" dirty="0"/>
              <a:t>oil product demand passes 100mb/d in </a:t>
            </a:r>
            <a:r>
              <a:rPr lang="en-US" dirty="0" smtClean="0"/>
              <a:t>2019.</a:t>
            </a:r>
            <a:endParaRPr lang="en-GB" dirty="0"/>
          </a:p>
        </p:txBody>
      </p:sp>
      <p:sp>
        <p:nvSpPr>
          <p:cNvPr id="5" name="AutoShape 4"/>
          <p:cNvSpPr>
            <a:spLocks noChangeAspect="1" noChangeArrowheads="1" noTextEdit="1"/>
          </p:cNvSpPr>
          <p:nvPr/>
        </p:nvSpPr>
        <p:spPr bwMode="auto">
          <a:xfrm>
            <a:off x="685800" y="1198564"/>
            <a:ext cx="7770813"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 name="Freeform 6"/>
          <p:cNvSpPr>
            <a:spLocks noEditPoints="1"/>
          </p:cNvSpPr>
          <p:nvPr/>
        </p:nvSpPr>
        <p:spPr bwMode="auto">
          <a:xfrm>
            <a:off x="1295400" y="1279526"/>
            <a:ext cx="7110413" cy="1790700"/>
          </a:xfrm>
          <a:custGeom>
            <a:avLst/>
            <a:gdLst>
              <a:gd name="T0" fmla="*/ 315 w 4479"/>
              <a:gd name="T1" fmla="*/ 1121 h 1128"/>
              <a:gd name="T2" fmla="*/ 507 w 4479"/>
              <a:gd name="T3" fmla="*/ 1128 h 1128"/>
              <a:gd name="T4" fmla="*/ 845 w 4479"/>
              <a:gd name="T5" fmla="*/ 1121 h 1128"/>
              <a:gd name="T6" fmla="*/ 1160 w 4479"/>
              <a:gd name="T7" fmla="*/ 1128 h 1128"/>
              <a:gd name="T8" fmla="*/ 1352 w 4479"/>
              <a:gd name="T9" fmla="*/ 1121 h 1128"/>
              <a:gd name="T10" fmla="*/ 1751 w 4479"/>
              <a:gd name="T11" fmla="*/ 1121 h 1128"/>
              <a:gd name="T12" fmla="*/ 1943 w 4479"/>
              <a:gd name="T13" fmla="*/ 1128 h 1128"/>
              <a:gd name="T14" fmla="*/ 2281 w 4479"/>
              <a:gd name="T15" fmla="*/ 1121 h 1128"/>
              <a:gd name="T16" fmla="*/ 2596 w 4479"/>
              <a:gd name="T17" fmla="*/ 1128 h 1128"/>
              <a:gd name="T18" fmla="*/ 2788 w 4479"/>
              <a:gd name="T19" fmla="*/ 1121 h 1128"/>
              <a:gd name="T20" fmla="*/ 3188 w 4479"/>
              <a:gd name="T21" fmla="*/ 1121 h 1128"/>
              <a:gd name="T22" fmla="*/ 3380 w 4479"/>
              <a:gd name="T23" fmla="*/ 1128 h 1128"/>
              <a:gd name="T24" fmla="*/ 3718 w 4479"/>
              <a:gd name="T25" fmla="*/ 1121 h 1128"/>
              <a:gd name="T26" fmla="*/ 4032 w 4479"/>
              <a:gd name="T27" fmla="*/ 1128 h 1128"/>
              <a:gd name="T28" fmla="*/ 4224 w 4479"/>
              <a:gd name="T29" fmla="*/ 1121 h 1128"/>
              <a:gd name="T30" fmla="*/ 62 w 4479"/>
              <a:gd name="T31" fmla="*/ 747 h 1128"/>
              <a:gd name="T32" fmla="*/ 254 w 4479"/>
              <a:gd name="T33" fmla="*/ 755 h 1128"/>
              <a:gd name="T34" fmla="*/ 592 w 4479"/>
              <a:gd name="T35" fmla="*/ 747 h 1128"/>
              <a:gd name="T36" fmla="*/ 907 w 4479"/>
              <a:gd name="T37" fmla="*/ 755 h 1128"/>
              <a:gd name="T38" fmla="*/ 1099 w 4479"/>
              <a:gd name="T39" fmla="*/ 747 h 1128"/>
              <a:gd name="T40" fmla="*/ 1498 w 4479"/>
              <a:gd name="T41" fmla="*/ 747 h 1128"/>
              <a:gd name="T42" fmla="*/ 1690 w 4479"/>
              <a:gd name="T43" fmla="*/ 755 h 1128"/>
              <a:gd name="T44" fmla="*/ 2028 w 4479"/>
              <a:gd name="T45" fmla="*/ 747 h 1128"/>
              <a:gd name="T46" fmla="*/ 2343 w 4479"/>
              <a:gd name="T47" fmla="*/ 755 h 1128"/>
              <a:gd name="T48" fmla="*/ 2535 w 4479"/>
              <a:gd name="T49" fmla="*/ 747 h 1128"/>
              <a:gd name="T50" fmla="*/ 2934 w 4479"/>
              <a:gd name="T51" fmla="*/ 747 h 1128"/>
              <a:gd name="T52" fmla="*/ 3126 w 4479"/>
              <a:gd name="T53" fmla="*/ 755 h 1128"/>
              <a:gd name="T54" fmla="*/ 3464 w 4479"/>
              <a:gd name="T55" fmla="*/ 747 h 1128"/>
              <a:gd name="T56" fmla="*/ 3779 w 4479"/>
              <a:gd name="T57" fmla="*/ 755 h 1128"/>
              <a:gd name="T58" fmla="*/ 3971 w 4479"/>
              <a:gd name="T59" fmla="*/ 747 h 1128"/>
              <a:gd name="T60" fmla="*/ 4370 w 4479"/>
              <a:gd name="T61" fmla="*/ 747 h 1128"/>
              <a:gd name="T62" fmla="*/ 0 w 4479"/>
              <a:gd name="T63" fmla="*/ 381 h 1128"/>
              <a:gd name="T64" fmla="*/ 338 w 4479"/>
              <a:gd name="T65" fmla="*/ 374 h 1128"/>
              <a:gd name="T66" fmla="*/ 653 w 4479"/>
              <a:gd name="T67" fmla="*/ 381 h 1128"/>
              <a:gd name="T68" fmla="*/ 845 w 4479"/>
              <a:gd name="T69" fmla="*/ 374 h 1128"/>
              <a:gd name="T70" fmla="*/ 1245 w 4479"/>
              <a:gd name="T71" fmla="*/ 374 h 1128"/>
              <a:gd name="T72" fmla="*/ 1437 w 4479"/>
              <a:gd name="T73" fmla="*/ 381 h 1128"/>
              <a:gd name="T74" fmla="*/ 1775 w 4479"/>
              <a:gd name="T75" fmla="*/ 374 h 1128"/>
              <a:gd name="T76" fmla="*/ 2089 w 4479"/>
              <a:gd name="T77" fmla="*/ 381 h 1128"/>
              <a:gd name="T78" fmla="*/ 2281 w 4479"/>
              <a:gd name="T79" fmla="*/ 374 h 1128"/>
              <a:gd name="T80" fmla="*/ 2681 w 4479"/>
              <a:gd name="T81" fmla="*/ 374 h 1128"/>
              <a:gd name="T82" fmla="*/ 2873 w 4479"/>
              <a:gd name="T83" fmla="*/ 381 h 1128"/>
              <a:gd name="T84" fmla="*/ 3211 w 4479"/>
              <a:gd name="T85" fmla="*/ 374 h 1128"/>
              <a:gd name="T86" fmla="*/ 3526 w 4479"/>
              <a:gd name="T87" fmla="*/ 381 h 1128"/>
              <a:gd name="T88" fmla="*/ 3718 w 4479"/>
              <a:gd name="T89" fmla="*/ 374 h 1128"/>
              <a:gd name="T90" fmla="*/ 4117 w 4479"/>
              <a:gd name="T91" fmla="*/ 374 h 1128"/>
              <a:gd name="T92" fmla="*/ 4309 w 4479"/>
              <a:gd name="T93" fmla="*/ 381 h 1128"/>
              <a:gd name="T94" fmla="*/ 85 w 4479"/>
              <a:gd name="T95" fmla="*/ 0 h 1128"/>
              <a:gd name="T96" fmla="*/ 400 w 4479"/>
              <a:gd name="T97" fmla="*/ 8 h 1128"/>
              <a:gd name="T98" fmla="*/ 592 w 4479"/>
              <a:gd name="T99" fmla="*/ 0 h 1128"/>
              <a:gd name="T100" fmla="*/ 991 w 4479"/>
              <a:gd name="T101" fmla="*/ 0 h 1128"/>
              <a:gd name="T102" fmla="*/ 1183 w 4479"/>
              <a:gd name="T103" fmla="*/ 8 h 1128"/>
              <a:gd name="T104" fmla="*/ 1521 w 4479"/>
              <a:gd name="T105" fmla="*/ 0 h 1128"/>
              <a:gd name="T106" fmla="*/ 1836 w 4479"/>
              <a:gd name="T107" fmla="*/ 8 h 1128"/>
              <a:gd name="T108" fmla="*/ 2028 w 4479"/>
              <a:gd name="T109" fmla="*/ 0 h 1128"/>
              <a:gd name="T110" fmla="*/ 2427 w 4479"/>
              <a:gd name="T111" fmla="*/ 0 h 1128"/>
              <a:gd name="T112" fmla="*/ 2619 w 4479"/>
              <a:gd name="T113" fmla="*/ 8 h 1128"/>
              <a:gd name="T114" fmla="*/ 2957 w 4479"/>
              <a:gd name="T115" fmla="*/ 0 h 1128"/>
              <a:gd name="T116" fmla="*/ 3272 w 4479"/>
              <a:gd name="T117" fmla="*/ 8 h 1128"/>
              <a:gd name="T118" fmla="*/ 3464 w 4479"/>
              <a:gd name="T119" fmla="*/ 0 h 1128"/>
              <a:gd name="T120" fmla="*/ 3863 w 4479"/>
              <a:gd name="T121" fmla="*/ 0 h 1128"/>
              <a:gd name="T122" fmla="*/ 4055 w 4479"/>
              <a:gd name="T123" fmla="*/ 8 h 1128"/>
              <a:gd name="T124" fmla="*/ 4393 w 4479"/>
              <a:gd name="T125" fmla="*/ 0 h 1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479" h="1128">
                <a:moveTo>
                  <a:pt x="0" y="1121"/>
                </a:moveTo>
                <a:lnTo>
                  <a:pt x="62" y="1121"/>
                </a:lnTo>
                <a:lnTo>
                  <a:pt x="62" y="1128"/>
                </a:lnTo>
                <a:lnTo>
                  <a:pt x="0" y="1128"/>
                </a:lnTo>
                <a:lnTo>
                  <a:pt x="0" y="1121"/>
                </a:lnTo>
                <a:close/>
                <a:moveTo>
                  <a:pt x="85" y="1121"/>
                </a:moveTo>
                <a:lnTo>
                  <a:pt x="146" y="1121"/>
                </a:lnTo>
                <a:lnTo>
                  <a:pt x="146" y="1128"/>
                </a:lnTo>
                <a:lnTo>
                  <a:pt x="85" y="1128"/>
                </a:lnTo>
                <a:lnTo>
                  <a:pt x="85" y="1121"/>
                </a:lnTo>
                <a:close/>
                <a:moveTo>
                  <a:pt x="169" y="1121"/>
                </a:moveTo>
                <a:lnTo>
                  <a:pt x="231" y="1121"/>
                </a:lnTo>
                <a:lnTo>
                  <a:pt x="231" y="1128"/>
                </a:lnTo>
                <a:lnTo>
                  <a:pt x="169" y="1128"/>
                </a:lnTo>
                <a:lnTo>
                  <a:pt x="169" y="1121"/>
                </a:lnTo>
                <a:close/>
                <a:moveTo>
                  <a:pt x="254" y="1121"/>
                </a:moveTo>
                <a:lnTo>
                  <a:pt x="315" y="1121"/>
                </a:lnTo>
                <a:lnTo>
                  <a:pt x="315" y="1128"/>
                </a:lnTo>
                <a:lnTo>
                  <a:pt x="254" y="1128"/>
                </a:lnTo>
                <a:lnTo>
                  <a:pt x="254" y="1121"/>
                </a:lnTo>
                <a:close/>
                <a:moveTo>
                  <a:pt x="338" y="1121"/>
                </a:moveTo>
                <a:lnTo>
                  <a:pt x="400" y="1121"/>
                </a:lnTo>
                <a:lnTo>
                  <a:pt x="400" y="1128"/>
                </a:lnTo>
                <a:lnTo>
                  <a:pt x="338" y="1128"/>
                </a:lnTo>
                <a:lnTo>
                  <a:pt x="338" y="1121"/>
                </a:lnTo>
                <a:close/>
                <a:moveTo>
                  <a:pt x="423" y="1121"/>
                </a:moveTo>
                <a:lnTo>
                  <a:pt x="484" y="1121"/>
                </a:lnTo>
                <a:lnTo>
                  <a:pt x="484" y="1128"/>
                </a:lnTo>
                <a:lnTo>
                  <a:pt x="423" y="1128"/>
                </a:lnTo>
                <a:lnTo>
                  <a:pt x="423" y="1121"/>
                </a:lnTo>
                <a:close/>
                <a:moveTo>
                  <a:pt x="507" y="1121"/>
                </a:moveTo>
                <a:lnTo>
                  <a:pt x="569" y="1121"/>
                </a:lnTo>
                <a:lnTo>
                  <a:pt x="569" y="1128"/>
                </a:lnTo>
                <a:lnTo>
                  <a:pt x="507" y="1128"/>
                </a:lnTo>
                <a:lnTo>
                  <a:pt x="507" y="1121"/>
                </a:lnTo>
                <a:close/>
                <a:moveTo>
                  <a:pt x="592" y="1121"/>
                </a:moveTo>
                <a:lnTo>
                  <a:pt x="653" y="1121"/>
                </a:lnTo>
                <a:lnTo>
                  <a:pt x="653" y="1128"/>
                </a:lnTo>
                <a:lnTo>
                  <a:pt x="592" y="1128"/>
                </a:lnTo>
                <a:lnTo>
                  <a:pt x="592" y="1121"/>
                </a:lnTo>
                <a:close/>
                <a:moveTo>
                  <a:pt x="676" y="1121"/>
                </a:moveTo>
                <a:lnTo>
                  <a:pt x="738" y="1121"/>
                </a:lnTo>
                <a:lnTo>
                  <a:pt x="738" y="1128"/>
                </a:lnTo>
                <a:lnTo>
                  <a:pt x="676" y="1128"/>
                </a:lnTo>
                <a:lnTo>
                  <a:pt x="676" y="1121"/>
                </a:lnTo>
                <a:close/>
                <a:moveTo>
                  <a:pt x="761" y="1121"/>
                </a:moveTo>
                <a:lnTo>
                  <a:pt x="822" y="1121"/>
                </a:lnTo>
                <a:lnTo>
                  <a:pt x="822" y="1128"/>
                </a:lnTo>
                <a:lnTo>
                  <a:pt x="761" y="1128"/>
                </a:lnTo>
                <a:lnTo>
                  <a:pt x="761" y="1121"/>
                </a:lnTo>
                <a:close/>
                <a:moveTo>
                  <a:pt x="845" y="1121"/>
                </a:moveTo>
                <a:lnTo>
                  <a:pt x="907" y="1121"/>
                </a:lnTo>
                <a:lnTo>
                  <a:pt x="907" y="1128"/>
                </a:lnTo>
                <a:lnTo>
                  <a:pt x="845" y="1128"/>
                </a:lnTo>
                <a:lnTo>
                  <a:pt x="845" y="1121"/>
                </a:lnTo>
                <a:close/>
                <a:moveTo>
                  <a:pt x="930" y="1121"/>
                </a:moveTo>
                <a:lnTo>
                  <a:pt x="991" y="1121"/>
                </a:lnTo>
                <a:lnTo>
                  <a:pt x="991" y="1128"/>
                </a:lnTo>
                <a:lnTo>
                  <a:pt x="930" y="1128"/>
                </a:lnTo>
                <a:lnTo>
                  <a:pt x="930" y="1121"/>
                </a:lnTo>
                <a:close/>
                <a:moveTo>
                  <a:pt x="1014" y="1121"/>
                </a:moveTo>
                <a:lnTo>
                  <a:pt x="1076" y="1121"/>
                </a:lnTo>
                <a:lnTo>
                  <a:pt x="1076" y="1128"/>
                </a:lnTo>
                <a:lnTo>
                  <a:pt x="1014" y="1128"/>
                </a:lnTo>
                <a:lnTo>
                  <a:pt x="1014" y="1121"/>
                </a:lnTo>
                <a:close/>
                <a:moveTo>
                  <a:pt x="1099" y="1121"/>
                </a:moveTo>
                <a:lnTo>
                  <a:pt x="1160" y="1121"/>
                </a:lnTo>
                <a:lnTo>
                  <a:pt x="1160" y="1128"/>
                </a:lnTo>
                <a:lnTo>
                  <a:pt x="1099" y="1128"/>
                </a:lnTo>
                <a:lnTo>
                  <a:pt x="1099" y="1121"/>
                </a:lnTo>
                <a:close/>
                <a:moveTo>
                  <a:pt x="1183" y="1121"/>
                </a:moveTo>
                <a:lnTo>
                  <a:pt x="1245" y="1121"/>
                </a:lnTo>
                <a:lnTo>
                  <a:pt x="1245" y="1128"/>
                </a:lnTo>
                <a:lnTo>
                  <a:pt x="1183" y="1128"/>
                </a:lnTo>
                <a:lnTo>
                  <a:pt x="1183" y="1121"/>
                </a:lnTo>
                <a:close/>
                <a:moveTo>
                  <a:pt x="1268" y="1121"/>
                </a:moveTo>
                <a:lnTo>
                  <a:pt x="1329" y="1121"/>
                </a:lnTo>
                <a:lnTo>
                  <a:pt x="1329" y="1128"/>
                </a:lnTo>
                <a:lnTo>
                  <a:pt x="1268" y="1128"/>
                </a:lnTo>
                <a:lnTo>
                  <a:pt x="1268" y="1121"/>
                </a:lnTo>
                <a:close/>
                <a:moveTo>
                  <a:pt x="1352" y="1121"/>
                </a:moveTo>
                <a:lnTo>
                  <a:pt x="1414" y="1121"/>
                </a:lnTo>
                <a:lnTo>
                  <a:pt x="1414" y="1128"/>
                </a:lnTo>
                <a:lnTo>
                  <a:pt x="1352" y="1128"/>
                </a:lnTo>
                <a:lnTo>
                  <a:pt x="1352" y="1121"/>
                </a:lnTo>
                <a:close/>
                <a:moveTo>
                  <a:pt x="1437" y="1121"/>
                </a:moveTo>
                <a:lnTo>
                  <a:pt x="1498" y="1121"/>
                </a:lnTo>
                <a:lnTo>
                  <a:pt x="1498" y="1128"/>
                </a:lnTo>
                <a:lnTo>
                  <a:pt x="1437" y="1128"/>
                </a:lnTo>
                <a:lnTo>
                  <a:pt x="1437" y="1121"/>
                </a:lnTo>
                <a:close/>
                <a:moveTo>
                  <a:pt x="1521" y="1121"/>
                </a:moveTo>
                <a:lnTo>
                  <a:pt x="1583" y="1121"/>
                </a:lnTo>
                <a:lnTo>
                  <a:pt x="1583" y="1128"/>
                </a:lnTo>
                <a:lnTo>
                  <a:pt x="1521" y="1128"/>
                </a:lnTo>
                <a:lnTo>
                  <a:pt x="1521" y="1121"/>
                </a:lnTo>
                <a:close/>
                <a:moveTo>
                  <a:pt x="1606" y="1121"/>
                </a:moveTo>
                <a:lnTo>
                  <a:pt x="1667" y="1121"/>
                </a:lnTo>
                <a:lnTo>
                  <a:pt x="1667" y="1128"/>
                </a:lnTo>
                <a:lnTo>
                  <a:pt x="1606" y="1128"/>
                </a:lnTo>
                <a:lnTo>
                  <a:pt x="1606" y="1121"/>
                </a:lnTo>
                <a:close/>
                <a:moveTo>
                  <a:pt x="1690" y="1121"/>
                </a:moveTo>
                <a:lnTo>
                  <a:pt x="1751" y="1121"/>
                </a:lnTo>
                <a:lnTo>
                  <a:pt x="1751" y="1128"/>
                </a:lnTo>
                <a:lnTo>
                  <a:pt x="1690" y="1128"/>
                </a:lnTo>
                <a:lnTo>
                  <a:pt x="1690" y="1121"/>
                </a:lnTo>
                <a:close/>
                <a:moveTo>
                  <a:pt x="1775" y="1121"/>
                </a:moveTo>
                <a:lnTo>
                  <a:pt x="1836" y="1121"/>
                </a:lnTo>
                <a:lnTo>
                  <a:pt x="1836" y="1128"/>
                </a:lnTo>
                <a:lnTo>
                  <a:pt x="1775" y="1128"/>
                </a:lnTo>
                <a:lnTo>
                  <a:pt x="1775" y="1121"/>
                </a:lnTo>
                <a:close/>
                <a:moveTo>
                  <a:pt x="1859" y="1121"/>
                </a:moveTo>
                <a:lnTo>
                  <a:pt x="1920" y="1121"/>
                </a:lnTo>
                <a:lnTo>
                  <a:pt x="1920" y="1128"/>
                </a:lnTo>
                <a:lnTo>
                  <a:pt x="1859" y="1128"/>
                </a:lnTo>
                <a:lnTo>
                  <a:pt x="1859" y="1121"/>
                </a:lnTo>
                <a:close/>
                <a:moveTo>
                  <a:pt x="1943" y="1121"/>
                </a:moveTo>
                <a:lnTo>
                  <a:pt x="2005" y="1121"/>
                </a:lnTo>
                <a:lnTo>
                  <a:pt x="2005" y="1128"/>
                </a:lnTo>
                <a:lnTo>
                  <a:pt x="1943" y="1128"/>
                </a:lnTo>
                <a:lnTo>
                  <a:pt x="1943" y="1121"/>
                </a:lnTo>
                <a:close/>
                <a:moveTo>
                  <a:pt x="2028" y="1121"/>
                </a:moveTo>
                <a:lnTo>
                  <a:pt x="2089" y="1121"/>
                </a:lnTo>
                <a:lnTo>
                  <a:pt x="2089" y="1128"/>
                </a:lnTo>
                <a:lnTo>
                  <a:pt x="2028" y="1128"/>
                </a:lnTo>
                <a:lnTo>
                  <a:pt x="2028" y="1121"/>
                </a:lnTo>
                <a:close/>
                <a:moveTo>
                  <a:pt x="2112" y="1121"/>
                </a:moveTo>
                <a:lnTo>
                  <a:pt x="2174" y="1121"/>
                </a:lnTo>
                <a:lnTo>
                  <a:pt x="2174" y="1128"/>
                </a:lnTo>
                <a:lnTo>
                  <a:pt x="2112" y="1128"/>
                </a:lnTo>
                <a:lnTo>
                  <a:pt x="2112" y="1121"/>
                </a:lnTo>
                <a:close/>
                <a:moveTo>
                  <a:pt x="2197" y="1121"/>
                </a:moveTo>
                <a:lnTo>
                  <a:pt x="2258" y="1121"/>
                </a:lnTo>
                <a:lnTo>
                  <a:pt x="2258" y="1128"/>
                </a:lnTo>
                <a:lnTo>
                  <a:pt x="2197" y="1128"/>
                </a:lnTo>
                <a:lnTo>
                  <a:pt x="2197" y="1121"/>
                </a:lnTo>
                <a:close/>
                <a:moveTo>
                  <a:pt x="2281" y="1121"/>
                </a:moveTo>
                <a:lnTo>
                  <a:pt x="2343" y="1121"/>
                </a:lnTo>
                <a:lnTo>
                  <a:pt x="2343" y="1128"/>
                </a:lnTo>
                <a:lnTo>
                  <a:pt x="2281" y="1128"/>
                </a:lnTo>
                <a:lnTo>
                  <a:pt x="2281" y="1121"/>
                </a:lnTo>
                <a:close/>
                <a:moveTo>
                  <a:pt x="2366" y="1121"/>
                </a:moveTo>
                <a:lnTo>
                  <a:pt x="2427" y="1121"/>
                </a:lnTo>
                <a:lnTo>
                  <a:pt x="2427" y="1128"/>
                </a:lnTo>
                <a:lnTo>
                  <a:pt x="2366" y="1128"/>
                </a:lnTo>
                <a:lnTo>
                  <a:pt x="2366" y="1121"/>
                </a:lnTo>
                <a:close/>
                <a:moveTo>
                  <a:pt x="2450" y="1121"/>
                </a:moveTo>
                <a:lnTo>
                  <a:pt x="2512" y="1121"/>
                </a:lnTo>
                <a:lnTo>
                  <a:pt x="2512" y="1128"/>
                </a:lnTo>
                <a:lnTo>
                  <a:pt x="2450" y="1128"/>
                </a:lnTo>
                <a:lnTo>
                  <a:pt x="2450" y="1121"/>
                </a:lnTo>
                <a:close/>
                <a:moveTo>
                  <a:pt x="2535" y="1121"/>
                </a:moveTo>
                <a:lnTo>
                  <a:pt x="2596" y="1121"/>
                </a:lnTo>
                <a:lnTo>
                  <a:pt x="2596" y="1128"/>
                </a:lnTo>
                <a:lnTo>
                  <a:pt x="2535" y="1128"/>
                </a:lnTo>
                <a:lnTo>
                  <a:pt x="2535" y="1121"/>
                </a:lnTo>
                <a:close/>
                <a:moveTo>
                  <a:pt x="2619" y="1121"/>
                </a:moveTo>
                <a:lnTo>
                  <a:pt x="2681" y="1121"/>
                </a:lnTo>
                <a:lnTo>
                  <a:pt x="2681" y="1128"/>
                </a:lnTo>
                <a:lnTo>
                  <a:pt x="2619" y="1128"/>
                </a:lnTo>
                <a:lnTo>
                  <a:pt x="2619" y="1121"/>
                </a:lnTo>
                <a:close/>
                <a:moveTo>
                  <a:pt x="2704" y="1121"/>
                </a:moveTo>
                <a:lnTo>
                  <a:pt x="2765" y="1121"/>
                </a:lnTo>
                <a:lnTo>
                  <a:pt x="2765" y="1128"/>
                </a:lnTo>
                <a:lnTo>
                  <a:pt x="2704" y="1128"/>
                </a:lnTo>
                <a:lnTo>
                  <a:pt x="2704" y="1121"/>
                </a:lnTo>
                <a:close/>
                <a:moveTo>
                  <a:pt x="2788" y="1121"/>
                </a:moveTo>
                <a:lnTo>
                  <a:pt x="2850" y="1121"/>
                </a:lnTo>
                <a:lnTo>
                  <a:pt x="2850" y="1128"/>
                </a:lnTo>
                <a:lnTo>
                  <a:pt x="2788" y="1128"/>
                </a:lnTo>
                <a:lnTo>
                  <a:pt x="2788" y="1121"/>
                </a:lnTo>
                <a:close/>
                <a:moveTo>
                  <a:pt x="2873" y="1121"/>
                </a:moveTo>
                <a:lnTo>
                  <a:pt x="2934" y="1121"/>
                </a:lnTo>
                <a:lnTo>
                  <a:pt x="2934" y="1128"/>
                </a:lnTo>
                <a:lnTo>
                  <a:pt x="2873" y="1128"/>
                </a:lnTo>
                <a:lnTo>
                  <a:pt x="2873" y="1121"/>
                </a:lnTo>
                <a:close/>
                <a:moveTo>
                  <a:pt x="2957" y="1121"/>
                </a:moveTo>
                <a:lnTo>
                  <a:pt x="3019" y="1121"/>
                </a:lnTo>
                <a:lnTo>
                  <a:pt x="3019" y="1128"/>
                </a:lnTo>
                <a:lnTo>
                  <a:pt x="2957" y="1128"/>
                </a:lnTo>
                <a:lnTo>
                  <a:pt x="2957" y="1121"/>
                </a:lnTo>
                <a:close/>
                <a:moveTo>
                  <a:pt x="3042" y="1121"/>
                </a:moveTo>
                <a:lnTo>
                  <a:pt x="3103" y="1121"/>
                </a:lnTo>
                <a:lnTo>
                  <a:pt x="3103" y="1128"/>
                </a:lnTo>
                <a:lnTo>
                  <a:pt x="3042" y="1128"/>
                </a:lnTo>
                <a:lnTo>
                  <a:pt x="3042" y="1121"/>
                </a:lnTo>
                <a:close/>
                <a:moveTo>
                  <a:pt x="3126" y="1121"/>
                </a:moveTo>
                <a:lnTo>
                  <a:pt x="3188" y="1121"/>
                </a:lnTo>
                <a:lnTo>
                  <a:pt x="3188" y="1128"/>
                </a:lnTo>
                <a:lnTo>
                  <a:pt x="3126" y="1128"/>
                </a:lnTo>
                <a:lnTo>
                  <a:pt x="3126" y="1121"/>
                </a:lnTo>
                <a:close/>
                <a:moveTo>
                  <a:pt x="3211" y="1121"/>
                </a:moveTo>
                <a:lnTo>
                  <a:pt x="3272" y="1121"/>
                </a:lnTo>
                <a:lnTo>
                  <a:pt x="3272" y="1128"/>
                </a:lnTo>
                <a:lnTo>
                  <a:pt x="3211" y="1128"/>
                </a:lnTo>
                <a:lnTo>
                  <a:pt x="3211" y="1121"/>
                </a:lnTo>
                <a:close/>
                <a:moveTo>
                  <a:pt x="3295" y="1121"/>
                </a:moveTo>
                <a:lnTo>
                  <a:pt x="3357" y="1121"/>
                </a:lnTo>
                <a:lnTo>
                  <a:pt x="3357" y="1128"/>
                </a:lnTo>
                <a:lnTo>
                  <a:pt x="3295" y="1128"/>
                </a:lnTo>
                <a:lnTo>
                  <a:pt x="3295" y="1121"/>
                </a:lnTo>
                <a:close/>
                <a:moveTo>
                  <a:pt x="3380" y="1121"/>
                </a:moveTo>
                <a:lnTo>
                  <a:pt x="3441" y="1121"/>
                </a:lnTo>
                <a:lnTo>
                  <a:pt x="3441" y="1128"/>
                </a:lnTo>
                <a:lnTo>
                  <a:pt x="3380" y="1128"/>
                </a:lnTo>
                <a:lnTo>
                  <a:pt x="3380" y="1121"/>
                </a:lnTo>
                <a:close/>
                <a:moveTo>
                  <a:pt x="3464" y="1121"/>
                </a:moveTo>
                <a:lnTo>
                  <a:pt x="3526" y="1121"/>
                </a:lnTo>
                <a:lnTo>
                  <a:pt x="3526" y="1128"/>
                </a:lnTo>
                <a:lnTo>
                  <a:pt x="3464" y="1128"/>
                </a:lnTo>
                <a:lnTo>
                  <a:pt x="3464" y="1121"/>
                </a:lnTo>
                <a:close/>
                <a:moveTo>
                  <a:pt x="3549" y="1121"/>
                </a:moveTo>
                <a:lnTo>
                  <a:pt x="3610" y="1121"/>
                </a:lnTo>
                <a:lnTo>
                  <a:pt x="3610" y="1128"/>
                </a:lnTo>
                <a:lnTo>
                  <a:pt x="3549" y="1128"/>
                </a:lnTo>
                <a:lnTo>
                  <a:pt x="3549" y="1121"/>
                </a:lnTo>
                <a:close/>
                <a:moveTo>
                  <a:pt x="3633" y="1121"/>
                </a:moveTo>
                <a:lnTo>
                  <a:pt x="3694" y="1121"/>
                </a:lnTo>
                <a:lnTo>
                  <a:pt x="3694" y="1128"/>
                </a:lnTo>
                <a:lnTo>
                  <a:pt x="3633" y="1128"/>
                </a:lnTo>
                <a:lnTo>
                  <a:pt x="3633" y="1121"/>
                </a:lnTo>
                <a:close/>
                <a:moveTo>
                  <a:pt x="3718" y="1121"/>
                </a:moveTo>
                <a:lnTo>
                  <a:pt x="3779" y="1121"/>
                </a:lnTo>
                <a:lnTo>
                  <a:pt x="3779" y="1128"/>
                </a:lnTo>
                <a:lnTo>
                  <a:pt x="3718" y="1128"/>
                </a:lnTo>
                <a:lnTo>
                  <a:pt x="3718" y="1121"/>
                </a:lnTo>
                <a:close/>
                <a:moveTo>
                  <a:pt x="3802" y="1121"/>
                </a:moveTo>
                <a:lnTo>
                  <a:pt x="3863" y="1121"/>
                </a:lnTo>
                <a:lnTo>
                  <a:pt x="3863" y="1128"/>
                </a:lnTo>
                <a:lnTo>
                  <a:pt x="3802" y="1128"/>
                </a:lnTo>
                <a:lnTo>
                  <a:pt x="3802" y="1121"/>
                </a:lnTo>
                <a:close/>
                <a:moveTo>
                  <a:pt x="3886" y="1121"/>
                </a:moveTo>
                <a:lnTo>
                  <a:pt x="3948" y="1121"/>
                </a:lnTo>
                <a:lnTo>
                  <a:pt x="3948" y="1128"/>
                </a:lnTo>
                <a:lnTo>
                  <a:pt x="3886" y="1128"/>
                </a:lnTo>
                <a:lnTo>
                  <a:pt x="3886" y="1121"/>
                </a:lnTo>
                <a:close/>
                <a:moveTo>
                  <a:pt x="3971" y="1121"/>
                </a:moveTo>
                <a:lnTo>
                  <a:pt x="4032" y="1121"/>
                </a:lnTo>
                <a:lnTo>
                  <a:pt x="4032" y="1128"/>
                </a:lnTo>
                <a:lnTo>
                  <a:pt x="3971" y="1128"/>
                </a:lnTo>
                <a:lnTo>
                  <a:pt x="3971" y="1121"/>
                </a:lnTo>
                <a:close/>
                <a:moveTo>
                  <a:pt x="4055" y="1121"/>
                </a:moveTo>
                <a:lnTo>
                  <a:pt x="4117" y="1121"/>
                </a:lnTo>
                <a:lnTo>
                  <a:pt x="4117" y="1128"/>
                </a:lnTo>
                <a:lnTo>
                  <a:pt x="4055" y="1128"/>
                </a:lnTo>
                <a:lnTo>
                  <a:pt x="4055" y="1121"/>
                </a:lnTo>
                <a:close/>
                <a:moveTo>
                  <a:pt x="4140" y="1121"/>
                </a:moveTo>
                <a:lnTo>
                  <a:pt x="4201" y="1121"/>
                </a:lnTo>
                <a:lnTo>
                  <a:pt x="4201" y="1128"/>
                </a:lnTo>
                <a:lnTo>
                  <a:pt x="4140" y="1128"/>
                </a:lnTo>
                <a:lnTo>
                  <a:pt x="4140" y="1121"/>
                </a:lnTo>
                <a:close/>
                <a:moveTo>
                  <a:pt x="4224" y="1121"/>
                </a:moveTo>
                <a:lnTo>
                  <a:pt x="4286" y="1121"/>
                </a:lnTo>
                <a:lnTo>
                  <a:pt x="4286" y="1128"/>
                </a:lnTo>
                <a:lnTo>
                  <a:pt x="4224" y="1128"/>
                </a:lnTo>
                <a:lnTo>
                  <a:pt x="4224" y="1121"/>
                </a:lnTo>
                <a:close/>
                <a:moveTo>
                  <a:pt x="4309" y="1121"/>
                </a:moveTo>
                <a:lnTo>
                  <a:pt x="4370" y="1121"/>
                </a:lnTo>
                <a:lnTo>
                  <a:pt x="4370" y="1128"/>
                </a:lnTo>
                <a:lnTo>
                  <a:pt x="4309" y="1128"/>
                </a:lnTo>
                <a:lnTo>
                  <a:pt x="4309" y="1121"/>
                </a:lnTo>
                <a:close/>
                <a:moveTo>
                  <a:pt x="4393" y="1121"/>
                </a:moveTo>
                <a:lnTo>
                  <a:pt x="4455" y="1121"/>
                </a:lnTo>
                <a:lnTo>
                  <a:pt x="4455" y="1128"/>
                </a:lnTo>
                <a:lnTo>
                  <a:pt x="4393" y="1128"/>
                </a:lnTo>
                <a:lnTo>
                  <a:pt x="4393" y="1121"/>
                </a:lnTo>
                <a:close/>
                <a:moveTo>
                  <a:pt x="4478" y="1121"/>
                </a:moveTo>
                <a:lnTo>
                  <a:pt x="4479" y="1121"/>
                </a:lnTo>
                <a:lnTo>
                  <a:pt x="4479" y="1128"/>
                </a:lnTo>
                <a:lnTo>
                  <a:pt x="4478" y="1128"/>
                </a:lnTo>
                <a:lnTo>
                  <a:pt x="4478" y="1121"/>
                </a:lnTo>
                <a:close/>
                <a:moveTo>
                  <a:pt x="0" y="747"/>
                </a:moveTo>
                <a:lnTo>
                  <a:pt x="62" y="747"/>
                </a:lnTo>
                <a:lnTo>
                  <a:pt x="62" y="755"/>
                </a:lnTo>
                <a:lnTo>
                  <a:pt x="0" y="755"/>
                </a:lnTo>
                <a:lnTo>
                  <a:pt x="0" y="747"/>
                </a:lnTo>
                <a:close/>
                <a:moveTo>
                  <a:pt x="85" y="747"/>
                </a:moveTo>
                <a:lnTo>
                  <a:pt x="146" y="747"/>
                </a:lnTo>
                <a:lnTo>
                  <a:pt x="146" y="755"/>
                </a:lnTo>
                <a:lnTo>
                  <a:pt x="85" y="755"/>
                </a:lnTo>
                <a:lnTo>
                  <a:pt x="85" y="747"/>
                </a:lnTo>
                <a:close/>
                <a:moveTo>
                  <a:pt x="169" y="747"/>
                </a:moveTo>
                <a:lnTo>
                  <a:pt x="231" y="747"/>
                </a:lnTo>
                <a:lnTo>
                  <a:pt x="231" y="755"/>
                </a:lnTo>
                <a:lnTo>
                  <a:pt x="169" y="755"/>
                </a:lnTo>
                <a:lnTo>
                  <a:pt x="169" y="747"/>
                </a:lnTo>
                <a:close/>
                <a:moveTo>
                  <a:pt x="254" y="747"/>
                </a:moveTo>
                <a:lnTo>
                  <a:pt x="315" y="747"/>
                </a:lnTo>
                <a:lnTo>
                  <a:pt x="315" y="755"/>
                </a:lnTo>
                <a:lnTo>
                  <a:pt x="254" y="755"/>
                </a:lnTo>
                <a:lnTo>
                  <a:pt x="254" y="747"/>
                </a:lnTo>
                <a:close/>
                <a:moveTo>
                  <a:pt x="338" y="747"/>
                </a:moveTo>
                <a:lnTo>
                  <a:pt x="400" y="747"/>
                </a:lnTo>
                <a:lnTo>
                  <a:pt x="400" y="755"/>
                </a:lnTo>
                <a:lnTo>
                  <a:pt x="338" y="755"/>
                </a:lnTo>
                <a:lnTo>
                  <a:pt x="338" y="747"/>
                </a:lnTo>
                <a:close/>
                <a:moveTo>
                  <a:pt x="423" y="747"/>
                </a:moveTo>
                <a:lnTo>
                  <a:pt x="484" y="747"/>
                </a:lnTo>
                <a:lnTo>
                  <a:pt x="484" y="755"/>
                </a:lnTo>
                <a:lnTo>
                  <a:pt x="423" y="755"/>
                </a:lnTo>
                <a:lnTo>
                  <a:pt x="423" y="747"/>
                </a:lnTo>
                <a:close/>
                <a:moveTo>
                  <a:pt x="507" y="747"/>
                </a:moveTo>
                <a:lnTo>
                  <a:pt x="569" y="747"/>
                </a:lnTo>
                <a:lnTo>
                  <a:pt x="569" y="755"/>
                </a:lnTo>
                <a:lnTo>
                  <a:pt x="507" y="755"/>
                </a:lnTo>
                <a:lnTo>
                  <a:pt x="507" y="747"/>
                </a:lnTo>
                <a:close/>
                <a:moveTo>
                  <a:pt x="592" y="747"/>
                </a:moveTo>
                <a:lnTo>
                  <a:pt x="653" y="747"/>
                </a:lnTo>
                <a:lnTo>
                  <a:pt x="653" y="755"/>
                </a:lnTo>
                <a:lnTo>
                  <a:pt x="592" y="755"/>
                </a:lnTo>
                <a:lnTo>
                  <a:pt x="592" y="747"/>
                </a:lnTo>
                <a:close/>
                <a:moveTo>
                  <a:pt x="676" y="747"/>
                </a:moveTo>
                <a:lnTo>
                  <a:pt x="738" y="747"/>
                </a:lnTo>
                <a:lnTo>
                  <a:pt x="738" y="755"/>
                </a:lnTo>
                <a:lnTo>
                  <a:pt x="676" y="755"/>
                </a:lnTo>
                <a:lnTo>
                  <a:pt x="676" y="747"/>
                </a:lnTo>
                <a:close/>
                <a:moveTo>
                  <a:pt x="761" y="747"/>
                </a:moveTo>
                <a:lnTo>
                  <a:pt x="822" y="747"/>
                </a:lnTo>
                <a:lnTo>
                  <a:pt x="822" y="755"/>
                </a:lnTo>
                <a:lnTo>
                  <a:pt x="761" y="755"/>
                </a:lnTo>
                <a:lnTo>
                  <a:pt x="761" y="747"/>
                </a:lnTo>
                <a:close/>
                <a:moveTo>
                  <a:pt x="845" y="747"/>
                </a:moveTo>
                <a:lnTo>
                  <a:pt x="907" y="747"/>
                </a:lnTo>
                <a:lnTo>
                  <a:pt x="907" y="755"/>
                </a:lnTo>
                <a:lnTo>
                  <a:pt x="845" y="755"/>
                </a:lnTo>
                <a:lnTo>
                  <a:pt x="845" y="747"/>
                </a:lnTo>
                <a:close/>
                <a:moveTo>
                  <a:pt x="930" y="747"/>
                </a:moveTo>
                <a:lnTo>
                  <a:pt x="991" y="747"/>
                </a:lnTo>
                <a:lnTo>
                  <a:pt x="991" y="755"/>
                </a:lnTo>
                <a:lnTo>
                  <a:pt x="930" y="755"/>
                </a:lnTo>
                <a:lnTo>
                  <a:pt x="930" y="747"/>
                </a:lnTo>
                <a:close/>
                <a:moveTo>
                  <a:pt x="1014" y="747"/>
                </a:moveTo>
                <a:lnTo>
                  <a:pt x="1076" y="747"/>
                </a:lnTo>
                <a:lnTo>
                  <a:pt x="1076" y="755"/>
                </a:lnTo>
                <a:lnTo>
                  <a:pt x="1014" y="755"/>
                </a:lnTo>
                <a:lnTo>
                  <a:pt x="1014" y="747"/>
                </a:lnTo>
                <a:close/>
                <a:moveTo>
                  <a:pt x="1099" y="747"/>
                </a:moveTo>
                <a:lnTo>
                  <a:pt x="1160" y="747"/>
                </a:lnTo>
                <a:lnTo>
                  <a:pt x="1160" y="755"/>
                </a:lnTo>
                <a:lnTo>
                  <a:pt x="1099" y="755"/>
                </a:lnTo>
                <a:lnTo>
                  <a:pt x="1099" y="747"/>
                </a:lnTo>
                <a:close/>
                <a:moveTo>
                  <a:pt x="1183" y="747"/>
                </a:moveTo>
                <a:lnTo>
                  <a:pt x="1245" y="747"/>
                </a:lnTo>
                <a:lnTo>
                  <a:pt x="1245" y="755"/>
                </a:lnTo>
                <a:lnTo>
                  <a:pt x="1183" y="755"/>
                </a:lnTo>
                <a:lnTo>
                  <a:pt x="1183" y="747"/>
                </a:lnTo>
                <a:close/>
                <a:moveTo>
                  <a:pt x="1268" y="747"/>
                </a:moveTo>
                <a:lnTo>
                  <a:pt x="1329" y="747"/>
                </a:lnTo>
                <a:lnTo>
                  <a:pt x="1329" y="755"/>
                </a:lnTo>
                <a:lnTo>
                  <a:pt x="1268" y="755"/>
                </a:lnTo>
                <a:lnTo>
                  <a:pt x="1268" y="747"/>
                </a:lnTo>
                <a:close/>
                <a:moveTo>
                  <a:pt x="1352" y="747"/>
                </a:moveTo>
                <a:lnTo>
                  <a:pt x="1414" y="747"/>
                </a:lnTo>
                <a:lnTo>
                  <a:pt x="1414" y="755"/>
                </a:lnTo>
                <a:lnTo>
                  <a:pt x="1352" y="755"/>
                </a:lnTo>
                <a:lnTo>
                  <a:pt x="1352" y="747"/>
                </a:lnTo>
                <a:close/>
                <a:moveTo>
                  <a:pt x="1437" y="747"/>
                </a:moveTo>
                <a:lnTo>
                  <a:pt x="1498" y="747"/>
                </a:lnTo>
                <a:lnTo>
                  <a:pt x="1498" y="755"/>
                </a:lnTo>
                <a:lnTo>
                  <a:pt x="1437" y="755"/>
                </a:lnTo>
                <a:lnTo>
                  <a:pt x="1437" y="747"/>
                </a:lnTo>
                <a:close/>
                <a:moveTo>
                  <a:pt x="1521" y="747"/>
                </a:moveTo>
                <a:lnTo>
                  <a:pt x="1583" y="747"/>
                </a:lnTo>
                <a:lnTo>
                  <a:pt x="1583" y="755"/>
                </a:lnTo>
                <a:lnTo>
                  <a:pt x="1521" y="755"/>
                </a:lnTo>
                <a:lnTo>
                  <a:pt x="1521" y="747"/>
                </a:lnTo>
                <a:close/>
                <a:moveTo>
                  <a:pt x="1606" y="747"/>
                </a:moveTo>
                <a:lnTo>
                  <a:pt x="1667" y="747"/>
                </a:lnTo>
                <a:lnTo>
                  <a:pt x="1667" y="755"/>
                </a:lnTo>
                <a:lnTo>
                  <a:pt x="1606" y="755"/>
                </a:lnTo>
                <a:lnTo>
                  <a:pt x="1606" y="747"/>
                </a:lnTo>
                <a:close/>
                <a:moveTo>
                  <a:pt x="1690" y="747"/>
                </a:moveTo>
                <a:lnTo>
                  <a:pt x="1751" y="747"/>
                </a:lnTo>
                <a:lnTo>
                  <a:pt x="1751" y="755"/>
                </a:lnTo>
                <a:lnTo>
                  <a:pt x="1690" y="755"/>
                </a:lnTo>
                <a:lnTo>
                  <a:pt x="1690" y="747"/>
                </a:lnTo>
                <a:close/>
                <a:moveTo>
                  <a:pt x="1775" y="747"/>
                </a:moveTo>
                <a:lnTo>
                  <a:pt x="1836" y="747"/>
                </a:lnTo>
                <a:lnTo>
                  <a:pt x="1836" y="755"/>
                </a:lnTo>
                <a:lnTo>
                  <a:pt x="1775" y="755"/>
                </a:lnTo>
                <a:lnTo>
                  <a:pt x="1775" y="747"/>
                </a:lnTo>
                <a:close/>
                <a:moveTo>
                  <a:pt x="1859" y="747"/>
                </a:moveTo>
                <a:lnTo>
                  <a:pt x="1920" y="747"/>
                </a:lnTo>
                <a:lnTo>
                  <a:pt x="1920" y="755"/>
                </a:lnTo>
                <a:lnTo>
                  <a:pt x="1859" y="755"/>
                </a:lnTo>
                <a:lnTo>
                  <a:pt x="1859" y="747"/>
                </a:lnTo>
                <a:close/>
                <a:moveTo>
                  <a:pt x="1943" y="747"/>
                </a:moveTo>
                <a:lnTo>
                  <a:pt x="2005" y="747"/>
                </a:lnTo>
                <a:lnTo>
                  <a:pt x="2005" y="755"/>
                </a:lnTo>
                <a:lnTo>
                  <a:pt x="1943" y="755"/>
                </a:lnTo>
                <a:lnTo>
                  <a:pt x="1943" y="747"/>
                </a:lnTo>
                <a:close/>
                <a:moveTo>
                  <a:pt x="2028" y="747"/>
                </a:moveTo>
                <a:lnTo>
                  <a:pt x="2089" y="747"/>
                </a:lnTo>
                <a:lnTo>
                  <a:pt x="2089" y="755"/>
                </a:lnTo>
                <a:lnTo>
                  <a:pt x="2028" y="755"/>
                </a:lnTo>
                <a:lnTo>
                  <a:pt x="2028" y="747"/>
                </a:lnTo>
                <a:close/>
                <a:moveTo>
                  <a:pt x="2112" y="747"/>
                </a:moveTo>
                <a:lnTo>
                  <a:pt x="2174" y="747"/>
                </a:lnTo>
                <a:lnTo>
                  <a:pt x="2174" y="755"/>
                </a:lnTo>
                <a:lnTo>
                  <a:pt x="2112" y="755"/>
                </a:lnTo>
                <a:lnTo>
                  <a:pt x="2112" y="747"/>
                </a:lnTo>
                <a:close/>
                <a:moveTo>
                  <a:pt x="2197" y="747"/>
                </a:moveTo>
                <a:lnTo>
                  <a:pt x="2258" y="747"/>
                </a:lnTo>
                <a:lnTo>
                  <a:pt x="2258" y="755"/>
                </a:lnTo>
                <a:lnTo>
                  <a:pt x="2197" y="755"/>
                </a:lnTo>
                <a:lnTo>
                  <a:pt x="2197" y="747"/>
                </a:lnTo>
                <a:close/>
                <a:moveTo>
                  <a:pt x="2281" y="747"/>
                </a:moveTo>
                <a:lnTo>
                  <a:pt x="2343" y="747"/>
                </a:lnTo>
                <a:lnTo>
                  <a:pt x="2343" y="755"/>
                </a:lnTo>
                <a:lnTo>
                  <a:pt x="2281" y="755"/>
                </a:lnTo>
                <a:lnTo>
                  <a:pt x="2281" y="747"/>
                </a:lnTo>
                <a:close/>
                <a:moveTo>
                  <a:pt x="2366" y="747"/>
                </a:moveTo>
                <a:lnTo>
                  <a:pt x="2427" y="747"/>
                </a:lnTo>
                <a:lnTo>
                  <a:pt x="2427" y="755"/>
                </a:lnTo>
                <a:lnTo>
                  <a:pt x="2366" y="755"/>
                </a:lnTo>
                <a:lnTo>
                  <a:pt x="2366" y="747"/>
                </a:lnTo>
                <a:close/>
                <a:moveTo>
                  <a:pt x="2450" y="747"/>
                </a:moveTo>
                <a:lnTo>
                  <a:pt x="2512" y="747"/>
                </a:lnTo>
                <a:lnTo>
                  <a:pt x="2512" y="755"/>
                </a:lnTo>
                <a:lnTo>
                  <a:pt x="2450" y="755"/>
                </a:lnTo>
                <a:lnTo>
                  <a:pt x="2450" y="747"/>
                </a:lnTo>
                <a:close/>
                <a:moveTo>
                  <a:pt x="2535" y="747"/>
                </a:moveTo>
                <a:lnTo>
                  <a:pt x="2596" y="747"/>
                </a:lnTo>
                <a:lnTo>
                  <a:pt x="2596" y="755"/>
                </a:lnTo>
                <a:lnTo>
                  <a:pt x="2535" y="755"/>
                </a:lnTo>
                <a:lnTo>
                  <a:pt x="2535" y="747"/>
                </a:lnTo>
                <a:close/>
                <a:moveTo>
                  <a:pt x="2619" y="747"/>
                </a:moveTo>
                <a:lnTo>
                  <a:pt x="2681" y="747"/>
                </a:lnTo>
                <a:lnTo>
                  <a:pt x="2681" y="755"/>
                </a:lnTo>
                <a:lnTo>
                  <a:pt x="2619" y="755"/>
                </a:lnTo>
                <a:lnTo>
                  <a:pt x="2619" y="747"/>
                </a:lnTo>
                <a:close/>
                <a:moveTo>
                  <a:pt x="2704" y="747"/>
                </a:moveTo>
                <a:lnTo>
                  <a:pt x="2765" y="747"/>
                </a:lnTo>
                <a:lnTo>
                  <a:pt x="2765" y="755"/>
                </a:lnTo>
                <a:lnTo>
                  <a:pt x="2704" y="755"/>
                </a:lnTo>
                <a:lnTo>
                  <a:pt x="2704" y="747"/>
                </a:lnTo>
                <a:close/>
                <a:moveTo>
                  <a:pt x="2788" y="747"/>
                </a:moveTo>
                <a:lnTo>
                  <a:pt x="2850" y="747"/>
                </a:lnTo>
                <a:lnTo>
                  <a:pt x="2850" y="755"/>
                </a:lnTo>
                <a:lnTo>
                  <a:pt x="2788" y="755"/>
                </a:lnTo>
                <a:lnTo>
                  <a:pt x="2788" y="747"/>
                </a:lnTo>
                <a:close/>
                <a:moveTo>
                  <a:pt x="2873" y="747"/>
                </a:moveTo>
                <a:lnTo>
                  <a:pt x="2934" y="747"/>
                </a:lnTo>
                <a:lnTo>
                  <a:pt x="2934" y="755"/>
                </a:lnTo>
                <a:lnTo>
                  <a:pt x="2873" y="755"/>
                </a:lnTo>
                <a:lnTo>
                  <a:pt x="2873" y="747"/>
                </a:lnTo>
                <a:close/>
                <a:moveTo>
                  <a:pt x="2957" y="747"/>
                </a:moveTo>
                <a:lnTo>
                  <a:pt x="3019" y="747"/>
                </a:lnTo>
                <a:lnTo>
                  <a:pt x="3019" y="755"/>
                </a:lnTo>
                <a:lnTo>
                  <a:pt x="2957" y="755"/>
                </a:lnTo>
                <a:lnTo>
                  <a:pt x="2957" y="747"/>
                </a:lnTo>
                <a:close/>
                <a:moveTo>
                  <a:pt x="3042" y="747"/>
                </a:moveTo>
                <a:lnTo>
                  <a:pt x="3103" y="747"/>
                </a:lnTo>
                <a:lnTo>
                  <a:pt x="3103" y="755"/>
                </a:lnTo>
                <a:lnTo>
                  <a:pt x="3042" y="755"/>
                </a:lnTo>
                <a:lnTo>
                  <a:pt x="3042" y="747"/>
                </a:lnTo>
                <a:close/>
                <a:moveTo>
                  <a:pt x="3126" y="747"/>
                </a:moveTo>
                <a:lnTo>
                  <a:pt x="3188" y="747"/>
                </a:lnTo>
                <a:lnTo>
                  <a:pt x="3188" y="755"/>
                </a:lnTo>
                <a:lnTo>
                  <a:pt x="3126" y="755"/>
                </a:lnTo>
                <a:lnTo>
                  <a:pt x="3126" y="747"/>
                </a:lnTo>
                <a:close/>
                <a:moveTo>
                  <a:pt x="3211" y="747"/>
                </a:moveTo>
                <a:lnTo>
                  <a:pt x="3272" y="747"/>
                </a:lnTo>
                <a:lnTo>
                  <a:pt x="3272" y="755"/>
                </a:lnTo>
                <a:lnTo>
                  <a:pt x="3211" y="755"/>
                </a:lnTo>
                <a:lnTo>
                  <a:pt x="3211" y="747"/>
                </a:lnTo>
                <a:close/>
                <a:moveTo>
                  <a:pt x="3295" y="747"/>
                </a:moveTo>
                <a:lnTo>
                  <a:pt x="3357" y="747"/>
                </a:lnTo>
                <a:lnTo>
                  <a:pt x="3357" y="755"/>
                </a:lnTo>
                <a:lnTo>
                  <a:pt x="3295" y="755"/>
                </a:lnTo>
                <a:lnTo>
                  <a:pt x="3295" y="747"/>
                </a:lnTo>
                <a:close/>
                <a:moveTo>
                  <a:pt x="3380" y="747"/>
                </a:moveTo>
                <a:lnTo>
                  <a:pt x="3441" y="747"/>
                </a:lnTo>
                <a:lnTo>
                  <a:pt x="3441" y="755"/>
                </a:lnTo>
                <a:lnTo>
                  <a:pt x="3380" y="755"/>
                </a:lnTo>
                <a:lnTo>
                  <a:pt x="3380" y="747"/>
                </a:lnTo>
                <a:close/>
                <a:moveTo>
                  <a:pt x="3464" y="747"/>
                </a:moveTo>
                <a:lnTo>
                  <a:pt x="3526" y="747"/>
                </a:lnTo>
                <a:lnTo>
                  <a:pt x="3526" y="755"/>
                </a:lnTo>
                <a:lnTo>
                  <a:pt x="3464" y="755"/>
                </a:lnTo>
                <a:lnTo>
                  <a:pt x="3464" y="747"/>
                </a:lnTo>
                <a:close/>
                <a:moveTo>
                  <a:pt x="3549" y="747"/>
                </a:moveTo>
                <a:lnTo>
                  <a:pt x="3610" y="747"/>
                </a:lnTo>
                <a:lnTo>
                  <a:pt x="3610" y="755"/>
                </a:lnTo>
                <a:lnTo>
                  <a:pt x="3549" y="755"/>
                </a:lnTo>
                <a:lnTo>
                  <a:pt x="3549" y="747"/>
                </a:lnTo>
                <a:close/>
                <a:moveTo>
                  <a:pt x="3633" y="747"/>
                </a:moveTo>
                <a:lnTo>
                  <a:pt x="3694" y="747"/>
                </a:lnTo>
                <a:lnTo>
                  <a:pt x="3694" y="755"/>
                </a:lnTo>
                <a:lnTo>
                  <a:pt x="3633" y="755"/>
                </a:lnTo>
                <a:lnTo>
                  <a:pt x="3633" y="747"/>
                </a:lnTo>
                <a:close/>
                <a:moveTo>
                  <a:pt x="3718" y="747"/>
                </a:moveTo>
                <a:lnTo>
                  <a:pt x="3779" y="747"/>
                </a:lnTo>
                <a:lnTo>
                  <a:pt x="3779" y="755"/>
                </a:lnTo>
                <a:lnTo>
                  <a:pt x="3718" y="755"/>
                </a:lnTo>
                <a:lnTo>
                  <a:pt x="3718" y="747"/>
                </a:lnTo>
                <a:close/>
                <a:moveTo>
                  <a:pt x="3802" y="747"/>
                </a:moveTo>
                <a:lnTo>
                  <a:pt x="3863" y="747"/>
                </a:lnTo>
                <a:lnTo>
                  <a:pt x="3863" y="755"/>
                </a:lnTo>
                <a:lnTo>
                  <a:pt x="3802" y="755"/>
                </a:lnTo>
                <a:lnTo>
                  <a:pt x="3802" y="747"/>
                </a:lnTo>
                <a:close/>
                <a:moveTo>
                  <a:pt x="3886" y="747"/>
                </a:moveTo>
                <a:lnTo>
                  <a:pt x="3948" y="747"/>
                </a:lnTo>
                <a:lnTo>
                  <a:pt x="3948" y="755"/>
                </a:lnTo>
                <a:lnTo>
                  <a:pt x="3886" y="755"/>
                </a:lnTo>
                <a:lnTo>
                  <a:pt x="3886" y="747"/>
                </a:lnTo>
                <a:close/>
                <a:moveTo>
                  <a:pt x="3971" y="747"/>
                </a:moveTo>
                <a:lnTo>
                  <a:pt x="4032" y="747"/>
                </a:lnTo>
                <a:lnTo>
                  <a:pt x="4032" y="755"/>
                </a:lnTo>
                <a:lnTo>
                  <a:pt x="3971" y="755"/>
                </a:lnTo>
                <a:lnTo>
                  <a:pt x="3971" y="747"/>
                </a:lnTo>
                <a:close/>
                <a:moveTo>
                  <a:pt x="4055" y="747"/>
                </a:moveTo>
                <a:lnTo>
                  <a:pt x="4117" y="747"/>
                </a:lnTo>
                <a:lnTo>
                  <a:pt x="4117" y="755"/>
                </a:lnTo>
                <a:lnTo>
                  <a:pt x="4055" y="755"/>
                </a:lnTo>
                <a:lnTo>
                  <a:pt x="4055" y="747"/>
                </a:lnTo>
                <a:close/>
                <a:moveTo>
                  <a:pt x="4140" y="747"/>
                </a:moveTo>
                <a:lnTo>
                  <a:pt x="4201" y="747"/>
                </a:lnTo>
                <a:lnTo>
                  <a:pt x="4201" y="755"/>
                </a:lnTo>
                <a:lnTo>
                  <a:pt x="4140" y="755"/>
                </a:lnTo>
                <a:lnTo>
                  <a:pt x="4140" y="747"/>
                </a:lnTo>
                <a:close/>
                <a:moveTo>
                  <a:pt x="4224" y="747"/>
                </a:moveTo>
                <a:lnTo>
                  <a:pt x="4286" y="747"/>
                </a:lnTo>
                <a:lnTo>
                  <a:pt x="4286" y="755"/>
                </a:lnTo>
                <a:lnTo>
                  <a:pt x="4224" y="755"/>
                </a:lnTo>
                <a:lnTo>
                  <a:pt x="4224" y="747"/>
                </a:lnTo>
                <a:close/>
                <a:moveTo>
                  <a:pt x="4309" y="747"/>
                </a:moveTo>
                <a:lnTo>
                  <a:pt x="4370" y="747"/>
                </a:lnTo>
                <a:lnTo>
                  <a:pt x="4370" y="755"/>
                </a:lnTo>
                <a:lnTo>
                  <a:pt x="4309" y="755"/>
                </a:lnTo>
                <a:lnTo>
                  <a:pt x="4309" y="747"/>
                </a:lnTo>
                <a:close/>
                <a:moveTo>
                  <a:pt x="4393" y="747"/>
                </a:moveTo>
                <a:lnTo>
                  <a:pt x="4455" y="747"/>
                </a:lnTo>
                <a:lnTo>
                  <a:pt x="4455" y="755"/>
                </a:lnTo>
                <a:lnTo>
                  <a:pt x="4393" y="755"/>
                </a:lnTo>
                <a:lnTo>
                  <a:pt x="4393" y="747"/>
                </a:lnTo>
                <a:close/>
                <a:moveTo>
                  <a:pt x="4478" y="747"/>
                </a:moveTo>
                <a:lnTo>
                  <a:pt x="4479" y="747"/>
                </a:lnTo>
                <a:lnTo>
                  <a:pt x="4479" y="755"/>
                </a:lnTo>
                <a:lnTo>
                  <a:pt x="4478" y="755"/>
                </a:lnTo>
                <a:lnTo>
                  <a:pt x="4478" y="747"/>
                </a:lnTo>
                <a:close/>
                <a:moveTo>
                  <a:pt x="0" y="374"/>
                </a:moveTo>
                <a:lnTo>
                  <a:pt x="62" y="374"/>
                </a:lnTo>
                <a:lnTo>
                  <a:pt x="62" y="381"/>
                </a:lnTo>
                <a:lnTo>
                  <a:pt x="0" y="381"/>
                </a:lnTo>
                <a:lnTo>
                  <a:pt x="0" y="374"/>
                </a:lnTo>
                <a:close/>
                <a:moveTo>
                  <a:pt x="85" y="374"/>
                </a:moveTo>
                <a:lnTo>
                  <a:pt x="146" y="374"/>
                </a:lnTo>
                <a:lnTo>
                  <a:pt x="146" y="381"/>
                </a:lnTo>
                <a:lnTo>
                  <a:pt x="85" y="381"/>
                </a:lnTo>
                <a:lnTo>
                  <a:pt x="85" y="374"/>
                </a:lnTo>
                <a:close/>
                <a:moveTo>
                  <a:pt x="169" y="374"/>
                </a:moveTo>
                <a:lnTo>
                  <a:pt x="231" y="374"/>
                </a:lnTo>
                <a:lnTo>
                  <a:pt x="231" y="381"/>
                </a:lnTo>
                <a:lnTo>
                  <a:pt x="169" y="381"/>
                </a:lnTo>
                <a:lnTo>
                  <a:pt x="169" y="374"/>
                </a:lnTo>
                <a:close/>
                <a:moveTo>
                  <a:pt x="254" y="374"/>
                </a:moveTo>
                <a:lnTo>
                  <a:pt x="315" y="374"/>
                </a:lnTo>
                <a:lnTo>
                  <a:pt x="315" y="381"/>
                </a:lnTo>
                <a:lnTo>
                  <a:pt x="254" y="381"/>
                </a:lnTo>
                <a:lnTo>
                  <a:pt x="254" y="374"/>
                </a:lnTo>
                <a:close/>
                <a:moveTo>
                  <a:pt x="338" y="374"/>
                </a:moveTo>
                <a:lnTo>
                  <a:pt x="400" y="374"/>
                </a:lnTo>
                <a:lnTo>
                  <a:pt x="400" y="381"/>
                </a:lnTo>
                <a:lnTo>
                  <a:pt x="338" y="381"/>
                </a:lnTo>
                <a:lnTo>
                  <a:pt x="338" y="374"/>
                </a:lnTo>
                <a:close/>
                <a:moveTo>
                  <a:pt x="423" y="374"/>
                </a:moveTo>
                <a:lnTo>
                  <a:pt x="484" y="374"/>
                </a:lnTo>
                <a:lnTo>
                  <a:pt x="484" y="381"/>
                </a:lnTo>
                <a:lnTo>
                  <a:pt x="423" y="381"/>
                </a:lnTo>
                <a:lnTo>
                  <a:pt x="423" y="374"/>
                </a:lnTo>
                <a:close/>
                <a:moveTo>
                  <a:pt x="507" y="374"/>
                </a:moveTo>
                <a:lnTo>
                  <a:pt x="569" y="374"/>
                </a:lnTo>
                <a:lnTo>
                  <a:pt x="569" y="381"/>
                </a:lnTo>
                <a:lnTo>
                  <a:pt x="507" y="381"/>
                </a:lnTo>
                <a:lnTo>
                  <a:pt x="507" y="374"/>
                </a:lnTo>
                <a:close/>
                <a:moveTo>
                  <a:pt x="592" y="374"/>
                </a:moveTo>
                <a:lnTo>
                  <a:pt x="653" y="374"/>
                </a:lnTo>
                <a:lnTo>
                  <a:pt x="653" y="381"/>
                </a:lnTo>
                <a:lnTo>
                  <a:pt x="592" y="381"/>
                </a:lnTo>
                <a:lnTo>
                  <a:pt x="592" y="374"/>
                </a:lnTo>
                <a:close/>
                <a:moveTo>
                  <a:pt x="676" y="374"/>
                </a:moveTo>
                <a:lnTo>
                  <a:pt x="738" y="374"/>
                </a:lnTo>
                <a:lnTo>
                  <a:pt x="738" y="381"/>
                </a:lnTo>
                <a:lnTo>
                  <a:pt x="676" y="381"/>
                </a:lnTo>
                <a:lnTo>
                  <a:pt x="676" y="374"/>
                </a:lnTo>
                <a:close/>
                <a:moveTo>
                  <a:pt x="761" y="374"/>
                </a:moveTo>
                <a:lnTo>
                  <a:pt x="822" y="374"/>
                </a:lnTo>
                <a:lnTo>
                  <a:pt x="822" y="381"/>
                </a:lnTo>
                <a:lnTo>
                  <a:pt x="761" y="381"/>
                </a:lnTo>
                <a:lnTo>
                  <a:pt x="761" y="374"/>
                </a:lnTo>
                <a:close/>
                <a:moveTo>
                  <a:pt x="845" y="374"/>
                </a:moveTo>
                <a:lnTo>
                  <a:pt x="907" y="374"/>
                </a:lnTo>
                <a:lnTo>
                  <a:pt x="907" y="381"/>
                </a:lnTo>
                <a:lnTo>
                  <a:pt x="845" y="381"/>
                </a:lnTo>
                <a:lnTo>
                  <a:pt x="845" y="374"/>
                </a:lnTo>
                <a:close/>
                <a:moveTo>
                  <a:pt x="930" y="374"/>
                </a:moveTo>
                <a:lnTo>
                  <a:pt x="991" y="374"/>
                </a:lnTo>
                <a:lnTo>
                  <a:pt x="991" y="381"/>
                </a:lnTo>
                <a:lnTo>
                  <a:pt x="930" y="381"/>
                </a:lnTo>
                <a:lnTo>
                  <a:pt x="930" y="374"/>
                </a:lnTo>
                <a:close/>
                <a:moveTo>
                  <a:pt x="1014" y="374"/>
                </a:moveTo>
                <a:lnTo>
                  <a:pt x="1076" y="374"/>
                </a:lnTo>
                <a:lnTo>
                  <a:pt x="1076" y="381"/>
                </a:lnTo>
                <a:lnTo>
                  <a:pt x="1014" y="381"/>
                </a:lnTo>
                <a:lnTo>
                  <a:pt x="1014" y="374"/>
                </a:lnTo>
                <a:close/>
                <a:moveTo>
                  <a:pt x="1099" y="374"/>
                </a:moveTo>
                <a:lnTo>
                  <a:pt x="1160" y="374"/>
                </a:lnTo>
                <a:lnTo>
                  <a:pt x="1160" y="381"/>
                </a:lnTo>
                <a:lnTo>
                  <a:pt x="1099" y="381"/>
                </a:lnTo>
                <a:lnTo>
                  <a:pt x="1099" y="374"/>
                </a:lnTo>
                <a:close/>
                <a:moveTo>
                  <a:pt x="1183" y="374"/>
                </a:moveTo>
                <a:lnTo>
                  <a:pt x="1245" y="374"/>
                </a:lnTo>
                <a:lnTo>
                  <a:pt x="1245" y="381"/>
                </a:lnTo>
                <a:lnTo>
                  <a:pt x="1183" y="381"/>
                </a:lnTo>
                <a:lnTo>
                  <a:pt x="1183" y="374"/>
                </a:lnTo>
                <a:close/>
                <a:moveTo>
                  <a:pt x="1268" y="374"/>
                </a:moveTo>
                <a:lnTo>
                  <a:pt x="1329" y="374"/>
                </a:lnTo>
                <a:lnTo>
                  <a:pt x="1329" y="381"/>
                </a:lnTo>
                <a:lnTo>
                  <a:pt x="1268" y="381"/>
                </a:lnTo>
                <a:lnTo>
                  <a:pt x="1268" y="374"/>
                </a:lnTo>
                <a:close/>
                <a:moveTo>
                  <a:pt x="1352" y="374"/>
                </a:moveTo>
                <a:lnTo>
                  <a:pt x="1414" y="374"/>
                </a:lnTo>
                <a:lnTo>
                  <a:pt x="1414" y="381"/>
                </a:lnTo>
                <a:lnTo>
                  <a:pt x="1352" y="381"/>
                </a:lnTo>
                <a:lnTo>
                  <a:pt x="1352" y="374"/>
                </a:lnTo>
                <a:close/>
                <a:moveTo>
                  <a:pt x="1437" y="374"/>
                </a:moveTo>
                <a:lnTo>
                  <a:pt x="1498" y="374"/>
                </a:lnTo>
                <a:lnTo>
                  <a:pt x="1498" y="381"/>
                </a:lnTo>
                <a:lnTo>
                  <a:pt x="1437" y="381"/>
                </a:lnTo>
                <a:lnTo>
                  <a:pt x="1437" y="374"/>
                </a:lnTo>
                <a:close/>
                <a:moveTo>
                  <a:pt x="1521" y="374"/>
                </a:moveTo>
                <a:lnTo>
                  <a:pt x="1583" y="374"/>
                </a:lnTo>
                <a:lnTo>
                  <a:pt x="1583" y="381"/>
                </a:lnTo>
                <a:lnTo>
                  <a:pt x="1521" y="381"/>
                </a:lnTo>
                <a:lnTo>
                  <a:pt x="1521" y="374"/>
                </a:lnTo>
                <a:close/>
                <a:moveTo>
                  <a:pt x="1606" y="374"/>
                </a:moveTo>
                <a:lnTo>
                  <a:pt x="1667" y="374"/>
                </a:lnTo>
                <a:lnTo>
                  <a:pt x="1667" y="381"/>
                </a:lnTo>
                <a:lnTo>
                  <a:pt x="1606" y="381"/>
                </a:lnTo>
                <a:lnTo>
                  <a:pt x="1606" y="374"/>
                </a:lnTo>
                <a:close/>
                <a:moveTo>
                  <a:pt x="1690" y="374"/>
                </a:moveTo>
                <a:lnTo>
                  <a:pt x="1751" y="374"/>
                </a:lnTo>
                <a:lnTo>
                  <a:pt x="1751" y="381"/>
                </a:lnTo>
                <a:lnTo>
                  <a:pt x="1690" y="381"/>
                </a:lnTo>
                <a:lnTo>
                  <a:pt x="1690" y="374"/>
                </a:lnTo>
                <a:close/>
                <a:moveTo>
                  <a:pt x="1775" y="374"/>
                </a:moveTo>
                <a:lnTo>
                  <a:pt x="1836" y="374"/>
                </a:lnTo>
                <a:lnTo>
                  <a:pt x="1836" y="381"/>
                </a:lnTo>
                <a:lnTo>
                  <a:pt x="1775" y="381"/>
                </a:lnTo>
                <a:lnTo>
                  <a:pt x="1775" y="374"/>
                </a:lnTo>
                <a:close/>
                <a:moveTo>
                  <a:pt x="1859" y="374"/>
                </a:moveTo>
                <a:lnTo>
                  <a:pt x="1920" y="374"/>
                </a:lnTo>
                <a:lnTo>
                  <a:pt x="1920" y="381"/>
                </a:lnTo>
                <a:lnTo>
                  <a:pt x="1859" y="381"/>
                </a:lnTo>
                <a:lnTo>
                  <a:pt x="1859" y="374"/>
                </a:lnTo>
                <a:close/>
                <a:moveTo>
                  <a:pt x="1943" y="374"/>
                </a:moveTo>
                <a:lnTo>
                  <a:pt x="2005" y="374"/>
                </a:lnTo>
                <a:lnTo>
                  <a:pt x="2005" y="381"/>
                </a:lnTo>
                <a:lnTo>
                  <a:pt x="1943" y="381"/>
                </a:lnTo>
                <a:lnTo>
                  <a:pt x="1943" y="374"/>
                </a:lnTo>
                <a:close/>
                <a:moveTo>
                  <a:pt x="2028" y="374"/>
                </a:moveTo>
                <a:lnTo>
                  <a:pt x="2089" y="374"/>
                </a:lnTo>
                <a:lnTo>
                  <a:pt x="2089" y="381"/>
                </a:lnTo>
                <a:lnTo>
                  <a:pt x="2028" y="381"/>
                </a:lnTo>
                <a:lnTo>
                  <a:pt x="2028" y="374"/>
                </a:lnTo>
                <a:close/>
                <a:moveTo>
                  <a:pt x="2112" y="374"/>
                </a:moveTo>
                <a:lnTo>
                  <a:pt x="2174" y="374"/>
                </a:lnTo>
                <a:lnTo>
                  <a:pt x="2174" y="381"/>
                </a:lnTo>
                <a:lnTo>
                  <a:pt x="2112" y="381"/>
                </a:lnTo>
                <a:lnTo>
                  <a:pt x="2112" y="374"/>
                </a:lnTo>
                <a:close/>
                <a:moveTo>
                  <a:pt x="2197" y="374"/>
                </a:moveTo>
                <a:lnTo>
                  <a:pt x="2258" y="374"/>
                </a:lnTo>
                <a:lnTo>
                  <a:pt x="2258" y="381"/>
                </a:lnTo>
                <a:lnTo>
                  <a:pt x="2197" y="381"/>
                </a:lnTo>
                <a:lnTo>
                  <a:pt x="2197" y="374"/>
                </a:lnTo>
                <a:close/>
                <a:moveTo>
                  <a:pt x="2281" y="374"/>
                </a:moveTo>
                <a:lnTo>
                  <a:pt x="2343" y="374"/>
                </a:lnTo>
                <a:lnTo>
                  <a:pt x="2343" y="381"/>
                </a:lnTo>
                <a:lnTo>
                  <a:pt x="2281" y="381"/>
                </a:lnTo>
                <a:lnTo>
                  <a:pt x="2281" y="374"/>
                </a:lnTo>
                <a:close/>
                <a:moveTo>
                  <a:pt x="2366" y="374"/>
                </a:moveTo>
                <a:lnTo>
                  <a:pt x="2427" y="374"/>
                </a:lnTo>
                <a:lnTo>
                  <a:pt x="2427" y="381"/>
                </a:lnTo>
                <a:lnTo>
                  <a:pt x="2366" y="381"/>
                </a:lnTo>
                <a:lnTo>
                  <a:pt x="2366" y="374"/>
                </a:lnTo>
                <a:close/>
                <a:moveTo>
                  <a:pt x="2450" y="374"/>
                </a:moveTo>
                <a:lnTo>
                  <a:pt x="2512" y="374"/>
                </a:lnTo>
                <a:lnTo>
                  <a:pt x="2512" y="381"/>
                </a:lnTo>
                <a:lnTo>
                  <a:pt x="2450" y="381"/>
                </a:lnTo>
                <a:lnTo>
                  <a:pt x="2450" y="374"/>
                </a:lnTo>
                <a:close/>
                <a:moveTo>
                  <a:pt x="2535" y="374"/>
                </a:moveTo>
                <a:lnTo>
                  <a:pt x="2596" y="374"/>
                </a:lnTo>
                <a:lnTo>
                  <a:pt x="2596" y="381"/>
                </a:lnTo>
                <a:lnTo>
                  <a:pt x="2535" y="381"/>
                </a:lnTo>
                <a:lnTo>
                  <a:pt x="2535" y="374"/>
                </a:lnTo>
                <a:close/>
                <a:moveTo>
                  <a:pt x="2619" y="374"/>
                </a:moveTo>
                <a:lnTo>
                  <a:pt x="2681" y="374"/>
                </a:lnTo>
                <a:lnTo>
                  <a:pt x="2681" y="381"/>
                </a:lnTo>
                <a:lnTo>
                  <a:pt x="2619" y="381"/>
                </a:lnTo>
                <a:lnTo>
                  <a:pt x="2619" y="374"/>
                </a:lnTo>
                <a:close/>
                <a:moveTo>
                  <a:pt x="2704" y="374"/>
                </a:moveTo>
                <a:lnTo>
                  <a:pt x="2765" y="374"/>
                </a:lnTo>
                <a:lnTo>
                  <a:pt x="2765" y="381"/>
                </a:lnTo>
                <a:lnTo>
                  <a:pt x="2704" y="381"/>
                </a:lnTo>
                <a:lnTo>
                  <a:pt x="2704" y="374"/>
                </a:lnTo>
                <a:close/>
                <a:moveTo>
                  <a:pt x="2788" y="374"/>
                </a:moveTo>
                <a:lnTo>
                  <a:pt x="2850" y="374"/>
                </a:lnTo>
                <a:lnTo>
                  <a:pt x="2850" y="381"/>
                </a:lnTo>
                <a:lnTo>
                  <a:pt x="2788" y="381"/>
                </a:lnTo>
                <a:lnTo>
                  <a:pt x="2788" y="374"/>
                </a:lnTo>
                <a:close/>
                <a:moveTo>
                  <a:pt x="2873" y="374"/>
                </a:moveTo>
                <a:lnTo>
                  <a:pt x="2934" y="374"/>
                </a:lnTo>
                <a:lnTo>
                  <a:pt x="2934" y="381"/>
                </a:lnTo>
                <a:lnTo>
                  <a:pt x="2873" y="381"/>
                </a:lnTo>
                <a:lnTo>
                  <a:pt x="2873" y="374"/>
                </a:lnTo>
                <a:close/>
                <a:moveTo>
                  <a:pt x="2957" y="374"/>
                </a:moveTo>
                <a:lnTo>
                  <a:pt x="3019" y="374"/>
                </a:lnTo>
                <a:lnTo>
                  <a:pt x="3019" y="381"/>
                </a:lnTo>
                <a:lnTo>
                  <a:pt x="2957" y="381"/>
                </a:lnTo>
                <a:lnTo>
                  <a:pt x="2957" y="374"/>
                </a:lnTo>
                <a:close/>
                <a:moveTo>
                  <a:pt x="3042" y="374"/>
                </a:moveTo>
                <a:lnTo>
                  <a:pt x="3103" y="374"/>
                </a:lnTo>
                <a:lnTo>
                  <a:pt x="3103" y="381"/>
                </a:lnTo>
                <a:lnTo>
                  <a:pt x="3042" y="381"/>
                </a:lnTo>
                <a:lnTo>
                  <a:pt x="3042" y="374"/>
                </a:lnTo>
                <a:close/>
                <a:moveTo>
                  <a:pt x="3126" y="374"/>
                </a:moveTo>
                <a:lnTo>
                  <a:pt x="3188" y="374"/>
                </a:lnTo>
                <a:lnTo>
                  <a:pt x="3188" y="381"/>
                </a:lnTo>
                <a:lnTo>
                  <a:pt x="3126" y="381"/>
                </a:lnTo>
                <a:lnTo>
                  <a:pt x="3126" y="374"/>
                </a:lnTo>
                <a:close/>
                <a:moveTo>
                  <a:pt x="3211" y="374"/>
                </a:moveTo>
                <a:lnTo>
                  <a:pt x="3272" y="374"/>
                </a:lnTo>
                <a:lnTo>
                  <a:pt x="3272" y="381"/>
                </a:lnTo>
                <a:lnTo>
                  <a:pt x="3211" y="381"/>
                </a:lnTo>
                <a:lnTo>
                  <a:pt x="3211" y="374"/>
                </a:lnTo>
                <a:close/>
                <a:moveTo>
                  <a:pt x="3295" y="374"/>
                </a:moveTo>
                <a:lnTo>
                  <a:pt x="3357" y="374"/>
                </a:lnTo>
                <a:lnTo>
                  <a:pt x="3357" y="381"/>
                </a:lnTo>
                <a:lnTo>
                  <a:pt x="3295" y="381"/>
                </a:lnTo>
                <a:lnTo>
                  <a:pt x="3295" y="374"/>
                </a:lnTo>
                <a:close/>
                <a:moveTo>
                  <a:pt x="3380" y="374"/>
                </a:moveTo>
                <a:lnTo>
                  <a:pt x="3441" y="374"/>
                </a:lnTo>
                <a:lnTo>
                  <a:pt x="3441" y="381"/>
                </a:lnTo>
                <a:lnTo>
                  <a:pt x="3380" y="381"/>
                </a:lnTo>
                <a:lnTo>
                  <a:pt x="3380" y="374"/>
                </a:lnTo>
                <a:close/>
                <a:moveTo>
                  <a:pt x="3464" y="374"/>
                </a:moveTo>
                <a:lnTo>
                  <a:pt x="3526" y="374"/>
                </a:lnTo>
                <a:lnTo>
                  <a:pt x="3526" y="381"/>
                </a:lnTo>
                <a:lnTo>
                  <a:pt x="3464" y="381"/>
                </a:lnTo>
                <a:lnTo>
                  <a:pt x="3464" y="374"/>
                </a:lnTo>
                <a:close/>
                <a:moveTo>
                  <a:pt x="3549" y="374"/>
                </a:moveTo>
                <a:lnTo>
                  <a:pt x="3610" y="374"/>
                </a:lnTo>
                <a:lnTo>
                  <a:pt x="3610" y="381"/>
                </a:lnTo>
                <a:lnTo>
                  <a:pt x="3549" y="381"/>
                </a:lnTo>
                <a:lnTo>
                  <a:pt x="3549" y="374"/>
                </a:lnTo>
                <a:close/>
                <a:moveTo>
                  <a:pt x="3633" y="374"/>
                </a:moveTo>
                <a:lnTo>
                  <a:pt x="3694" y="374"/>
                </a:lnTo>
                <a:lnTo>
                  <a:pt x="3694" y="381"/>
                </a:lnTo>
                <a:lnTo>
                  <a:pt x="3633" y="381"/>
                </a:lnTo>
                <a:lnTo>
                  <a:pt x="3633" y="374"/>
                </a:lnTo>
                <a:close/>
                <a:moveTo>
                  <a:pt x="3718" y="374"/>
                </a:moveTo>
                <a:lnTo>
                  <a:pt x="3779" y="374"/>
                </a:lnTo>
                <a:lnTo>
                  <a:pt x="3779" y="381"/>
                </a:lnTo>
                <a:lnTo>
                  <a:pt x="3718" y="381"/>
                </a:lnTo>
                <a:lnTo>
                  <a:pt x="3718" y="374"/>
                </a:lnTo>
                <a:close/>
                <a:moveTo>
                  <a:pt x="3802" y="374"/>
                </a:moveTo>
                <a:lnTo>
                  <a:pt x="3863" y="374"/>
                </a:lnTo>
                <a:lnTo>
                  <a:pt x="3863" y="381"/>
                </a:lnTo>
                <a:lnTo>
                  <a:pt x="3802" y="381"/>
                </a:lnTo>
                <a:lnTo>
                  <a:pt x="3802" y="374"/>
                </a:lnTo>
                <a:close/>
                <a:moveTo>
                  <a:pt x="3886" y="374"/>
                </a:moveTo>
                <a:lnTo>
                  <a:pt x="3948" y="374"/>
                </a:lnTo>
                <a:lnTo>
                  <a:pt x="3948" y="381"/>
                </a:lnTo>
                <a:lnTo>
                  <a:pt x="3886" y="381"/>
                </a:lnTo>
                <a:lnTo>
                  <a:pt x="3886" y="374"/>
                </a:lnTo>
                <a:close/>
                <a:moveTo>
                  <a:pt x="3971" y="374"/>
                </a:moveTo>
                <a:lnTo>
                  <a:pt x="4032" y="374"/>
                </a:lnTo>
                <a:lnTo>
                  <a:pt x="4032" y="381"/>
                </a:lnTo>
                <a:lnTo>
                  <a:pt x="3971" y="381"/>
                </a:lnTo>
                <a:lnTo>
                  <a:pt x="3971" y="374"/>
                </a:lnTo>
                <a:close/>
                <a:moveTo>
                  <a:pt x="4055" y="374"/>
                </a:moveTo>
                <a:lnTo>
                  <a:pt x="4117" y="374"/>
                </a:lnTo>
                <a:lnTo>
                  <a:pt x="4117" y="381"/>
                </a:lnTo>
                <a:lnTo>
                  <a:pt x="4055" y="381"/>
                </a:lnTo>
                <a:lnTo>
                  <a:pt x="4055" y="374"/>
                </a:lnTo>
                <a:close/>
                <a:moveTo>
                  <a:pt x="4140" y="374"/>
                </a:moveTo>
                <a:lnTo>
                  <a:pt x="4201" y="374"/>
                </a:lnTo>
                <a:lnTo>
                  <a:pt x="4201" y="381"/>
                </a:lnTo>
                <a:lnTo>
                  <a:pt x="4140" y="381"/>
                </a:lnTo>
                <a:lnTo>
                  <a:pt x="4140" y="374"/>
                </a:lnTo>
                <a:close/>
                <a:moveTo>
                  <a:pt x="4224" y="374"/>
                </a:moveTo>
                <a:lnTo>
                  <a:pt x="4286" y="374"/>
                </a:lnTo>
                <a:lnTo>
                  <a:pt x="4286" y="381"/>
                </a:lnTo>
                <a:lnTo>
                  <a:pt x="4224" y="381"/>
                </a:lnTo>
                <a:lnTo>
                  <a:pt x="4224" y="374"/>
                </a:lnTo>
                <a:close/>
                <a:moveTo>
                  <a:pt x="4309" y="374"/>
                </a:moveTo>
                <a:lnTo>
                  <a:pt x="4370" y="374"/>
                </a:lnTo>
                <a:lnTo>
                  <a:pt x="4370" y="381"/>
                </a:lnTo>
                <a:lnTo>
                  <a:pt x="4309" y="381"/>
                </a:lnTo>
                <a:lnTo>
                  <a:pt x="4309" y="374"/>
                </a:lnTo>
                <a:close/>
                <a:moveTo>
                  <a:pt x="4393" y="374"/>
                </a:moveTo>
                <a:lnTo>
                  <a:pt x="4455" y="374"/>
                </a:lnTo>
                <a:lnTo>
                  <a:pt x="4455" y="381"/>
                </a:lnTo>
                <a:lnTo>
                  <a:pt x="4393" y="381"/>
                </a:lnTo>
                <a:lnTo>
                  <a:pt x="4393" y="374"/>
                </a:lnTo>
                <a:close/>
                <a:moveTo>
                  <a:pt x="4478" y="374"/>
                </a:moveTo>
                <a:lnTo>
                  <a:pt x="4479" y="374"/>
                </a:lnTo>
                <a:lnTo>
                  <a:pt x="4479" y="381"/>
                </a:lnTo>
                <a:lnTo>
                  <a:pt x="4478" y="381"/>
                </a:lnTo>
                <a:lnTo>
                  <a:pt x="4478" y="374"/>
                </a:lnTo>
                <a:close/>
                <a:moveTo>
                  <a:pt x="0" y="0"/>
                </a:moveTo>
                <a:lnTo>
                  <a:pt x="62" y="0"/>
                </a:lnTo>
                <a:lnTo>
                  <a:pt x="62" y="8"/>
                </a:lnTo>
                <a:lnTo>
                  <a:pt x="0" y="8"/>
                </a:lnTo>
                <a:lnTo>
                  <a:pt x="0" y="0"/>
                </a:lnTo>
                <a:close/>
                <a:moveTo>
                  <a:pt x="85" y="0"/>
                </a:moveTo>
                <a:lnTo>
                  <a:pt x="146" y="0"/>
                </a:lnTo>
                <a:lnTo>
                  <a:pt x="146" y="8"/>
                </a:lnTo>
                <a:lnTo>
                  <a:pt x="85" y="8"/>
                </a:lnTo>
                <a:lnTo>
                  <a:pt x="85" y="0"/>
                </a:lnTo>
                <a:close/>
                <a:moveTo>
                  <a:pt x="169" y="0"/>
                </a:moveTo>
                <a:lnTo>
                  <a:pt x="231" y="0"/>
                </a:lnTo>
                <a:lnTo>
                  <a:pt x="231" y="8"/>
                </a:lnTo>
                <a:lnTo>
                  <a:pt x="169" y="8"/>
                </a:lnTo>
                <a:lnTo>
                  <a:pt x="169" y="0"/>
                </a:lnTo>
                <a:close/>
                <a:moveTo>
                  <a:pt x="254" y="0"/>
                </a:moveTo>
                <a:lnTo>
                  <a:pt x="315" y="0"/>
                </a:lnTo>
                <a:lnTo>
                  <a:pt x="315" y="8"/>
                </a:lnTo>
                <a:lnTo>
                  <a:pt x="254" y="8"/>
                </a:lnTo>
                <a:lnTo>
                  <a:pt x="254" y="0"/>
                </a:lnTo>
                <a:close/>
                <a:moveTo>
                  <a:pt x="338" y="0"/>
                </a:moveTo>
                <a:lnTo>
                  <a:pt x="400" y="0"/>
                </a:lnTo>
                <a:lnTo>
                  <a:pt x="400" y="8"/>
                </a:lnTo>
                <a:lnTo>
                  <a:pt x="338" y="8"/>
                </a:lnTo>
                <a:lnTo>
                  <a:pt x="338" y="0"/>
                </a:lnTo>
                <a:close/>
                <a:moveTo>
                  <a:pt x="423" y="0"/>
                </a:moveTo>
                <a:lnTo>
                  <a:pt x="484" y="0"/>
                </a:lnTo>
                <a:lnTo>
                  <a:pt x="484" y="8"/>
                </a:lnTo>
                <a:lnTo>
                  <a:pt x="423" y="8"/>
                </a:lnTo>
                <a:lnTo>
                  <a:pt x="423" y="0"/>
                </a:lnTo>
                <a:close/>
                <a:moveTo>
                  <a:pt x="507" y="0"/>
                </a:moveTo>
                <a:lnTo>
                  <a:pt x="569" y="0"/>
                </a:lnTo>
                <a:lnTo>
                  <a:pt x="569" y="8"/>
                </a:lnTo>
                <a:lnTo>
                  <a:pt x="507" y="8"/>
                </a:lnTo>
                <a:lnTo>
                  <a:pt x="507" y="0"/>
                </a:lnTo>
                <a:close/>
                <a:moveTo>
                  <a:pt x="592" y="0"/>
                </a:moveTo>
                <a:lnTo>
                  <a:pt x="653" y="0"/>
                </a:lnTo>
                <a:lnTo>
                  <a:pt x="653" y="8"/>
                </a:lnTo>
                <a:lnTo>
                  <a:pt x="592" y="8"/>
                </a:lnTo>
                <a:lnTo>
                  <a:pt x="592" y="0"/>
                </a:lnTo>
                <a:close/>
                <a:moveTo>
                  <a:pt x="676" y="0"/>
                </a:moveTo>
                <a:lnTo>
                  <a:pt x="738" y="0"/>
                </a:lnTo>
                <a:lnTo>
                  <a:pt x="738" y="8"/>
                </a:lnTo>
                <a:lnTo>
                  <a:pt x="676" y="8"/>
                </a:lnTo>
                <a:lnTo>
                  <a:pt x="676" y="0"/>
                </a:lnTo>
                <a:close/>
                <a:moveTo>
                  <a:pt x="761" y="0"/>
                </a:moveTo>
                <a:lnTo>
                  <a:pt x="822" y="0"/>
                </a:lnTo>
                <a:lnTo>
                  <a:pt x="822" y="8"/>
                </a:lnTo>
                <a:lnTo>
                  <a:pt x="761" y="8"/>
                </a:lnTo>
                <a:lnTo>
                  <a:pt x="761" y="0"/>
                </a:lnTo>
                <a:close/>
                <a:moveTo>
                  <a:pt x="845" y="0"/>
                </a:moveTo>
                <a:lnTo>
                  <a:pt x="907" y="0"/>
                </a:lnTo>
                <a:lnTo>
                  <a:pt x="907" y="8"/>
                </a:lnTo>
                <a:lnTo>
                  <a:pt x="845" y="8"/>
                </a:lnTo>
                <a:lnTo>
                  <a:pt x="845" y="0"/>
                </a:lnTo>
                <a:close/>
                <a:moveTo>
                  <a:pt x="930" y="0"/>
                </a:moveTo>
                <a:lnTo>
                  <a:pt x="991" y="0"/>
                </a:lnTo>
                <a:lnTo>
                  <a:pt x="991" y="8"/>
                </a:lnTo>
                <a:lnTo>
                  <a:pt x="930" y="8"/>
                </a:lnTo>
                <a:lnTo>
                  <a:pt x="930" y="0"/>
                </a:lnTo>
                <a:close/>
                <a:moveTo>
                  <a:pt x="1014" y="0"/>
                </a:moveTo>
                <a:lnTo>
                  <a:pt x="1076" y="0"/>
                </a:lnTo>
                <a:lnTo>
                  <a:pt x="1076" y="8"/>
                </a:lnTo>
                <a:lnTo>
                  <a:pt x="1014" y="8"/>
                </a:lnTo>
                <a:lnTo>
                  <a:pt x="1014" y="0"/>
                </a:lnTo>
                <a:close/>
                <a:moveTo>
                  <a:pt x="1099" y="0"/>
                </a:moveTo>
                <a:lnTo>
                  <a:pt x="1160" y="0"/>
                </a:lnTo>
                <a:lnTo>
                  <a:pt x="1160" y="8"/>
                </a:lnTo>
                <a:lnTo>
                  <a:pt x="1099" y="8"/>
                </a:lnTo>
                <a:lnTo>
                  <a:pt x="1099" y="0"/>
                </a:lnTo>
                <a:close/>
                <a:moveTo>
                  <a:pt x="1183" y="0"/>
                </a:moveTo>
                <a:lnTo>
                  <a:pt x="1245" y="0"/>
                </a:lnTo>
                <a:lnTo>
                  <a:pt x="1245" y="8"/>
                </a:lnTo>
                <a:lnTo>
                  <a:pt x="1183" y="8"/>
                </a:lnTo>
                <a:lnTo>
                  <a:pt x="1183" y="0"/>
                </a:lnTo>
                <a:close/>
                <a:moveTo>
                  <a:pt x="1268" y="0"/>
                </a:moveTo>
                <a:lnTo>
                  <a:pt x="1329" y="0"/>
                </a:lnTo>
                <a:lnTo>
                  <a:pt x="1329" y="8"/>
                </a:lnTo>
                <a:lnTo>
                  <a:pt x="1268" y="8"/>
                </a:lnTo>
                <a:lnTo>
                  <a:pt x="1268" y="0"/>
                </a:lnTo>
                <a:close/>
                <a:moveTo>
                  <a:pt x="1352" y="0"/>
                </a:moveTo>
                <a:lnTo>
                  <a:pt x="1414" y="0"/>
                </a:lnTo>
                <a:lnTo>
                  <a:pt x="1414" y="8"/>
                </a:lnTo>
                <a:lnTo>
                  <a:pt x="1352" y="8"/>
                </a:lnTo>
                <a:lnTo>
                  <a:pt x="1352" y="0"/>
                </a:lnTo>
                <a:close/>
                <a:moveTo>
                  <a:pt x="1437" y="0"/>
                </a:moveTo>
                <a:lnTo>
                  <a:pt x="1498" y="0"/>
                </a:lnTo>
                <a:lnTo>
                  <a:pt x="1498" y="8"/>
                </a:lnTo>
                <a:lnTo>
                  <a:pt x="1437" y="8"/>
                </a:lnTo>
                <a:lnTo>
                  <a:pt x="1437" y="0"/>
                </a:lnTo>
                <a:close/>
                <a:moveTo>
                  <a:pt x="1521" y="0"/>
                </a:moveTo>
                <a:lnTo>
                  <a:pt x="1583" y="0"/>
                </a:lnTo>
                <a:lnTo>
                  <a:pt x="1583" y="8"/>
                </a:lnTo>
                <a:lnTo>
                  <a:pt x="1521" y="8"/>
                </a:lnTo>
                <a:lnTo>
                  <a:pt x="1521" y="0"/>
                </a:lnTo>
                <a:close/>
                <a:moveTo>
                  <a:pt x="1606" y="0"/>
                </a:moveTo>
                <a:lnTo>
                  <a:pt x="1667" y="0"/>
                </a:lnTo>
                <a:lnTo>
                  <a:pt x="1667" y="8"/>
                </a:lnTo>
                <a:lnTo>
                  <a:pt x="1606" y="8"/>
                </a:lnTo>
                <a:lnTo>
                  <a:pt x="1606" y="0"/>
                </a:lnTo>
                <a:close/>
                <a:moveTo>
                  <a:pt x="1690" y="0"/>
                </a:moveTo>
                <a:lnTo>
                  <a:pt x="1751" y="0"/>
                </a:lnTo>
                <a:lnTo>
                  <a:pt x="1751" y="8"/>
                </a:lnTo>
                <a:lnTo>
                  <a:pt x="1690" y="8"/>
                </a:lnTo>
                <a:lnTo>
                  <a:pt x="1690" y="0"/>
                </a:lnTo>
                <a:close/>
                <a:moveTo>
                  <a:pt x="1775" y="0"/>
                </a:moveTo>
                <a:lnTo>
                  <a:pt x="1836" y="0"/>
                </a:lnTo>
                <a:lnTo>
                  <a:pt x="1836" y="8"/>
                </a:lnTo>
                <a:lnTo>
                  <a:pt x="1775" y="8"/>
                </a:lnTo>
                <a:lnTo>
                  <a:pt x="1775" y="0"/>
                </a:lnTo>
                <a:close/>
                <a:moveTo>
                  <a:pt x="1859" y="0"/>
                </a:moveTo>
                <a:lnTo>
                  <a:pt x="1920" y="0"/>
                </a:lnTo>
                <a:lnTo>
                  <a:pt x="1920" y="8"/>
                </a:lnTo>
                <a:lnTo>
                  <a:pt x="1859" y="8"/>
                </a:lnTo>
                <a:lnTo>
                  <a:pt x="1859" y="0"/>
                </a:lnTo>
                <a:close/>
                <a:moveTo>
                  <a:pt x="1943" y="0"/>
                </a:moveTo>
                <a:lnTo>
                  <a:pt x="2005" y="0"/>
                </a:lnTo>
                <a:lnTo>
                  <a:pt x="2005" y="8"/>
                </a:lnTo>
                <a:lnTo>
                  <a:pt x="1943" y="8"/>
                </a:lnTo>
                <a:lnTo>
                  <a:pt x="1943" y="0"/>
                </a:lnTo>
                <a:close/>
                <a:moveTo>
                  <a:pt x="2028" y="0"/>
                </a:moveTo>
                <a:lnTo>
                  <a:pt x="2089" y="0"/>
                </a:lnTo>
                <a:lnTo>
                  <a:pt x="2089" y="8"/>
                </a:lnTo>
                <a:lnTo>
                  <a:pt x="2028" y="8"/>
                </a:lnTo>
                <a:lnTo>
                  <a:pt x="2028" y="0"/>
                </a:lnTo>
                <a:close/>
                <a:moveTo>
                  <a:pt x="2112" y="0"/>
                </a:moveTo>
                <a:lnTo>
                  <a:pt x="2174" y="0"/>
                </a:lnTo>
                <a:lnTo>
                  <a:pt x="2174" y="8"/>
                </a:lnTo>
                <a:lnTo>
                  <a:pt x="2112" y="8"/>
                </a:lnTo>
                <a:lnTo>
                  <a:pt x="2112" y="0"/>
                </a:lnTo>
                <a:close/>
                <a:moveTo>
                  <a:pt x="2197" y="0"/>
                </a:moveTo>
                <a:lnTo>
                  <a:pt x="2258" y="0"/>
                </a:lnTo>
                <a:lnTo>
                  <a:pt x="2258" y="8"/>
                </a:lnTo>
                <a:lnTo>
                  <a:pt x="2197" y="8"/>
                </a:lnTo>
                <a:lnTo>
                  <a:pt x="2197" y="0"/>
                </a:lnTo>
                <a:close/>
                <a:moveTo>
                  <a:pt x="2281" y="0"/>
                </a:moveTo>
                <a:lnTo>
                  <a:pt x="2343" y="0"/>
                </a:lnTo>
                <a:lnTo>
                  <a:pt x="2343" y="8"/>
                </a:lnTo>
                <a:lnTo>
                  <a:pt x="2281" y="8"/>
                </a:lnTo>
                <a:lnTo>
                  <a:pt x="2281" y="0"/>
                </a:lnTo>
                <a:close/>
                <a:moveTo>
                  <a:pt x="2366" y="0"/>
                </a:moveTo>
                <a:lnTo>
                  <a:pt x="2427" y="0"/>
                </a:lnTo>
                <a:lnTo>
                  <a:pt x="2427" y="8"/>
                </a:lnTo>
                <a:lnTo>
                  <a:pt x="2366" y="8"/>
                </a:lnTo>
                <a:lnTo>
                  <a:pt x="2366" y="0"/>
                </a:lnTo>
                <a:close/>
                <a:moveTo>
                  <a:pt x="2450" y="0"/>
                </a:moveTo>
                <a:lnTo>
                  <a:pt x="2512" y="0"/>
                </a:lnTo>
                <a:lnTo>
                  <a:pt x="2512" y="8"/>
                </a:lnTo>
                <a:lnTo>
                  <a:pt x="2450" y="8"/>
                </a:lnTo>
                <a:lnTo>
                  <a:pt x="2450" y="0"/>
                </a:lnTo>
                <a:close/>
                <a:moveTo>
                  <a:pt x="2535" y="0"/>
                </a:moveTo>
                <a:lnTo>
                  <a:pt x="2596" y="0"/>
                </a:lnTo>
                <a:lnTo>
                  <a:pt x="2596" y="8"/>
                </a:lnTo>
                <a:lnTo>
                  <a:pt x="2535" y="8"/>
                </a:lnTo>
                <a:lnTo>
                  <a:pt x="2535" y="0"/>
                </a:lnTo>
                <a:close/>
                <a:moveTo>
                  <a:pt x="2619" y="0"/>
                </a:moveTo>
                <a:lnTo>
                  <a:pt x="2681" y="0"/>
                </a:lnTo>
                <a:lnTo>
                  <a:pt x="2681" y="8"/>
                </a:lnTo>
                <a:lnTo>
                  <a:pt x="2619" y="8"/>
                </a:lnTo>
                <a:lnTo>
                  <a:pt x="2619" y="0"/>
                </a:lnTo>
                <a:close/>
                <a:moveTo>
                  <a:pt x="2704" y="0"/>
                </a:moveTo>
                <a:lnTo>
                  <a:pt x="2765" y="0"/>
                </a:lnTo>
                <a:lnTo>
                  <a:pt x="2765" y="8"/>
                </a:lnTo>
                <a:lnTo>
                  <a:pt x="2704" y="8"/>
                </a:lnTo>
                <a:lnTo>
                  <a:pt x="2704" y="0"/>
                </a:lnTo>
                <a:close/>
                <a:moveTo>
                  <a:pt x="2788" y="0"/>
                </a:moveTo>
                <a:lnTo>
                  <a:pt x="2850" y="0"/>
                </a:lnTo>
                <a:lnTo>
                  <a:pt x="2850" y="8"/>
                </a:lnTo>
                <a:lnTo>
                  <a:pt x="2788" y="8"/>
                </a:lnTo>
                <a:lnTo>
                  <a:pt x="2788" y="0"/>
                </a:lnTo>
                <a:close/>
                <a:moveTo>
                  <a:pt x="2873" y="0"/>
                </a:moveTo>
                <a:lnTo>
                  <a:pt x="2934" y="0"/>
                </a:lnTo>
                <a:lnTo>
                  <a:pt x="2934" y="8"/>
                </a:lnTo>
                <a:lnTo>
                  <a:pt x="2873" y="8"/>
                </a:lnTo>
                <a:lnTo>
                  <a:pt x="2873" y="0"/>
                </a:lnTo>
                <a:close/>
                <a:moveTo>
                  <a:pt x="2957" y="0"/>
                </a:moveTo>
                <a:lnTo>
                  <a:pt x="3019" y="0"/>
                </a:lnTo>
                <a:lnTo>
                  <a:pt x="3019" y="8"/>
                </a:lnTo>
                <a:lnTo>
                  <a:pt x="2957" y="8"/>
                </a:lnTo>
                <a:lnTo>
                  <a:pt x="2957" y="0"/>
                </a:lnTo>
                <a:close/>
                <a:moveTo>
                  <a:pt x="3042" y="0"/>
                </a:moveTo>
                <a:lnTo>
                  <a:pt x="3103" y="0"/>
                </a:lnTo>
                <a:lnTo>
                  <a:pt x="3103" y="8"/>
                </a:lnTo>
                <a:lnTo>
                  <a:pt x="3042" y="8"/>
                </a:lnTo>
                <a:lnTo>
                  <a:pt x="3042" y="0"/>
                </a:lnTo>
                <a:close/>
                <a:moveTo>
                  <a:pt x="3126" y="0"/>
                </a:moveTo>
                <a:lnTo>
                  <a:pt x="3188" y="0"/>
                </a:lnTo>
                <a:lnTo>
                  <a:pt x="3188" y="8"/>
                </a:lnTo>
                <a:lnTo>
                  <a:pt x="3126" y="8"/>
                </a:lnTo>
                <a:lnTo>
                  <a:pt x="3126" y="0"/>
                </a:lnTo>
                <a:close/>
                <a:moveTo>
                  <a:pt x="3211" y="0"/>
                </a:moveTo>
                <a:lnTo>
                  <a:pt x="3272" y="0"/>
                </a:lnTo>
                <a:lnTo>
                  <a:pt x="3272" y="8"/>
                </a:lnTo>
                <a:lnTo>
                  <a:pt x="3211" y="8"/>
                </a:lnTo>
                <a:lnTo>
                  <a:pt x="3211" y="0"/>
                </a:lnTo>
                <a:close/>
                <a:moveTo>
                  <a:pt x="3295" y="0"/>
                </a:moveTo>
                <a:lnTo>
                  <a:pt x="3357" y="0"/>
                </a:lnTo>
                <a:lnTo>
                  <a:pt x="3357" y="8"/>
                </a:lnTo>
                <a:lnTo>
                  <a:pt x="3295" y="8"/>
                </a:lnTo>
                <a:lnTo>
                  <a:pt x="3295" y="0"/>
                </a:lnTo>
                <a:close/>
                <a:moveTo>
                  <a:pt x="3380" y="0"/>
                </a:moveTo>
                <a:lnTo>
                  <a:pt x="3441" y="0"/>
                </a:lnTo>
                <a:lnTo>
                  <a:pt x="3441" y="8"/>
                </a:lnTo>
                <a:lnTo>
                  <a:pt x="3380" y="8"/>
                </a:lnTo>
                <a:lnTo>
                  <a:pt x="3380" y="0"/>
                </a:lnTo>
                <a:close/>
                <a:moveTo>
                  <a:pt x="3464" y="0"/>
                </a:moveTo>
                <a:lnTo>
                  <a:pt x="3526" y="0"/>
                </a:lnTo>
                <a:lnTo>
                  <a:pt x="3526" y="8"/>
                </a:lnTo>
                <a:lnTo>
                  <a:pt x="3464" y="8"/>
                </a:lnTo>
                <a:lnTo>
                  <a:pt x="3464" y="0"/>
                </a:lnTo>
                <a:close/>
                <a:moveTo>
                  <a:pt x="3549" y="0"/>
                </a:moveTo>
                <a:lnTo>
                  <a:pt x="3610" y="0"/>
                </a:lnTo>
                <a:lnTo>
                  <a:pt x="3610" y="8"/>
                </a:lnTo>
                <a:lnTo>
                  <a:pt x="3549" y="8"/>
                </a:lnTo>
                <a:lnTo>
                  <a:pt x="3549" y="0"/>
                </a:lnTo>
                <a:close/>
                <a:moveTo>
                  <a:pt x="3633" y="0"/>
                </a:moveTo>
                <a:lnTo>
                  <a:pt x="3694" y="0"/>
                </a:lnTo>
                <a:lnTo>
                  <a:pt x="3694" y="8"/>
                </a:lnTo>
                <a:lnTo>
                  <a:pt x="3633" y="8"/>
                </a:lnTo>
                <a:lnTo>
                  <a:pt x="3633" y="0"/>
                </a:lnTo>
                <a:close/>
                <a:moveTo>
                  <a:pt x="3718" y="0"/>
                </a:moveTo>
                <a:lnTo>
                  <a:pt x="3779" y="0"/>
                </a:lnTo>
                <a:lnTo>
                  <a:pt x="3779" y="8"/>
                </a:lnTo>
                <a:lnTo>
                  <a:pt x="3718" y="8"/>
                </a:lnTo>
                <a:lnTo>
                  <a:pt x="3718" y="0"/>
                </a:lnTo>
                <a:close/>
                <a:moveTo>
                  <a:pt x="3802" y="0"/>
                </a:moveTo>
                <a:lnTo>
                  <a:pt x="3863" y="0"/>
                </a:lnTo>
                <a:lnTo>
                  <a:pt x="3863" y="8"/>
                </a:lnTo>
                <a:lnTo>
                  <a:pt x="3802" y="8"/>
                </a:lnTo>
                <a:lnTo>
                  <a:pt x="3802" y="0"/>
                </a:lnTo>
                <a:close/>
                <a:moveTo>
                  <a:pt x="3886" y="0"/>
                </a:moveTo>
                <a:lnTo>
                  <a:pt x="3948" y="0"/>
                </a:lnTo>
                <a:lnTo>
                  <a:pt x="3948" y="8"/>
                </a:lnTo>
                <a:lnTo>
                  <a:pt x="3886" y="8"/>
                </a:lnTo>
                <a:lnTo>
                  <a:pt x="3886" y="0"/>
                </a:lnTo>
                <a:close/>
                <a:moveTo>
                  <a:pt x="3971" y="0"/>
                </a:moveTo>
                <a:lnTo>
                  <a:pt x="4032" y="0"/>
                </a:lnTo>
                <a:lnTo>
                  <a:pt x="4032" y="8"/>
                </a:lnTo>
                <a:lnTo>
                  <a:pt x="3971" y="8"/>
                </a:lnTo>
                <a:lnTo>
                  <a:pt x="3971" y="0"/>
                </a:lnTo>
                <a:close/>
                <a:moveTo>
                  <a:pt x="4055" y="0"/>
                </a:moveTo>
                <a:lnTo>
                  <a:pt x="4117" y="0"/>
                </a:lnTo>
                <a:lnTo>
                  <a:pt x="4117" y="8"/>
                </a:lnTo>
                <a:lnTo>
                  <a:pt x="4055" y="8"/>
                </a:lnTo>
                <a:lnTo>
                  <a:pt x="4055" y="0"/>
                </a:lnTo>
                <a:close/>
                <a:moveTo>
                  <a:pt x="4140" y="0"/>
                </a:moveTo>
                <a:lnTo>
                  <a:pt x="4201" y="0"/>
                </a:lnTo>
                <a:lnTo>
                  <a:pt x="4201" y="8"/>
                </a:lnTo>
                <a:lnTo>
                  <a:pt x="4140" y="8"/>
                </a:lnTo>
                <a:lnTo>
                  <a:pt x="4140" y="0"/>
                </a:lnTo>
                <a:close/>
                <a:moveTo>
                  <a:pt x="4224" y="0"/>
                </a:moveTo>
                <a:lnTo>
                  <a:pt x="4286" y="0"/>
                </a:lnTo>
                <a:lnTo>
                  <a:pt x="4286" y="8"/>
                </a:lnTo>
                <a:lnTo>
                  <a:pt x="4224" y="8"/>
                </a:lnTo>
                <a:lnTo>
                  <a:pt x="4224" y="0"/>
                </a:lnTo>
                <a:close/>
                <a:moveTo>
                  <a:pt x="4309" y="0"/>
                </a:moveTo>
                <a:lnTo>
                  <a:pt x="4370" y="0"/>
                </a:lnTo>
                <a:lnTo>
                  <a:pt x="4370" y="8"/>
                </a:lnTo>
                <a:lnTo>
                  <a:pt x="4309" y="8"/>
                </a:lnTo>
                <a:lnTo>
                  <a:pt x="4309" y="0"/>
                </a:lnTo>
                <a:close/>
                <a:moveTo>
                  <a:pt x="4393" y="0"/>
                </a:moveTo>
                <a:lnTo>
                  <a:pt x="4455" y="0"/>
                </a:lnTo>
                <a:lnTo>
                  <a:pt x="4455" y="8"/>
                </a:lnTo>
                <a:lnTo>
                  <a:pt x="4393" y="8"/>
                </a:lnTo>
                <a:lnTo>
                  <a:pt x="4393" y="0"/>
                </a:lnTo>
                <a:close/>
                <a:moveTo>
                  <a:pt x="4478" y="0"/>
                </a:moveTo>
                <a:lnTo>
                  <a:pt x="4479" y="0"/>
                </a:lnTo>
                <a:lnTo>
                  <a:pt x="4479" y="8"/>
                </a:lnTo>
                <a:lnTo>
                  <a:pt x="4478" y="8"/>
                </a:lnTo>
                <a:lnTo>
                  <a:pt x="4478" y="0"/>
                </a:lnTo>
                <a:close/>
              </a:path>
            </a:pathLst>
          </a:custGeom>
          <a:solidFill>
            <a:srgbClr val="7F7F7F"/>
          </a:solidFill>
          <a:ln w="1588" cap="flat">
            <a:solidFill>
              <a:srgbClr val="7F7F7F"/>
            </a:solidFill>
            <a:prstDash val="solid"/>
            <a:bevel/>
            <a:headEnd/>
            <a:tailEnd/>
          </a:ln>
        </p:spPr>
        <p:txBody>
          <a:bodyPr vert="horz" wrap="square" lIns="91440" tIns="45720" rIns="91440" bIns="45720" numCol="1" anchor="t" anchorCtr="0" compatLnSpc="1">
            <a:prstTxWarp prst="textNoShape">
              <a:avLst/>
            </a:prstTxWarp>
          </a:bodyPr>
          <a:lstStyle/>
          <a:p>
            <a:endParaRPr lang="en-GB"/>
          </a:p>
        </p:txBody>
      </p:sp>
      <p:sp>
        <p:nvSpPr>
          <p:cNvPr id="7" name="Freeform 7"/>
          <p:cNvSpPr>
            <a:spLocks noEditPoints="1"/>
          </p:cNvSpPr>
          <p:nvPr/>
        </p:nvSpPr>
        <p:spPr bwMode="auto">
          <a:xfrm>
            <a:off x="1533525" y="1273176"/>
            <a:ext cx="6634163" cy="2384425"/>
          </a:xfrm>
          <a:custGeom>
            <a:avLst/>
            <a:gdLst>
              <a:gd name="T0" fmla="*/ 0 w 4179"/>
              <a:gd name="T1" fmla="*/ 580 h 1502"/>
              <a:gd name="T2" fmla="*/ 199 w 4179"/>
              <a:gd name="T3" fmla="*/ 580 h 1502"/>
              <a:gd name="T4" fmla="*/ 199 w 4179"/>
              <a:gd name="T5" fmla="*/ 1502 h 1502"/>
              <a:gd name="T6" fmla="*/ 0 w 4179"/>
              <a:gd name="T7" fmla="*/ 1502 h 1502"/>
              <a:gd name="T8" fmla="*/ 0 w 4179"/>
              <a:gd name="T9" fmla="*/ 580 h 1502"/>
              <a:gd name="T10" fmla="*/ 498 w 4179"/>
              <a:gd name="T11" fmla="*/ 0 h 1502"/>
              <a:gd name="T12" fmla="*/ 696 w 4179"/>
              <a:gd name="T13" fmla="*/ 0 h 1502"/>
              <a:gd name="T14" fmla="*/ 696 w 4179"/>
              <a:gd name="T15" fmla="*/ 1502 h 1502"/>
              <a:gd name="T16" fmla="*/ 498 w 4179"/>
              <a:gd name="T17" fmla="*/ 1502 h 1502"/>
              <a:gd name="T18" fmla="*/ 498 w 4179"/>
              <a:gd name="T19" fmla="*/ 0 h 1502"/>
              <a:gd name="T20" fmla="*/ 995 w 4179"/>
              <a:gd name="T21" fmla="*/ 331 h 1502"/>
              <a:gd name="T22" fmla="*/ 1194 w 4179"/>
              <a:gd name="T23" fmla="*/ 331 h 1502"/>
              <a:gd name="T24" fmla="*/ 1194 w 4179"/>
              <a:gd name="T25" fmla="*/ 1502 h 1502"/>
              <a:gd name="T26" fmla="*/ 995 w 4179"/>
              <a:gd name="T27" fmla="*/ 1502 h 1502"/>
              <a:gd name="T28" fmla="*/ 995 w 4179"/>
              <a:gd name="T29" fmla="*/ 331 h 1502"/>
              <a:gd name="T30" fmla="*/ 1493 w 4179"/>
              <a:gd name="T31" fmla="*/ 448 h 1502"/>
              <a:gd name="T32" fmla="*/ 1692 w 4179"/>
              <a:gd name="T33" fmla="*/ 448 h 1502"/>
              <a:gd name="T34" fmla="*/ 1692 w 4179"/>
              <a:gd name="T35" fmla="*/ 1502 h 1502"/>
              <a:gd name="T36" fmla="*/ 1493 w 4179"/>
              <a:gd name="T37" fmla="*/ 1502 h 1502"/>
              <a:gd name="T38" fmla="*/ 1493 w 4179"/>
              <a:gd name="T39" fmla="*/ 448 h 1502"/>
              <a:gd name="T40" fmla="*/ 1990 w 4179"/>
              <a:gd name="T41" fmla="*/ 545 h 1502"/>
              <a:gd name="T42" fmla="*/ 2189 w 4179"/>
              <a:gd name="T43" fmla="*/ 545 h 1502"/>
              <a:gd name="T44" fmla="*/ 2189 w 4179"/>
              <a:gd name="T45" fmla="*/ 1502 h 1502"/>
              <a:gd name="T46" fmla="*/ 1990 w 4179"/>
              <a:gd name="T47" fmla="*/ 1502 h 1502"/>
              <a:gd name="T48" fmla="*/ 1990 w 4179"/>
              <a:gd name="T49" fmla="*/ 545 h 1502"/>
              <a:gd name="T50" fmla="*/ 2488 w 4179"/>
              <a:gd name="T51" fmla="*/ 569 h 1502"/>
              <a:gd name="T52" fmla="*/ 2687 w 4179"/>
              <a:gd name="T53" fmla="*/ 569 h 1502"/>
              <a:gd name="T54" fmla="*/ 2687 w 4179"/>
              <a:gd name="T55" fmla="*/ 1502 h 1502"/>
              <a:gd name="T56" fmla="*/ 2488 w 4179"/>
              <a:gd name="T57" fmla="*/ 1502 h 1502"/>
              <a:gd name="T58" fmla="*/ 2488 w 4179"/>
              <a:gd name="T59" fmla="*/ 569 h 1502"/>
              <a:gd name="T60" fmla="*/ 2986 w 4179"/>
              <a:gd name="T61" fmla="*/ 639 h 1502"/>
              <a:gd name="T62" fmla="*/ 3184 w 4179"/>
              <a:gd name="T63" fmla="*/ 639 h 1502"/>
              <a:gd name="T64" fmla="*/ 3184 w 4179"/>
              <a:gd name="T65" fmla="*/ 1502 h 1502"/>
              <a:gd name="T66" fmla="*/ 2986 w 4179"/>
              <a:gd name="T67" fmla="*/ 1502 h 1502"/>
              <a:gd name="T68" fmla="*/ 2986 w 4179"/>
              <a:gd name="T69" fmla="*/ 639 h 1502"/>
              <a:gd name="T70" fmla="*/ 3483 w 4179"/>
              <a:gd name="T71" fmla="*/ 643 h 1502"/>
              <a:gd name="T72" fmla="*/ 3682 w 4179"/>
              <a:gd name="T73" fmla="*/ 643 h 1502"/>
              <a:gd name="T74" fmla="*/ 3682 w 4179"/>
              <a:gd name="T75" fmla="*/ 1502 h 1502"/>
              <a:gd name="T76" fmla="*/ 3483 w 4179"/>
              <a:gd name="T77" fmla="*/ 1502 h 1502"/>
              <a:gd name="T78" fmla="*/ 3483 w 4179"/>
              <a:gd name="T79" fmla="*/ 643 h 1502"/>
              <a:gd name="T80" fmla="*/ 3980 w 4179"/>
              <a:gd name="T81" fmla="*/ 738 h 1502"/>
              <a:gd name="T82" fmla="*/ 4179 w 4179"/>
              <a:gd name="T83" fmla="*/ 738 h 1502"/>
              <a:gd name="T84" fmla="*/ 4179 w 4179"/>
              <a:gd name="T85" fmla="*/ 1502 h 1502"/>
              <a:gd name="T86" fmla="*/ 3980 w 4179"/>
              <a:gd name="T87" fmla="*/ 1502 h 1502"/>
              <a:gd name="T88" fmla="*/ 3980 w 4179"/>
              <a:gd name="T89" fmla="*/ 738 h 1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179" h="1502">
                <a:moveTo>
                  <a:pt x="0" y="580"/>
                </a:moveTo>
                <a:lnTo>
                  <a:pt x="199" y="580"/>
                </a:lnTo>
                <a:lnTo>
                  <a:pt x="199" y="1502"/>
                </a:lnTo>
                <a:lnTo>
                  <a:pt x="0" y="1502"/>
                </a:lnTo>
                <a:lnTo>
                  <a:pt x="0" y="580"/>
                </a:lnTo>
                <a:close/>
                <a:moveTo>
                  <a:pt x="498" y="0"/>
                </a:moveTo>
                <a:lnTo>
                  <a:pt x="696" y="0"/>
                </a:lnTo>
                <a:lnTo>
                  <a:pt x="696" y="1502"/>
                </a:lnTo>
                <a:lnTo>
                  <a:pt x="498" y="1502"/>
                </a:lnTo>
                <a:lnTo>
                  <a:pt x="498" y="0"/>
                </a:lnTo>
                <a:close/>
                <a:moveTo>
                  <a:pt x="995" y="331"/>
                </a:moveTo>
                <a:lnTo>
                  <a:pt x="1194" y="331"/>
                </a:lnTo>
                <a:lnTo>
                  <a:pt x="1194" y="1502"/>
                </a:lnTo>
                <a:lnTo>
                  <a:pt x="995" y="1502"/>
                </a:lnTo>
                <a:lnTo>
                  <a:pt x="995" y="331"/>
                </a:lnTo>
                <a:close/>
                <a:moveTo>
                  <a:pt x="1493" y="448"/>
                </a:moveTo>
                <a:lnTo>
                  <a:pt x="1692" y="448"/>
                </a:lnTo>
                <a:lnTo>
                  <a:pt x="1692" y="1502"/>
                </a:lnTo>
                <a:lnTo>
                  <a:pt x="1493" y="1502"/>
                </a:lnTo>
                <a:lnTo>
                  <a:pt x="1493" y="448"/>
                </a:lnTo>
                <a:close/>
                <a:moveTo>
                  <a:pt x="1990" y="545"/>
                </a:moveTo>
                <a:lnTo>
                  <a:pt x="2189" y="545"/>
                </a:lnTo>
                <a:lnTo>
                  <a:pt x="2189" y="1502"/>
                </a:lnTo>
                <a:lnTo>
                  <a:pt x="1990" y="1502"/>
                </a:lnTo>
                <a:lnTo>
                  <a:pt x="1990" y="545"/>
                </a:lnTo>
                <a:close/>
                <a:moveTo>
                  <a:pt x="2488" y="569"/>
                </a:moveTo>
                <a:lnTo>
                  <a:pt x="2687" y="569"/>
                </a:lnTo>
                <a:lnTo>
                  <a:pt x="2687" y="1502"/>
                </a:lnTo>
                <a:lnTo>
                  <a:pt x="2488" y="1502"/>
                </a:lnTo>
                <a:lnTo>
                  <a:pt x="2488" y="569"/>
                </a:lnTo>
                <a:close/>
                <a:moveTo>
                  <a:pt x="2986" y="639"/>
                </a:moveTo>
                <a:lnTo>
                  <a:pt x="3184" y="639"/>
                </a:lnTo>
                <a:lnTo>
                  <a:pt x="3184" y="1502"/>
                </a:lnTo>
                <a:lnTo>
                  <a:pt x="2986" y="1502"/>
                </a:lnTo>
                <a:lnTo>
                  <a:pt x="2986" y="639"/>
                </a:lnTo>
                <a:close/>
                <a:moveTo>
                  <a:pt x="3483" y="643"/>
                </a:moveTo>
                <a:lnTo>
                  <a:pt x="3682" y="643"/>
                </a:lnTo>
                <a:lnTo>
                  <a:pt x="3682" y="1502"/>
                </a:lnTo>
                <a:lnTo>
                  <a:pt x="3483" y="1502"/>
                </a:lnTo>
                <a:lnTo>
                  <a:pt x="3483" y="643"/>
                </a:lnTo>
                <a:close/>
                <a:moveTo>
                  <a:pt x="3980" y="738"/>
                </a:moveTo>
                <a:lnTo>
                  <a:pt x="4179" y="738"/>
                </a:lnTo>
                <a:lnTo>
                  <a:pt x="4179" y="1502"/>
                </a:lnTo>
                <a:lnTo>
                  <a:pt x="3980" y="1502"/>
                </a:lnTo>
                <a:lnTo>
                  <a:pt x="3980" y="738"/>
                </a:lnTo>
                <a:close/>
              </a:path>
            </a:pathLst>
          </a:custGeom>
          <a:solidFill>
            <a:srgbClr val="0033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Rectangle 8"/>
          <p:cNvSpPr>
            <a:spLocks noChangeArrowheads="1"/>
          </p:cNvSpPr>
          <p:nvPr/>
        </p:nvSpPr>
        <p:spPr bwMode="auto">
          <a:xfrm>
            <a:off x="1295400" y="3651251"/>
            <a:ext cx="7110413" cy="12700"/>
          </a:xfrm>
          <a:prstGeom prst="rect">
            <a:avLst/>
          </a:pr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GB"/>
          </a:p>
        </p:txBody>
      </p:sp>
      <p:sp>
        <p:nvSpPr>
          <p:cNvPr id="9" name="Freeform 9"/>
          <p:cNvSpPr>
            <a:spLocks noEditPoints="1"/>
          </p:cNvSpPr>
          <p:nvPr/>
        </p:nvSpPr>
        <p:spPr bwMode="auto">
          <a:xfrm>
            <a:off x="1290637" y="3609976"/>
            <a:ext cx="7121525" cy="47625"/>
          </a:xfrm>
          <a:custGeom>
            <a:avLst/>
            <a:gdLst>
              <a:gd name="T0" fmla="*/ 7 w 4486"/>
              <a:gd name="T1" fmla="*/ 0 h 30"/>
              <a:gd name="T2" fmla="*/ 7 w 4486"/>
              <a:gd name="T3" fmla="*/ 30 h 30"/>
              <a:gd name="T4" fmla="*/ 0 w 4486"/>
              <a:gd name="T5" fmla="*/ 30 h 30"/>
              <a:gd name="T6" fmla="*/ 0 w 4486"/>
              <a:gd name="T7" fmla="*/ 0 h 30"/>
              <a:gd name="T8" fmla="*/ 7 w 4486"/>
              <a:gd name="T9" fmla="*/ 0 h 30"/>
              <a:gd name="T10" fmla="*/ 506 w 4486"/>
              <a:gd name="T11" fmla="*/ 0 h 30"/>
              <a:gd name="T12" fmla="*/ 506 w 4486"/>
              <a:gd name="T13" fmla="*/ 30 h 30"/>
              <a:gd name="T14" fmla="*/ 498 w 4486"/>
              <a:gd name="T15" fmla="*/ 30 h 30"/>
              <a:gd name="T16" fmla="*/ 498 w 4486"/>
              <a:gd name="T17" fmla="*/ 0 h 30"/>
              <a:gd name="T18" fmla="*/ 506 w 4486"/>
              <a:gd name="T19" fmla="*/ 0 h 30"/>
              <a:gd name="T20" fmla="*/ 1003 w 4486"/>
              <a:gd name="T21" fmla="*/ 0 h 30"/>
              <a:gd name="T22" fmla="*/ 1003 w 4486"/>
              <a:gd name="T23" fmla="*/ 30 h 30"/>
              <a:gd name="T24" fmla="*/ 995 w 4486"/>
              <a:gd name="T25" fmla="*/ 30 h 30"/>
              <a:gd name="T26" fmla="*/ 995 w 4486"/>
              <a:gd name="T27" fmla="*/ 0 h 30"/>
              <a:gd name="T28" fmla="*/ 1003 w 4486"/>
              <a:gd name="T29" fmla="*/ 0 h 30"/>
              <a:gd name="T30" fmla="*/ 1500 w 4486"/>
              <a:gd name="T31" fmla="*/ 0 h 30"/>
              <a:gd name="T32" fmla="*/ 1500 w 4486"/>
              <a:gd name="T33" fmla="*/ 30 h 30"/>
              <a:gd name="T34" fmla="*/ 1492 w 4486"/>
              <a:gd name="T35" fmla="*/ 30 h 30"/>
              <a:gd name="T36" fmla="*/ 1492 w 4486"/>
              <a:gd name="T37" fmla="*/ 0 h 30"/>
              <a:gd name="T38" fmla="*/ 1500 w 4486"/>
              <a:gd name="T39" fmla="*/ 0 h 30"/>
              <a:gd name="T40" fmla="*/ 1997 w 4486"/>
              <a:gd name="T41" fmla="*/ 0 h 30"/>
              <a:gd name="T42" fmla="*/ 1997 w 4486"/>
              <a:gd name="T43" fmla="*/ 30 h 30"/>
              <a:gd name="T44" fmla="*/ 1990 w 4486"/>
              <a:gd name="T45" fmla="*/ 30 h 30"/>
              <a:gd name="T46" fmla="*/ 1990 w 4486"/>
              <a:gd name="T47" fmla="*/ 0 h 30"/>
              <a:gd name="T48" fmla="*/ 1997 w 4486"/>
              <a:gd name="T49" fmla="*/ 0 h 30"/>
              <a:gd name="T50" fmla="*/ 2496 w 4486"/>
              <a:gd name="T51" fmla="*/ 0 h 30"/>
              <a:gd name="T52" fmla="*/ 2496 w 4486"/>
              <a:gd name="T53" fmla="*/ 30 h 30"/>
              <a:gd name="T54" fmla="*/ 2488 w 4486"/>
              <a:gd name="T55" fmla="*/ 30 h 30"/>
              <a:gd name="T56" fmla="*/ 2488 w 4486"/>
              <a:gd name="T57" fmla="*/ 0 h 30"/>
              <a:gd name="T58" fmla="*/ 2496 w 4486"/>
              <a:gd name="T59" fmla="*/ 0 h 30"/>
              <a:gd name="T60" fmla="*/ 2993 w 4486"/>
              <a:gd name="T61" fmla="*/ 0 h 30"/>
              <a:gd name="T62" fmla="*/ 2993 w 4486"/>
              <a:gd name="T63" fmla="*/ 30 h 30"/>
              <a:gd name="T64" fmla="*/ 2985 w 4486"/>
              <a:gd name="T65" fmla="*/ 30 h 30"/>
              <a:gd name="T66" fmla="*/ 2985 w 4486"/>
              <a:gd name="T67" fmla="*/ 0 h 30"/>
              <a:gd name="T68" fmla="*/ 2993 w 4486"/>
              <a:gd name="T69" fmla="*/ 0 h 30"/>
              <a:gd name="T70" fmla="*/ 3490 w 4486"/>
              <a:gd name="T71" fmla="*/ 0 h 30"/>
              <a:gd name="T72" fmla="*/ 3490 w 4486"/>
              <a:gd name="T73" fmla="*/ 30 h 30"/>
              <a:gd name="T74" fmla="*/ 3482 w 4486"/>
              <a:gd name="T75" fmla="*/ 30 h 30"/>
              <a:gd name="T76" fmla="*/ 3482 w 4486"/>
              <a:gd name="T77" fmla="*/ 0 h 30"/>
              <a:gd name="T78" fmla="*/ 3490 w 4486"/>
              <a:gd name="T79" fmla="*/ 0 h 30"/>
              <a:gd name="T80" fmla="*/ 3988 w 4486"/>
              <a:gd name="T81" fmla="*/ 0 h 30"/>
              <a:gd name="T82" fmla="*/ 3988 w 4486"/>
              <a:gd name="T83" fmla="*/ 30 h 30"/>
              <a:gd name="T84" fmla="*/ 3981 w 4486"/>
              <a:gd name="T85" fmla="*/ 30 h 30"/>
              <a:gd name="T86" fmla="*/ 3981 w 4486"/>
              <a:gd name="T87" fmla="*/ 0 h 30"/>
              <a:gd name="T88" fmla="*/ 3988 w 4486"/>
              <a:gd name="T89" fmla="*/ 0 h 30"/>
              <a:gd name="T90" fmla="*/ 4486 w 4486"/>
              <a:gd name="T91" fmla="*/ 0 h 30"/>
              <a:gd name="T92" fmla="*/ 4486 w 4486"/>
              <a:gd name="T93" fmla="*/ 30 h 30"/>
              <a:gd name="T94" fmla="*/ 4478 w 4486"/>
              <a:gd name="T95" fmla="*/ 30 h 30"/>
              <a:gd name="T96" fmla="*/ 4478 w 4486"/>
              <a:gd name="T97" fmla="*/ 0 h 30"/>
              <a:gd name="T98" fmla="*/ 4486 w 4486"/>
              <a:gd name="T99"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486" h="30">
                <a:moveTo>
                  <a:pt x="7" y="0"/>
                </a:moveTo>
                <a:lnTo>
                  <a:pt x="7" y="30"/>
                </a:lnTo>
                <a:lnTo>
                  <a:pt x="0" y="30"/>
                </a:lnTo>
                <a:lnTo>
                  <a:pt x="0" y="0"/>
                </a:lnTo>
                <a:lnTo>
                  <a:pt x="7" y="0"/>
                </a:lnTo>
                <a:close/>
                <a:moveTo>
                  <a:pt x="506" y="0"/>
                </a:moveTo>
                <a:lnTo>
                  <a:pt x="506" y="30"/>
                </a:lnTo>
                <a:lnTo>
                  <a:pt x="498" y="30"/>
                </a:lnTo>
                <a:lnTo>
                  <a:pt x="498" y="0"/>
                </a:lnTo>
                <a:lnTo>
                  <a:pt x="506" y="0"/>
                </a:lnTo>
                <a:close/>
                <a:moveTo>
                  <a:pt x="1003" y="0"/>
                </a:moveTo>
                <a:lnTo>
                  <a:pt x="1003" y="30"/>
                </a:lnTo>
                <a:lnTo>
                  <a:pt x="995" y="30"/>
                </a:lnTo>
                <a:lnTo>
                  <a:pt x="995" y="0"/>
                </a:lnTo>
                <a:lnTo>
                  <a:pt x="1003" y="0"/>
                </a:lnTo>
                <a:close/>
                <a:moveTo>
                  <a:pt x="1500" y="0"/>
                </a:moveTo>
                <a:lnTo>
                  <a:pt x="1500" y="30"/>
                </a:lnTo>
                <a:lnTo>
                  <a:pt x="1492" y="30"/>
                </a:lnTo>
                <a:lnTo>
                  <a:pt x="1492" y="0"/>
                </a:lnTo>
                <a:lnTo>
                  <a:pt x="1500" y="0"/>
                </a:lnTo>
                <a:close/>
                <a:moveTo>
                  <a:pt x="1997" y="0"/>
                </a:moveTo>
                <a:lnTo>
                  <a:pt x="1997" y="30"/>
                </a:lnTo>
                <a:lnTo>
                  <a:pt x="1990" y="30"/>
                </a:lnTo>
                <a:lnTo>
                  <a:pt x="1990" y="0"/>
                </a:lnTo>
                <a:lnTo>
                  <a:pt x="1997" y="0"/>
                </a:lnTo>
                <a:close/>
                <a:moveTo>
                  <a:pt x="2496" y="0"/>
                </a:moveTo>
                <a:lnTo>
                  <a:pt x="2496" y="30"/>
                </a:lnTo>
                <a:lnTo>
                  <a:pt x="2488" y="30"/>
                </a:lnTo>
                <a:lnTo>
                  <a:pt x="2488" y="0"/>
                </a:lnTo>
                <a:lnTo>
                  <a:pt x="2496" y="0"/>
                </a:lnTo>
                <a:close/>
                <a:moveTo>
                  <a:pt x="2993" y="0"/>
                </a:moveTo>
                <a:lnTo>
                  <a:pt x="2993" y="30"/>
                </a:lnTo>
                <a:lnTo>
                  <a:pt x="2985" y="30"/>
                </a:lnTo>
                <a:lnTo>
                  <a:pt x="2985" y="0"/>
                </a:lnTo>
                <a:lnTo>
                  <a:pt x="2993" y="0"/>
                </a:lnTo>
                <a:close/>
                <a:moveTo>
                  <a:pt x="3490" y="0"/>
                </a:moveTo>
                <a:lnTo>
                  <a:pt x="3490" y="30"/>
                </a:lnTo>
                <a:lnTo>
                  <a:pt x="3482" y="30"/>
                </a:lnTo>
                <a:lnTo>
                  <a:pt x="3482" y="0"/>
                </a:lnTo>
                <a:lnTo>
                  <a:pt x="3490" y="0"/>
                </a:lnTo>
                <a:close/>
                <a:moveTo>
                  <a:pt x="3988" y="0"/>
                </a:moveTo>
                <a:lnTo>
                  <a:pt x="3988" y="30"/>
                </a:lnTo>
                <a:lnTo>
                  <a:pt x="3981" y="30"/>
                </a:lnTo>
                <a:lnTo>
                  <a:pt x="3981" y="0"/>
                </a:lnTo>
                <a:lnTo>
                  <a:pt x="3988" y="0"/>
                </a:lnTo>
                <a:close/>
                <a:moveTo>
                  <a:pt x="4486" y="0"/>
                </a:moveTo>
                <a:lnTo>
                  <a:pt x="4486" y="30"/>
                </a:lnTo>
                <a:lnTo>
                  <a:pt x="4478" y="30"/>
                </a:lnTo>
                <a:lnTo>
                  <a:pt x="4478" y="0"/>
                </a:lnTo>
                <a:lnTo>
                  <a:pt x="4486"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GB"/>
          </a:p>
        </p:txBody>
      </p:sp>
      <p:sp>
        <p:nvSpPr>
          <p:cNvPr id="10" name="Rectangle 10"/>
          <p:cNvSpPr>
            <a:spLocks noChangeArrowheads="1"/>
          </p:cNvSpPr>
          <p:nvPr/>
        </p:nvSpPr>
        <p:spPr bwMode="auto">
          <a:xfrm>
            <a:off x="990600" y="3565526"/>
            <a:ext cx="230188"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1"/>
          <p:cNvSpPr>
            <a:spLocks noChangeArrowheads="1"/>
          </p:cNvSpPr>
          <p:nvPr/>
        </p:nvSpPr>
        <p:spPr bwMode="auto">
          <a:xfrm>
            <a:off x="990600" y="2973389"/>
            <a:ext cx="23018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0.5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2"/>
          <p:cNvSpPr>
            <a:spLocks noChangeArrowheads="1"/>
          </p:cNvSpPr>
          <p:nvPr/>
        </p:nvSpPr>
        <p:spPr bwMode="auto">
          <a:xfrm>
            <a:off x="990600" y="2379664"/>
            <a:ext cx="230188"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1.0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3"/>
          <p:cNvSpPr>
            <a:spLocks noChangeArrowheads="1"/>
          </p:cNvSpPr>
          <p:nvPr/>
        </p:nvSpPr>
        <p:spPr bwMode="auto">
          <a:xfrm>
            <a:off x="990600" y="1787526"/>
            <a:ext cx="23018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4"/>
          <p:cNvSpPr>
            <a:spLocks noChangeArrowheads="1"/>
          </p:cNvSpPr>
          <p:nvPr/>
        </p:nvSpPr>
        <p:spPr bwMode="auto">
          <a:xfrm>
            <a:off x="990600" y="1193801"/>
            <a:ext cx="230188"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5"/>
          <p:cNvSpPr>
            <a:spLocks noChangeArrowheads="1"/>
          </p:cNvSpPr>
          <p:nvPr/>
        </p:nvSpPr>
        <p:spPr bwMode="auto">
          <a:xfrm>
            <a:off x="1554162" y="3751264"/>
            <a:ext cx="3333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2014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6"/>
          <p:cNvSpPr>
            <a:spLocks noChangeArrowheads="1"/>
          </p:cNvSpPr>
          <p:nvPr/>
        </p:nvSpPr>
        <p:spPr bwMode="auto">
          <a:xfrm>
            <a:off x="2343150" y="3751264"/>
            <a:ext cx="3333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7"/>
          <p:cNvSpPr>
            <a:spLocks noChangeArrowheads="1"/>
          </p:cNvSpPr>
          <p:nvPr/>
        </p:nvSpPr>
        <p:spPr bwMode="auto">
          <a:xfrm>
            <a:off x="3133725" y="3751264"/>
            <a:ext cx="3333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2016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8"/>
          <p:cNvSpPr>
            <a:spLocks noChangeArrowheads="1"/>
          </p:cNvSpPr>
          <p:nvPr/>
        </p:nvSpPr>
        <p:spPr bwMode="auto">
          <a:xfrm>
            <a:off x="3922712" y="3751264"/>
            <a:ext cx="3333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2017</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9"/>
          <p:cNvSpPr>
            <a:spLocks noChangeArrowheads="1"/>
          </p:cNvSpPr>
          <p:nvPr/>
        </p:nvSpPr>
        <p:spPr bwMode="auto">
          <a:xfrm>
            <a:off x="4713287" y="3751264"/>
            <a:ext cx="3333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2018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20"/>
          <p:cNvSpPr>
            <a:spLocks noChangeArrowheads="1"/>
          </p:cNvSpPr>
          <p:nvPr/>
        </p:nvSpPr>
        <p:spPr bwMode="auto">
          <a:xfrm>
            <a:off x="5502275" y="3751264"/>
            <a:ext cx="3333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2019</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1"/>
          <p:cNvSpPr>
            <a:spLocks noChangeArrowheads="1"/>
          </p:cNvSpPr>
          <p:nvPr/>
        </p:nvSpPr>
        <p:spPr bwMode="auto">
          <a:xfrm>
            <a:off x="6292850" y="3751264"/>
            <a:ext cx="3333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2020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2"/>
          <p:cNvSpPr>
            <a:spLocks noChangeArrowheads="1"/>
          </p:cNvSpPr>
          <p:nvPr/>
        </p:nvSpPr>
        <p:spPr bwMode="auto">
          <a:xfrm>
            <a:off x="7081837" y="3751264"/>
            <a:ext cx="33496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2021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3"/>
          <p:cNvSpPr>
            <a:spLocks noChangeArrowheads="1"/>
          </p:cNvSpPr>
          <p:nvPr/>
        </p:nvSpPr>
        <p:spPr bwMode="auto">
          <a:xfrm>
            <a:off x="7872412" y="3751264"/>
            <a:ext cx="3333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2022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4"/>
          <p:cNvSpPr>
            <a:spLocks noChangeArrowheads="1"/>
          </p:cNvSpPr>
          <p:nvPr/>
        </p:nvSpPr>
        <p:spPr bwMode="auto">
          <a:xfrm rot="16200000">
            <a:off x="463549" y="2089151"/>
            <a:ext cx="4429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err="1" smtClean="0">
                <a:ln>
                  <a:noFill/>
                </a:ln>
                <a:solidFill>
                  <a:srgbClr val="000000"/>
                </a:solidFill>
                <a:effectLst/>
                <a:latin typeface="Arial Narrow" pitchFamily="34" charset="0"/>
                <a:cs typeface="Arial" pitchFamily="34" charset="0"/>
              </a:rPr>
              <a:t>mb</a:t>
            </a:r>
            <a:r>
              <a:rPr kumimoji="0" lang="en-US" altLang="en-US" b="0" i="0" u="none" strike="noStrike" cap="none" normalizeH="0" baseline="0" dirty="0" smtClean="0">
                <a:ln>
                  <a:noFill/>
                </a:ln>
                <a:solidFill>
                  <a:srgbClr val="000000"/>
                </a:solidFill>
                <a:effectLst/>
                <a:latin typeface="Arial Narrow" pitchFamily="34" charset="0"/>
                <a:cs typeface="Arial" pitchFamily="34" charset="0"/>
              </a:rPr>
              <a:t>/d</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Rectangle 30"/>
          <p:cNvSpPr>
            <a:spLocks noChangeArrowheads="1"/>
          </p:cNvSpPr>
          <p:nvPr/>
        </p:nvSpPr>
        <p:spPr bwMode="auto">
          <a:xfrm>
            <a:off x="3030107" y="4007769"/>
            <a:ext cx="115200" cy="115200"/>
          </a:xfrm>
          <a:prstGeom prst="rect">
            <a:avLst/>
          </a:prstGeom>
          <a:solidFill>
            <a:srgbClr val="FF0000"/>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32" name="Rectangle 31"/>
          <p:cNvSpPr>
            <a:spLocks noChangeArrowheads="1"/>
          </p:cNvSpPr>
          <p:nvPr/>
        </p:nvSpPr>
        <p:spPr bwMode="auto">
          <a:xfrm>
            <a:off x="3183022" y="3973036"/>
            <a:ext cx="50962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Narrow" pitchFamily="34" charset="0"/>
                <a:cs typeface="Arial" pitchFamily="34" charset="0"/>
              </a:rPr>
              <a:t>China</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Rectangle 32"/>
          <p:cNvSpPr>
            <a:spLocks noChangeArrowheads="1"/>
          </p:cNvSpPr>
          <p:nvPr/>
        </p:nvSpPr>
        <p:spPr bwMode="auto">
          <a:xfrm>
            <a:off x="3743402" y="3998564"/>
            <a:ext cx="115200" cy="115200"/>
          </a:xfrm>
          <a:prstGeom prst="rect">
            <a:avLst/>
          </a:pr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34" name="Rectangle 33"/>
          <p:cNvSpPr>
            <a:spLocks noChangeArrowheads="1"/>
          </p:cNvSpPr>
          <p:nvPr/>
        </p:nvSpPr>
        <p:spPr bwMode="auto">
          <a:xfrm>
            <a:off x="3902074" y="3973036"/>
            <a:ext cx="43350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Narrow" pitchFamily="34" charset="0"/>
                <a:cs typeface="Arial" pitchFamily="34" charset="0"/>
              </a:rPr>
              <a:t>India</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5" name="Rectangle 31"/>
          <p:cNvSpPr>
            <a:spLocks noChangeArrowheads="1"/>
          </p:cNvSpPr>
          <p:nvPr/>
        </p:nvSpPr>
        <p:spPr bwMode="auto">
          <a:xfrm>
            <a:off x="4277976" y="3998564"/>
            <a:ext cx="115200" cy="115200"/>
          </a:xfrm>
          <a:prstGeom prst="rect">
            <a:avLst/>
          </a:pr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endParaRPr lang="en-GB"/>
          </a:p>
        </p:txBody>
      </p:sp>
      <p:sp>
        <p:nvSpPr>
          <p:cNvPr id="36" name="Rectangle 32"/>
          <p:cNvSpPr>
            <a:spLocks noChangeArrowheads="1"/>
          </p:cNvSpPr>
          <p:nvPr/>
        </p:nvSpPr>
        <p:spPr bwMode="auto">
          <a:xfrm>
            <a:off x="4441507" y="3973036"/>
            <a:ext cx="132588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Narrow" pitchFamily="34" charset="0"/>
                <a:cs typeface="Arial" pitchFamily="34" charset="0"/>
              </a:rPr>
              <a:t>Rest of the world</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 name="Freeform 6"/>
          <p:cNvSpPr>
            <a:spLocks noEditPoints="1"/>
          </p:cNvSpPr>
          <p:nvPr/>
        </p:nvSpPr>
        <p:spPr bwMode="auto">
          <a:xfrm>
            <a:off x="1533525" y="2774951"/>
            <a:ext cx="6634163" cy="882650"/>
          </a:xfrm>
          <a:custGeom>
            <a:avLst/>
            <a:gdLst>
              <a:gd name="T0" fmla="*/ 0 w 4179"/>
              <a:gd name="T1" fmla="*/ 252 h 556"/>
              <a:gd name="T2" fmla="*/ 199 w 4179"/>
              <a:gd name="T3" fmla="*/ 252 h 556"/>
              <a:gd name="T4" fmla="*/ 199 w 4179"/>
              <a:gd name="T5" fmla="*/ 556 h 556"/>
              <a:gd name="T6" fmla="*/ 0 w 4179"/>
              <a:gd name="T7" fmla="*/ 556 h 556"/>
              <a:gd name="T8" fmla="*/ 0 w 4179"/>
              <a:gd name="T9" fmla="*/ 252 h 556"/>
              <a:gd name="T10" fmla="*/ 498 w 4179"/>
              <a:gd name="T11" fmla="*/ 0 h 556"/>
              <a:gd name="T12" fmla="*/ 696 w 4179"/>
              <a:gd name="T13" fmla="*/ 0 h 556"/>
              <a:gd name="T14" fmla="*/ 696 w 4179"/>
              <a:gd name="T15" fmla="*/ 556 h 556"/>
              <a:gd name="T16" fmla="*/ 498 w 4179"/>
              <a:gd name="T17" fmla="*/ 556 h 556"/>
              <a:gd name="T18" fmla="*/ 498 w 4179"/>
              <a:gd name="T19" fmla="*/ 0 h 556"/>
              <a:gd name="T20" fmla="*/ 995 w 4179"/>
              <a:gd name="T21" fmla="*/ 287 h 556"/>
              <a:gd name="T22" fmla="*/ 1194 w 4179"/>
              <a:gd name="T23" fmla="*/ 287 h 556"/>
              <a:gd name="T24" fmla="*/ 1194 w 4179"/>
              <a:gd name="T25" fmla="*/ 556 h 556"/>
              <a:gd name="T26" fmla="*/ 995 w 4179"/>
              <a:gd name="T27" fmla="*/ 556 h 556"/>
              <a:gd name="T28" fmla="*/ 995 w 4179"/>
              <a:gd name="T29" fmla="*/ 287 h 556"/>
              <a:gd name="T30" fmla="*/ 1493 w 4179"/>
              <a:gd name="T31" fmla="*/ 306 h 556"/>
              <a:gd name="T32" fmla="*/ 1692 w 4179"/>
              <a:gd name="T33" fmla="*/ 306 h 556"/>
              <a:gd name="T34" fmla="*/ 1692 w 4179"/>
              <a:gd name="T35" fmla="*/ 556 h 556"/>
              <a:gd name="T36" fmla="*/ 1493 w 4179"/>
              <a:gd name="T37" fmla="*/ 556 h 556"/>
              <a:gd name="T38" fmla="*/ 1493 w 4179"/>
              <a:gd name="T39" fmla="*/ 306 h 556"/>
              <a:gd name="T40" fmla="*/ 1990 w 4179"/>
              <a:gd name="T41" fmla="*/ 317 h 556"/>
              <a:gd name="T42" fmla="*/ 2189 w 4179"/>
              <a:gd name="T43" fmla="*/ 317 h 556"/>
              <a:gd name="T44" fmla="*/ 2189 w 4179"/>
              <a:gd name="T45" fmla="*/ 556 h 556"/>
              <a:gd name="T46" fmla="*/ 1990 w 4179"/>
              <a:gd name="T47" fmla="*/ 556 h 556"/>
              <a:gd name="T48" fmla="*/ 1990 w 4179"/>
              <a:gd name="T49" fmla="*/ 317 h 556"/>
              <a:gd name="T50" fmla="*/ 2488 w 4179"/>
              <a:gd name="T51" fmla="*/ 336 h 556"/>
              <a:gd name="T52" fmla="*/ 2687 w 4179"/>
              <a:gd name="T53" fmla="*/ 336 h 556"/>
              <a:gd name="T54" fmla="*/ 2687 w 4179"/>
              <a:gd name="T55" fmla="*/ 556 h 556"/>
              <a:gd name="T56" fmla="*/ 2488 w 4179"/>
              <a:gd name="T57" fmla="*/ 556 h 556"/>
              <a:gd name="T58" fmla="*/ 2488 w 4179"/>
              <a:gd name="T59" fmla="*/ 336 h 556"/>
              <a:gd name="T60" fmla="*/ 2986 w 4179"/>
              <a:gd name="T61" fmla="*/ 346 h 556"/>
              <a:gd name="T62" fmla="*/ 3184 w 4179"/>
              <a:gd name="T63" fmla="*/ 346 h 556"/>
              <a:gd name="T64" fmla="*/ 3184 w 4179"/>
              <a:gd name="T65" fmla="*/ 556 h 556"/>
              <a:gd name="T66" fmla="*/ 2986 w 4179"/>
              <a:gd name="T67" fmla="*/ 556 h 556"/>
              <a:gd name="T68" fmla="*/ 2986 w 4179"/>
              <a:gd name="T69" fmla="*/ 346 h 556"/>
              <a:gd name="T70" fmla="*/ 3483 w 4179"/>
              <a:gd name="T71" fmla="*/ 346 h 556"/>
              <a:gd name="T72" fmla="*/ 3682 w 4179"/>
              <a:gd name="T73" fmla="*/ 346 h 556"/>
              <a:gd name="T74" fmla="*/ 3682 w 4179"/>
              <a:gd name="T75" fmla="*/ 556 h 556"/>
              <a:gd name="T76" fmla="*/ 3483 w 4179"/>
              <a:gd name="T77" fmla="*/ 556 h 556"/>
              <a:gd name="T78" fmla="*/ 3483 w 4179"/>
              <a:gd name="T79" fmla="*/ 346 h 556"/>
              <a:gd name="T80" fmla="*/ 3980 w 4179"/>
              <a:gd name="T81" fmla="*/ 352 h 556"/>
              <a:gd name="T82" fmla="*/ 4179 w 4179"/>
              <a:gd name="T83" fmla="*/ 352 h 556"/>
              <a:gd name="T84" fmla="*/ 4179 w 4179"/>
              <a:gd name="T85" fmla="*/ 556 h 556"/>
              <a:gd name="T86" fmla="*/ 3980 w 4179"/>
              <a:gd name="T87" fmla="*/ 556 h 556"/>
              <a:gd name="T88" fmla="*/ 3980 w 4179"/>
              <a:gd name="T89" fmla="*/ 352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179" h="556">
                <a:moveTo>
                  <a:pt x="0" y="252"/>
                </a:moveTo>
                <a:lnTo>
                  <a:pt x="199" y="252"/>
                </a:lnTo>
                <a:lnTo>
                  <a:pt x="199" y="556"/>
                </a:lnTo>
                <a:lnTo>
                  <a:pt x="0" y="556"/>
                </a:lnTo>
                <a:lnTo>
                  <a:pt x="0" y="252"/>
                </a:lnTo>
                <a:close/>
                <a:moveTo>
                  <a:pt x="498" y="0"/>
                </a:moveTo>
                <a:lnTo>
                  <a:pt x="696" y="0"/>
                </a:lnTo>
                <a:lnTo>
                  <a:pt x="696" y="556"/>
                </a:lnTo>
                <a:lnTo>
                  <a:pt x="498" y="556"/>
                </a:lnTo>
                <a:lnTo>
                  <a:pt x="498" y="0"/>
                </a:lnTo>
                <a:close/>
                <a:moveTo>
                  <a:pt x="995" y="287"/>
                </a:moveTo>
                <a:lnTo>
                  <a:pt x="1194" y="287"/>
                </a:lnTo>
                <a:lnTo>
                  <a:pt x="1194" y="556"/>
                </a:lnTo>
                <a:lnTo>
                  <a:pt x="995" y="556"/>
                </a:lnTo>
                <a:lnTo>
                  <a:pt x="995" y="287"/>
                </a:lnTo>
                <a:close/>
                <a:moveTo>
                  <a:pt x="1493" y="306"/>
                </a:moveTo>
                <a:lnTo>
                  <a:pt x="1692" y="306"/>
                </a:lnTo>
                <a:lnTo>
                  <a:pt x="1692" y="556"/>
                </a:lnTo>
                <a:lnTo>
                  <a:pt x="1493" y="556"/>
                </a:lnTo>
                <a:lnTo>
                  <a:pt x="1493" y="306"/>
                </a:lnTo>
                <a:close/>
                <a:moveTo>
                  <a:pt x="1990" y="317"/>
                </a:moveTo>
                <a:lnTo>
                  <a:pt x="2189" y="317"/>
                </a:lnTo>
                <a:lnTo>
                  <a:pt x="2189" y="556"/>
                </a:lnTo>
                <a:lnTo>
                  <a:pt x="1990" y="556"/>
                </a:lnTo>
                <a:lnTo>
                  <a:pt x="1990" y="317"/>
                </a:lnTo>
                <a:close/>
                <a:moveTo>
                  <a:pt x="2488" y="336"/>
                </a:moveTo>
                <a:lnTo>
                  <a:pt x="2687" y="336"/>
                </a:lnTo>
                <a:lnTo>
                  <a:pt x="2687" y="556"/>
                </a:lnTo>
                <a:lnTo>
                  <a:pt x="2488" y="556"/>
                </a:lnTo>
                <a:lnTo>
                  <a:pt x="2488" y="336"/>
                </a:lnTo>
                <a:close/>
                <a:moveTo>
                  <a:pt x="2986" y="346"/>
                </a:moveTo>
                <a:lnTo>
                  <a:pt x="3184" y="346"/>
                </a:lnTo>
                <a:lnTo>
                  <a:pt x="3184" y="556"/>
                </a:lnTo>
                <a:lnTo>
                  <a:pt x="2986" y="556"/>
                </a:lnTo>
                <a:lnTo>
                  <a:pt x="2986" y="346"/>
                </a:lnTo>
                <a:close/>
                <a:moveTo>
                  <a:pt x="3483" y="346"/>
                </a:moveTo>
                <a:lnTo>
                  <a:pt x="3682" y="346"/>
                </a:lnTo>
                <a:lnTo>
                  <a:pt x="3682" y="556"/>
                </a:lnTo>
                <a:lnTo>
                  <a:pt x="3483" y="556"/>
                </a:lnTo>
                <a:lnTo>
                  <a:pt x="3483" y="346"/>
                </a:lnTo>
                <a:close/>
                <a:moveTo>
                  <a:pt x="3980" y="352"/>
                </a:moveTo>
                <a:lnTo>
                  <a:pt x="4179" y="352"/>
                </a:lnTo>
                <a:lnTo>
                  <a:pt x="4179" y="556"/>
                </a:lnTo>
                <a:lnTo>
                  <a:pt x="3980" y="556"/>
                </a:lnTo>
                <a:lnTo>
                  <a:pt x="3980" y="352"/>
                </a:lnTo>
                <a:close/>
              </a:path>
            </a:pathLst>
          </a:custGeom>
          <a:solidFill>
            <a:srgbClr val="FF0000"/>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38" name="Freeform 7"/>
          <p:cNvSpPr>
            <a:spLocks noEditPoints="1"/>
          </p:cNvSpPr>
          <p:nvPr/>
        </p:nvSpPr>
        <p:spPr bwMode="auto">
          <a:xfrm>
            <a:off x="1533525" y="2592388"/>
            <a:ext cx="6634163" cy="741363"/>
          </a:xfrm>
          <a:custGeom>
            <a:avLst/>
            <a:gdLst>
              <a:gd name="T0" fmla="*/ 0 w 4179"/>
              <a:gd name="T1" fmla="*/ 252 h 467"/>
              <a:gd name="T2" fmla="*/ 199 w 4179"/>
              <a:gd name="T3" fmla="*/ 252 h 467"/>
              <a:gd name="T4" fmla="*/ 199 w 4179"/>
              <a:gd name="T5" fmla="*/ 367 h 467"/>
              <a:gd name="T6" fmla="*/ 0 w 4179"/>
              <a:gd name="T7" fmla="*/ 367 h 467"/>
              <a:gd name="T8" fmla="*/ 0 w 4179"/>
              <a:gd name="T9" fmla="*/ 252 h 467"/>
              <a:gd name="T10" fmla="*/ 498 w 4179"/>
              <a:gd name="T11" fmla="*/ 0 h 467"/>
              <a:gd name="T12" fmla="*/ 696 w 4179"/>
              <a:gd name="T13" fmla="*/ 0 h 467"/>
              <a:gd name="T14" fmla="*/ 696 w 4179"/>
              <a:gd name="T15" fmla="*/ 115 h 467"/>
              <a:gd name="T16" fmla="*/ 498 w 4179"/>
              <a:gd name="T17" fmla="*/ 115 h 467"/>
              <a:gd name="T18" fmla="*/ 498 w 4179"/>
              <a:gd name="T19" fmla="*/ 0 h 467"/>
              <a:gd name="T20" fmla="*/ 995 w 4179"/>
              <a:gd name="T21" fmla="*/ 188 h 467"/>
              <a:gd name="T22" fmla="*/ 1194 w 4179"/>
              <a:gd name="T23" fmla="*/ 188 h 467"/>
              <a:gd name="T24" fmla="*/ 1194 w 4179"/>
              <a:gd name="T25" fmla="*/ 402 h 467"/>
              <a:gd name="T26" fmla="*/ 995 w 4179"/>
              <a:gd name="T27" fmla="*/ 402 h 467"/>
              <a:gd name="T28" fmla="*/ 995 w 4179"/>
              <a:gd name="T29" fmla="*/ 188 h 467"/>
              <a:gd name="T30" fmla="*/ 1493 w 4179"/>
              <a:gd name="T31" fmla="*/ 225 h 467"/>
              <a:gd name="T32" fmla="*/ 1692 w 4179"/>
              <a:gd name="T33" fmla="*/ 225 h 467"/>
              <a:gd name="T34" fmla="*/ 1692 w 4179"/>
              <a:gd name="T35" fmla="*/ 421 h 467"/>
              <a:gd name="T36" fmla="*/ 1493 w 4179"/>
              <a:gd name="T37" fmla="*/ 421 h 467"/>
              <a:gd name="T38" fmla="*/ 1493 w 4179"/>
              <a:gd name="T39" fmla="*/ 225 h 467"/>
              <a:gd name="T40" fmla="*/ 1990 w 4179"/>
              <a:gd name="T41" fmla="*/ 237 h 467"/>
              <a:gd name="T42" fmla="*/ 2189 w 4179"/>
              <a:gd name="T43" fmla="*/ 237 h 467"/>
              <a:gd name="T44" fmla="*/ 2189 w 4179"/>
              <a:gd name="T45" fmla="*/ 432 h 467"/>
              <a:gd name="T46" fmla="*/ 1990 w 4179"/>
              <a:gd name="T47" fmla="*/ 432 h 467"/>
              <a:gd name="T48" fmla="*/ 1990 w 4179"/>
              <a:gd name="T49" fmla="*/ 237 h 467"/>
              <a:gd name="T50" fmla="*/ 2488 w 4179"/>
              <a:gd name="T51" fmla="*/ 255 h 467"/>
              <a:gd name="T52" fmla="*/ 2687 w 4179"/>
              <a:gd name="T53" fmla="*/ 255 h 467"/>
              <a:gd name="T54" fmla="*/ 2687 w 4179"/>
              <a:gd name="T55" fmla="*/ 451 h 467"/>
              <a:gd name="T56" fmla="*/ 2488 w 4179"/>
              <a:gd name="T57" fmla="*/ 451 h 467"/>
              <a:gd name="T58" fmla="*/ 2488 w 4179"/>
              <a:gd name="T59" fmla="*/ 255 h 467"/>
              <a:gd name="T60" fmla="*/ 2986 w 4179"/>
              <a:gd name="T61" fmla="*/ 261 h 467"/>
              <a:gd name="T62" fmla="*/ 3184 w 4179"/>
              <a:gd name="T63" fmla="*/ 261 h 467"/>
              <a:gd name="T64" fmla="*/ 3184 w 4179"/>
              <a:gd name="T65" fmla="*/ 461 h 467"/>
              <a:gd name="T66" fmla="*/ 2986 w 4179"/>
              <a:gd name="T67" fmla="*/ 461 h 467"/>
              <a:gd name="T68" fmla="*/ 2986 w 4179"/>
              <a:gd name="T69" fmla="*/ 261 h 467"/>
              <a:gd name="T70" fmla="*/ 3483 w 4179"/>
              <a:gd name="T71" fmla="*/ 259 h 467"/>
              <a:gd name="T72" fmla="*/ 3682 w 4179"/>
              <a:gd name="T73" fmla="*/ 259 h 467"/>
              <a:gd name="T74" fmla="*/ 3682 w 4179"/>
              <a:gd name="T75" fmla="*/ 461 h 467"/>
              <a:gd name="T76" fmla="*/ 3483 w 4179"/>
              <a:gd name="T77" fmla="*/ 461 h 467"/>
              <a:gd name="T78" fmla="*/ 3483 w 4179"/>
              <a:gd name="T79" fmla="*/ 259 h 467"/>
              <a:gd name="T80" fmla="*/ 3980 w 4179"/>
              <a:gd name="T81" fmla="*/ 259 h 467"/>
              <a:gd name="T82" fmla="*/ 4179 w 4179"/>
              <a:gd name="T83" fmla="*/ 259 h 467"/>
              <a:gd name="T84" fmla="*/ 4179 w 4179"/>
              <a:gd name="T85" fmla="*/ 467 h 467"/>
              <a:gd name="T86" fmla="*/ 3980 w 4179"/>
              <a:gd name="T87" fmla="*/ 467 h 467"/>
              <a:gd name="T88" fmla="*/ 3980 w 4179"/>
              <a:gd name="T89" fmla="*/ 25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179" h="467">
                <a:moveTo>
                  <a:pt x="0" y="252"/>
                </a:moveTo>
                <a:lnTo>
                  <a:pt x="199" y="252"/>
                </a:lnTo>
                <a:lnTo>
                  <a:pt x="199" y="367"/>
                </a:lnTo>
                <a:lnTo>
                  <a:pt x="0" y="367"/>
                </a:lnTo>
                <a:lnTo>
                  <a:pt x="0" y="252"/>
                </a:lnTo>
                <a:close/>
                <a:moveTo>
                  <a:pt x="498" y="0"/>
                </a:moveTo>
                <a:lnTo>
                  <a:pt x="696" y="0"/>
                </a:lnTo>
                <a:lnTo>
                  <a:pt x="696" y="115"/>
                </a:lnTo>
                <a:lnTo>
                  <a:pt x="498" y="115"/>
                </a:lnTo>
                <a:lnTo>
                  <a:pt x="498" y="0"/>
                </a:lnTo>
                <a:close/>
                <a:moveTo>
                  <a:pt x="995" y="188"/>
                </a:moveTo>
                <a:lnTo>
                  <a:pt x="1194" y="188"/>
                </a:lnTo>
                <a:lnTo>
                  <a:pt x="1194" y="402"/>
                </a:lnTo>
                <a:lnTo>
                  <a:pt x="995" y="402"/>
                </a:lnTo>
                <a:lnTo>
                  <a:pt x="995" y="188"/>
                </a:lnTo>
                <a:close/>
                <a:moveTo>
                  <a:pt x="1493" y="225"/>
                </a:moveTo>
                <a:lnTo>
                  <a:pt x="1692" y="225"/>
                </a:lnTo>
                <a:lnTo>
                  <a:pt x="1692" y="421"/>
                </a:lnTo>
                <a:lnTo>
                  <a:pt x="1493" y="421"/>
                </a:lnTo>
                <a:lnTo>
                  <a:pt x="1493" y="225"/>
                </a:lnTo>
                <a:close/>
                <a:moveTo>
                  <a:pt x="1990" y="237"/>
                </a:moveTo>
                <a:lnTo>
                  <a:pt x="2189" y="237"/>
                </a:lnTo>
                <a:lnTo>
                  <a:pt x="2189" y="432"/>
                </a:lnTo>
                <a:lnTo>
                  <a:pt x="1990" y="432"/>
                </a:lnTo>
                <a:lnTo>
                  <a:pt x="1990" y="237"/>
                </a:lnTo>
                <a:close/>
                <a:moveTo>
                  <a:pt x="2488" y="255"/>
                </a:moveTo>
                <a:lnTo>
                  <a:pt x="2687" y="255"/>
                </a:lnTo>
                <a:lnTo>
                  <a:pt x="2687" y="451"/>
                </a:lnTo>
                <a:lnTo>
                  <a:pt x="2488" y="451"/>
                </a:lnTo>
                <a:lnTo>
                  <a:pt x="2488" y="255"/>
                </a:lnTo>
                <a:close/>
                <a:moveTo>
                  <a:pt x="2986" y="261"/>
                </a:moveTo>
                <a:lnTo>
                  <a:pt x="3184" y="261"/>
                </a:lnTo>
                <a:lnTo>
                  <a:pt x="3184" y="461"/>
                </a:lnTo>
                <a:lnTo>
                  <a:pt x="2986" y="461"/>
                </a:lnTo>
                <a:lnTo>
                  <a:pt x="2986" y="261"/>
                </a:lnTo>
                <a:close/>
                <a:moveTo>
                  <a:pt x="3483" y="259"/>
                </a:moveTo>
                <a:lnTo>
                  <a:pt x="3682" y="259"/>
                </a:lnTo>
                <a:lnTo>
                  <a:pt x="3682" y="461"/>
                </a:lnTo>
                <a:lnTo>
                  <a:pt x="3483" y="461"/>
                </a:lnTo>
                <a:lnTo>
                  <a:pt x="3483" y="259"/>
                </a:lnTo>
                <a:close/>
                <a:moveTo>
                  <a:pt x="3980" y="259"/>
                </a:moveTo>
                <a:lnTo>
                  <a:pt x="4179" y="259"/>
                </a:lnTo>
                <a:lnTo>
                  <a:pt x="4179" y="467"/>
                </a:lnTo>
                <a:lnTo>
                  <a:pt x="3980" y="467"/>
                </a:lnTo>
                <a:lnTo>
                  <a:pt x="3980" y="259"/>
                </a:lnTo>
                <a:close/>
              </a:path>
            </a:pathLst>
          </a:custGeom>
          <a:solidFill>
            <a:srgbClr val="FFC000"/>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39" name="Freeform 8"/>
          <p:cNvSpPr>
            <a:spLocks noEditPoints="1"/>
          </p:cNvSpPr>
          <p:nvPr/>
        </p:nvSpPr>
        <p:spPr bwMode="auto">
          <a:xfrm>
            <a:off x="1533525" y="1273176"/>
            <a:ext cx="6634163" cy="1733550"/>
          </a:xfrm>
          <a:custGeom>
            <a:avLst/>
            <a:gdLst>
              <a:gd name="T0" fmla="*/ 0 w 4179"/>
              <a:gd name="T1" fmla="*/ 580 h 1092"/>
              <a:gd name="T2" fmla="*/ 199 w 4179"/>
              <a:gd name="T3" fmla="*/ 580 h 1092"/>
              <a:gd name="T4" fmla="*/ 199 w 4179"/>
              <a:gd name="T5" fmla="*/ 1083 h 1092"/>
              <a:gd name="T6" fmla="*/ 0 w 4179"/>
              <a:gd name="T7" fmla="*/ 1083 h 1092"/>
              <a:gd name="T8" fmla="*/ 0 w 4179"/>
              <a:gd name="T9" fmla="*/ 580 h 1092"/>
              <a:gd name="T10" fmla="*/ 498 w 4179"/>
              <a:gd name="T11" fmla="*/ 0 h 1092"/>
              <a:gd name="T12" fmla="*/ 696 w 4179"/>
              <a:gd name="T13" fmla="*/ 0 h 1092"/>
              <a:gd name="T14" fmla="*/ 696 w 4179"/>
              <a:gd name="T15" fmla="*/ 831 h 1092"/>
              <a:gd name="T16" fmla="*/ 498 w 4179"/>
              <a:gd name="T17" fmla="*/ 831 h 1092"/>
              <a:gd name="T18" fmla="*/ 498 w 4179"/>
              <a:gd name="T19" fmla="*/ 0 h 1092"/>
              <a:gd name="T20" fmla="*/ 995 w 4179"/>
              <a:gd name="T21" fmla="*/ 331 h 1092"/>
              <a:gd name="T22" fmla="*/ 1194 w 4179"/>
              <a:gd name="T23" fmla="*/ 331 h 1092"/>
              <a:gd name="T24" fmla="*/ 1194 w 4179"/>
              <a:gd name="T25" fmla="*/ 1019 h 1092"/>
              <a:gd name="T26" fmla="*/ 995 w 4179"/>
              <a:gd name="T27" fmla="*/ 1019 h 1092"/>
              <a:gd name="T28" fmla="*/ 995 w 4179"/>
              <a:gd name="T29" fmla="*/ 331 h 1092"/>
              <a:gd name="T30" fmla="*/ 1493 w 4179"/>
              <a:gd name="T31" fmla="*/ 448 h 1092"/>
              <a:gd name="T32" fmla="*/ 1692 w 4179"/>
              <a:gd name="T33" fmla="*/ 448 h 1092"/>
              <a:gd name="T34" fmla="*/ 1692 w 4179"/>
              <a:gd name="T35" fmla="*/ 1056 h 1092"/>
              <a:gd name="T36" fmla="*/ 1493 w 4179"/>
              <a:gd name="T37" fmla="*/ 1056 h 1092"/>
              <a:gd name="T38" fmla="*/ 1493 w 4179"/>
              <a:gd name="T39" fmla="*/ 448 h 1092"/>
              <a:gd name="T40" fmla="*/ 1990 w 4179"/>
              <a:gd name="T41" fmla="*/ 545 h 1092"/>
              <a:gd name="T42" fmla="*/ 2189 w 4179"/>
              <a:gd name="T43" fmla="*/ 545 h 1092"/>
              <a:gd name="T44" fmla="*/ 2189 w 4179"/>
              <a:gd name="T45" fmla="*/ 1068 h 1092"/>
              <a:gd name="T46" fmla="*/ 1990 w 4179"/>
              <a:gd name="T47" fmla="*/ 1068 h 1092"/>
              <a:gd name="T48" fmla="*/ 1990 w 4179"/>
              <a:gd name="T49" fmla="*/ 545 h 1092"/>
              <a:gd name="T50" fmla="*/ 2488 w 4179"/>
              <a:gd name="T51" fmla="*/ 569 h 1092"/>
              <a:gd name="T52" fmla="*/ 2687 w 4179"/>
              <a:gd name="T53" fmla="*/ 569 h 1092"/>
              <a:gd name="T54" fmla="*/ 2687 w 4179"/>
              <a:gd name="T55" fmla="*/ 1086 h 1092"/>
              <a:gd name="T56" fmla="*/ 2488 w 4179"/>
              <a:gd name="T57" fmla="*/ 1086 h 1092"/>
              <a:gd name="T58" fmla="*/ 2488 w 4179"/>
              <a:gd name="T59" fmla="*/ 569 h 1092"/>
              <a:gd name="T60" fmla="*/ 2986 w 4179"/>
              <a:gd name="T61" fmla="*/ 639 h 1092"/>
              <a:gd name="T62" fmla="*/ 3184 w 4179"/>
              <a:gd name="T63" fmla="*/ 639 h 1092"/>
              <a:gd name="T64" fmla="*/ 3184 w 4179"/>
              <a:gd name="T65" fmla="*/ 1092 h 1092"/>
              <a:gd name="T66" fmla="*/ 2986 w 4179"/>
              <a:gd name="T67" fmla="*/ 1092 h 1092"/>
              <a:gd name="T68" fmla="*/ 2986 w 4179"/>
              <a:gd name="T69" fmla="*/ 639 h 1092"/>
              <a:gd name="T70" fmla="*/ 3483 w 4179"/>
              <a:gd name="T71" fmla="*/ 643 h 1092"/>
              <a:gd name="T72" fmla="*/ 3682 w 4179"/>
              <a:gd name="T73" fmla="*/ 643 h 1092"/>
              <a:gd name="T74" fmla="*/ 3682 w 4179"/>
              <a:gd name="T75" fmla="*/ 1090 h 1092"/>
              <a:gd name="T76" fmla="*/ 3483 w 4179"/>
              <a:gd name="T77" fmla="*/ 1090 h 1092"/>
              <a:gd name="T78" fmla="*/ 3483 w 4179"/>
              <a:gd name="T79" fmla="*/ 643 h 1092"/>
              <a:gd name="T80" fmla="*/ 3980 w 4179"/>
              <a:gd name="T81" fmla="*/ 738 h 1092"/>
              <a:gd name="T82" fmla="*/ 4179 w 4179"/>
              <a:gd name="T83" fmla="*/ 738 h 1092"/>
              <a:gd name="T84" fmla="*/ 4179 w 4179"/>
              <a:gd name="T85" fmla="*/ 1090 h 1092"/>
              <a:gd name="T86" fmla="*/ 3980 w 4179"/>
              <a:gd name="T87" fmla="*/ 1090 h 1092"/>
              <a:gd name="T88" fmla="*/ 3980 w 4179"/>
              <a:gd name="T89" fmla="*/ 738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179" h="1092">
                <a:moveTo>
                  <a:pt x="0" y="580"/>
                </a:moveTo>
                <a:lnTo>
                  <a:pt x="199" y="580"/>
                </a:lnTo>
                <a:lnTo>
                  <a:pt x="199" y="1083"/>
                </a:lnTo>
                <a:lnTo>
                  <a:pt x="0" y="1083"/>
                </a:lnTo>
                <a:lnTo>
                  <a:pt x="0" y="580"/>
                </a:lnTo>
                <a:close/>
                <a:moveTo>
                  <a:pt x="498" y="0"/>
                </a:moveTo>
                <a:lnTo>
                  <a:pt x="696" y="0"/>
                </a:lnTo>
                <a:lnTo>
                  <a:pt x="696" y="831"/>
                </a:lnTo>
                <a:lnTo>
                  <a:pt x="498" y="831"/>
                </a:lnTo>
                <a:lnTo>
                  <a:pt x="498" y="0"/>
                </a:lnTo>
                <a:close/>
                <a:moveTo>
                  <a:pt x="995" y="331"/>
                </a:moveTo>
                <a:lnTo>
                  <a:pt x="1194" y="331"/>
                </a:lnTo>
                <a:lnTo>
                  <a:pt x="1194" y="1019"/>
                </a:lnTo>
                <a:lnTo>
                  <a:pt x="995" y="1019"/>
                </a:lnTo>
                <a:lnTo>
                  <a:pt x="995" y="331"/>
                </a:lnTo>
                <a:close/>
                <a:moveTo>
                  <a:pt x="1493" y="448"/>
                </a:moveTo>
                <a:lnTo>
                  <a:pt x="1692" y="448"/>
                </a:lnTo>
                <a:lnTo>
                  <a:pt x="1692" y="1056"/>
                </a:lnTo>
                <a:lnTo>
                  <a:pt x="1493" y="1056"/>
                </a:lnTo>
                <a:lnTo>
                  <a:pt x="1493" y="448"/>
                </a:lnTo>
                <a:close/>
                <a:moveTo>
                  <a:pt x="1990" y="545"/>
                </a:moveTo>
                <a:lnTo>
                  <a:pt x="2189" y="545"/>
                </a:lnTo>
                <a:lnTo>
                  <a:pt x="2189" y="1068"/>
                </a:lnTo>
                <a:lnTo>
                  <a:pt x="1990" y="1068"/>
                </a:lnTo>
                <a:lnTo>
                  <a:pt x="1990" y="545"/>
                </a:lnTo>
                <a:close/>
                <a:moveTo>
                  <a:pt x="2488" y="569"/>
                </a:moveTo>
                <a:lnTo>
                  <a:pt x="2687" y="569"/>
                </a:lnTo>
                <a:lnTo>
                  <a:pt x="2687" y="1086"/>
                </a:lnTo>
                <a:lnTo>
                  <a:pt x="2488" y="1086"/>
                </a:lnTo>
                <a:lnTo>
                  <a:pt x="2488" y="569"/>
                </a:lnTo>
                <a:close/>
                <a:moveTo>
                  <a:pt x="2986" y="639"/>
                </a:moveTo>
                <a:lnTo>
                  <a:pt x="3184" y="639"/>
                </a:lnTo>
                <a:lnTo>
                  <a:pt x="3184" y="1092"/>
                </a:lnTo>
                <a:lnTo>
                  <a:pt x="2986" y="1092"/>
                </a:lnTo>
                <a:lnTo>
                  <a:pt x="2986" y="639"/>
                </a:lnTo>
                <a:close/>
                <a:moveTo>
                  <a:pt x="3483" y="643"/>
                </a:moveTo>
                <a:lnTo>
                  <a:pt x="3682" y="643"/>
                </a:lnTo>
                <a:lnTo>
                  <a:pt x="3682" y="1090"/>
                </a:lnTo>
                <a:lnTo>
                  <a:pt x="3483" y="1090"/>
                </a:lnTo>
                <a:lnTo>
                  <a:pt x="3483" y="643"/>
                </a:lnTo>
                <a:close/>
                <a:moveTo>
                  <a:pt x="3980" y="738"/>
                </a:moveTo>
                <a:lnTo>
                  <a:pt x="4179" y="738"/>
                </a:lnTo>
                <a:lnTo>
                  <a:pt x="4179" y="1090"/>
                </a:lnTo>
                <a:lnTo>
                  <a:pt x="3980" y="1090"/>
                </a:lnTo>
                <a:lnTo>
                  <a:pt x="3980" y="738"/>
                </a:lnTo>
                <a:close/>
              </a:path>
            </a:pathLst>
          </a:custGeom>
          <a:solidFill>
            <a:schemeClr val="tx2">
              <a:lumMod val="75000"/>
            </a:schemeClr>
          </a:solidFill>
          <a:ln>
            <a:noFill/>
          </a:ln>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2231567" y="824469"/>
            <a:ext cx="5238078" cy="307777"/>
          </a:xfrm>
          <a:prstGeom prst="rect">
            <a:avLst/>
          </a:prstGeom>
          <a:noFill/>
        </p:spPr>
        <p:txBody>
          <a:bodyPr wrap="square" rtlCol="0">
            <a:spAutoFit/>
          </a:bodyPr>
          <a:lstStyle/>
          <a:p>
            <a:pPr algn="ctr"/>
            <a:r>
              <a:rPr lang="en-US" sz="1400" dirty="0" smtClean="0">
                <a:latin typeface="+mj-lt"/>
              </a:rPr>
              <a:t>Global oil demand growth 2014-2022</a:t>
            </a:r>
            <a:endParaRPr lang="en-GB" sz="1400" dirty="0">
              <a:latin typeface="+mj-lt"/>
            </a:endParaRPr>
          </a:p>
        </p:txBody>
      </p:sp>
    </p:spTree>
    <p:extLst>
      <p:ext uri="{BB962C8B-B14F-4D97-AF65-F5344CB8AC3E}">
        <p14:creationId xmlns:p14="http://schemas.microsoft.com/office/powerpoint/2010/main" val="3004286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wipe(down)">
                                      <p:cBhvr>
                                        <p:cTn id="12" dur="500"/>
                                        <p:tgtEl>
                                          <p:spTgt spid="37"/>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wipe(down)">
                                      <p:cBhvr>
                                        <p:cTn id="21" dur="500"/>
                                        <p:tgtEl>
                                          <p:spTgt spid="38"/>
                                        </p:tgtEl>
                                      </p:cBhvr>
                                    </p:animEffect>
                                  </p:childTnLst>
                                </p:cTn>
                              </p:par>
                              <p:par>
                                <p:cTn id="22" presetID="1" presetClass="entr" presetSubtype="0" fill="hold" grpId="0" nodeType="withEffect">
                                  <p:stCondLst>
                                    <p:cond delay="0"/>
                                  </p:stCondLst>
                                  <p:childTnLst>
                                    <p:set>
                                      <p:cBhvr>
                                        <p:cTn id="23" dur="1" fill="hold">
                                          <p:stCondLst>
                                            <p:cond delay="0"/>
                                          </p:stCondLst>
                                        </p:cTn>
                                        <p:tgtEl>
                                          <p:spTgt spid="33"/>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wipe(down)">
                                      <p:cBhvr>
                                        <p:cTn id="30" dur="500"/>
                                        <p:tgtEl>
                                          <p:spTgt spid="39"/>
                                        </p:tgtEl>
                                      </p:cBhvr>
                                    </p:animEffect>
                                  </p:childTnLst>
                                </p:cTn>
                              </p:par>
                              <p:par>
                                <p:cTn id="31" presetID="1" presetClass="entr" presetSubtype="0"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1" grpId="0" animBg="1"/>
      <p:bldP spid="32" grpId="0"/>
      <p:bldP spid="33" grpId="0" animBg="1"/>
      <p:bldP spid="34" grpId="0"/>
      <p:bldP spid="35" grpId="0" animBg="1"/>
      <p:bldP spid="36" grpId="0"/>
      <p:bldP spid="37" grpId="0" animBg="1"/>
      <p:bldP spid="38" grpId="0" animBg="1"/>
      <p:bldP spid="3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noRot="1" noMove="1" noResize="1"/>
          </p:cNvSpPr>
          <p:nvPr>
            <p:ph type="body" sz="quarter" idx="10"/>
            <p:custDataLst>
              <p:tags r:id="rId1"/>
            </p:custDataLst>
          </p:nvPr>
        </p:nvSpPr>
        <p:spPr/>
        <p:txBody>
          <a:bodyPr>
            <a:normAutofit/>
          </a:bodyPr>
          <a:lstStyle/>
          <a:p>
            <a:r>
              <a:rPr lang="en-US" dirty="0" smtClean="0"/>
              <a:t>Petrochemicals and transport make up the majority of the growth</a:t>
            </a:r>
            <a:endParaRPr lang="en-US" dirty="0"/>
          </a:p>
        </p:txBody>
      </p:sp>
      <p:sp>
        <p:nvSpPr>
          <p:cNvPr id="13" name="Text Placeholder 12"/>
          <p:cNvSpPr>
            <a:spLocks noGrp="1" noRot="1" noMove="1" noResize="1"/>
          </p:cNvSpPr>
          <p:nvPr>
            <p:ph type="body" sz="quarter" idx="11"/>
            <p:custDataLst>
              <p:tags r:id="rId2"/>
            </p:custDataLst>
          </p:nvPr>
        </p:nvSpPr>
        <p:spPr>
          <a:blipFill>
            <a:blip r:embed="rId5"/>
            <a:stretch>
              <a:fillRect/>
            </a:stretch>
          </a:blipFill>
        </p:spPr>
        <p:txBody>
          <a:bodyPr>
            <a:noAutofit/>
          </a:bodyPr>
          <a:lstStyle/>
          <a:p>
            <a:r>
              <a:rPr lang="en-US" dirty="0" smtClean="0"/>
              <a:t>Both areas particularly supported by ongoing and accelerating economic growth </a:t>
            </a:r>
          </a:p>
        </p:txBody>
      </p:sp>
      <p:graphicFrame>
        <p:nvGraphicFramePr>
          <p:cNvPr id="5" name="Chart 4"/>
          <p:cNvGraphicFramePr>
            <a:graphicFrameLocks/>
          </p:cNvGraphicFramePr>
          <p:nvPr/>
        </p:nvGraphicFramePr>
        <p:xfrm>
          <a:off x="715048" y="1200150"/>
          <a:ext cx="7713904"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215994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chart seriesIdx="1" categoryIdx="-4" bldStep="series"/>
                                            </p:graphicEl>
                                          </p:spTgt>
                                        </p:tgtEl>
                                        <p:attrNameLst>
                                          <p:attrName>style.visibility</p:attrName>
                                        </p:attrNameLst>
                                      </p:cBhvr>
                                      <p:to>
                                        <p:strVal val="visible"/>
                                      </p:to>
                                    </p:set>
                                    <p:animEffect transition="in" filter="fade">
                                      <p:cBhvr>
                                        <p:cTn id="7" dur="1000"/>
                                        <p:tgtEl>
                                          <p:spTgt spid="5">
                                            <p:graphicEl>
                                              <a:chart seriesIdx="1" categoryIdx="-4" bldStep="series"/>
                                            </p:graphicEl>
                                          </p:spTgt>
                                        </p:tgtEl>
                                      </p:cBhvr>
                                    </p:animEffect>
                                    <p:anim calcmode="lin" valueType="num">
                                      <p:cBhvr>
                                        <p:cTn id="8" dur="1000" fill="hold"/>
                                        <p:tgtEl>
                                          <p:spTgt spid="5">
                                            <p:graphicEl>
                                              <a:chart seriesIdx="1" categoryIdx="-4" bldStep="series"/>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chart seriesIdx="1"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chart seriesIdx="2" categoryIdx="-4" bldStep="series"/>
                                            </p:graphicEl>
                                          </p:spTgt>
                                        </p:tgtEl>
                                        <p:attrNameLst>
                                          <p:attrName>style.visibility</p:attrName>
                                        </p:attrNameLst>
                                      </p:cBhvr>
                                      <p:to>
                                        <p:strVal val="visible"/>
                                      </p:to>
                                    </p:set>
                                    <p:animEffect transition="in" filter="fade">
                                      <p:cBhvr>
                                        <p:cTn id="14" dur="1000"/>
                                        <p:tgtEl>
                                          <p:spTgt spid="5">
                                            <p:graphicEl>
                                              <a:chart seriesIdx="2" categoryIdx="-4" bldStep="series"/>
                                            </p:graphicEl>
                                          </p:spTgt>
                                        </p:tgtEl>
                                      </p:cBhvr>
                                    </p:animEffect>
                                    <p:anim calcmode="lin" valueType="num">
                                      <p:cBhvr>
                                        <p:cTn id="15" dur="1000" fill="hold"/>
                                        <p:tgtEl>
                                          <p:spTgt spid="5">
                                            <p:graphicEl>
                                              <a:chart seriesIdx="2" categoryIdx="-4" bldStep="series"/>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chart seriesIdx="2"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chart seriesIdx="3" categoryIdx="-4" bldStep="series"/>
                                            </p:graphicEl>
                                          </p:spTgt>
                                        </p:tgtEl>
                                        <p:attrNameLst>
                                          <p:attrName>style.visibility</p:attrName>
                                        </p:attrNameLst>
                                      </p:cBhvr>
                                      <p:to>
                                        <p:strVal val="visible"/>
                                      </p:to>
                                    </p:set>
                                    <p:animEffect transition="in" filter="fade">
                                      <p:cBhvr>
                                        <p:cTn id="21" dur="1000"/>
                                        <p:tgtEl>
                                          <p:spTgt spid="5">
                                            <p:graphicEl>
                                              <a:chart seriesIdx="3" categoryIdx="-4" bldStep="series"/>
                                            </p:graphicEl>
                                          </p:spTgt>
                                        </p:tgtEl>
                                      </p:cBhvr>
                                    </p:animEffect>
                                    <p:anim calcmode="lin" valueType="num">
                                      <p:cBhvr>
                                        <p:cTn id="22" dur="1000" fill="hold"/>
                                        <p:tgtEl>
                                          <p:spTgt spid="5">
                                            <p:graphicEl>
                                              <a:chart seriesIdx="3" categoryIdx="-4" bldStep="series"/>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chart seriesIdx="3"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chart seriesIdx="4" categoryIdx="-4" bldStep="series"/>
                                            </p:graphicEl>
                                          </p:spTgt>
                                        </p:tgtEl>
                                        <p:attrNameLst>
                                          <p:attrName>style.visibility</p:attrName>
                                        </p:attrNameLst>
                                      </p:cBhvr>
                                      <p:to>
                                        <p:strVal val="visible"/>
                                      </p:to>
                                    </p:set>
                                    <p:animEffect transition="in" filter="fade">
                                      <p:cBhvr>
                                        <p:cTn id="28" dur="1000"/>
                                        <p:tgtEl>
                                          <p:spTgt spid="5">
                                            <p:graphicEl>
                                              <a:chart seriesIdx="4" categoryIdx="-4" bldStep="series"/>
                                            </p:graphicEl>
                                          </p:spTgt>
                                        </p:tgtEl>
                                      </p:cBhvr>
                                    </p:animEffect>
                                    <p:anim calcmode="lin" valueType="num">
                                      <p:cBhvr>
                                        <p:cTn id="29" dur="1000" fill="hold"/>
                                        <p:tgtEl>
                                          <p:spTgt spid="5">
                                            <p:graphicEl>
                                              <a:chart seriesIdx="4" categoryIdx="-4" bldStep="series"/>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chart seriesIdx="4" categoryIdx="-4" bldStep="series"/>
                                            </p:graphic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5">
                                            <p:graphicEl>
                                              <a:chart seriesIdx="10" categoryIdx="-4" bldStep="series"/>
                                            </p:graphicEl>
                                          </p:spTgt>
                                        </p:tgtEl>
                                        <p:attrNameLst>
                                          <p:attrName>style.visibility</p:attrName>
                                        </p:attrNameLst>
                                      </p:cBhvr>
                                      <p:to>
                                        <p:strVal val="visible"/>
                                      </p:to>
                                    </p:set>
                                    <p:animEffect transition="in" filter="fade">
                                      <p:cBhvr>
                                        <p:cTn id="33" dur="1000"/>
                                        <p:tgtEl>
                                          <p:spTgt spid="5">
                                            <p:graphicEl>
                                              <a:chart seriesIdx="10" categoryIdx="-4" bldStep="series"/>
                                            </p:graphicEl>
                                          </p:spTgt>
                                        </p:tgtEl>
                                      </p:cBhvr>
                                    </p:animEffect>
                                    <p:anim calcmode="lin" valueType="num">
                                      <p:cBhvr>
                                        <p:cTn id="34" dur="1000" fill="hold"/>
                                        <p:tgtEl>
                                          <p:spTgt spid="5">
                                            <p:graphicEl>
                                              <a:chart seriesIdx="10" categoryIdx="-4" bldStep="series"/>
                                            </p:graphicEl>
                                          </p:spTgt>
                                        </p:tgtEl>
                                        <p:attrNameLst>
                                          <p:attrName>ppt_x</p:attrName>
                                        </p:attrNameLst>
                                      </p:cBhvr>
                                      <p:tavLst>
                                        <p:tav tm="0">
                                          <p:val>
                                            <p:strVal val="#ppt_x"/>
                                          </p:val>
                                        </p:tav>
                                        <p:tav tm="100000">
                                          <p:val>
                                            <p:strVal val="#ppt_x"/>
                                          </p:val>
                                        </p:tav>
                                      </p:tavLst>
                                    </p:anim>
                                    <p:anim calcmode="lin" valueType="num">
                                      <p:cBhvr>
                                        <p:cTn id="35" dur="1000" fill="hold"/>
                                        <p:tgtEl>
                                          <p:spTgt spid="5">
                                            <p:graphicEl>
                                              <a:chart seriesIdx="10" categoryIdx="-4" bldStep="series"/>
                                            </p:graphic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5">
                                            <p:graphicEl>
                                              <a:chart seriesIdx="11" categoryIdx="-4" bldStep="series"/>
                                            </p:graphicEl>
                                          </p:spTgt>
                                        </p:tgtEl>
                                        <p:attrNameLst>
                                          <p:attrName>style.visibility</p:attrName>
                                        </p:attrNameLst>
                                      </p:cBhvr>
                                      <p:to>
                                        <p:strVal val="visible"/>
                                      </p:to>
                                    </p:set>
                                    <p:animEffect transition="in" filter="fade">
                                      <p:cBhvr>
                                        <p:cTn id="38" dur="1000"/>
                                        <p:tgtEl>
                                          <p:spTgt spid="5">
                                            <p:graphicEl>
                                              <a:chart seriesIdx="11" categoryIdx="-4" bldStep="series"/>
                                            </p:graphicEl>
                                          </p:spTgt>
                                        </p:tgtEl>
                                      </p:cBhvr>
                                    </p:animEffect>
                                    <p:anim calcmode="lin" valueType="num">
                                      <p:cBhvr>
                                        <p:cTn id="39" dur="1000" fill="hold"/>
                                        <p:tgtEl>
                                          <p:spTgt spid="5">
                                            <p:graphicEl>
                                              <a:chart seriesIdx="11" categoryIdx="-4" bldStep="series"/>
                                            </p:graphicEl>
                                          </p:spTgt>
                                        </p:tgtEl>
                                        <p:attrNameLst>
                                          <p:attrName>ppt_x</p:attrName>
                                        </p:attrNameLst>
                                      </p:cBhvr>
                                      <p:tavLst>
                                        <p:tav tm="0">
                                          <p:val>
                                            <p:strVal val="#ppt_x"/>
                                          </p:val>
                                        </p:tav>
                                        <p:tav tm="100000">
                                          <p:val>
                                            <p:strVal val="#ppt_x"/>
                                          </p:val>
                                        </p:tav>
                                      </p:tavLst>
                                    </p:anim>
                                    <p:anim calcmode="lin" valueType="num">
                                      <p:cBhvr>
                                        <p:cTn id="40" dur="1000" fill="hold"/>
                                        <p:tgtEl>
                                          <p:spTgt spid="5">
                                            <p:graphicEl>
                                              <a:chart seriesIdx="11" categoryIdx="-4" bldStep="series"/>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noRot="1" noMove="1" noResize="1"/>
          </p:cNvSpPr>
          <p:nvPr>
            <p:ph type="body" sz="quarter" idx="10"/>
            <p:custDataLst>
              <p:tags r:id="rId1"/>
            </p:custDataLst>
          </p:nvPr>
        </p:nvSpPr>
        <p:spPr/>
        <p:txBody>
          <a:bodyPr>
            <a:normAutofit/>
          </a:bodyPr>
          <a:lstStyle/>
          <a:p>
            <a:r>
              <a:rPr lang="en-US" dirty="0" smtClean="0"/>
              <a:t>Emerging markets dominate growth while OECD demand wanes</a:t>
            </a:r>
            <a:endParaRPr lang="en-US" dirty="0"/>
          </a:p>
        </p:txBody>
      </p:sp>
      <p:sp>
        <p:nvSpPr>
          <p:cNvPr id="13" name="Text Placeholder 12"/>
          <p:cNvSpPr>
            <a:spLocks noGrp="1" noRot="1" noMove="1" noResize="1"/>
          </p:cNvSpPr>
          <p:nvPr>
            <p:ph type="body" sz="quarter" idx="11"/>
            <p:custDataLst>
              <p:tags r:id="rId2"/>
            </p:custDataLst>
          </p:nvPr>
        </p:nvSpPr>
        <p:spPr>
          <a:blipFill>
            <a:blip r:embed="rId5"/>
            <a:stretch>
              <a:fillRect/>
            </a:stretch>
          </a:blipFill>
        </p:spPr>
        <p:txBody>
          <a:bodyPr>
            <a:noAutofit/>
          </a:bodyPr>
          <a:lstStyle/>
          <a:p>
            <a:r>
              <a:rPr lang="en-US" dirty="0" smtClean="0"/>
              <a:t>Non-OECD accounts for all of the forecast demand growth, averaging +1.4 mb/d 2016-22</a:t>
            </a:r>
          </a:p>
          <a:p>
            <a:r>
              <a:rPr lang="en-US" dirty="0" smtClean="0"/>
              <a:t>OECD severely lags, pulled down by sharp declines in road transport</a:t>
            </a:r>
            <a:endParaRPr lang="en-US" dirty="0"/>
          </a:p>
        </p:txBody>
      </p:sp>
      <p:pic>
        <p:nvPicPr>
          <p:cNvPr id="1027"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2625" y="1078006"/>
            <a:ext cx="8458475" cy="2951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6128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 y="0"/>
            <a:ext cx="6953096" cy="70842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a:lnSpc>
                <a:spcPts val="3000"/>
              </a:lnSpc>
              <a:buClr>
                <a:schemeClr val="bg1">
                  <a:lumMod val="65000"/>
                </a:schemeClr>
              </a:buClr>
              <a:buSzPct val="100000"/>
            </a:pPr>
            <a:r>
              <a:rPr lang="en-US" dirty="0"/>
              <a:t>Global upstream investments </a:t>
            </a:r>
            <a:r>
              <a:rPr lang="en-US" dirty="0" smtClean="0"/>
              <a:t>to see modest rebound </a:t>
            </a:r>
            <a:endParaRPr lang="en-GB" dirty="0"/>
          </a:p>
        </p:txBody>
      </p:sp>
      <p:sp>
        <p:nvSpPr>
          <p:cNvPr id="6" name="TextBox 1"/>
          <p:cNvSpPr txBox="1"/>
          <p:nvPr/>
        </p:nvSpPr>
        <p:spPr>
          <a:xfrm>
            <a:off x="477341" y="874474"/>
            <a:ext cx="8189318" cy="293915"/>
          </a:xfrm>
          <a:prstGeom prst="rect">
            <a:avLst/>
          </a:prstGeom>
          <a:noFill/>
          <a:ln w="9525">
            <a:noFill/>
            <a:miter lim="800000"/>
            <a:headEnd/>
            <a:tailEnd/>
          </a:ln>
        </p:spPr>
        <p:txBody>
          <a:bodyPr vert="horz" wrap="square" lIns="108000" tIns="46800" rIns="108000" bIns="46038" numCol="1" anchor="t" anchorCtr="0" compatLnSpc="1">
            <a:prstTxWarp prst="textNoShape">
              <a:avLst/>
            </a:prstTxWarp>
          </a:bodyPr>
          <a:lstStyle>
            <a:defPPr>
              <a:defRPr lang="en-GB"/>
            </a:defPPr>
            <a:lvl1pPr marL="342900" marR="0" lvl="0" indent="-342900" algn="ctr" defTabSz="914400" latinLnBrk="0">
              <a:lnSpc>
                <a:spcPct val="100000"/>
              </a:lnSpc>
              <a:buClr>
                <a:srgbClr val="FFC000"/>
              </a:buClr>
              <a:buSzPct val="90000"/>
              <a:buFontTx/>
              <a:buNone/>
              <a:tabLst/>
              <a:defRPr kumimoji="1" sz="2000" b="1" i="0" u="none" strike="noStrike" cap="none" spc="0" normalizeH="0" baseline="0">
                <a:ln>
                  <a:noFill/>
                </a:ln>
                <a:solidFill>
                  <a:srgbClr val="0070C0"/>
                </a:solidFill>
                <a:effectLst/>
                <a:uLnTx/>
                <a:uFillTx/>
                <a:latin typeface="Calibri" pitchFamily="34" charset="0"/>
                <a:cs typeface="Arial" charset="0"/>
              </a:defRPr>
            </a:lvl1pPr>
          </a:lstStyle>
          <a:p>
            <a:r>
              <a:rPr lang="en-US" sz="1400" b="0" dirty="0" smtClean="0">
                <a:solidFill>
                  <a:schemeClr val="tx1"/>
                </a:solidFill>
                <a:latin typeface="+mj-lt"/>
              </a:rPr>
              <a:t>Global oil and gas upstream capital spending 2010-2017</a:t>
            </a:r>
            <a:endParaRPr lang="en-GB" sz="1400" b="0" dirty="0">
              <a:solidFill>
                <a:schemeClr val="tx1"/>
              </a:solidFill>
              <a:latin typeface="+mj-lt"/>
            </a:endParaRPr>
          </a:p>
        </p:txBody>
      </p:sp>
      <p:graphicFrame>
        <p:nvGraphicFramePr>
          <p:cNvPr id="26" name="Chart 25"/>
          <p:cNvGraphicFramePr>
            <a:graphicFrameLocks/>
          </p:cNvGraphicFramePr>
          <p:nvPr>
            <p:extLst>
              <p:ext uri="{D42A27DB-BD31-4B8C-83A1-F6EECF244321}">
                <p14:modId xmlns:p14="http://schemas.microsoft.com/office/powerpoint/2010/main" val="3957351687"/>
              </p:ext>
            </p:extLst>
          </p:nvPr>
        </p:nvGraphicFramePr>
        <p:xfrm>
          <a:off x="1000782" y="1441676"/>
          <a:ext cx="7294019" cy="2821109"/>
        </p:xfrm>
        <a:graphic>
          <a:graphicData uri="http://schemas.openxmlformats.org/drawingml/2006/chart">
            <c:chart xmlns:c="http://schemas.openxmlformats.org/drawingml/2006/chart" xmlns:r="http://schemas.openxmlformats.org/officeDocument/2006/relationships" r:id="rId4"/>
          </a:graphicData>
        </a:graphic>
      </p:graphicFrame>
      <p:sp>
        <p:nvSpPr>
          <p:cNvPr id="27" name="Bent-Up Arrow 26"/>
          <p:cNvSpPr/>
          <p:nvPr/>
        </p:nvSpPr>
        <p:spPr>
          <a:xfrm rot="10800000" flipH="1">
            <a:off x="5581899" y="1839191"/>
            <a:ext cx="444828" cy="466726"/>
          </a:xfrm>
          <a:prstGeom prst="bentUpArrow">
            <a:avLst>
              <a:gd name="adj1" fmla="val 9764"/>
              <a:gd name="adj2" fmla="val 13365"/>
              <a:gd name="adj3" fmla="val 2150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41" name="TextBox 3"/>
          <p:cNvSpPr txBox="1"/>
          <p:nvPr/>
        </p:nvSpPr>
        <p:spPr>
          <a:xfrm>
            <a:off x="5885620" y="1542150"/>
            <a:ext cx="428365" cy="21961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fld id="{C97F48F3-4CF2-4956-87C6-1764A0231C62}" type="TxLink">
              <a:rPr lang="en-US" sz="1400" b="1" i="0" u="none" strike="noStrike">
                <a:solidFill>
                  <a:srgbClr val="FF0000"/>
                </a:solidFill>
                <a:latin typeface="Calibri"/>
              </a:rPr>
              <a:pPr/>
              <a:t>-25%</a:t>
            </a:fld>
            <a:endParaRPr lang="en-GB" sz="1800" b="1" i="0" dirty="0">
              <a:solidFill>
                <a:srgbClr val="FF0000"/>
              </a:solidFill>
            </a:endParaRPr>
          </a:p>
        </p:txBody>
      </p:sp>
      <p:sp>
        <p:nvSpPr>
          <p:cNvPr id="42" name="TextBox 3"/>
          <p:cNvSpPr txBox="1"/>
          <p:nvPr/>
        </p:nvSpPr>
        <p:spPr>
          <a:xfrm>
            <a:off x="6659420" y="2134819"/>
            <a:ext cx="428365" cy="21964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fld id="{BF3F6558-C5FC-4AF2-B845-CD19A6B31733}" type="TxLink">
              <a:rPr lang="en-US" sz="1400" b="1" i="0" u="none" strike="noStrike">
                <a:solidFill>
                  <a:srgbClr val="FF0000"/>
                </a:solidFill>
                <a:latin typeface="Calibri"/>
              </a:rPr>
              <a:pPr/>
              <a:t>-26%</a:t>
            </a:fld>
            <a:endParaRPr lang="en-GB" sz="1400" b="1">
              <a:solidFill>
                <a:srgbClr val="FF0000"/>
              </a:solidFill>
            </a:endParaRPr>
          </a:p>
        </p:txBody>
      </p:sp>
      <p:sp>
        <p:nvSpPr>
          <p:cNvPr id="43" name="Bent-Up Arrow 42"/>
          <p:cNvSpPr/>
          <p:nvPr/>
        </p:nvSpPr>
        <p:spPr>
          <a:xfrm rot="10800000" flipH="1">
            <a:off x="6399616" y="2333684"/>
            <a:ext cx="385648" cy="386825"/>
          </a:xfrm>
          <a:prstGeom prst="bentUpArrow">
            <a:avLst>
              <a:gd name="adj1" fmla="val 10761"/>
              <a:gd name="adj2" fmla="val 14447"/>
              <a:gd name="adj3" fmla="val 2559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13" name="Text Placeholder 12"/>
          <p:cNvSpPr>
            <a:spLocks noGrp="1" noRot="1" noMove="1" noResize="1"/>
          </p:cNvSpPr>
          <p:nvPr>
            <p:ph type="body" sz="quarter" idx="4294967295"/>
            <p:custDataLst>
              <p:tags r:id="rId1"/>
            </p:custDataLst>
          </p:nvPr>
        </p:nvSpPr>
        <p:spPr>
          <a:xfrm>
            <a:off x="127291" y="4369861"/>
            <a:ext cx="8874208" cy="557733"/>
          </a:xfrm>
          <a:prstGeom prst="rect">
            <a:avLst/>
          </a:prstGeom>
          <a:blipFill>
            <a:blip r:embed="rId5"/>
            <a:stretch>
              <a:fillRect/>
            </a:stretch>
          </a:blipFill>
        </p:spPr>
        <p:txBody>
          <a:bodyPr>
            <a:noAutofit/>
          </a:bodyPr>
          <a:lstStyle/>
          <a:p>
            <a:pPr marL="0" indent="0" algn="ctr" eaLnBrk="0" fontAlgn="base" hangingPunct="0">
              <a:lnSpc>
                <a:spcPct val="120000"/>
              </a:lnSpc>
              <a:spcBef>
                <a:spcPct val="0"/>
              </a:spcBef>
              <a:spcAft>
                <a:spcPct val="0"/>
              </a:spcAft>
              <a:buClr>
                <a:srgbClr val="5EBB51"/>
              </a:buClr>
              <a:buSzTx/>
              <a:buNone/>
            </a:pPr>
            <a:r>
              <a:rPr lang="en-US" sz="1400" b="1" dirty="0" smtClean="0">
                <a:solidFill>
                  <a:schemeClr val="tx1">
                    <a:lumMod val="75000"/>
                    <a:lumOff val="25000"/>
                  </a:schemeClr>
                </a:solidFill>
                <a:latin typeface="Segoe UI"/>
                <a:cs typeface="Segoe UI"/>
              </a:rPr>
              <a:t>After falling by 25% in 2015 and 26% in 2016, to USD 433 billion, global upstream investments look on track to post gains in the range of 3-7% in 2017</a:t>
            </a:r>
            <a:endParaRPr lang="en-US" sz="1400" b="1" dirty="0">
              <a:solidFill>
                <a:schemeClr val="tx1">
                  <a:lumMod val="75000"/>
                  <a:lumOff val="25000"/>
                </a:schemeClr>
              </a:solidFill>
              <a:latin typeface="Segoe UI"/>
              <a:cs typeface="Segoe UI"/>
            </a:endParaRPr>
          </a:p>
        </p:txBody>
      </p:sp>
    </p:spTree>
    <p:extLst>
      <p:ext uri="{BB962C8B-B14F-4D97-AF65-F5344CB8AC3E}">
        <p14:creationId xmlns:p14="http://schemas.microsoft.com/office/powerpoint/2010/main" val="1084083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6">
                                            <p:graphicEl>
                                              <a:chart seriesIdx="-3" categoryIdx="-3" bldStep="gridLegend"/>
                                            </p:graphicEl>
                                          </p:spTgt>
                                        </p:tgtEl>
                                        <p:attrNameLst>
                                          <p:attrName>style.visibility</p:attrName>
                                        </p:attrNameLst>
                                      </p:cBhvr>
                                      <p:to>
                                        <p:strVal val="visible"/>
                                      </p:to>
                                    </p:set>
                                    <p:animEffect transition="in" filter="fade">
                                      <p:cBhvr>
                                        <p:cTn id="11" dur="1000"/>
                                        <p:tgtEl>
                                          <p:spTgt spid="26">
                                            <p:graphicEl>
                                              <a:chart seriesIdx="-3" categoryIdx="-3" bldStep="gridLegend"/>
                                            </p:graphic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6">
                                            <p:graphicEl>
                                              <a:chart seriesIdx="0" categoryIdx="0" bldStep="ptInCategory"/>
                                            </p:graphicEl>
                                          </p:spTgt>
                                        </p:tgtEl>
                                        <p:attrNameLst>
                                          <p:attrName>style.visibility</p:attrName>
                                        </p:attrNameLst>
                                      </p:cBhvr>
                                      <p:to>
                                        <p:strVal val="visible"/>
                                      </p:to>
                                    </p:set>
                                    <p:animEffect transition="in" filter="fade">
                                      <p:cBhvr>
                                        <p:cTn id="14" dur="1000"/>
                                        <p:tgtEl>
                                          <p:spTgt spid="26">
                                            <p:graphicEl>
                                              <a:chart seriesIdx="0" categoryIdx="0" bldStep="ptInCategory"/>
                                            </p:graphic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6">
                                            <p:graphicEl>
                                              <a:chart seriesIdx="1" categoryIdx="0" bldStep="ptInCategory"/>
                                            </p:graphicEl>
                                          </p:spTgt>
                                        </p:tgtEl>
                                        <p:attrNameLst>
                                          <p:attrName>style.visibility</p:attrName>
                                        </p:attrNameLst>
                                      </p:cBhvr>
                                      <p:to>
                                        <p:strVal val="visible"/>
                                      </p:to>
                                    </p:set>
                                    <p:animEffect transition="in" filter="fade">
                                      <p:cBhvr>
                                        <p:cTn id="17" dur="1000"/>
                                        <p:tgtEl>
                                          <p:spTgt spid="26">
                                            <p:graphicEl>
                                              <a:chart seriesIdx="1" categoryIdx="0" bldStep="ptInCategory"/>
                                            </p:graphic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6">
                                            <p:graphicEl>
                                              <a:chart seriesIdx="0" categoryIdx="1" bldStep="ptInCategory"/>
                                            </p:graphicEl>
                                          </p:spTgt>
                                        </p:tgtEl>
                                        <p:attrNameLst>
                                          <p:attrName>style.visibility</p:attrName>
                                        </p:attrNameLst>
                                      </p:cBhvr>
                                      <p:to>
                                        <p:strVal val="visible"/>
                                      </p:to>
                                    </p:set>
                                    <p:animEffect transition="in" filter="fade">
                                      <p:cBhvr>
                                        <p:cTn id="20" dur="1000"/>
                                        <p:tgtEl>
                                          <p:spTgt spid="26">
                                            <p:graphicEl>
                                              <a:chart seriesIdx="0" categoryIdx="1" bldStep="ptInCategory"/>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6">
                                            <p:graphicEl>
                                              <a:chart seriesIdx="1" categoryIdx="1" bldStep="ptInCategory"/>
                                            </p:graphicEl>
                                          </p:spTgt>
                                        </p:tgtEl>
                                        <p:attrNameLst>
                                          <p:attrName>style.visibility</p:attrName>
                                        </p:attrNameLst>
                                      </p:cBhvr>
                                      <p:to>
                                        <p:strVal val="visible"/>
                                      </p:to>
                                    </p:set>
                                    <p:animEffect transition="in" filter="fade">
                                      <p:cBhvr>
                                        <p:cTn id="23" dur="1000"/>
                                        <p:tgtEl>
                                          <p:spTgt spid="26">
                                            <p:graphicEl>
                                              <a:chart seriesIdx="1" categoryIdx="1" bldStep="ptInCategory"/>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6">
                                            <p:graphicEl>
                                              <a:chart seriesIdx="0" categoryIdx="2" bldStep="ptInCategory"/>
                                            </p:graphicEl>
                                          </p:spTgt>
                                        </p:tgtEl>
                                        <p:attrNameLst>
                                          <p:attrName>style.visibility</p:attrName>
                                        </p:attrNameLst>
                                      </p:cBhvr>
                                      <p:to>
                                        <p:strVal val="visible"/>
                                      </p:to>
                                    </p:set>
                                    <p:animEffect transition="in" filter="fade">
                                      <p:cBhvr>
                                        <p:cTn id="26" dur="1000"/>
                                        <p:tgtEl>
                                          <p:spTgt spid="26">
                                            <p:graphicEl>
                                              <a:chart seriesIdx="0" categoryIdx="2" bldStep="ptInCategory"/>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6">
                                            <p:graphicEl>
                                              <a:chart seriesIdx="1" categoryIdx="2" bldStep="ptInCategory"/>
                                            </p:graphicEl>
                                          </p:spTgt>
                                        </p:tgtEl>
                                        <p:attrNameLst>
                                          <p:attrName>style.visibility</p:attrName>
                                        </p:attrNameLst>
                                      </p:cBhvr>
                                      <p:to>
                                        <p:strVal val="visible"/>
                                      </p:to>
                                    </p:set>
                                    <p:animEffect transition="in" filter="fade">
                                      <p:cBhvr>
                                        <p:cTn id="29" dur="1000"/>
                                        <p:tgtEl>
                                          <p:spTgt spid="26">
                                            <p:graphicEl>
                                              <a:chart seriesIdx="1" categoryIdx="2" bldStep="ptInCategory"/>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6">
                                            <p:graphicEl>
                                              <a:chart seriesIdx="0" categoryIdx="3" bldStep="ptInCategory"/>
                                            </p:graphicEl>
                                          </p:spTgt>
                                        </p:tgtEl>
                                        <p:attrNameLst>
                                          <p:attrName>style.visibility</p:attrName>
                                        </p:attrNameLst>
                                      </p:cBhvr>
                                      <p:to>
                                        <p:strVal val="visible"/>
                                      </p:to>
                                    </p:set>
                                    <p:animEffect transition="in" filter="fade">
                                      <p:cBhvr>
                                        <p:cTn id="32" dur="1000"/>
                                        <p:tgtEl>
                                          <p:spTgt spid="26">
                                            <p:graphicEl>
                                              <a:chart seriesIdx="0" categoryIdx="3" bldStep="ptInCategory"/>
                                            </p:graphic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6">
                                            <p:graphicEl>
                                              <a:chart seriesIdx="1" categoryIdx="3" bldStep="ptInCategory"/>
                                            </p:graphicEl>
                                          </p:spTgt>
                                        </p:tgtEl>
                                        <p:attrNameLst>
                                          <p:attrName>style.visibility</p:attrName>
                                        </p:attrNameLst>
                                      </p:cBhvr>
                                      <p:to>
                                        <p:strVal val="visible"/>
                                      </p:to>
                                    </p:set>
                                    <p:animEffect transition="in" filter="fade">
                                      <p:cBhvr>
                                        <p:cTn id="35" dur="1000"/>
                                        <p:tgtEl>
                                          <p:spTgt spid="26">
                                            <p:graphicEl>
                                              <a:chart seriesIdx="1" categoryIdx="3" bldStep="ptInCategory"/>
                                            </p:graphic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6">
                                            <p:graphicEl>
                                              <a:chart seriesIdx="0" categoryIdx="4" bldStep="ptInCategory"/>
                                            </p:graphicEl>
                                          </p:spTgt>
                                        </p:tgtEl>
                                        <p:attrNameLst>
                                          <p:attrName>style.visibility</p:attrName>
                                        </p:attrNameLst>
                                      </p:cBhvr>
                                      <p:to>
                                        <p:strVal val="visible"/>
                                      </p:to>
                                    </p:set>
                                    <p:animEffect transition="in" filter="fade">
                                      <p:cBhvr>
                                        <p:cTn id="38" dur="1000"/>
                                        <p:tgtEl>
                                          <p:spTgt spid="26">
                                            <p:graphicEl>
                                              <a:chart seriesIdx="0" categoryIdx="4" bldStep="ptInCategory"/>
                                            </p:graphic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6">
                                            <p:graphicEl>
                                              <a:chart seriesIdx="1" categoryIdx="4" bldStep="ptInCategory"/>
                                            </p:graphicEl>
                                          </p:spTgt>
                                        </p:tgtEl>
                                        <p:attrNameLst>
                                          <p:attrName>style.visibility</p:attrName>
                                        </p:attrNameLst>
                                      </p:cBhvr>
                                      <p:to>
                                        <p:strVal val="visible"/>
                                      </p:to>
                                    </p:set>
                                    <p:animEffect transition="in" filter="fade">
                                      <p:cBhvr>
                                        <p:cTn id="41" dur="1000"/>
                                        <p:tgtEl>
                                          <p:spTgt spid="26">
                                            <p:graphicEl>
                                              <a:chart seriesIdx="1" categoryIdx="4" bldStep="ptInCategory"/>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6">
                                            <p:graphicEl>
                                              <a:chart seriesIdx="0" categoryIdx="5" bldStep="ptInCategory"/>
                                            </p:graphicEl>
                                          </p:spTgt>
                                        </p:tgtEl>
                                        <p:attrNameLst>
                                          <p:attrName>style.visibility</p:attrName>
                                        </p:attrNameLst>
                                      </p:cBhvr>
                                      <p:to>
                                        <p:strVal val="visible"/>
                                      </p:to>
                                    </p:set>
                                    <p:animEffect transition="in" filter="fade">
                                      <p:cBhvr>
                                        <p:cTn id="46" dur="1000"/>
                                        <p:tgtEl>
                                          <p:spTgt spid="26">
                                            <p:graphicEl>
                                              <a:chart seriesIdx="0" categoryIdx="5" bldStep="ptInCategory"/>
                                            </p:graphic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1000"/>
                                        <p:tgtEl>
                                          <p:spTgt spid="2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1"/>
                                        </p:tgtEl>
                                        <p:attrNameLst>
                                          <p:attrName>style.visibility</p:attrName>
                                        </p:attrNameLst>
                                      </p:cBhvr>
                                      <p:to>
                                        <p:strVal val="visible"/>
                                      </p:to>
                                    </p:set>
                                    <p:animEffect transition="in" filter="fade">
                                      <p:cBhvr>
                                        <p:cTn id="52" dur="1000"/>
                                        <p:tgtEl>
                                          <p:spTgt spid="41"/>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6">
                                            <p:graphicEl>
                                              <a:chart seriesIdx="1" categoryIdx="5" bldStep="ptInCategory"/>
                                            </p:graphicEl>
                                          </p:spTgt>
                                        </p:tgtEl>
                                        <p:attrNameLst>
                                          <p:attrName>style.visibility</p:attrName>
                                        </p:attrNameLst>
                                      </p:cBhvr>
                                      <p:to>
                                        <p:strVal val="visible"/>
                                      </p:to>
                                    </p:set>
                                    <p:animEffect transition="in" filter="fade">
                                      <p:cBhvr>
                                        <p:cTn id="55" dur="1000"/>
                                        <p:tgtEl>
                                          <p:spTgt spid="26">
                                            <p:graphicEl>
                                              <a:chart seriesIdx="1" categoryIdx="5" bldStep="ptInCategory"/>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6">
                                            <p:graphicEl>
                                              <a:chart seriesIdx="0" categoryIdx="6" bldStep="ptInCategory"/>
                                            </p:graphicEl>
                                          </p:spTgt>
                                        </p:tgtEl>
                                        <p:attrNameLst>
                                          <p:attrName>style.visibility</p:attrName>
                                        </p:attrNameLst>
                                      </p:cBhvr>
                                      <p:to>
                                        <p:strVal val="visible"/>
                                      </p:to>
                                    </p:set>
                                    <p:animEffect transition="in" filter="fade">
                                      <p:cBhvr>
                                        <p:cTn id="60" dur="1000"/>
                                        <p:tgtEl>
                                          <p:spTgt spid="26">
                                            <p:graphicEl>
                                              <a:chart seriesIdx="0" categoryIdx="6" bldStep="ptInCategory"/>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6">
                                            <p:graphicEl>
                                              <a:chart seriesIdx="1" categoryIdx="6" bldStep="ptInCategory"/>
                                            </p:graphicEl>
                                          </p:spTgt>
                                        </p:tgtEl>
                                        <p:attrNameLst>
                                          <p:attrName>style.visibility</p:attrName>
                                        </p:attrNameLst>
                                      </p:cBhvr>
                                      <p:to>
                                        <p:strVal val="visible"/>
                                      </p:to>
                                    </p:set>
                                    <p:animEffect transition="in" filter="fade">
                                      <p:cBhvr>
                                        <p:cTn id="63" dur="1000"/>
                                        <p:tgtEl>
                                          <p:spTgt spid="26">
                                            <p:graphicEl>
                                              <a:chart seriesIdx="1" categoryIdx="6" bldStep="ptInCategory"/>
                                            </p:graphic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fade">
                                      <p:cBhvr>
                                        <p:cTn id="66" dur="1000"/>
                                        <p:tgtEl>
                                          <p:spTgt spid="43"/>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42"/>
                                        </p:tgtEl>
                                        <p:attrNameLst>
                                          <p:attrName>style.visibility</p:attrName>
                                        </p:attrNameLst>
                                      </p:cBhvr>
                                      <p:to>
                                        <p:strVal val="visible"/>
                                      </p:to>
                                    </p:set>
                                    <p:animEffect transition="in" filter="fade">
                                      <p:cBhvr>
                                        <p:cTn id="69" dur="1000"/>
                                        <p:tgtEl>
                                          <p:spTgt spid="4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26">
                                            <p:graphicEl>
                                              <a:chart seriesIdx="0" categoryIdx="7" bldStep="ptInCategory"/>
                                            </p:graphicEl>
                                          </p:spTgt>
                                        </p:tgtEl>
                                        <p:attrNameLst>
                                          <p:attrName>style.visibility</p:attrName>
                                        </p:attrNameLst>
                                      </p:cBhvr>
                                      <p:to>
                                        <p:strVal val="visible"/>
                                      </p:to>
                                    </p:set>
                                    <p:animEffect transition="in" filter="fade">
                                      <p:cBhvr>
                                        <p:cTn id="74" dur="1000"/>
                                        <p:tgtEl>
                                          <p:spTgt spid="26">
                                            <p:graphicEl>
                                              <a:chart seriesIdx="0" categoryIdx="7" bldStep="ptInCategory"/>
                                            </p:graphicEl>
                                          </p:spTgt>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26">
                                            <p:graphicEl>
                                              <a:chart seriesIdx="1" categoryIdx="7" bldStep="ptInCategory"/>
                                            </p:graphicEl>
                                          </p:spTgt>
                                        </p:tgtEl>
                                        <p:attrNameLst>
                                          <p:attrName>style.visibility</p:attrName>
                                        </p:attrNameLst>
                                      </p:cBhvr>
                                      <p:to>
                                        <p:strVal val="visible"/>
                                      </p:to>
                                    </p:set>
                                    <p:animEffect transition="in" filter="fade">
                                      <p:cBhvr>
                                        <p:cTn id="77" dur="1000"/>
                                        <p:tgtEl>
                                          <p:spTgt spid="26">
                                            <p:graphicEl>
                                              <a:chart seriesIdx="1" categoryIdx="7" bldStep="ptIn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26" grpId="0">
        <p:bldSub>
          <a:bldChart bld="categoryEl"/>
        </p:bldSub>
      </p:bldGraphic>
      <p:bldP spid="27" grpId="0" animBg="1"/>
      <p:bldP spid="41" grpId="0"/>
      <p:bldP spid="42" grpId="0"/>
      <p:bldP spid="4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Global oil supply rebounds then slows markedly</a:t>
            </a:r>
            <a:endParaRPr lang="en-US" dirty="0"/>
          </a:p>
        </p:txBody>
      </p:sp>
      <p:sp>
        <p:nvSpPr>
          <p:cNvPr id="3" name="Text Placeholder 2"/>
          <p:cNvSpPr>
            <a:spLocks noGrp="1"/>
          </p:cNvSpPr>
          <p:nvPr>
            <p:ph type="body" sz="quarter" idx="11"/>
          </p:nvPr>
        </p:nvSpPr>
        <p:spPr/>
        <p:txBody>
          <a:bodyPr>
            <a:noAutofit/>
          </a:bodyPr>
          <a:lstStyle/>
          <a:p>
            <a:r>
              <a:rPr lang="en-US" dirty="0"/>
              <a:t>Following record slide in global upstream </a:t>
            </a:r>
            <a:r>
              <a:rPr lang="en-US" dirty="0" smtClean="0"/>
              <a:t>spending over 2015/16, only </a:t>
            </a:r>
            <a:r>
              <a:rPr lang="en-US" dirty="0"/>
              <a:t>modest recovery seen in </a:t>
            </a:r>
            <a:r>
              <a:rPr lang="en-US" dirty="0" smtClean="0"/>
              <a:t>2017</a:t>
            </a:r>
            <a:endParaRPr lang="en-US" dirty="0"/>
          </a:p>
          <a:p>
            <a:r>
              <a:rPr lang="en-GB" dirty="0" smtClean="0"/>
              <a:t>Unless significant new projects sanctioned quickly, growth all but stalls by 2020.</a:t>
            </a:r>
            <a:endParaRPr lang="en-US" dirty="0"/>
          </a:p>
        </p:txBody>
      </p:sp>
      <p:sp>
        <p:nvSpPr>
          <p:cNvPr id="5" name="AutoShape 4"/>
          <p:cNvSpPr>
            <a:spLocks noChangeAspect="1" noChangeArrowheads="1" noTextEdit="1"/>
          </p:cNvSpPr>
          <p:nvPr/>
        </p:nvSpPr>
        <p:spPr bwMode="auto">
          <a:xfrm>
            <a:off x="611189" y="1157286"/>
            <a:ext cx="7920045" cy="2833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AutoShape 4"/>
          <p:cNvSpPr>
            <a:spLocks noChangeAspect="1" noChangeArrowheads="1" noTextEdit="1"/>
          </p:cNvSpPr>
          <p:nvPr/>
        </p:nvSpPr>
        <p:spPr bwMode="auto">
          <a:xfrm>
            <a:off x="611188" y="1157288"/>
            <a:ext cx="7920037" cy="283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6"/>
          <p:cNvSpPr>
            <a:spLocks noChangeArrowheads="1"/>
          </p:cNvSpPr>
          <p:nvPr/>
        </p:nvSpPr>
        <p:spPr bwMode="auto">
          <a:xfrm>
            <a:off x="611188" y="1157288"/>
            <a:ext cx="7920037" cy="28336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7"/>
          <p:cNvSpPr>
            <a:spLocks noEditPoints="1"/>
          </p:cNvSpPr>
          <p:nvPr/>
        </p:nvSpPr>
        <p:spPr bwMode="auto">
          <a:xfrm>
            <a:off x="1266825" y="1479550"/>
            <a:ext cx="7070725" cy="1941512"/>
          </a:xfrm>
          <a:custGeom>
            <a:avLst/>
            <a:gdLst>
              <a:gd name="T0" fmla="*/ 653 w 4454"/>
              <a:gd name="T1" fmla="*/ 1223 h 1223"/>
              <a:gd name="T2" fmla="*/ 1267 w 4454"/>
              <a:gd name="T3" fmla="*/ 1216 h 1223"/>
              <a:gd name="T4" fmla="*/ 1859 w 4454"/>
              <a:gd name="T5" fmla="*/ 1223 h 1223"/>
              <a:gd name="T6" fmla="*/ 2596 w 4454"/>
              <a:gd name="T7" fmla="*/ 1216 h 1223"/>
              <a:gd name="T8" fmla="*/ 3126 w 4454"/>
              <a:gd name="T9" fmla="*/ 1216 h 1223"/>
              <a:gd name="T10" fmla="*/ 3863 w 4454"/>
              <a:gd name="T11" fmla="*/ 1223 h 1223"/>
              <a:gd name="T12" fmla="*/ 0 w 4454"/>
              <a:gd name="T13" fmla="*/ 1080 h 1223"/>
              <a:gd name="T14" fmla="*/ 592 w 4454"/>
              <a:gd name="T15" fmla="*/ 1088 h 1223"/>
              <a:gd name="T16" fmla="*/ 1329 w 4454"/>
              <a:gd name="T17" fmla="*/ 1080 h 1223"/>
              <a:gd name="T18" fmla="*/ 1859 w 4454"/>
              <a:gd name="T19" fmla="*/ 1080 h 1223"/>
              <a:gd name="T20" fmla="*/ 2596 w 4454"/>
              <a:gd name="T21" fmla="*/ 1088 h 1223"/>
              <a:gd name="T22" fmla="*/ 3210 w 4454"/>
              <a:gd name="T23" fmla="*/ 1080 h 1223"/>
              <a:gd name="T24" fmla="*/ 3802 w 4454"/>
              <a:gd name="T25" fmla="*/ 1088 h 1223"/>
              <a:gd name="T26" fmla="*/ 62 w 4454"/>
              <a:gd name="T27" fmla="*/ 810 h 1223"/>
              <a:gd name="T28" fmla="*/ 592 w 4454"/>
              <a:gd name="T29" fmla="*/ 810 h 1223"/>
              <a:gd name="T30" fmla="*/ 1329 w 4454"/>
              <a:gd name="T31" fmla="*/ 818 h 1223"/>
              <a:gd name="T32" fmla="*/ 1943 w 4454"/>
              <a:gd name="T33" fmla="*/ 810 h 1223"/>
              <a:gd name="T34" fmla="*/ 2535 w 4454"/>
              <a:gd name="T35" fmla="*/ 818 h 1223"/>
              <a:gd name="T36" fmla="*/ 3272 w 4454"/>
              <a:gd name="T37" fmla="*/ 810 h 1223"/>
              <a:gd name="T38" fmla="*/ 3802 w 4454"/>
              <a:gd name="T39" fmla="*/ 810 h 1223"/>
              <a:gd name="T40" fmla="*/ 62 w 4454"/>
              <a:gd name="T41" fmla="*/ 683 h 1223"/>
              <a:gd name="T42" fmla="*/ 676 w 4454"/>
              <a:gd name="T43" fmla="*/ 675 h 1223"/>
              <a:gd name="T44" fmla="*/ 1267 w 4454"/>
              <a:gd name="T45" fmla="*/ 683 h 1223"/>
              <a:gd name="T46" fmla="*/ 2005 w 4454"/>
              <a:gd name="T47" fmla="*/ 675 h 1223"/>
              <a:gd name="T48" fmla="*/ 2535 w 4454"/>
              <a:gd name="T49" fmla="*/ 675 h 1223"/>
              <a:gd name="T50" fmla="*/ 3272 w 4454"/>
              <a:gd name="T51" fmla="*/ 683 h 1223"/>
              <a:gd name="T52" fmla="*/ 3886 w 4454"/>
              <a:gd name="T53" fmla="*/ 675 h 1223"/>
              <a:gd name="T54" fmla="*/ 0 w 4454"/>
              <a:gd name="T55" fmla="*/ 547 h 1223"/>
              <a:gd name="T56" fmla="*/ 738 w 4454"/>
              <a:gd name="T57" fmla="*/ 540 h 1223"/>
              <a:gd name="T58" fmla="*/ 1267 w 4454"/>
              <a:gd name="T59" fmla="*/ 540 h 1223"/>
              <a:gd name="T60" fmla="*/ 2005 w 4454"/>
              <a:gd name="T61" fmla="*/ 547 h 1223"/>
              <a:gd name="T62" fmla="*/ 2619 w 4454"/>
              <a:gd name="T63" fmla="*/ 540 h 1223"/>
              <a:gd name="T64" fmla="*/ 3210 w 4454"/>
              <a:gd name="T65" fmla="*/ 547 h 1223"/>
              <a:gd name="T66" fmla="*/ 3948 w 4454"/>
              <a:gd name="T67" fmla="*/ 540 h 1223"/>
              <a:gd name="T68" fmla="*/ 0 w 4454"/>
              <a:gd name="T69" fmla="*/ 405 h 1223"/>
              <a:gd name="T70" fmla="*/ 738 w 4454"/>
              <a:gd name="T71" fmla="*/ 413 h 1223"/>
              <a:gd name="T72" fmla="*/ 1352 w 4454"/>
              <a:gd name="T73" fmla="*/ 405 h 1223"/>
              <a:gd name="T74" fmla="*/ 1943 w 4454"/>
              <a:gd name="T75" fmla="*/ 413 h 1223"/>
              <a:gd name="T76" fmla="*/ 2681 w 4454"/>
              <a:gd name="T77" fmla="*/ 405 h 1223"/>
              <a:gd name="T78" fmla="*/ 3210 w 4454"/>
              <a:gd name="T79" fmla="*/ 405 h 1223"/>
              <a:gd name="T80" fmla="*/ 3948 w 4454"/>
              <a:gd name="T81" fmla="*/ 413 h 1223"/>
              <a:gd name="T82" fmla="*/ 85 w 4454"/>
              <a:gd name="T83" fmla="*/ 270 h 1223"/>
              <a:gd name="T84" fmla="*/ 676 w 4454"/>
              <a:gd name="T85" fmla="*/ 278 h 1223"/>
              <a:gd name="T86" fmla="*/ 1413 w 4454"/>
              <a:gd name="T87" fmla="*/ 270 h 1223"/>
              <a:gd name="T88" fmla="*/ 1943 w 4454"/>
              <a:gd name="T89" fmla="*/ 270 h 1223"/>
              <a:gd name="T90" fmla="*/ 2681 w 4454"/>
              <a:gd name="T91" fmla="*/ 278 h 1223"/>
              <a:gd name="T92" fmla="*/ 3295 w 4454"/>
              <a:gd name="T93" fmla="*/ 270 h 1223"/>
              <a:gd name="T94" fmla="*/ 3886 w 4454"/>
              <a:gd name="T95" fmla="*/ 278 h 1223"/>
              <a:gd name="T96" fmla="*/ 146 w 4454"/>
              <a:gd name="T97" fmla="*/ 134 h 1223"/>
              <a:gd name="T98" fmla="*/ 676 w 4454"/>
              <a:gd name="T99" fmla="*/ 134 h 1223"/>
              <a:gd name="T100" fmla="*/ 1413 w 4454"/>
              <a:gd name="T101" fmla="*/ 142 h 1223"/>
              <a:gd name="T102" fmla="*/ 2028 w 4454"/>
              <a:gd name="T103" fmla="*/ 134 h 1223"/>
              <a:gd name="T104" fmla="*/ 2619 w 4454"/>
              <a:gd name="T105" fmla="*/ 142 h 1223"/>
              <a:gd name="T106" fmla="*/ 3356 w 4454"/>
              <a:gd name="T107" fmla="*/ 134 h 1223"/>
              <a:gd name="T108" fmla="*/ 3886 w 4454"/>
              <a:gd name="T109" fmla="*/ 134 h 1223"/>
              <a:gd name="T110" fmla="*/ 146 w 4454"/>
              <a:gd name="T111" fmla="*/ 8 h 1223"/>
              <a:gd name="T112" fmla="*/ 761 w 4454"/>
              <a:gd name="T113" fmla="*/ 0 h 1223"/>
              <a:gd name="T114" fmla="*/ 1352 w 4454"/>
              <a:gd name="T115" fmla="*/ 8 h 1223"/>
              <a:gd name="T116" fmla="*/ 2089 w 4454"/>
              <a:gd name="T117" fmla="*/ 0 h 1223"/>
              <a:gd name="T118" fmla="*/ 2619 w 4454"/>
              <a:gd name="T119" fmla="*/ 0 h 1223"/>
              <a:gd name="T120" fmla="*/ 3356 w 4454"/>
              <a:gd name="T121" fmla="*/ 8 h 1223"/>
              <a:gd name="T122" fmla="*/ 3971 w 4454"/>
              <a:gd name="T123" fmla="*/ 0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54" h="1223">
                <a:moveTo>
                  <a:pt x="0" y="1216"/>
                </a:moveTo>
                <a:lnTo>
                  <a:pt x="62" y="1216"/>
                </a:lnTo>
                <a:lnTo>
                  <a:pt x="62" y="1223"/>
                </a:lnTo>
                <a:lnTo>
                  <a:pt x="0" y="1223"/>
                </a:lnTo>
                <a:lnTo>
                  <a:pt x="0" y="1216"/>
                </a:lnTo>
                <a:close/>
                <a:moveTo>
                  <a:pt x="85" y="1216"/>
                </a:moveTo>
                <a:lnTo>
                  <a:pt x="146" y="1216"/>
                </a:lnTo>
                <a:lnTo>
                  <a:pt x="146" y="1223"/>
                </a:lnTo>
                <a:lnTo>
                  <a:pt x="85" y="1223"/>
                </a:lnTo>
                <a:lnTo>
                  <a:pt x="85" y="1216"/>
                </a:lnTo>
                <a:close/>
                <a:moveTo>
                  <a:pt x="169" y="1216"/>
                </a:moveTo>
                <a:lnTo>
                  <a:pt x="231" y="1216"/>
                </a:lnTo>
                <a:lnTo>
                  <a:pt x="231" y="1223"/>
                </a:lnTo>
                <a:lnTo>
                  <a:pt x="169" y="1223"/>
                </a:lnTo>
                <a:lnTo>
                  <a:pt x="169" y="1216"/>
                </a:lnTo>
                <a:close/>
                <a:moveTo>
                  <a:pt x="254" y="1216"/>
                </a:moveTo>
                <a:lnTo>
                  <a:pt x="315" y="1216"/>
                </a:lnTo>
                <a:lnTo>
                  <a:pt x="315" y="1223"/>
                </a:lnTo>
                <a:lnTo>
                  <a:pt x="254" y="1223"/>
                </a:lnTo>
                <a:lnTo>
                  <a:pt x="254" y="1216"/>
                </a:lnTo>
                <a:close/>
                <a:moveTo>
                  <a:pt x="338" y="1216"/>
                </a:moveTo>
                <a:lnTo>
                  <a:pt x="400" y="1216"/>
                </a:lnTo>
                <a:lnTo>
                  <a:pt x="400" y="1223"/>
                </a:lnTo>
                <a:lnTo>
                  <a:pt x="338" y="1223"/>
                </a:lnTo>
                <a:lnTo>
                  <a:pt x="338" y="1216"/>
                </a:lnTo>
                <a:close/>
                <a:moveTo>
                  <a:pt x="423" y="1216"/>
                </a:moveTo>
                <a:lnTo>
                  <a:pt x="484" y="1216"/>
                </a:lnTo>
                <a:lnTo>
                  <a:pt x="484" y="1223"/>
                </a:lnTo>
                <a:lnTo>
                  <a:pt x="423" y="1223"/>
                </a:lnTo>
                <a:lnTo>
                  <a:pt x="423" y="1216"/>
                </a:lnTo>
                <a:close/>
                <a:moveTo>
                  <a:pt x="507" y="1216"/>
                </a:moveTo>
                <a:lnTo>
                  <a:pt x="569" y="1216"/>
                </a:lnTo>
                <a:lnTo>
                  <a:pt x="569" y="1223"/>
                </a:lnTo>
                <a:lnTo>
                  <a:pt x="507" y="1223"/>
                </a:lnTo>
                <a:lnTo>
                  <a:pt x="507" y="1216"/>
                </a:lnTo>
                <a:close/>
                <a:moveTo>
                  <a:pt x="592" y="1216"/>
                </a:moveTo>
                <a:lnTo>
                  <a:pt x="653" y="1216"/>
                </a:lnTo>
                <a:lnTo>
                  <a:pt x="653" y="1223"/>
                </a:lnTo>
                <a:lnTo>
                  <a:pt x="592" y="1223"/>
                </a:lnTo>
                <a:lnTo>
                  <a:pt x="592" y="1216"/>
                </a:lnTo>
                <a:close/>
                <a:moveTo>
                  <a:pt x="676" y="1216"/>
                </a:moveTo>
                <a:lnTo>
                  <a:pt x="738" y="1216"/>
                </a:lnTo>
                <a:lnTo>
                  <a:pt x="738" y="1223"/>
                </a:lnTo>
                <a:lnTo>
                  <a:pt x="676" y="1223"/>
                </a:lnTo>
                <a:lnTo>
                  <a:pt x="676" y="1216"/>
                </a:lnTo>
                <a:close/>
                <a:moveTo>
                  <a:pt x="761" y="1216"/>
                </a:moveTo>
                <a:lnTo>
                  <a:pt x="822" y="1216"/>
                </a:lnTo>
                <a:lnTo>
                  <a:pt x="822" y="1223"/>
                </a:lnTo>
                <a:lnTo>
                  <a:pt x="761" y="1223"/>
                </a:lnTo>
                <a:lnTo>
                  <a:pt x="761" y="1216"/>
                </a:lnTo>
                <a:close/>
                <a:moveTo>
                  <a:pt x="845" y="1216"/>
                </a:moveTo>
                <a:lnTo>
                  <a:pt x="906" y="1216"/>
                </a:lnTo>
                <a:lnTo>
                  <a:pt x="906" y="1223"/>
                </a:lnTo>
                <a:lnTo>
                  <a:pt x="845" y="1223"/>
                </a:lnTo>
                <a:lnTo>
                  <a:pt x="845" y="1216"/>
                </a:lnTo>
                <a:close/>
                <a:moveTo>
                  <a:pt x="930" y="1216"/>
                </a:moveTo>
                <a:lnTo>
                  <a:pt x="991" y="1216"/>
                </a:lnTo>
                <a:lnTo>
                  <a:pt x="991" y="1223"/>
                </a:lnTo>
                <a:lnTo>
                  <a:pt x="930" y="1223"/>
                </a:lnTo>
                <a:lnTo>
                  <a:pt x="930" y="1216"/>
                </a:lnTo>
                <a:close/>
                <a:moveTo>
                  <a:pt x="1014" y="1216"/>
                </a:moveTo>
                <a:lnTo>
                  <a:pt x="1075" y="1216"/>
                </a:lnTo>
                <a:lnTo>
                  <a:pt x="1075" y="1223"/>
                </a:lnTo>
                <a:lnTo>
                  <a:pt x="1014" y="1223"/>
                </a:lnTo>
                <a:lnTo>
                  <a:pt x="1014" y="1216"/>
                </a:lnTo>
                <a:close/>
                <a:moveTo>
                  <a:pt x="1098" y="1216"/>
                </a:moveTo>
                <a:lnTo>
                  <a:pt x="1160" y="1216"/>
                </a:lnTo>
                <a:lnTo>
                  <a:pt x="1160" y="1223"/>
                </a:lnTo>
                <a:lnTo>
                  <a:pt x="1098" y="1223"/>
                </a:lnTo>
                <a:lnTo>
                  <a:pt x="1098" y="1216"/>
                </a:lnTo>
                <a:close/>
                <a:moveTo>
                  <a:pt x="1183" y="1216"/>
                </a:moveTo>
                <a:lnTo>
                  <a:pt x="1244" y="1216"/>
                </a:lnTo>
                <a:lnTo>
                  <a:pt x="1244" y="1223"/>
                </a:lnTo>
                <a:lnTo>
                  <a:pt x="1183" y="1223"/>
                </a:lnTo>
                <a:lnTo>
                  <a:pt x="1183" y="1216"/>
                </a:lnTo>
                <a:close/>
                <a:moveTo>
                  <a:pt x="1267" y="1216"/>
                </a:moveTo>
                <a:lnTo>
                  <a:pt x="1329" y="1216"/>
                </a:lnTo>
                <a:lnTo>
                  <a:pt x="1329" y="1223"/>
                </a:lnTo>
                <a:lnTo>
                  <a:pt x="1267" y="1223"/>
                </a:lnTo>
                <a:lnTo>
                  <a:pt x="1267" y="1216"/>
                </a:lnTo>
                <a:close/>
                <a:moveTo>
                  <a:pt x="1352" y="1216"/>
                </a:moveTo>
                <a:lnTo>
                  <a:pt x="1413" y="1216"/>
                </a:lnTo>
                <a:lnTo>
                  <a:pt x="1413" y="1223"/>
                </a:lnTo>
                <a:lnTo>
                  <a:pt x="1352" y="1223"/>
                </a:lnTo>
                <a:lnTo>
                  <a:pt x="1352" y="1216"/>
                </a:lnTo>
                <a:close/>
                <a:moveTo>
                  <a:pt x="1436" y="1216"/>
                </a:moveTo>
                <a:lnTo>
                  <a:pt x="1498" y="1216"/>
                </a:lnTo>
                <a:lnTo>
                  <a:pt x="1498" y="1223"/>
                </a:lnTo>
                <a:lnTo>
                  <a:pt x="1436" y="1223"/>
                </a:lnTo>
                <a:lnTo>
                  <a:pt x="1436" y="1216"/>
                </a:lnTo>
                <a:close/>
                <a:moveTo>
                  <a:pt x="1521" y="1216"/>
                </a:moveTo>
                <a:lnTo>
                  <a:pt x="1582" y="1216"/>
                </a:lnTo>
                <a:lnTo>
                  <a:pt x="1582" y="1223"/>
                </a:lnTo>
                <a:lnTo>
                  <a:pt x="1521" y="1223"/>
                </a:lnTo>
                <a:lnTo>
                  <a:pt x="1521" y="1216"/>
                </a:lnTo>
                <a:close/>
                <a:moveTo>
                  <a:pt x="1605" y="1216"/>
                </a:moveTo>
                <a:lnTo>
                  <a:pt x="1667" y="1216"/>
                </a:lnTo>
                <a:lnTo>
                  <a:pt x="1667" y="1223"/>
                </a:lnTo>
                <a:lnTo>
                  <a:pt x="1605" y="1223"/>
                </a:lnTo>
                <a:lnTo>
                  <a:pt x="1605" y="1216"/>
                </a:lnTo>
                <a:close/>
                <a:moveTo>
                  <a:pt x="1690" y="1216"/>
                </a:moveTo>
                <a:lnTo>
                  <a:pt x="1751" y="1216"/>
                </a:lnTo>
                <a:lnTo>
                  <a:pt x="1751" y="1223"/>
                </a:lnTo>
                <a:lnTo>
                  <a:pt x="1690" y="1223"/>
                </a:lnTo>
                <a:lnTo>
                  <a:pt x="1690" y="1216"/>
                </a:lnTo>
                <a:close/>
                <a:moveTo>
                  <a:pt x="1774" y="1216"/>
                </a:moveTo>
                <a:lnTo>
                  <a:pt x="1836" y="1216"/>
                </a:lnTo>
                <a:lnTo>
                  <a:pt x="1836" y="1223"/>
                </a:lnTo>
                <a:lnTo>
                  <a:pt x="1774" y="1223"/>
                </a:lnTo>
                <a:lnTo>
                  <a:pt x="1774" y="1216"/>
                </a:lnTo>
                <a:close/>
                <a:moveTo>
                  <a:pt x="1859" y="1216"/>
                </a:moveTo>
                <a:lnTo>
                  <a:pt x="1920" y="1216"/>
                </a:lnTo>
                <a:lnTo>
                  <a:pt x="1920" y="1223"/>
                </a:lnTo>
                <a:lnTo>
                  <a:pt x="1859" y="1223"/>
                </a:lnTo>
                <a:lnTo>
                  <a:pt x="1859" y="1216"/>
                </a:lnTo>
                <a:close/>
                <a:moveTo>
                  <a:pt x="1943" y="1216"/>
                </a:moveTo>
                <a:lnTo>
                  <a:pt x="2005" y="1216"/>
                </a:lnTo>
                <a:lnTo>
                  <a:pt x="2005" y="1223"/>
                </a:lnTo>
                <a:lnTo>
                  <a:pt x="1943" y="1223"/>
                </a:lnTo>
                <a:lnTo>
                  <a:pt x="1943" y="1216"/>
                </a:lnTo>
                <a:close/>
                <a:moveTo>
                  <a:pt x="2028" y="1216"/>
                </a:moveTo>
                <a:lnTo>
                  <a:pt x="2089" y="1216"/>
                </a:lnTo>
                <a:lnTo>
                  <a:pt x="2089" y="1223"/>
                </a:lnTo>
                <a:lnTo>
                  <a:pt x="2028" y="1223"/>
                </a:lnTo>
                <a:lnTo>
                  <a:pt x="2028" y="1216"/>
                </a:lnTo>
                <a:close/>
                <a:moveTo>
                  <a:pt x="2112" y="1216"/>
                </a:moveTo>
                <a:lnTo>
                  <a:pt x="2174" y="1216"/>
                </a:lnTo>
                <a:lnTo>
                  <a:pt x="2174" y="1223"/>
                </a:lnTo>
                <a:lnTo>
                  <a:pt x="2112" y="1223"/>
                </a:lnTo>
                <a:lnTo>
                  <a:pt x="2112" y="1216"/>
                </a:lnTo>
                <a:close/>
                <a:moveTo>
                  <a:pt x="2197" y="1216"/>
                </a:moveTo>
                <a:lnTo>
                  <a:pt x="2258" y="1216"/>
                </a:lnTo>
                <a:lnTo>
                  <a:pt x="2258" y="1223"/>
                </a:lnTo>
                <a:lnTo>
                  <a:pt x="2197" y="1223"/>
                </a:lnTo>
                <a:lnTo>
                  <a:pt x="2197" y="1216"/>
                </a:lnTo>
                <a:close/>
                <a:moveTo>
                  <a:pt x="2281" y="1216"/>
                </a:moveTo>
                <a:lnTo>
                  <a:pt x="2343" y="1216"/>
                </a:lnTo>
                <a:lnTo>
                  <a:pt x="2343" y="1223"/>
                </a:lnTo>
                <a:lnTo>
                  <a:pt x="2281" y="1223"/>
                </a:lnTo>
                <a:lnTo>
                  <a:pt x="2281" y="1216"/>
                </a:lnTo>
                <a:close/>
                <a:moveTo>
                  <a:pt x="2366" y="1216"/>
                </a:moveTo>
                <a:lnTo>
                  <a:pt x="2427" y="1216"/>
                </a:lnTo>
                <a:lnTo>
                  <a:pt x="2427" y="1223"/>
                </a:lnTo>
                <a:lnTo>
                  <a:pt x="2366" y="1223"/>
                </a:lnTo>
                <a:lnTo>
                  <a:pt x="2366" y="1216"/>
                </a:lnTo>
                <a:close/>
                <a:moveTo>
                  <a:pt x="2450" y="1216"/>
                </a:moveTo>
                <a:lnTo>
                  <a:pt x="2512" y="1216"/>
                </a:lnTo>
                <a:lnTo>
                  <a:pt x="2512" y="1223"/>
                </a:lnTo>
                <a:lnTo>
                  <a:pt x="2450" y="1223"/>
                </a:lnTo>
                <a:lnTo>
                  <a:pt x="2450" y="1216"/>
                </a:lnTo>
                <a:close/>
                <a:moveTo>
                  <a:pt x="2535" y="1216"/>
                </a:moveTo>
                <a:lnTo>
                  <a:pt x="2596" y="1216"/>
                </a:lnTo>
                <a:lnTo>
                  <a:pt x="2596" y="1223"/>
                </a:lnTo>
                <a:lnTo>
                  <a:pt x="2535" y="1223"/>
                </a:lnTo>
                <a:lnTo>
                  <a:pt x="2535" y="1216"/>
                </a:lnTo>
                <a:close/>
                <a:moveTo>
                  <a:pt x="2619" y="1216"/>
                </a:moveTo>
                <a:lnTo>
                  <a:pt x="2681" y="1216"/>
                </a:lnTo>
                <a:lnTo>
                  <a:pt x="2681" y="1223"/>
                </a:lnTo>
                <a:lnTo>
                  <a:pt x="2619" y="1223"/>
                </a:lnTo>
                <a:lnTo>
                  <a:pt x="2619" y="1216"/>
                </a:lnTo>
                <a:close/>
                <a:moveTo>
                  <a:pt x="2704" y="1216"/>
                </a:moveTo>
                <a:lnTo>
                  <a:pt x="2765" y="1216"/>
                </a:lnTo>
                <a:lnTo>
                  <a:pt x="2765" y="1223"/>
                </a:lnTo>
                <a:lnTo>
                  <a:pt x="2704" y="1223"/>
                </a:lnTo>
                <a:lnTo>
                  <a:pt x="2704" y="1216"/>
                </a:lnTo>
                <a:close/>
                <a:moveTo>
                  <a:pt x="2788" y="1216"/>
                </a:moveTo>
                <a:lnTo>
                  <a:pt x="2849" y="1216"/>
                </a:lnTo>
                <a:lnTo>
                  <a:pt x="2849" y="1223"/>
                </a:lnTo>
                <a:lnTo>
                  <a:pt x="2788" y="1223"/>
                </a:lnTo>
                <a:lnTo>
                  <a:pt x="2788" y="1216"/>
                </a:lnTo>
                <a:close/>
                <a:moveTo>
                  <a:pt x="2872" y="1216"/>
                </a:moveTo>
                <a:lnTo>
                  <a:pt x="2934" y="1216"/>
                </a:lnTo>
                <a:lnTo>
                  <a:pt x="2934" y="1223"/>
                </a:lnTo>
                <a:lnTo>
                  <a:pt x="2872" y="1223"/>
                </a:lnTo>
                <a:lnTo>
                  <a:pt x="2872" y="1216"/>
                </a:lnTo>
                <a:close/>
                <a:moveTo>
                  <a:pt x="2957" y="1216"/>
                </a:moveTo>
                <a:lnTo>
                  <a:pt x="3018" y="1216"/>
                </a:lnTo>
                <a:lnTo>
                  <a:pt x="3018" y="1223"/>
                </a:lnTo>
                <a:lnTo>
                  <a:pt x="2957" y="1223"/>
                </a:lnTo>
                <a:lnTo>
                  <a:pt x="2957" y="1216"/>
                </a:lnTo>
                <a:close/>
                <a:moveTo>
                  <a:pt x="3041" y="1216"/>
                </a:moveTo>
                <a:lnTo>
                  <a:pt x="3103" y="1216"/>
                </a:lnTo>
                <a:lnTo>
                  <a:pt x="3103" y="1223"/>
                </a:lnTo>
                <a:lnTo>
                  <a:pt x="3041" y="1223"/>
                </a:lnTo>
                <a:lnTo>
                  <a:pt x="3041" y="1216"/>
                </a:lnTo>
                <a:close/>
                <a:moveTo>
                  <a:pt x="3126" y="1216"/>
                </a:moveTo>
                <a:lnTo>
                  <a:pt x="3187" y="1216"/>
                </a:lnTo>
                <a:lnTo>
                  <a:pt x="3187" y="1223"/>
                </a:lnTo>
                <a:lnTo>
                  <a:pt x="3126" y="1223"/>
                </a:lnTo>
                <a:lnTo>
                  <a:pt x="3126" y="1216"/>
                </a:lnTo>
                <a:close/>
                <a:moveTo>
                  <a:pt x="3210" y="1216"/>
                </a:moveTo>
                <a:lnTo>
                  <a:pt x="3272" y="1216"/>
                </a:lnTo>
                <a:lnTo>
                  <a:pt x="3272" y="1223"/>
                </a:lnTo>
                <a:lnTo>
                  <a:pt x="3210" y="1223"/>
                </a:lnTo>
                <a:lnTo>
                  <a:pt x="3210" y="1216"/>
                </a:lnTo>
                <a:close/>
                <a:moveTo>
                  <a:pt x="3295" y="1216"/>
                </a:moveTo>
                <a:lnTo>
                  <a:pt x="3356" y="1216"/>
                </a:lnTo>
                <a:lnTo>
                  <a:pt x="3356" y="1223"/>
                </a:lnTo>
                <a:lnTo>
                  <a:pt x="3295" y="1223"/>
                </a:lnTo>
                <a:lnTo>
                  <a:pt x="3295" y="1216"/>
                </a:lnTo>
                <a:close/>
                <a:moveTo>
                  <a:pt x="3379" y="1216"/>
                </a:moveTo>
                <a:lnTo>
                  <a:pt x="3441" y="1216"/>
                </a:lnTo>
                <a:lnTo>
                  <a:pt x="3441" y="1223"/>
                </a:lnTo>
                <a:lnTo>
                  <a:pt x="3379" y="1223"/>
                </a:lnTo>
                <a:lnTo>
                  <a:pt x="3379" y="1216"/>
                </a:lnTo>
                <a:close/>
                <a:moveTo>
                  <a:pt x="3464" y="1216"/>
                </a:moveTo>
                <a:lnTo>
                  <a:pt x="3525" y="1216"/>
                </a:lnTo>
                <a:lnTo>
                  <a:pt x="3525" y="1223"/>
                </a:lnTo>
                <a:lnTo>
                  <a:pt x="3464" y="1223"/>
                </a:lnTo>
                <a:lnTo>
                  <a:pt x="3464" y="1216"/>
                </a:lnTo>
                <a:close/>
                <a:moveTo>
                  <a:pt x="3548" y="1216"/>
                </a:moveTo>
                <a:lnTo>
                  <a:pt x="3610" y="1216"/>
                </a:lnTo>
                <a:lnTo>
                  <a:pt x="3610" y="1223"/>
                </a:lnTo>
                <a:lnTo>
                  <a:pt x="3548" y="1223"/>
                </a:lnTo>
                <a:lnTo>
                  <a:pt x="3548" y="1216"/>
                </a:lnTo>
                <a:close/>
                <a:moveTo>
                  <a:pt x="3633" y="1216"/>
                </a:moveTo>
                <a:lnTo>
                  <a:pt x="3694" y="1216"/>
                </a:lnTo>
                <a:lnTo>
                  <a:pt x="3694" y="1223"/>
                </a:lnTo>
                <a:lnTo>
                  <a:pt x="3633" y="1223"/>
                </a:lnTo>
                <a:lnTo>
                  <a:pt x="3633" y="1216"/>
                </a:lnTo>
                <a:close/>
                <a:moveTo>
                  <a:pt x="3717" y="1216"/>
                </a:moveTo>
                <a:lnTo>
                  <a:pt x="3779" y="1216"/>
                </a:lnTo>
                <a:lnTo>
                  <a:pt x="3779" y="1223"/>
                </a:lnTo>
                <a:lnTo>
                  <a:pt x="3717" y="1223"/>
                </a:lnTo>
                <a:lnTo>
                  <a:pt x="3717" y="1216"/>
                </a:lnTo>
                <a:close/>
                <a:moveTo>
                  <a:pt x="3802" y="1216"/>
                </a:moveTo>
                <a:lnTo>
                  <a:pt x="3863" y="1216"/>
                </a:lnTo>
                <a:lnTo>
                  <a:pt x="3863" y="1223"/>
                </a:lnTo>
                <a:lnTo>
                  <a:pt x="3802" y="1223"/>
                </a:lnTo>
                <a:lnTo>
                  <a:pt x="3802" y="1216"/>
                </a:lnTo>
                <a:close/>
                <a:moveTo>
                  <a:pt x="3886" y="1216"/>
                </a:moveTo>
                <a:lnTo>
                  <a:pt x="3948" y="1216"/>
                </a:lnTo>
                <a:lnTo>
                  <a:pt x="3948" y="1223"/>
                </a:lnTo>
                <a:lnTo>
                  <a:pt x="3886" y="1223"/>
                </a:lnTo>
                <a:lnTo>
                  <a:pt x="3886" y="1216"/>
                </a:lnTo>
                <a:close/>
                <a:moveTo>
                  <a:pt x="3971" y="1216"/>
                </a:moveTo>
                <a:lnTo>
                  <a:pt x="4032" y="1216"/>
                </a:lnTo>
                <a:lnTo>
                  <a:pt x="4032" y="1223"/>
                </a:lnTo>
                <a:lnTo>
                  <a:pt x="3971" y="1223"/>
                </a:lnTo>
                <a:lnTo>
                  <a:pt x="3971" y="1216"/>
                </a:lnTo>
                <a:close/>
                <a:moveTo>
                  <a:pt x="4055" y="1216"/>
                </a:moveTo>
                <a:lnTo>
                  <a:pt x="4117" y="1216"/>
                </a:lnTo>
                <a:lnTo>
                  <a:pt x="4117" y="1223"/>
                </a:lnTo>
                <a:lnTo>
                  <a:pt x="4055" y="1223"/>
                </a:lnTo>
                <a:lnTo>
                  <a:pt x="4055" y="1216"/>
                </a:lnTo>
                <a:close/>
                <a:moveTo>
                  <a:pt x="4140" y="1216"/>
                </a:moveTo>
                <a:lnTo>
                  <a:pt x="4201" y="1216"/>
                </a:lnTo>
                <a:lnTo>
                  <a:pt x="4201" y="1223"/>
                </a:lnTo>
                <a:lnTo>
                  <a:pt x="4140" y="1223"/>
                </a:lnTo>
                <a:lnTo>
                  <a:pt x="4140" y="1216"/>
                </a:lnTo>
                <a:close/>
                <a:moveTo>
                  <a:pt x="4224" y="1216"/>
                </a:moveTo>
                <a:lnTo>
                  <a:pt x="4286" y="1216"/>
                </a:lnTo>
                <a:lnTo>
                  <a:pt x="4286" y="1223"/>
                </a:lnTo>
                <a:lnTo>
                  <a:pt x="4224" y="1223"/>
                </a:lnTo>
                <a:lnTo>
                  <a:pt x="4224" y="1216"/>
                </a:lnTo>
                <a:close/>
                <a:moveTo>
                  <a:pt x="4309" y="1216"/>
                </a:moveTo>
                <a:lnTo>
                  <a:pt x="4370" y="1216"/>
                </a:lnTo>
                <a:lnTo>
                  <a:pt x="4370" y="1223"/>
                </a:lnTo>
                <a:lnTo>
                  <a:pt x="4309" y="1223"/>
                </a:lnTo>
                <a:lnTo>
                  <a:pt x="4309" y="1216"/>
                </a:lnTo>
                <a:close/>
                <a:moveTo>
                  <a:pt x="4393" y="1216"/>
                </a:moveTo>
                <a:lnTo>
                  <a:pt x="4454" y="1216"/>
                </a:lnTo>
                <a:lnTo>
                  <a:pt x="4454" y="1223"/>
                </a:lnTo>
                <a:lnTo>
                  <a:pt x="4393" y="1223"/>
                </a:lnTo>
                <a:lnTo>
                  <a:pt x="4393" y="1216"/>
                </a:lnTo>
                <a:close/>
                <a:moveTo>
                  <a:pt x="0" y="1080"/>
                </a:moveTo>
                <a:lnTo>
                  <a:pt x="62" y="1080"/>
                </a:lnTo>
                <a:lnTo>
                  <a:pt x="62" y="1088"/>
                </a:lnTo>
                <a:lnTo>
                  <a:pt x="0" y="1088"/>
                </a:lnTo>
                <a:lnTo>
                  <a:pt x="0" y="1080"/>
                </a:lnTo>
                <a:close/>
                <a:moveTo>
                  <a:pt x="85" y="1080"/>
                </a:moveTo>
                <a:lnTo>
                  <a:pt x="146" y="1080"/>
                </a:lnTo>
                <a:lnTo>
                  <a:pt x="146" y="1088"/>
                </a:lnTo>
                <a:lnTo>
                  <a:pt x="85" y="1088"/>
                </a:lnTo>
                <a:lnTo>
                  <a:pt x="85" y="1080"/>
                </a:lnTo>
                <a:close/>
                <a:moveTo>
                  <a:pt x="169" y="1080"/>
                </a:moveTo>
                <a:lnTo>
                  <a:pt x="231" y="1080"/>
                </a:lnTo>
                <a:lnTo>
                  <a:pt x="231" y="1088"/>
                </a:lnTo>
                <a:lnTo>
                  <a:pt x="169" y="1088"/>
                </a:lnTo>
                <a:lnTo>
                  <a:pt x="169" y="1080"/>
                </a:lnTo>
                <a:close/>
                <a:moveTo>
                  <a:pt x="254" y="1080"/>
                </a:moveTo>
                <a:lnTo>
                  <a:pt x="315" y="1080"/>
                </a:lnTo>
                <a:lnTo>
                  <a:pt x="315" y="1088"/>
                </a:lnTo>
                <a:lnTo>
                  <a:pt x="254" y="1088"/>
                </a:lnTo>
                <a:lnTo>
                  <a:pt x="254" y="1080"/>
                </a:lnTo>
                <a:close/>
                <a:moveTo>
                  <a:pt x="338" y="1080"/>
                </a:moveTo>
                <a:lnTo>
                  <a:pt x="400" y="1080"/>
                </a:lnTo>
                <a:lnTo>
                  <a:pt x="400" y="1088"/>
                </a:lnTo>
                <a:lnTo>
                  <a:pt x="338" y="1088"/>
                </a:lnTo>
                <a:lnTo>
                  <a:pt x="338" y="1080"/>
                </a:lnTo>
                <a:close/>
                <a:moveTo>
                  <a:pt x="423" y="1080"/>
                </a:moveTo>
                <a:lnTo>
                  <a:pt x="484" y="1080"/>
                </a:lnTo>
                <a:lnTo>
                  <a:pt x="484" y="1088"/>
                </a:lnTo>
                <a:lnTo>
                  <a:pt x="423" y="1088"/>
                </a:lnTo>
                <a:lnTo>
                  <a:pt x="423" y="1080"/>
                </a:lnTo>
                <a:close/>
                <a:moveTo>
                  <a:pt x="507" y="1080"/>
                </a:moveTo>
                <a:lnTo>
                  <a:pt x="569" y="1080"/>
                </a:lnTo>
                <a:lnTo>
                  <a:pt x="569" y="1088"/>
                </a:lnTo>
                <a:lnTo>
                  <a:pt x="507" y="1088"/>
                </a:lnTo>
                <a:lnTo>
                  <a:pt x="507" y="1080"/>
                </a:lnTo>
                <a:close/>
                <a:moveTo>
                  <a:pt x="592" y="1080"/>
                </a:moveTo>
                <a:lnTo>
                  <a:pt x="653" y="1080"/>
                </a:lnTo>
                <a:lnTo>
                  <a:pt x="653" y="1088"/>
                </a:lnTo>
                <a:lnTo>
                  <a:pt x="592" y="1088"/>
                </a:lnTo>
                <a:lnTo>
                  <a:pt x="592" y="1080"/>
                </a:lnTo>
                <a:close/>
                <a:moveTo>
                  <a:pt x="676" y="1080"/>
                </a:moveTo>
                <a:lnTo>
                  <a:pt x="738" y="1080"/>
                </a:lnTo>
                <a:lnTo>
                  <a:pt x="738" y="1088"/>
                </a:lnTo>
                <a:lnTo>
                  <a:pt x="676" y="1088"/>
                </a:lnTo>
                <a:lnTo>
                  <a:pt x="676" y="1080"/>
                </a:lnTo>
                <a:close/>
                <a:moveTo>
                  <a:pt x="761" y="1080"/>
                </a:moveTo>
                <a:lnTo>
                  <a:pt x="822" y="1080"/>
                </a:lnTo>
                <a:lnTo>
                  <a:pt x="822" y="1088"/>
                </a:lnTo>
                <a:lnTo>
                  <a:pt x="761" y="1088"/>
                </a:lnTo>
                <a:lnTo>
                  <a:pt x="761" y="1080"/>
                </a:lnTo>
                <a:close/>
                <a:moveTo>
                  <a:pt x="845" y="1080"/>
                </a:moveTo>
                <a:lnTo>
                  <a:pt x="906" y="1080"/>
                </a:lnTo>
                <a:lnTo>
                  <a:pt x="906" y="1088"/>
                </a:lnTo>
                <a:lnTo>
                  <a:pt x="845" y="1088"/>
                </a:lnTo>
                <a:lnTo>
                  <a:pt x="845" y="1080"/>
                </a:lnTo>
                <a:close/>
                <a:moveTo>
                  <a:pt x="930" y="1080"/>
                </a:moveTo>
                <a:lnTo>
                  <a:pt x="991" y="1080"/>
                </a:lnTo>
                <a:lnTo>
                  <a:pt x="991" y="1088"/>
                </a:lnTo>
                <a:lnTo>
                  <a:pt x="930" y="1088"/>
                </a:lnTo>
                <a:lnTo>
                  <a:pt x="930" y="1080"/>
                </a:lnTo>
                <a:close/>
                <a:moveTo>
                  <a:pt x="1014" y="1080"/>
                </a:moveTo>
                <a:lnTo>
                  <a:pt x="1075" y="1080"/>
                </a:lnTo>
                <a:lnTo>
                  <a:pt x="1075" y="1088"/>
                </a:lnTo>
                <a:lnTo>
                  <a:pt x="1014" y="1088"/>
                </a:lnTo>
                <a:lnTo>
                  <a:pt x="1014" y="1080"/>
                </a:lnTo>
                <a:close/>
                <a:moveTo>
                  <a:pt x="1098" y="1080"/>
                </a:moveTo>
                <a:lnTo>
                  <a:pt x="1160" y="1080"/>
                </a:lnTo>
                <a:lnTo>
                  <a:pt x="1160" y="1088"/>
                </a:lnTo>
                <a:lnTo>
                  <a:pt x="1098" y="1088"/>
                </a:lnTo>
                <a:lnTo>
                  <a:pt x="1098" y="1080"/>
                </a:lnTo>
                <a:close/>
                <a:moveTo>
                  <a:pt x="1183" y="1080"/>
                </a:moveTo>
                <a:lnTo>
                  <a:pt x="1244" y="1080"/>
                </a:lnTo>
                <a:lnTo>
                  <a:pt x="1244" y="1088"/>
                </a:lnTo>
                <a:lnTo>
                  <a:pt x="1183" y="1088"/>
                </a:lnTo>
                <a:lnTo>
                  <a:pt x="1183" y="1080"/>
                </a:lnTo>
                <a:close/>
                <a:moveTo>
                  <a:pt x="1267" y="1080"/>
                </a:moveTo>
                <a:lnTo>
                  <a:pt x="1329" y="1080"/>
                </a:lnTo>
                <a:lnTo>
                  <a:pt x="1329" y="1088"/>
                </a:lnTo>
                <a:lnTo>
                  <a:pt x="1267" y="1088"/>
                </a:lnTo>
                <a:lnTo>
                  <a:pt x="1267" y="1080"/>
                </a:lnTo>
                <a:close/>
                <a:moveTo>
                  <a:pt x="1352" y="1080"/>
                </a:moveTo>
                <a:lnTo>
                  <a:pt x="1413" y="1080"/>
                </a:lnTo>
                <a:lnTo>
                  <a:pt x="1413" y="1088"/>
                </a:lnTo>
                <a:lnTo>
                  <a:pt x="1352" y="1088"/>
                </a:lnTo>
                <a:lnTo>
                  <a:pt x="1352" y="1080"/>
                </a:lnTo>
                <a:close/>
                <a:moveTo>
                  <a:pt x="1436" y="1080"/>
                </a:moveTo>
                <a:lnTo>
                  <a:pt x="1498" y="1080"/>
                </a:lnTo>
                <a:lnTo>
                  <a:pt x="1498" y="1088"/>
                </a:lnTo>
                <a:lnTo>
                  <a:pt x="1436" y="1088"/>
                </a:lnTo>
                <a:lnTo>
                  <a:pt x="1436" y="1080"/>
                </a:lnTo>
                <a:close/>
                <a:moveTo>
                  <a:pt x="1521" y="1080"/>
                </a:moveTo>
                <a:lnTo>
                  <a:pt x="1582" y="1080"/>
                </a:lnTo>
                <a:lnTo>
                  <a:pt x="1582" y="1088"/>
                </a:lnTo>
                <a:lnTo>
                  <a:pt x="1521" y="1088"/>
                </a:lnTo>
                <a:lnTo>
                  <a:pt x="1521" y="1080"/>
                </a:lnTo>
                <a:close/>
                <a:moveTo>
                  <a:pt x="1605" y="1080"/>
                </a:moveTo>
                <a:lnTo>
                  <a:pt x="1667" y="1080"/>
                </a:lnTo>
                <a:lnTo>
                  <a:pt x="1667" y="1088"/>
                </a:lnTo>
                <a:lnTo>
                  <a:pt x="1605" y="1088"/>
                </a:lnTo>
                <a:lnTo>
                  <a:pt x="1605" y="1080"/>
                </a:lnTo>
                <a:close/>
                <a:moveTo>
                  <a:pt x="1690" y="1080"/>
                </a:moveTo>
                <a:lnTo>
                  <a:pt x="1751" y="1080"/>
                </a:lnTo>
                <a:lnTo>
                  <a:pt x="1751" y="1088"/>
                </a:lnTo>
                <a:lnTo>
                  <a:pt x="1690" y="1088"/>
                </a:lnTo>
                <a:lnTo>
                  <a:pt x="1690" y="1080"/>
                </a:lnTo>
                <a:close/>
                <a:moveTo>
                  <a:pt x="1774" y="1080"/>
                </a:moveTo>
                <a:lnTo>
                  <a:pt x="1836" y="1080"/>
                </a:lnTo>
                <a:lnTo>
                  <a:pt x="1836" y="1088"/>
                </a:lnTo>
                <a:lnTo>
                  <a:pt x="1774" y="1088"/>
                </a:lnTo>
                <a:lnTo>
                  <a:pt x="1774" y="1080"/>
                </a:lnTo>
                <a:close/>
                <a:moveTo>
                  <a:pt x="1859" y="1080"/>
                </a:moveTo>
                <a:lnTo>
                  <a:pt x="1920" y="1080"/>
                </a:lnTo>
                <a:lnTo>
                  <a:pt x="1920" y="1088"/>
                </a:lnTo>
                <a:lnTo>
                  <a:pt x="1859" y="1088"/>
                </a:lnTo>
                <a:lnTo>
                  <a:pt x="1859" y="1080"/>
                </a:lnTo>
                <a:close/>
                <a:moveTo>
                  <a:pt x="1943" y="1080"/>
                </a:moveTo>
                <a:lnTo>
                  <a:pt x="2005" y="1080"/>
                </a:lnTo>
                <a:lnTo>
                  <a:pt x="2005" y="1088"/>
                </a:lnTo>
                <a:lnTo>
                  <a:pt x="1943" y="1088"/>
                </a:lnTo>
                <a:lnTo>
                  <a:pt x="1943" y="1080"/>
                </a:lnTo>
                <a:close/>
                <a:moveTo>
                  <a:pt x="2028" y="1080"/>
                </a:moveTo>
                <a:lnTo>
                  <a:pt x="2089" y="1080"/>
                </a:lnTo>
                <a:lnTo>
                  <a:pt x="2089" y="1088"/>
                </a:lnTo>
                <a:lnTo>
                  <a:pt x="2028" y="1088"/>
                </a:lnTo>
                <a:lnTo>
                  <a:pt x="2028" y="1080"/>
                </a:lnTo>
                <a:close/>
                <a:moveTo>
                  <a:pt x="2112" y="1080"/>
                </a:moveTo>
                <a:lnTo>
                  <a:pt x="2174" y="1080"/>
                </a:lnTo>
                <a:lnTo>
                  <a:pt x="2174" y="1088"/>
                </a:lnTo>
                <a:lnTo>
                  <a:pt x="2112" y="1088"/>
                </a:lnTo>
                <a:lnTo>
                  <a:pt x="2112" y="1080"/>
                </a:lnTo>
                <a:close/>
                <a:moveTo>
                  <a:pt x="2197" y="1080"/>
                </a:moveTo>
                <a:lnTo>
                  <a:pt x="2258" y="1080"/>
                </a:lnTo>
                <a:lnTo>
                  <a:pt x="2258" y="1088"/>
                </a:lnTo>
                <a:lnTo>
                  <a:pt x="2197" y="1088"/>
                </a:lnTo>
                <a:lnTo>
                  <a:pt x="2197" y="1080"/>
                </a:lnTo>
                <a:close/>
                <a:moveTo>
                  <a:pt x="2281" y="1080"/>
                </a:moveTo>
                <a:lnTo>
                  <a:pt x="2343" y="1080"/>
                </a:lnTo>
                <a:lnTo>
                  <a:pt x="2343" y="1088"/>
                </a:lnTo>
                <a:lnTo>
                  <a:pt x="2281" y="1088"/>
                </a:lnTo>
                <a:lnTo>
                  <a:pt x="2281" y="1080"/>
                </a:lnTo>
                <a:close/>
                <a:moveTo>
                  <a:pt x="2366" y="1080"/>
                </a:moveTo>
                <a:lnTo>
                  <a:pt x="2427" y="1080"/>
                </a:lnTo>
                <a:lnTo>
                  <a:pt x="2427" y="1088"/>
                </a:lnTo>
                <a:lnTo>
                  <a:pt x="2366" y="1088"/>
                </a:lnTo>
                <a:lnTo>
                  <a:pt x="2366" y="1080"/>
                </a:lnTo>
                <a:close/>
                <a:moveTo>
                  <a:pt x="2450" y="1080"/>
                </a:moveTo>
                <a:lnTo>
                  <a:pt x="2512" y="1080"/>
                </a:lnTo>
                <a:lnTo>
                  <a:pt x="2512" y="1088"/>
                </a:lnTo>
                <a:lnTo>
                  <a:pt x="2450" y="1088"/>
                </a:lnTo>
                <a:lnTo>
                  <a:pt x="2450" y="1080"/>
                </a:lnTo>
                <a:close/>
                <a:moveTo>
                  <a:pt x="2535" y="1080"/>
                </a:moveTo>
                <a:lnTo>
                  <a:pt x="2596" y="1080"/>
                </a:lnTo>
                <a:lnTo>
                  <a:pt x="2596" y="1088"/>
                </a:lnTo>
                <a:lnTo>
                  <a:pt x="2535" y="1088"/>
                </a:lnTo>
                <a:lnTo>
                  <a:pt x="2535" y="1080"/>
                </a:lnTo>
                <a:close/>
                <a:moveTo>
                  <a:pt x="2619" y="1080"/>
                </a:moveTo>
                <a:lnTo>
                  <a:pt x="2681" y="1080"/>
                </a:lnTo>
                <a:lnTo>
                  <a:pt x="2681" y="1088"/>
                </a:lnTo>
                <a:lnTo>
                  <a:pt x="2619" y="1088"/>
                </a:lnTo>
                <a:lnTo>
                  <a:pt x="2619" y="1080"/>
                </a:lnTo>
                <a:close/>
                <a:moveTo>
                  <a:pt x="2704" y="1080"/>
                </a:moveTo>
                <a:lnTo>
                  <a:pt x="2765" y="1080"/>
                </a:lnTo>
                <a:lnTo>
                  <a:pt x="2765" y="1088"/>
                </a:lnTo>
                <a:lnTo>
                  <a:pt x="2704" y="1088"/>
                </a:lnTo>
                <a:lnTo>
                  <a:pt x="2704" y="1080"/>
                </a:lnTo>
                <a:close/>
                <a:moveTo>
                  <a:pt x="2788" y="1080"/>
                </a:moveTo>
                <a:lnTo>
                  <a:pt x="2849" y="1080"/>
                </a:lnTo>
                <a:lnTo>
                  <a:pt x="2849" y="1088"/>
                </a:lnTo>
                <a:lnTo>
                  <a:pt x="2788" y="1088"/>
                </a:lnTo>
                <a:lnTo>
                  <a:pt x="2788" y="1080"/>
                </a:lnTo>
                <a:close/>
                <a:moveTo>
                  <a:pt x="2872" y="1080"/>
                </a:moveTo>
                <a:lnTo>
                  <a:pt x="2934" y="1080"/>
                </a:lnTo>
                <a:lnTo>
                  <a:pt x="2934" y="1088"/>
                </a:lnTo>
                <a:lnTo>
                  <a:pt x="2872" y="1088"/>
                </a:lnTo>
                <a:lnTo>
                  <a:pt x="2872" y="1080"/>
                </a:lnTo>
                <a:close/>
                <a:moveTo>
                  <a:pt x="2957" y="1080"/>
                </a:moveTo>
                <a:lnTo>
                  <a:pt x="3018" y="1080"/>
                </a:lnTo>
                <a:lnTo>
                  <a:pt x="3018" y="1088"/>
                </a:lnTo>
                <a:lnTo>
                  <a:pt x="2957" y="1088"/>
                </a:lnTo>
                <a:lnTo>
                  <a:pt x="2957" y="1080"/>
                </a:lnTo>
                <a:close/>
                <a:moveTo>
                  <a:pt x="3041" y="1080"/>
                </a:moveTo>
                <a:lnTo>
                  <a:pt x="3103" y="1080"/>
                </a:lnTo>
                <a:lnTo>
                  <a:pt x="3103" y="1088"/>
                </a:lnTo>
                <a:lnTo>
                  <a:pt x="3041" y="1088"/>
                </a:lnTo>
                <a:lnTo>
                  <a:pt x="3041" y="1080"/>
                </a:lnTo>
                <a:close/>
                <a:moveTo>
                  <a:pt x="3126" y="1080"/>
                </a:moveTo>
                <a:lnTo>
                  <a:pt x="3187" y="1080"/>
                </a:lnTo>
                <a:lnTo>
                  <a:pt x="3187" y="1088"/>
                </a:lnTo>
                <a:lnTo>
                  <a:pt x="3126" y="1088"/>
                </a:lnTo>
                <a:lnTo>
                  <a:pt x="3126" y="1080"/>
                </a:lnTo>
                <a:close/>
                <a:moveTo>
                  <a:pt x="3210" y="1080"/>
                </a:moveTo>
                <a:lnTo>
                  <a:pt x="3272" y="1080"/>
                </a:lnTo>
                <a:lnTo>
                  <a:pt x="3272" y="1088"/>
                </a:lnTo>
                <a:lnTo>
                  <a:pt x="3210" y="1088"/>
                </a:lnTo>
                <a:lnTo>
                  <a:pt x="3210" y="1080"/>
                </a:lnTo>
                <a:close/>
                <a:moveTo>
                  <a:pt x="3295" y="1080"/>
                </a:moveTo>
                <a:lnTo>
                  <a:pt x="3356" y="1080"/>
                </a:lnTo>
                <a:lnTo>
                  <a:pt x="3356" y="1088"/>
                </a:lnTo>
                <a:lnTo>
                  <a:pt x="3295" y="1088"/>
                </a:lnTo>
                <a:lnTo>
                  <a:pt x="3295" y="1080"/>
                </a:lnTo>
                <a:close/>
                <a:moveTo>
                  <a:pt x="3379" y="1080"/>
                </a:moveTo>
                <a:lnTo>
                  <a:pt x="3441" y="1080"/>
                </a:lnTo>
                <a:lnTo>
                  <a:pt x="3441" y="1088"/>
                </a:lnTo>
                <a:lnTo>
                  <a:pt x="3379" y="1088"/>
                </a:lnTo>
                <a:lnTo>
                  <a:pt x="3379" y="1080"/>
                </a:lnTo>
                <a:close/>
                <a:moveTo>
                  <a:pt x="3464" y="1080"/>
                </a:moveTo>
                <a:lnTo>
                  <a:pt x="3525" y="1080"/>
                </a:lnTo>
                <a:lnTo>
                  <a:pt x="3525" y="1088"/>
                </a:lnTo>
                <a:lnTo>
                  <a:pt x="3464" y="1088"/>
                </a:lnTo>
                <a:lnTo>
                  <a:pt x="3464" y="1080"/>
                </a:lnTo>
                <a:close/>
                <a:moveTo>
                  <a:pt x="3548" y="1080"/>
                </a:moveTo>
                <a:lnTo>
                  <a:pt x="3610" y="1080"/>
                </a:lnTo>
                <a:lnTo>
                  <a:pt x="3610" y="1088"/>
                </a:lnTo>
                <a:lnTo>
                  <a:pt x="3548" y="1088"/>
                </a:lnTo>
                <a:lnTo>
                  <a:pt x="3548" y="1080"/>
                </a:lnTo>
                <a:close/>
                <a:moveTo>
                  <a:pt x="3633" y="1080"/>
                </a:moveTo>
                <a:lnTo>
                  <a:pt x="3694" y="1080"/>
                </a:lnTo>
                <a:lnTo>
                  <a:pt x="3694" y="1088"/>
                </a:lnTo>
                <a:lnTo>
                  <a:pt x="3633" y="1088"/>
                </a:lnTo>
                <a:lnTo>
                  <a:pt x="3633" y="1080"/>
                </a:lnTo>
                <a:close/>
                <a:moveTo>
                  <a:pt x="3717" y="1080"/>
                </a:moveTo>
                <a:lnTo>
                  <a:pt x="3779" y="1080"/>
                </a:lnTo>
                <a:lnTo>
                  <a:pt x="3779" y="1088"/>
                </a:lnTo>
                <a:lnTo>
                  <a:pt x="3717" y="1088"/>
                </a:lnTo>
                <a:lnTo>
                  <a:pt x="3717" y="1080"/>
                </a:lnTo>
                <a:close/>
                <a:moveTo>
                  <a:pt x="3802" y="1080"/>
                </a:moveTo>
                <a:lnTo>
                  <a:pt x="3863" y="1080"/>
                </a:lnTo>
                <a:lnTo>
                  <a:pt x="3863" y="1088"/>
                </a:lnTo>
                <a:lnTo>
                  <a:pt x="3802" y="1088"/>
                </a:lnTo>
                <a:lnTo>
                  <a:pt x="3802" y="1080"/>
                </a:lnTo>
                <a:close/>
                <a:moveTo>
                  <a:pt x="3886" y="1080"/>
                </a:moveTo>
                <a:lnTo>
                  <a:pt x="3948" y="1080"/>
                </a:lnTo>
                <a:lnTo>
                  <a:pt x="3948" y="1088"/>
                </a:lnTo>
                <a:lnTo>
                  <a:pt x="3886" y="1088"/>
                </a:lnTo>
                <a:lnTo>
                  <a:pt x="3886" y="1080"/>
                </a:lnTo>
                <a:close/>
                <a:moveTo>
                  <a:pt x="3971" y="1080"/>
                </a:moveTo>
                <a:lnTo>
                  <a:pt x="4032" y="1080"/>
                </a:lnTo>
                <a:lnTo>
                  <a:pt x="4032" y="1088"/>
                </a:lnTo>
                <a:lnTo>
                  <a:pt x="3971" y="1088"/>
                </a:lnTo>
                <a:lnTo>
                  <a:pt x="3971" y="1080"/>
                </a:lnTo>
                <a:close/>
                <a:moveTo>
                  <a:pt x="4055" y="1080"/>
                </a:moveTo>
                <a:lnTo>
                  <a:pt x="4117" y="1080"/>
                </a:lnTo>
                <a:lnTo>
                  <a:pt x="4117" y="1088"/>
                </a:lnTo>
                <a:lnTo>
                  <a:pt x="4055" y="1088"/>
                </a:lnTo>
                <a:lnTo>
                  <a:pt x="4055" y="1080"/>
                </a:lnTo>
                <a:close/>
                <a:moveTo>
                  <a:pt x="4140" y="1080"/>
                </a:moveTo>
                <a:lnTo>
                  <a:pt x="4201" y="1080"/>
                </a:lnTo>
                <a:lnTo>
                  <a:pt x="4201" y="1088"/>
                </a:lnTo>
                <a:lnTo>
                  <a:pt x="4140" y="1088"/>
                </a:lnTo>
                <a:lnTo>
                  <a:pt x="4140" y="1080"/>
                </a:lnTo>
                <a:close/>
                <a:moveTo>
                  <a:pt x="4224" y="1080"/>
                </a:moveTo>
                <a:lnTo>
                  <a:pt x="4286" y="1080"/>
                </a:lnTo>
                <a:lnTo>
                  <a:pt x="4286" y="1088"/>
                </a:lnTo>
                <a:lnTo>
                  <a:pt x="4224" y="1088"/>
                </a:lnTo>
                <a:lnTo>
                  <a:pt x="4224" y="1080"/>
                </a:lnTo>
                <a:close/>
                <a:moveTo>
                  <a:pt x="4309" y="1080"/>
                </a:moveTo>
                <a:lnTo>
                  <a:pt x="4370" y="1080"/>
                </a:lnTo>
                <a:lnTo>
                  <a:pt x="4370" y="1088"/>
                </a:lnTo>
                <a:lnTo>
                  <a:pt x="4309" y="1088"/>
                </a:lnTo>
                <a:lnTo>
                  <a:pt x="4309" y="1080"/>
                </a:lnTo>
                <a:close/>
                <a:moveTo>
                  <a:pt x="4393" y="1080"/>
                </a:moveTo>
                <a:lnTo>
                  <a:pt x="4454" y="1080"/>
                </a:lnTo>
                <a:lnTo>
                  <a:pt x="4454" y="1088"/>
                </a:lnTo>
                <a:lnTo>
                  <a:pt x="4393" y="1088"/>
                </a:lnTo>
                <a:lnTo>
                  <a:pt x="4393" y="1080"/>
                </a:lnTo>
                <a:close/>
                <a:moveTo>
                  <a:pt x="0" y="810"/>
                </a:moveTo>
                <a:lnTo>
                  <a:pt x="62" y="810"/>
                </a:lnTo>
                <a:lnTo>
                  <a:pt x="62" y="818"/>
                </a:lnTo>
                <a:lnTo>
                  <a:pt x="0" y="818"/>
                </a:lnTo>
                <a:lnTo>
                  <a:pt x="0" y="810"/>
                </a:lnTo>
                <a:close/>
                <a:moveTo>
                  <a:pt x="85" y="810"/>
                </a:moveTo>
                <a:lnTo>
                  <a:pt x="146" y="810"/>
                </a:lnTo>
                <a:lnTo>
                  <a:pt x="146" y="818"/>
                </a:lnTo>
                <a:lnTo>
                  <a:pt x="85" y="818"/>
                </a:lnTo>
                <a:lnTo>
                  <a:pt x="85" y="810"/>
                </a:lnTo>
                <a:close/>
                <a:moveTo>
                  <a:pt x="169" y="810"/>
                </a:moveTo>
                <a:lnTo>
                  <a:pt x="231" y="810"/>
                </a:lnTo>
                <a:lnTo>
                  <a:pt x="231" y="818"/>
                </a:lnTo>
                <a:lnTo>
                  <a:pt x="169" y="818"/>
                </a:lnTo>
                <a:lnTo>
                  <a:pt x="169" y="810"/>
                </a:lnTo>
                <a:close/>
                <a:moveTo>
                  <a:pt x="254" y="810"/>
                </a:moveTo>
                <a:lnTo>
                  <a:pt x="315" y="810"/>
                </a:lnTo>
                <a:lnTo>
                  <a:pt x="315" y="818"/>
                </a:lnTo>
                <a:lnTo>
                  <a:pt x="254" y="818"/>
                </a:lnTo>
                <a:lnTo>
                  <a:pt x="254" y="810"/>
                </a:lnTo>
                <a:close/>
                <a:moveTo>
                  <a:pt x="338" y="810"/>
                </a:moveTo>
                <a:lnTo>
                  <a:pt x="400" y="810"/>
                </a:lnTo>
                <a:lnTo>
                  <a:pt x="400" y="818"/>
                </a:lnTo>
                <a:lnTo>
                  <a:pt x="338" y="818"/>
                </a:lnTo>
                <a:lnTo>
                  <a:pt x="338" y="810"/>
                </a:lnTo>
                <a:close/>
                <a:moveTo>
                  <a:pt x="423" y="810"/>
                </a:moveTo>
                <a:lnTo>
                  <a:pt x="484" y="810"/>
                </a:lnTo>
                <a:lnTo>
                  <a:pt x="484" y="818"/>
                </a:lnTo>
                <a:lnTo>
                  <a:pt x="423" y="818"/>
                </a:lnTo>
                <a:lnTo>
                  <a:pt x="423" y="810"/>
                </a:lnTo>
                <a:close/>
                <a:moveTo>
                  <a:pt x="507" y="810"/>
                </a:moveTo>
                <a:lnTo>
                  <a:pt x="569" y="810"/>
                </a:lnTo>
                <a:lnTo>
                  <a:pt x="569" y="818"/>
                </a:lnTo>
                <a:lnTo>
                  <a:pt x="507" y="818"/>
                </a:lnTo>
                <a:lnTo>
                  <a:pt x="507" y="810"/>
                </a:lnTo>
                <a:close/>
                <a:moveTo>
                  <a:pt x="592" y="810"/>
                </a:moveTo>
                <a:lnTo>
                  <a:pt x="653" y="810"/>
                </a:lnTo>
                <a:lnTo>
                  <a:pt x="653" y="818"/>
                </a:lnTo>
                <a:lnTo>
                  <a:pt x="592" y="818"/>
                </a:lnTo>
                <a:lnTo>
                  <a:pt x="592" y="810"/>
                </a:lnTo>
                <a:close/>
                <a:moveTo>
                  <a:pt x="676" y="810"/>
                </a:moveTo>
                <a:lnTo>
                  <a:pt x="738" y="810"/>
                </a:lnTo>
                <a:lnTo>
                  <a:pt x="738" y="818"/>
                </a:lnTo>
                <a:lnTo>
                  <a:pt x="676" y="818"/>
                </a:lnTo>
                <a:lnTo>
                  <a:pt x="676" y="810"/>
                </a:lnTo>
                <a:close/>
                <a:moveTo>
                  <a:pt x="761" y="810"/>
                </a:moveTo>
                <a:lnTo>
                  <a:pt x="822" y="810"/>
                </a:lnTo>
                <a:lnTo>
                  <a:pt x="822" y="818"/>
                </a:lnTo>
                <a:lnTo>
                  <a:pt x="761" y="818"/>
                </a:lnTo>
                <a:lnTo>
                  <a:pt x="761" y="810"/>
                </a:lnTo>
                <a:close/>
                <a:moveTo>
                  <a:pt x="845" y="810"/>
                </a:moveTo>
                <a:lnTo>
                  <a:pt x="906" y="810"/>
                </a:lnTo>
                <a:lnTo>
                  <a:pt x="906" y="818"/>
                </a:lnTo>
                <a:lnTo>
                  <a:pt x="845" y="818"/>
                </a:lnTo>
                <a:lnTo>
                  <a:pt x="845" y="810"/>
                </a:lnTo>
                <a:close/>
                <a:moveTo>
                  <a:pt x="930" y="810"/>
                </a:moveTo>
                <a:lnTo>
                  <a:pt x="991" y="810"/>
                </a:lnTo>
                <a:lnTo>
                  <a:pt x="991" y="818"/>
                </a:lnTo>
                <a:lnTo>
                  <a:pt x="930" y="818"/>
                </a:lnTo>
                <a:lnTo>
                  <a:pt x="930" y="810"/>
                </a:lnTo>
                <a:close/>
                <a:moveTo>
                  <a:pt x="1014" y="810"/>
                </a:moveTo>
                <a:lnTo>
                  <a:pt x="1075" y="810"/>
                </a:lnTo>
                <a:lnTo>
                  <a:pt x="1075" y="818"/>
                </a:lnTo>
                <a:lnTo>
                  <a:pt x="1014" y="818"/>
                </a:lnTo>
                <a:lnTo>
                  <a:pt x="1014" y="810"/>
                </a:lnTo>
                <a:close/>
                <a:moveTo>
                  <a:pt x="1098" y="810"/>
                </a:moveTo>
                <a:lnTo>
                  <a:pt x="1160" y="810"/>
                </a:lnTo>
                <a:lnTo>
                  <a:pt x="1160" y="818"/>
                </a:lnTo>
                <a:lnTo>
                  <a:pt x="1098" y="818"/>
                </a:lnTo>
                <a:lnTo>
                  <a:pt x="1098" y="810"/>
                </a:lnTo>
                <a:close/>
                <a:moveTo>
                  <a:pt x="1183" y="810"/>
                </a:moveTo>
                <a:lnTo>
                  <a:pt x="1244" y="810"/>
                </a:lnTo>
                <a:lnTo>
                  <a:pt x="1244" y="818"/>
                </a:lnTo>
                <a:lnTo>
                  <a:pt x="1183" y="818"/>
                </a:lnTo>
                <a:lnTo>
                  <a:pt x="1183" y="810"/>
                </a:lnTo>
                <a:close/>
                <a:moveTo>
                  <a:pt x="1267" y="810"/>
                </a:moveTo>
                <a:lnTo>
                  <a:pt x="1329" y="810"/>
                </a:lnTo>
                <a:lnTo>
                  <a:pt x="1329" y="818"/>
                </a:lnTo>
                <a:lnTo>
                  <a:pt x="1267" y="818"/>
                </a:lnTo>
                <a:lnTo>
                  <a:pt x="1267" y="810"/>
                </a:lnTo>
                <a:close/>
                <a:moveTo>
                  <a:pt x="1352" y="810"/>
                </a:moveTo>
                <a:lnTo>
                  <a:pt x="1413" y="810"/>
                </a:lnTo>
                <a:lnTo>
                  <a:pt x="1413" y="818"/>
                </a:lnTo>
                <a:lnTo>
                  <a:pt x="1352" y="818"/>
                </a:lnTo>
                <a:lnTo>
                  <a:pt x="1352" y="810"/>
                </a:lnTo>
                <a:close/>
                <a:moveTo>
                  <a:pt x="1436" y="810"/>
                </a:moveTo>
                <a:lnTo>
                  <a:pt x="1498" y="810"/>
                </a:lnTo>
                <a:lnTo>
                  <a:pt x="1498" y="818"/>
                </a:lnTo>
                <a:lnTo>
                  <a:pt x="1436" y="818"/>
                </a:lnTo>
                <a:lnTo>
                  <a:pt x="1436" y="810"/>
                </a:lnTo>
                <a:close/>
                <a:moveTo>
                  <a:pt x="1521" y="810"/>
                </a:moveTo>
                <a:lnTo>
                  <a:pt x="1582" y="810"/>
                </a:lnTo>
                <a:lnTo>
                  <a:pt x="1582" y="818"/>
                </a:lnTo>
                <a:lnTo>
                  <a:pt x="1521" y="818"/>
                </a:lnTo>
                <a:lnTo>
                  <a:pt x="1521" y="810"/>
                </a:lnTo>
                <a:close/>
                <a:moveTo>
                  <a:pt x="1605" y="810"/>
                </a:moveTo>
                <a:lnTo>
                  <a:pt x="1667" y="810"/>
                </a:lnTo>
                <a:lnTo>
                  <a:pt x="1667" y="818"/>
                </a:lnTo>
                <a:lnTo>
                  <a:pt x="1605" y="818"/>
                </a:lnTo>
                <a:lnTo>
                  <a:pt x="1605" y="810"/>
                </a:lnTo>
                <a:close/>
                <a:moveTo>
                  <a:pt x="1690" y="810"/>
                </a:moveTo>
                <a:lnTo>
                  <a:pt x="1751" y="810"/>
                </a:lnTo>
                <a:lnTo>
                  <a:pt x="1751" y="818"/>
                </a:lnTo>
                <a:lnTo>
                  <a:pt x="1690" y="818"/>
                </a:lnTo>
                <a:lnTo>
                  <a:pt x="1690" y="810"/>
                </a:lnTo>
                <a:close/>
                <a:moveTo>
                  <a:pt x="1774" y="810"/>
                </a:moveTo>
                <a:lnTo>
                  <a:pt x="1836" y="810"/>
                </a:lnTo>
                <a:lnTo>
                  <a:pt x="1836" y="818"/>
                </a:lnTo>
                <a:lnTo>
                  <a:pt x="1774" y="818"/>
                </a:lnTo>
                <a:lnTo>
                  <a:pt x="1774" y="810"/>
                </a:lnTo>
                <a:close/>
                <a:moveTo>
                  <a:pt x="1859" y="810"/>
                </a:moveTo>
                <a:lnTo>
                  <a:pt x="1920" y="810"/>
                </a:lnTo>
                <a:lnTo>
                  <a:pt x="1920" y="818"/>
                </a:lnTo>
                <a:lnTo>
                  <a:pt x="1859" y="818"/>
                </a:lnTo>
                <a:lnTo>
                  <a:pt x="1859" y="810"/>
                </a:lnTo>
                <a:close/>
                <a:moveTo>
                  <a:pt x="1943" y="810"/>
                </a:moveTo>
                <a:lnTo>
                  <a:pt x="2005" y="810"/>
                </a:lnTo>
                <a:lnTo>
                  <a:pt x="2005" y="818"/>
                </a:lnTo>
                <a:lnTo>
                  <a:pt x="1943" y="818"/>
                </a:lnTo>
                <a:lnTo>
                  <a:pt x="1943" y="810"/>
                </a:lnTo>
                <a:close/>
                <a:moveTo>
                  <a:pt x="2028" y="810"/>
                </a:moveTo>
                <a:lnTo>
                  <a:pt x="2089" y="810"/>
                </a:lnTo>
                <a:lnTo>
                  <a:pt x="2089" y="818"/>
                </a:lnTo>
                <a:lnTo>
                  <a:pt x="2028" y="818"/>
                </a:lnTo>
                <a:lnTo>
                  <a:pt x="2028" y="810"/>
                </a:lnTo>
                <a:close/>
                <a:moveTo>
                  <a:pt x="2112" y="810"/>
                </a:moveTo>
                <a:lnTo>
                  <a:pt x="2174" y="810"/>
                </a:lnTo>
                <a:lnTo>
                  <a:pt x="2174" y="818"/>
                </a:lnTo>
                <a:lnTo>
                  <a:pt x="2112" y="818"/>
                </a:lnTo>
                <a:lnTo>
                  <a:pt x="2112" y="810"/>
                </a:lnTo>
                <a:close/>
                <a:moveTo>
                  <a:pt x="2197" y="810"/>
                </a:moveTo>
                <a:lnTo>
                  <a:pt x="2258" y="810"/>
                </a:lnTo>
                <a:lnTo>
                  <a:pt x="2258" y="818"/>
                </a:lnTo>
                <a:lnTo>
                  <a:pt x="2197" y="818"/>
                </a:lnTo>
                <a:lnTo>
                  <a:pt x="2197" y="810"/>
                </a:lnTo>
                <a:close/>
                <a:moveTo>
                  <a:pt x="2281" y="810"/>
                </a:moveTo>
                <a:lnTo>
                  <a:pt x="2343" y="810"/>
                </a:lnTo>
                <a:lnTo>
                  <a:pt x="2343" y="818"/>
                </a:lnTo>
                <a:lnTo>
                  <a:pt x="2281" y="818"/>
                </a:lnTo>
                <a:lnTo>
                  <a:pt x="2281" y="810"/>
                </a:lnTo>
                <a:close/>
                <a:moveTo>
                  <a:pt x="2366" y="810"/>
                </a:moveTo>
                <a:lnTo>
                  <a:pt x="2427" y="810"/>
                </a:lnTo>
                <a:lnTo>
                  <a:pt x="2427" y="818"/>
                </a:lnTo>
                <a:lnTo>
                  <a:pt x="2366" y="818"/>
                </a:lnTo>
                <a:lnTo>
                  <a:pt x="2366" y="810"/>
                </a:lnTo>
                <a:close/>
                <a:moveTo>
                  <a:pt x="2450" y="810"/>
                </a:moveTo>
                <a:lnTo>
                  <a:pt x="2512" y="810"/>
                </a:lnTo>
                <a:lnTo>
                  <a:pt x="2512" y="818"/>
                </a:lnTo>
                <a:lnTo>
                  <a:pt x="2450" y="818"/>
                </a:lnTo>
                <a:lnTo>
                  <a:pt x="2450" y="810"/>
                </a:lnTo>
                <a:close/>
                <a:moveTo>
                  <a:pt x="2535" y="810"/>
                </a:moveTo>
                <a:lnTo>
                  <a:pt x="2596" y="810"/>
                </a:lnTo>
                <a:lnTo>
                  <a:pt x="2596" y="818"/>
                </a:lnTo>
                <a:lnTo>
                  <a:pt x="2535" y="818"/>
                </a:lnTo>
                <a:lnTo>
                  <a:pt x="2535" y="810"/>
                </a:lnTo>
                <a:close/>
                <a:moveTo>
                  <a:pt x="2619" y="810"/>
                </a:moveTo>
                <a:lnTo>
                  <a:pt x="2681" y="810"/>
                </a:lnTo>
                <a:lnTo>
                  <a:pt x="2681" y="818"/>
                </a:lnTo>
                <a:lnTo>
                  <a:pt x="2619" y="818"/>
                </a:lnTo>
                <a:lnTo>
                  <a:pt x="2619" y="810"/>
                </a:lnTo>
                <a:close/>
                <a:moveTo>
                  <a:pt x="2704" y="810"/>
                </a:moveTo>
                <a:lnTo>
                  <a:pt x="2765" y="810"/>
                </a:lnTo>
                <a:lnTo>
                  <a:pt x="2765" y="818"/>
                </a:lnTo>
                <a:lnTo>
                  <a:pt x="2704" y="818"/>
                </a:lnTo>
                <a:lnTo>
                  <a:pt x="2704" y="810"/>
                </a:lnTo>
                <a:close/>
                <a:moveTo>
                  <a:pt x="2788" y="810"/>
                </a:moveTo>
                <a:lnTo>
                  <a:pt x="2849" y="810"/>
                </a:lnTo>
                <a:lnTo>
                  <a:pt x="2849" y="818"/>
                </a:lnTo>
                <a:lnTo>
                  <a:pt x="2788" y="818"/>
                </a:lnTo>
                <a:lnTo>
                  <a:pt x="2788" y="810"/>
                </a:lnTo>
                <a:close/>
                <a:moveTo>
                  <a:pt x="2872" y="810"/>
                </a:moveTo>
                <a:lnTo>
                  <a:pt x="2934" y="810"/>
                </a:lnTo>
                <a:lnTo>
                  <a:pt x="2934" y="818"/>
                </a:lnTo>
                <a:lnTo>
                  <a:pt x="2872" y="818"/>
                </a:lnTo>
                <a:lnTo>
                  <a:pt x="2872" y="810"/>
                </a:lnTo>
                <a:close/>
                <a:moveTo>
                  <a:pt x="2957" y="810"/>
                </a:moveTo>
                <a:lnTo>
                  <a:pt x="3018" y="810"/>
                </a:lnTo>
                <a:lnTo>
                  <a:pt x="3018" y="818"/>
                </a:lnTo>
                <a:lnTo>
                  <a:pt x="2957" y="818"/>
                </a:lnTo>
                <a:lnTo>
                  <a:pt x="2957" y="810"/>
                </a:lnTo>
                <a:close/>
                <a:moveTo>
                  <a:pt x="3041" y="810"/>
                </a:moveTo>
                <a:lnTo>
                  <a:pt x="3103" y="810"/>
                </a:lnTo>
                <a:lnTo>
                  <a:pt x="3103" y="818"/>
                </a:lnTo>
                <a:lnTo>
                  <a:pt x="3041" y="818"/>
                </a:lnTo>
                <a:lnTo>
                  <a:pt x="3041" y="810"/>
                </a:lnTo>
                <a:close/>
                <a:moveTo>
                  <a:pt x="3126" y="810"/>
                </a:moveTo>
                <a:lnTo>
                  <a:pt x="3187" y="810"/>
                </a:lnTo>
                <a:lnTo>
                  <a:pt x="3187" y="818"/>
                </a:lnTo>
                <a:lnTo>
                  <a:pt x="3126" y="818"/>
                </a:lnTo>
                <a:lnTo>
                  <a:pt x="3126" y="810"/>
                </a:lnTo>
                <a:close/>
                <a:moveTo>
                  <a:pt x="3210" y="810"/>
                </a:moveTo>
                <a:lnTo>
                  <a:pt x="3272" y="810"/>
                </a:lnTo>
                <a:lnTo>
                  <a:pt x="3272" y="818"/>
                </a:lnTo>
                <a:lnTo>
                  <a:pt x="3210" y="818"/>
                </a:lnTo>
                <a:lnTo>
                  <a:pt x="3210" y="810"/>
                </a:lnTo>
                <a:close/>
                <a:moveTo>
                  <a:pt x="3295" y="810"/>
                </a:moveTo>
                <a:lnTo>
                  <a:pt x="3356" y="810"/>
                </a:lnTo>
                <a:lnTo>
                  <a:pt x="3356" y="818"/>
                </a:lnTo>
                <a:lnTo>
                  <a:pt x="3295" y="818"/>
                </a:lnTo>
                <a:lnTo>
                  <a:pt x="3295" y="810"/>
                </a:lnTo>
                <a:close/>
                <a:moveTo>
                  <a:pt x="3379" y="810"/>
                </a:moveTo>
                <a:lnTo>
                  <a:pt x="3441" y="810"/>
                </a:lnTo>
                <a:lnTo>
                  <a:pt x="3441" y="818"/>
                </a:lnTo>
                <a:lnTo>
                  <a:pt x="3379" y="818"/>
                </a:lnTo>
                <a:lnTo>
                  <a:pt x="3379" y="810"/>
                </a:lnTo>
                <a:close/>
                <a:moveTo>
                  <a:pt x="3464" y="810"/>
                </a:moveTo>
                <a:lnTo>
                  <a:pt x="3525" y="810"/>
                </a:lnTo>
                <a:lnTo>
                  <a:pt x="3525" y="818"/>
                </a:lnTo>
                <a:lnTo>
                  <a:pt x="3464" y="818"/>
                </a:lnTo>
                <a:lnTo>
                  <a:pt x="3464" y="810"/>
                </a:lnTo>
                <a:close/>
                <a:moveTo>
                  <a:pt x="3548" y="810"/>
                </a:moveTo>
                <a:lnTo>
                  <a:pt x="3610" y="810"/>
                </a:lnTo>
                <a:lnTo>
                  <a:pt x="3610" y="818"/>
                </a:lnTo>
                <a:lnTo>
                  <a:pt x="3548" y="818"/>
                </a:lnTo>
                <a:lnTo>
                  <a:pt x="3548" y="810"/>
                </a:lnTo>
                <a:close/>
                <a:moveTo>
                  <a:pt x="3633" y="810"/>
                </a:moveTo>
                <a:lnTo>
                  <a:pt x="3694" y="810"/>
                </a:lnTo>
                <a:lnTo>
                  <a:pt x="3694" y="818"/>
                </a:lnTo>
                <a:lnTo>
                  <a:pt x="3633" y="818"/>
                </a:lnTo>
                <a:lnTo>
                  <a:pt x="3633" y="810"/>
                </a:lnTo>
                <a:close/>
                <a:moveTo>
                  <a:pt x="3717" y="810"/>
                </a:moveTo>
                <a:lnTo>
                  <a:pt x="3779" y="810"/>
                </a:lnTo>
                <a:lnTo>
                  <a:pt x="3779" y="818"/>
                </a:lnTo>
                <a:lnTo>
                  <a:pt x="3717" y="818"/>
                </a:lnTo>
                <a:lnTo>
                  <a:pt x="3717" y="810"/>
                </a:lnTo>
                <a:close/>
                <a:moveTo>
                  <a:pt x="3802" y="810"/>
                </a:moveTo>
                <a:lnTo>
                  <a:pt x="3863" y="810"/>
                </a:lnTo>
                <a:lnTo>
                  <a:pt x="3863" y="818"/>
                </a:lnTo>
                <a:lnTo>
                  <a:pt x="3802" y="818"/>
                </a:lnTo>
                <a:lnTo>
                  <a:pt x="3802" y="810"/>
                </a:lnTo>
                <a:close/>
                <a:moveTo>
                  <a:pt x="3886" y="810"/>
                </a:moveTo>
                <a:lnTo>
                  <a:pt x="3948" y="810"/>
                </a:lnTo>
                <a:lnTo>
                  <a:pt x="3948" y="818"/>
                </a:lnTo>
                <a:lnTo>
                  <a:pt x="3886" y="818"/>
                </a:lnTo>
                <a:lnTo>
                  <a:pt x="3886" y="810"/>
                </a:lnTo>
                <a:close/>
                <a:moveTo>
                  <a:pt x="3971" y="810"/>
                </a:moveTo>
                <a:lnTo>
                  <a:pt x="4032" y="810"/>
                </a:lnTo>
                <a:lnTo>
                  <a:pt x="4032" y="818"/>
                </a:lnTo>
                <a:lnTo>
                  <a:pt x="3971" y="818"/>
                </a:lnTo>
                <a:lnTo>
                  <a:pt x="3971" y="810"/>
                </a:lnTo>
                <a:close/>
                <a:moveTo>
                  <a:pt x="4055" y="810"/>
                </a:moveTo>
                <a:lnTo>
                  <a:pt x="4117" y="810"/>
                </a:lnTo>
                <a:lnTo>
                  <a:pt x="4117" y="818"/>
                </a:lnTo>
                <a:lnTo>
                  <a:pt x="4055" y="818"/>
                </a:lnTo>
                <a:lnTo>
                  <a:pt x="4055" y="810"/>
                </a:lnTo>
                <a:close/>
                <a:moveTo>
                  <a:pt x="4140" y="810"/>
                </a:moveTo>
                <a:lnTo>
                  <a:pt x="4201" y="810"/>
                </a:lnTo>
                <a:lnTo>
                  <a:pt x="4201" y="818"/>
                </a:lnTo>
                <a:lnTo>
                  <a:pt x="4140" y="818"/>
                </a:lnTo>
                <a:lnTo>
                  <a:pt x="4140" y="810"/>
                </a:lnTo>
                <a:close/>
                <a:moveTo>
                  <a:pt x="4224" y="810"/>
                </a:moveTo>
                <a:lnTo>
                  <a:pt x="4286" y="810"/>
                </a:lnTo>
                <a:lnTo>
                  <a:pt x="4286" y="818"/>
                </a:lnTo>
                <a:lnTo>
                  <a:pt x="4224" y="818"/>
                </a:lnTo>
                <a:lnTo>
                  <a:pt x="4224" y="810"/>
                </a:lnTo>
                <a:close/>
                <a:moveTo>
                  <a:pt x="4309" y="810"/>
                </a:moveTo>
                <a:lnTo>
                  <a:pt x="4370" y="810"/>
                </a:lnTo>
                <a:lnTo>
                  <a:pt x="4370" y="818"/>
                </a:lnTo>
                <a:lnTo>
                  <a:pt x="4309" y="818"/>
                </a:lnTo>
                <a:lnTo>
                  <a:pt x="4309" y="810"/>
                </a:lnTo>
                <a:close/>
                <a:moveTo>
                  <a:pt x="4393" y="810"/>
                </a:moveTo>
                <a:lnTo>
                  <a:pt x="4454" y="810"/>
                </a:lnTo>
                <a:lnTo>
                  <a:pt x="4454" y="818"/>
                </a:lnTo>
                <a:lnTo>
                  <a:pt x="4393" y="818"/>
                </a:lnTo>
                <a:lnTo>
                  <a:pt x="4393" y="810"/>
                </a:lnTo>
                <a:close/>
                <a:moveTo>
                  <a:pt x="0" y="675"/>
                </a:moveTo>
                <a:lnTo>
                  <a:pt x="62" y="675"/>
                </a:lnTo>
                <a:lnTo>
                  <a:pt x="62" y="683"/>
                </a:lnTo>
                <a:lnTo>
                  <a:pt x="0" y="683"/>
                </a:lnTo>
                <a:lnTo>
                  <a:pt x="0" y="675"/>
                </a:lnTo>
                <a:close/>
                <a:moveTo>
                  <a:pt x="85" y="675"/>
                </a:moveTo>
                <a:lnTo>
                  <a:pt x="146" y="675"/>
                </a:lnTo>
                <a:lnTo>
                  <a:pt x="146" y="683"/>
                </a:lnTo>
                <a:lnTo>
                  <a:pt x="85" y="683"/>
                </a:lnTo>
                <a:lnTo>
                  <a:pt x="85" y="675"/>
                </a:lnTo>
                <a:close/>
                <a:moveTo>
                  <a:pt x="169" y="675"/>
                </a:moveTo>
                <a:lnTo>
                  <a:pt x="231" y="675"/>
                </a:lnTo>
                <a:lnTo>
                  <a:pt x="231" y="683"/>
                </a:lnTo>
                <a:lnTo>
                  <a:pt x="169" y="683"/>
                </a:lnTo>
                <a:lnTo>
                  <a:pt x="169" y="675"/>
                </a:lnTo>
                <a:close/>
                <a:moveTo>
                  <a:pt x="254" y="675"/>
                </a:moveTo>
                <a:lnTo>
                  <a:pt x="315" y="675"/>
                </a:lnTo>
                <a:lnTo>
                  <a:pt x="315" y="683"/>
                </a:lnTo>
                <a:lnTo>
                  <a:pt x="254" y="683"/>
                </a:lnTo>
                <a:lnTo>
                  <a:pt x="254" y="675"/>
                </a:lnTo>
                <a:close/>
                <a:moveTo>
                  <a:pt x="338" y="675"/>
                </a:moveTo>
                <a:lnTo>
                  <a:pt x="400" y="675"/>
                </a:lnTo>
                <a:lnTo>
                  <a:pt x="400" y="683"/>
                </a:lnTo>
                <a:lnTo>
                  <a:pt x="338" y="683"/>
                </a:lnTo>
                <a:lnTo>
                  <a:pt x="338" y="675"/>
                </a:lnTo>
                <a:close/>
                <a:moveTo>
                  <a:pt x="423" y="675"/>
                </a:moveTo>
                <a:lnTo>
                  <a:pt x="484" y="675"/>
                </a:lnTo>
                <a:lnTo>
                  <a:pt x="484" y="683"/>
                </a:lnTo>
                <a:lnTo>
                  <a:pt x="423" y="683"/>
                </a:lnTo>
                <a:lnTo>
                  <a:pt x="423" y="675"/>
                </a:lnTo>
                <a:close/>
                <a:moveTo>
                  <a:pt x="507" y="675"/>
                </a:moveTo>
                <a:lnTo>
                  <a:pt x="569" y="675"/>
                </a:lnTo>
                <a:lnTo>
                  <a:pt x="569" y="683"/>
                </a:lnTo>
                <a:lnTo>
                  <a:pt x="507" y="683"/>
                </a:lnTo>
                <a:lnTo>
                  <a:pt x="507" y="675"/>
                </a:lnTo>
                <a:close/>
                <a:moveTo>
                  <a:pt x="592" y="675"/>
                </a:moveTo>
                <a:lnTo>
                  <a:pt x="653" y="675"/>
                </a:lnTo>
                <a:lnTo>
                  <a:pt x="653" y="683"/>
                </a:lnTo>
                <a:lnTo>
                  <a:pt x="592" y="683"/>
                </a:lnTo>
                <a:lnTo>
                  <a:pt x="592" y="675"/>
                </a:lnTo>
                <a:close/>
                <a:moveTo>
                  <a:pt x="676" y="675"/>
                </a:moveTo>
                <a:lnTo>
                  <a:pt x="738" y="675"/>
                </a:lnTo>
                <a:lnTo>
                  <a:pt x="738" y="683"/>
                </a:lnTo>
                <a:lnTo>
                  <a:pt x="676" y="683"/>
                </a:lnTo>
                <a:lnTo>
                  <a:pt x="676" y="675"/>
                </a:lnTo>
                <a:close/>
                <a:moveTo>
                  <a:pt x="761" y="675"/>
                </a:moveTo>
                <a:lnTo>
                  <a:pt x="822" y="675"/>
                </a:lnTo>
                <a:lnTo>
                  <a:pt x="822" y="683"/>
                </a:lnTo>
                <a:lnTo>
                  <a:pt x="761" y="683"/>
                </a:lnTo>
                <a:lnTo>
                  <a:pt x="761" y="675"/>
                </a:lnTo>
                <a:close/>
                <a:moveTo>
                  <a:pt x="845" y="675"/>
                </a:moveTo>
                <a:lnTo>
                  <a:pt x="906" y="675"/>
                </a:lnTo>
                <a:lnTo>
                  <a:pt x="906" y="683"/>
                </a:lnTo>
                <a:lnTo>
                  <a:pt x="845" y="683"/>
                </a:lnTo>
                <a:lnTo>
                  <a:pt x="845" y="675"/>
                </a:lnTo>
                <a:close/>
                <a:moveTo>
                  <a:pt x="930" y="675"/>
                </a:moveTo>
                <a:lnTo>
                  <a:pt x="991" y="675"/>
                </a:lnTo>
                <a:lnTo>
                  <a:pt x="991" y="683"/>
                </a:lnTo>
                <a:lnTo>
                  <a:pt x="930" y="683"/>
                </a:lnTo>
                <a:lnTo>
                  <a:pt x="930" y="675"/>
                </a:lnTo>
                <a:close/>
                <a:moveTo>
                  <a:pt x="1014" y="675"/>
                </a:moveTo>
                <a:lnTo>
                  <a:pt x="1075" y="675"/>
                </a:lnTo>
                <a:lnTo>
                  <a:pt x="1075" y="683"/>
                </a:lnTo>
                <a:lnTo>
                  <a:pt x="1014" y="683"/>
                </a:lnTo>
                <a:lnTo>
                  <a:pt x="1014" y="675"/>
                </a:lnTo>
                <a:close/>
                <a:moveTo>
                  <a:pt x="1098" y="675"/>
                </a:moveTo>
                <a:lnTo>
                  <a:pt x="1160" y="675"/>
                </a:lnTo>
                <a:lnTo>
                  <a:pt x="1160" y="683"/>
                </a:lnTo>
                <a:lnTo>
                  <a:pt x="1098" y="683"/>
                </a:lnTo>
                <a:lnTo>
                  <a:pt x="1098" y="675"/>
                </a:lnTo>
                <a:close/>
                <a:moveTo>
                  <a:pt x="1183" y="675"/>
                </a:moveTo>
                <a:lnTo>
                  <a:pt x="1244" y="675"/>
                </a:lnTo>
                <a:lnTo>
                  <a:pt x="1244" y="683"/>
                </a:lnTo>
                <a:lnTo>
                  <a:pt x="1183" y="683"/>
                </a:lnTo>
                <a:lnTo>
                  <a:pt x="1183" y="675"/>
                </a:lnTo>
                <a:close/>
                <a:moveTo>
                  <a:pt x="1267" y="675"/>
                </a:moveTo>
                <a:lnTo>
                  <a:pt x="1329" y="675"/>
                </a:lnTo>
                <a:lnTo>
                  <a:pt x="1329" y="683"/>
                </a:lnTo>
                <a:lnTo>
                  <a:pt x="1267" y="683"/>
                </a:lnTo>
                <a:lnTo>
                  <a:pt x="1267" y="675"/>
                </a:lnTo>
                <a:close/>
                <a:moveTo>
                  <a:pt x="1352" y="675"/>
                </a:moveTo>
                <a:lnTo>
                  <a:pt x="1413" y="675"/>
                </a:lnTo>
                <a:lnTo>
                  <a:pt x="1413" y="683"/>
                </a:lnTo>
                <a:lnTo>
                  <a:pt x="1352" y="683"/>
                </a:lnTo>
                <a:lnTo>
                  <a:pt x="1352" y="675"/>
                </a:lnTo>
                <a:close/>
                <a:moveTo>
                  <a:pt x="1436" y="675"/>
                </a:moveTo>
                <a:lnTo>
                  <a:pt x="1498" y="675"/>
                </a:lnTo>
                <a:lnTo>
                  <a:pt x="1498" y="683"/>
                </a:lnTo>
                <a:lnTo>
                  <a:pt x="1436" y="683"/>
                </a:lnTo>
                <a:lnTo>
                  <a:pt x="1436" y="675"/>
                </a:lnTo>
                <a:close/>
                <a:moveTo>
                  <a:pt x="1521" y="675"/>
                </a:moveTo>
                <a:lnTo>
                  <a:pt x="1582" y="675"/>
                </a:lnTo>
                <a:lnTo>
                  <a:pt x="1582" y="683"/>
                </a:lnTo>
                <a:lnTo>
                  <a:pt x="1521" y="683"/>
                </a:lnTo>
                <a:lnTo>
                  <a:pt x="1521" y="675"/>
                </a:lnTo>
                <a:close/>
                <a:moveTo>
                  <a:pt x="1605" y="675"/>
                </a:moveTo>
                <a:lnTo>
                  <a:pt x="1667" y="675"/>
                </a:lnTo>
                <a:lnTo>
                  <a:pt x="1667" y="683"/>
                </a:lnTo>
                <a:lnTo>
                  <a:pt x="1605" y="683"/>
                </a:lnTo>
                <a:lnTo>
                  <a:pt x="1605" y="675"/>
                </a:lnTo>
                <a:close/>
                <a:moveTo>
                  <a:pt x="1690" y="675"/>
                </a:moveTo>
                <a:lnTo>
                  <a:pt x="1751" y="675"/>
                </a:lnTo>
                <a:lnTo>
                  <a:pt x="1751" y="683"/>
                </a:lnTo>
                <a:lnTo>
                  <a:pt x="1690" y="683"/>
                </a:lnTo>
                <a:lnTo>
                  <a:pt x="1690" y="675"/>
                </a:lnTo>
                <a:close/>
                <a:moveTo>
                  <a:pt x="1774" y="675"/>
                </a:moveTo>
                <a:lnTo>
                  <a:pt x="1836" y="675"/>
                </a:lnTo>
                <a:lnTo>
                  <a:pt x="1836" y="683"/>
                </a:lnTo>
                <a:lnTo>
                  <a:pt x="1774" y="683"/>
                </a:lnTo>
                <a:lnTo>
                  <a:pt x="1774" y="675"/>
                </a:lnTo>
                <a:close/>
                <a:moveTo>
                  <a:pt x="1859" y="675"/>
                </a:moveTo>
                <a:lnTo>
                  <a:pt x="1920" y="675"/>
                </a:lnTo>
                <a:lnTo>
                  <a:pt x="1920" y="683"/>
                </a:lnTo>
                <a:lnTo>
                  <a:pt x="1859" y="683"/>
                </a:lnTo>
                <a:lnTo>
                  <a:pt x="1859" y="675"/>
                </a:lnTo>
                <a:close/>
                <a:moveTo>
                  <a:pt x="1943" y="675"/>
                </a:moveTo>
                <a:lnTo>
                  <a:pt x="2005" y="675"/>
                </a:lnTo>
                <a:lnTo>
                  <a:pt x="2005" y="683"/>
                </a:lnTo>
                <a:lnTo>
                  <a:pt x="1943" y="683"/>
                </a:lnTo>
                <a:lnTo>
                  <a:pt x="1943" y="675"/>
                </a:lnTo>
                <a:close/>
                <a:moveTo>
                  <a:pt x="2028" y="675"/>
                </a:moveTo>
                <a:lnTo>
                  <a:pt x="2089" y="675"/>
                </a:lnTo>
                <a:lnTo>
                  <a:pt x="2089" y="683"/>
                </a:lnTo>
                <a:lnTo>
                  <a:pt x="2028" y="683"/>
                </a:lnTo>
                <a:lnTo>
                  <a:pt x="2028" y="675"/>
                </a:lnTo>
                <a:close/>
                <a:moveTo>
                  <a:pt x="2112" y="675"/>
                </a:moveTo>
                <a:lnTo>
                  <a:pt x="2174" y="675"/>
                </a:lnTo>
                <a:lnTo>
                  <a:pt x="2174" y="683"/>
                </a:lnTo>
                <a:lnTo>
                  <a:pt x="2112" y="683"/>
                </a:lnTo>
                <a:lnTo>
                  <a:pt x="2112" y="675"/>
                </a:lnTo>
                <a:close/>
                <a:moveTo>
                  <a:pt x="2197" y="675"/>
                </a:moveTo>
                <a:lnTo>
                  <a:pt x="2258" y="675"/>
                </a:lnTo>
                <a:lnTo>
                  <a:pt x="2258" y="683"/>
                </a:lnTo>
                <a:lnTo>
                  <a:pt x="2197" y="683"/>
                </a:lnTo>
                <a:lnTo>
                  <a:pt x="2197" y="675"/>
                </a:lnTo>
                <a:close/>
                <a:moveTo>
                  <a:pt x="2281" y="675"/>
                </a:moveTo>
                <a:lnTo>
                  <a:pt x="2343" y="675"/>
                </a:lnTo>
                <a:lnTo>
                  <a:pt x="2343" y="683"/>
                </a:lnTo>
                <a:lnTo>
                  <a:pt x="2281" y="683"/>
                </a:lnTo>
                <a:lnTo>
                  <a:pt x="2281" y="675"/>
                </a:lnTo>
                <a:close/>
                <a:moveTo>
                  <a:pt x="2366" y="675"/>
                </a:moveTo>
                <a:lnTo>
                  <a:pt x="2427" y="675"/>
                </a:lnTo>
                <a:lnTo>
                  <a:pt x="2427" y="683"/>
                </a:lnTo>
                <a:lnTo>
                  <a:pt x="2366" y="683"/>
                </a:lnTo>
                <a:lnTo>
                  <a:pt x="2366" y="675"/>
                </a:lnTo>
                <a:close/>
                <a:moveTo>
                  <a:pt x="2450" y="675"/>
                </a:moveTo>
                <a:lnTo>
                  <a:pt x="2512" y="675"/>
                </a:lnTo>
                <a:lnTo>
                  <a:pt x="2512" y="683"/>
                </a:lnTo>
                <a:lnTo>
                  <a:pt x="2450" y="683"/>
                </a:lnTo>
                <a:lnTo>
                  <a:pt x="2450" y="675"/>
                </a:lnTo>
                <a:close/>
                <a:moveTo>
                  <a:pt x="2535" y="675"/>
                </a:moveTo>
                <a:lnTo>
                  <a:pt x="2596" y="675"/>
                </a:lnTo>
                <a:lnTo>
                  <a:pt x="2596" y="683"/>
                </a:lnTo>
                <a:lnTo>
                  <a:pt x="2535" y="683"/>
                </a:lnTo>
                <a:lnTo>
                  <a:pt x="2535" y="675"/>
                </a:lnTo>
                <a:close/>
                <a:moveTo>
                  <a:pt x="2619" y="675"/>
                </a:moveTo>
                <a:lnTo>
                  <a:pt x="2681" y="675"/>
                </a:lnTo>
                <a:lnTo>
                  <a:pt x="2681" y="683"/>
                </a:lnTo>
                <a:lnTo>
                  <a:pt x="2619" y="683"/>
                </a:lnTo>
                <a:lnTo>
                  <a:pt x="2619" y="675"/>
                </a:lnTo>
                <a:close/>
                <a:moveTo>
                  <a:pt x="2704" y="675"/>
                </a:moveTo>
                <a:lnTo>
                  <a:pt x="2765" y="675"/>
                </a:lnTo>
                <a:lnTo>
                  <a:pt x="2765" y="683"/>
                </a:lnTo>
                <a:lnTo>
                  <a:pt x="2704" y="683"/>
                </a:lnTo>
                <a:lnTo>
                  <a:pt x="2704" y="675"/>
                </a:lnTo>
                <a:close/>
                <a:moveTo>
                  <a:pt x="2788" y="675"/>
                </a:moveTo>
                <a:lnTo>
                  <a:pt x="2849" y="675"/>
                </a:lnTo>
                <a:lnTo>
                  <a:pt x="2849" y="683"/>
                </a:lnTo>
                <a:lnTo>
                  <a:pt x="2788" y="683"/>
                </a:lnTo>
                <a:lnTo>
                  <a:pt x="2788" y="675"/>
                </a:lnTo>
                <a:close/>
                <a:moveTo>
                  <a:pt x="2872" y="675"/>
                </a:moveTo>
                <a:lnTo>
                  <a:pt x="2934" y="675"/>
                </a:lnTo>
                <a:lnTo>
                  <a:pt x="2934" y="683"/>
                </a:lnTo>
                <a:lnTo>
                  <a:pt x="2872" y="683"/>
                </a:lnTo>
                <a:lnTo>
                  <a:pt x="2872" y="675"/>
                </a:lnTo>
                <a:close/>
                <a:moveTo>
                  <a:pt x="2957" y="675"/>
                </a:moveTo>
                <a:lnTo>
                  <a:pt x="3018" y="675"/>
                </a:lnTo>
                <a:lnTo>
                  <a:pt x="3018" y="683"/>
                </a:lnTo>
                <a:lnTo>
                  <a:pt x="2957" y="683"/>
                </a:lnTo>
                <a:lnTo>
                  <a:pt x="2957" y="675"/>
                </a:lnTo>
                <a:close/>
                <a:moveTo>
                  <a:pt x="3041" y="675"/>
                </a:moveTo>
                <a:lnTo>
                  <a:pt x="3103" y="675"/>
                </a:lnTo>
                <a:lnTo>
                  <a:pt x="3103" y="683"/>
                </a:lnTo>
                <a:lnTo>
                  <a:pt x="3041" y="683"/>
                </a:lnTo>
                <a:lnTo>
                  <a:pt x="3041" y="675"/>
                </a:lnTo>
                <a:close/>
                <a:moveTo>
                  <a:pt x="3126" y="675"/>
                </a:moveTo>
                <a:lnTo>
                  <a:pt x="3187" y="675"/>
                </a:lnTo>
                <a:lnTo>
                  <a:pt x="3187" y="683"/>
                </a:lnTo>
                <a:lnTo>
                  <a:pt x="3126" y="683"/>
                </a:lnTo>
                <a:lnTo>
                  <a:pt x="3126" y="675"/>
                </a:lnTo>
                <a:close/>
                <a:moveTo>
                  <a:pt x="3210" y="675"/>
                </a:moveTo>
                <a:lnTo>
                  <a:pt x="3272" y="675"/>
                </a:lnTo>
                <a:lnTo>
                  <a:pt x="3272" y="683"/>
                </a:lnTo>
                <a:lnTo>
                  <a:pt x="3210" y="683"/>
                </a:lnTo>
                <a:lnTo>
                  <a:pt x="3210" y="675"/>
                </a:lnTo>
                <a:close/>
                <a:moveTo>
                  <a:pt x="3295" y="675"/>
                </a:moveTo>
                <a:lnTo>
                  <a:pt x="3356" y="675"/>
                </a:lnTo>
                <a:lnTo>
                  <a:pt x="3356" y="683"/>
                </a:lnTo>
                <a:lnTo>
                  <a:pt x="3295" y="683"/>
                </a:lnTo>
                <a:lnTo>
                  <a:pt x="3295" y="675"/>
                </a:lnTo>
                <a:close/>
                <a:moveTo>
                  <a:pt x="3379" y="675"/>
                </a:moveTo>
                <a:lnTo>
                  <a:pt x="3441" y="675"/>
                </a:lnTo>
                <a:lnTo>
                  <a:pt x="3441" y="683"/>
                </a:lnTo>
                <a:lnTo>
                  <a:pt x="3379" y="683"/>
                </a:lnTo>
                <a:lnTo>
                  <a:pt x="3379" y="675"/>
                </a:lnTo>
                <a:close/>
                <a:moveTo>
                  <a:pt x="3464" y="675"/>
                </a:moveTo>
                <a:lnTo>
                  <a:pt x="3525" y="675"/>
                </a:lnTo>
                <a:lnTo>
                  <a:pt x="3525" y="683"/>
                </a:lnTo>
                <a:lnTo>
                  <a:pt x="3464" y="683"/>
                </a:lnTo>
                <a:lnTo>
                  <a:pt x="3464" y="675"/>
                </a:lnTo>
                <a:close/>
                <a:moveTo>
                  <a:pt x="3548" y="675"/>
                </a:moveTo>
                <a:lnTo>
                  <a:pt x="3610" y="675"/>
                </a:lnTo>
                <a:lnTo>
                  <a:pt x="3610" y="683"/>
                </a:lnTo>
                <a:lnTo>
                  <a:pt x="3548" y="683"/>
                </a:lnTo>
                <a:lnTo>
                  <a:pt x="3548" y="675"/>
                </a:lnTo>
                <a:close/>
                <a:moveTo>
                  <a:pt x="3633" y="675"/>
                </a:moveTo>
                <a:lnTo>
                  <a:pt x="3694" y="675"/>
                </a:lnTo>
                <a:lnTo>
                  <a:pt x="3694" y="683"/>
                </a:lnTo>
                <a:lnTo>
                  <a:pt x="3633" y="683"/>
                </a:lnTo>
                <a:lnTo>
                  <a:pt x="3633" y="675"/>
                </a:lnTo>
                <a:close/>
                <a:moveTo>
                  <a:pt x="3717" y="675"/>
                </a:moveTo>
                <a:lnTo>
                  <a:pt x="3779" y="675"/>
                </a:lnTo>
                <a:lnTo>
                  <a:pt x="3779" y="683"/>
                </a:lnTo>
                <a:lnTo>
                  <a:pt x="3717" y="683"/>
                </a:lnTo>
                <a:lnTo>
                  <a:pt x="3717" y="675"/>
                </a:lnTo>
                <a:close/>
                <a:moveTo>
                  <a:pt x="3802" y="675"/>
                </a:moveTo>
                <a:lnTo>
                  <a:pt x="3863" y="675"/>
                </a:lnTo>
                <a:lnTo>
                  <a:pt x="3863" y="683"/>
                </a:lnTo>
                <a:lnTo>
                  <a:pt x="3802" y="683"/>
                </a:lnTo>
                <a:lnTo>
                  <a:pt x="3802" y="675"/>
                </a:lnTo>
                <a:close/>
                <a:moveTo>
                  <a:pt x="3886" y="675"/>
                </a:moveTo>
                <a:lnTo>
                  <a:pt x="3948" y="675"/>
                </a:lnTo>
                <a:lnTo>
                  <a:pt x="3948" y="683"/>
                </a:lnTo>
                <a:lnTo>
                  <a:pt x="3886" y="683"/>
                </a:lnTo>
                <a:lnTo>
                  <a:pt x="3886" y="675"/>
                </a:lnTo>
                <a:close/>
                <a:moveTo>
                  <a:pt x="3971" y="675"/>
                </a:moveTo>
                <a:lnTo>
                  <a:pt x="4032" y="675"/>
                </a:lnTo>
                <a:lnTo>
                  <a:pt x="4032" y="683"/>
                </a:lnTo>
                <a:lnTo>
                  <a:pt x="3971" y="683"/>
                </a:lnTo>
                <a:lnTo>
                  <a:pt x="3971" y="675"/>
                </a:lnTo>
                <a:close/>
                <a:moveTo>
                  <a:pt x="4055" y="675"/>
                </a:moveTo>
                <a:lnTo>
                  <a:pt x="4117" y="675"/>
                </a:lnTo>
                <a:lnTo>
                  <a:pt x="4117" y="683"/>
                </a:lnTo>
                <a:lnTo>
                  <a:pt x="4055" y="683"/>
                </a:lnTo>
                <a:lnTo>
                  <a:pt x="4055" y="675"/>
                </a:lnTo>
                <a:close/>
                <a:moveTo>
                  <a:pt x="4140" y="675"/>
                </a:moveTo>
                <a:lnTo>
                  <a:pt x="4201" y="675"/>
                </a:lnTo>
                <a:lnTo>
                  <a:pt x="4201" y="683"/>
                </a:lnTo>
                <a:lnTo>
                  <a:pt x="4140" y="683"/>
                </a:lnTo>
                <a:lnTo>
                  <a:pt x="4140" y="675"/>
                </a:lnTo>
                <a:close/>
                <a:moveTo>
                  <a:pt x="4224" y="675"/>
                </a:moveTo>
                <a:lnTo>
                  <a:pt x="4286" y="675"/>
                </a:lnTo>
                <a:lnTo>
                  <a:pt x="4286" y="683"/>
                </a:lnTo>
                <a:lnTo>
                  <a:pt x="4224" y="683"/>
                </a:lnTo>
                <a:lnTo>
                  <a:pt x="4224" y="675"/>
                </a:lnTo>
                <a:close/>
                <a:moveTo>
                  <a:pt x="4309" y="675"/>
                </a:moveTo>
                <a:lnTo>
                  <a:pt x="4370" y="675"/>
                </a:lnTo>
                <a:lnTo>
                  <a:pt x="4370" y="683"/>
                </a:lnTo>
                <a:lnTo>
                  <a:pt x="4309" y="683"/>
                </a:lnTo>
                <a:lnTo>
                  <a:pt x="4309" y="675"/>
                </a:lnTo>
                <a:close/>
                <a:moveTo>
                  <a:pt x="4393" y="675"/>
                </a:moveTo>
                <a:lnTo>
                  <a:pt x="4454" y="675"/>
                </a:lnTo>
                <a:lnTo>
                  <a:pt x="4454" y="683"/>
                </a:lnTo>
                <a:lnTo>
                  <a:pt x="4393" y="683"/>
                </a:lnTo>
                <a:lnTo>
                  <a:pt x="4393" y="675"/>
                </a:lnTo>
                <a:close/>
                <a:moveTo>
                  <a:pt x="0" y="540"/>
                </a:moveTo>
                <a:lnTo>
                  <a:pt x="62" y="540"/>
                </a:lnTo>
                <a:lnTo>
                  <a:pt x="62" y="547"/>
                </a:lnTo>
                <a:lnTo>
                  <a:pt x="0" y="547"/>
                </a:lnTo>
                <a:lnTo>
                  <a:pt x="0" y="540"/>
                </a:lnTo>
                <a:close/>
                <a:moveTo>
                  <a:pt x="85" y="540"/>
                </a:moveTo>
                <a:lnTo>
                  <a:pt x="146" y="540"/>
                </a:lnTo>
                <a:lnTo>
                  <a:pt x="146" y="547"/>
                </a:lnTo>
                <a:lnTo>
                  <a:pt x="85" y="547"/>
                </a:lnTo>
                <a:lnTo>
                  <a:pt x="85" y="540"/>
                </a:lnTo>
                <a:close/>
                <a:moveTo>
                  <a:pt x="169" y="540"/>
                </a:moveTo>
                <a:lnTo>
                  <a:pt x="231" y="540"/>
                </a:lnTo>
                <a:lnTo>
                  <a:pt x="231" y="547"/>
                </a:lnTo>
                <a:lnTo>
                  <a:pt x="169" y="547"/>
                </a:lnTo>
                <a:lnTo>
                  <a:pt x="169" y="540"/>
                </a:lnTo>
                <a:close/>
                <a:moveTo>
                  <a:pt x="254" y="540"/>
                </a:moveTo>
                <a:lnTo>
                  <a:pt x="315" y="540"/>
                </a:lnTo>
                <a:lnTo>
                  <a:pt x="315" y="547"/>
                </a:lnTo>
                <a:lnTo>
                  <a:pt x="254" y="547"/>
                </a:lnTo>
                <a:lnTo>
                  <a:pt x="254" y="540"/>
                </a:lnTo>
                <a:close/>
                <a:moveTo>
                  <a:pt x="338" y="540"/>
                </a:moveTo>
                <a:lnTo>
                  <a:pt x="400" y="540"/>
                </a:lnTo>
                <a:lnTo>
                  <a:pt x="400" y="547"/>
                </a:lnTo>
                <a:lnTo>
                  <a:pt x="338" y="547"/>
                </a:lnTo>
                <a:lnTo>
                  <a:pt x="338" y="540"/>
                </a:lnTo>
                <a:close/>
                <a:moveTo>
                  <a:pt x="423" y="540"/>
                </a:moveTo>
                <a:lnTo>
                  <a:pt x="484" y="540"/>
                </a:lnTo>
                <a:lnTo>
                  <a:pt x="484" y="547"/>
                </a:lnTo>
                <a:lnTo>
                  <a:pt x="423" y="547"/>
                </a:lnTo>
                <a:lnTo>
                  <a:pt x="423" y="540"/>
                </a:lnTo>
                <a:close/>
                <a:moveTo>
                  <a:pt x="507" y="540"/>
                </a:moveTo>
                <a:lnTo>
                  <a:pt x="569" y="540"/>
                </a:lnTo>
                <a:lnTo>
                  <a:pt x="569" y="547"/>
                </a:lnTo>
                <a:lnTo>
                  <a:pt x="507" y="547"/>
                </a:lnTo>
                <a:lnTo>
                  <a:pt x="507" y="540"/>
                </a:lnTo>
                <a:close/>
                <a:moveTo>
                  <a:pt x="592" y="540"/>
                </a:moveTo>
                <a:lnTo>
                  <a:pt x="653" y="540"/>
                </a:lnTo>
                <a:lnTo>
                  <a:pt x="653" y="547"/>
                </a:lnTo>
                <a:lnTo>
                  <a:pt x="592" y="547"/>
                </a:lnTo>
                <a:lnTo>
                  <a:pt x="592" y="540"/>
                </a:lnTo>
                <a:close/>
                <a:moveTo>
                  <a:pt x="676" y="540"/>
                </a:moveTo>
                <a:lnTo>
                  <a:pt x="738" y="540"/>
                </a:lnTo>
                <a:lnTo>
                  <a:pt x="738" y="547"/>
                </a:lnTo>
                <a:lnTo>
                  <a:pt x="676" y="547"/>
                </a:lnTo>
                <a:lnTo>
                  <a:pt x="676" y="540"/>
                </a:lnTo>
                <a:close/>
                <a:moveTo>
                  <a:pt x="761" y="540"/>
                </a:moveTo>
                <a:lnTo>
                  <a:pt x="822" y="540"/>
                </a:lnTo>
                <a:lnTo>
                  <a:pt x="822" y="547"/>
                </a:lnTo>
                <a:lnTo>
                  <a:pt x="761" y="547"/>
                </a:lnTo>
                <a:lnTo>
                  <a:pt x="761" y="540"/>
                </a:lnTo>
                <a:close/>
                <a:moveTo>
                  <a:pt x="845" y="540"/>
                </a:moveTo>
                <a:lnTo>
                  <a:pt x="906" y="540"/>
                </a:lnTo>
                <a:lnTo>
                  <a:pt x="906" y="547"/>
                </a:lnTo>
                <a:lnTo>
                  <a:pt x="845" y="547"/>
                </a:lnTo>
                <a:lnTo>
                  <a:pt x="845" y="540"/>
                </a:lnTo>
                <a:close/>
                <a:moveTo>
                  <a:pt x="930" y="540"/>
                </a:moveTo>
                <a:lnTo>
                  <a:pt x="991" y="540"/>
                </a:lnTo>
                <a:lnTo>
                  <a:pt x="991" y="547"/>
                </a:lnTo>
                <a:lnTo>
                  <a:pt x="930" y="547"/>
                </a:lnTo>
                <a:lnTo>
                  <a:pt x="930" y="540"/>
                </a:lnTo>
                <a:close/>
                <a:moveTo>
                  <a:pt x="1014" y="540"/>
                </a:moveTo>
                <a:lnTo>
                  <a:pt x="1075" y="540"/>
                </a:lnTo>
                <a:lnTo>
                  <a:pt x="1075" y="547"/>
                </a:lnTo>
                <a:lnTo>
                  <a:pt x="1014" y="547"/>
                </a:lnTo>
                <a:lnTo>
                  <a:pt x="1014" y="540"/>
                </a:lnTo>
                <a:close/>
                <a:moveTo>
                  <a:pt x="1098" y="540"/>
                </a:moveTo>
                <a:lnTo>
                  <a:pt x="1160" y="540"/>
                </a:lnTo>
                <a:lnTo>
                  <a:pt x="1160" y="547"/>
                </a:lnTo>
                <a:lnTo>
                  <a:pt x="1098" y="547"/>
                </a:lnTo>
                <a:lnTo>
                  <a:pt x="1098" y="540"/>
                </a:lnTo>
                <a:close/>
                <a:moveTo>
                  <a:pt x="1183" y="540"/>
                </a:moveTo>
                <a:lnTo>
                  <a:pt x="1244" y="540"/>
                </a:lnTo>
                <a:lnTo>
                  <a:pt x="1244" y="547"/>
                </a:lnTo>
                <a:lnTo>
                  <a:pt x="1183" y="547"/>
                </a:lnTo>
                <a:lnTo>
                  <a:pt x="1183" y="540"/>
                </a:lnTo>
                <a:close/>
                <a:moveTo>
                  <a:pt x="1267" y="540"/>
                </a:moveTo>
                <a:lnTo>
                  <a:pt x="1329" y="540"/>
                </a:lnTo>
                <a:lnTo>
                  <a:pt x="1329" y="547"/>
                </a:lnTo>
                <a:lnTo>
                  <a:pt x="1267" y="547"/>
                </a:lnTo>
                <a:lnTo>
                  <a:pt x="1267" y="540"/>
                </a:lnTo>
                <a:close/>
                <a:moveTo>
                  <a:pt x="1352" y="540"/>
                </a:moveTo>
                <a:lnTo>
                  <a:pt x="1413" y="540"/>
                </a:lnTo>
                <a:lnTo>
                  <a:pt x="1413" y="547"/>
                </a:lnTo>
                <a:lnTo>
                  <a:pt x="1352" y="547"/>
                </a:lnTo>
                <a:lnTo>
                  <a:pt x="1352" y="540"/>
                </a:lnTo>
                <a:close/>
                <a:moveTo>
                  <a:pt x="1436" y="540"/>
                </a:moveTo>
                <a:lnTo>
                  <a:pt x="1498" y="540"/>
                </a:lnTo>
                <a:lnTo>
                  <a:pt x="1498" y="547"/>
                </a:lnTo>
                <a:lnTo>
                  <a:pt x="1436" y="547"/>
                </a:lnTo>
                <a:lnTo>
                  <a:pt x="1436" y="540"/>
                </a:lnTo>
                <a:close/>
                <a:moveTo>
                  <a:pt x="1521" y="540"/>
                </a:moveTo>
                <a:lnTo>
                  <a:pt x="1582" y="540"/>
                </a:lnTo>
                <a:lnTo>
                  <a:pt x="1582" y="547"/>
                </a:lnTo>
                <a:lnTo>
                  <a:pt x="1521" y="547"/>
                </a:lnTo>
                <a:lnTo>
                  <a:pt x="1521" y="540"/>
                </a:lnTo>
                <a:close/>
                <a:moveTo>
                  <a:pt x="1605" y="540"/>
                </a:moveTo>
                <a:lnTo>
                  <a:pt x="1667" y="540"/>
                </a:lnTo>
                <a:lnTo>
                  <a:pt x="1667" y="547"/>
                </a:lnTo>
                <a:lnTo>
                  <a:pt x="1605" y="547"/>
                </a:lnTo>
                <a:lnTo>
                  <a:pt x="1605" y="540"/>
                </a:lnTo>
                <a:close/>
                <a:moveTo>
                  <a:pt x="1690" y="540"/>
                </a:moveTo>
                <a:lnTo>
                  <a:pt x="1751" y="540"/>
                </a:lnTo>
                <a:lnTo>
                  <a:pt x="1751" y="547"/>
                </a:lnTo>
                <a:lnTo>
                  <a:pt x="1690" y="547"/>
                </a:lnTo>
                <a:lnTo>
                  <a:pt x="1690" y="540"/>
                </a:lnTo>
                <a:close/>
                <a:moveTo>
                  <a:pt x="1774" y="540"/>
                </a:moveTo>
                <a:lnTo>
                  <a:pt x="1836" y="540"/>
                </a:lnTo>
                <a:lnTo>
                  <a:pt x="1836" y="547"/>
                </a:lnTo>
                <a:lnTo>
                  <a:pt x="1774" y="547"/>
                </a:lnTo>
                <a:lnTo>
                  <a:pt x="1774" y="540"/>
                </a:lnTo>
                <a:close/>
                <a:moveTo>
                  <a:pt x="1859" y="540"/>
                </a:moveTo>
                <a:lnTo>
                  <a:pt x="1920" y="540"/>
                </a:lnTo>
                <a:lnTo>
                  <a:pt x="1920" y="547"/>
                </a:lnTo>
                <a:lnTo>
                  <a:pt x="1859" y="547"/>
                </a:lnTo>
                <a:lnTo>
                  <a:pt x="1859" y="540"/>
                </a:lnTo>
                <a:close/>
                <a:moveTo>
                  <a:pt x="1943" y="540"/>
                </a:moveTo>
                <a:lnTo>
                  <a:pt x="2005" y="540"/>
                </a:lnTo>
                <a:lnTo>
                  <a:pt x="2005" y="547"/>
                </a:lnTo>
                <a:lnTo>
                  <a:pt x="1943" y="547"/>
                </a:lnTo>
                <a:lnTo>
                  <a:pt x="1943" y="540"/>
                </a:lnTo>
                <a:close/>
                <a:moveTo>
                  <a:pt x="2028" y="540"/>
                </a:moveTo>
                <a:lnTo>
                  <a:pt x="2089" y="540"/>
                </a:lnTo>
                <a:lnTo>
                  <a:pt x="2089" y="547"/>
                </a:lnTo>
                <a:lnTo>
                  <a:pt x="2028" y="547"/>
                </a:lnTo>
                <a:lnTo>
                  <a:pt x="2028" y="540"/>
                </a:lnTo>
                <a:close/>
                <a:moveTo>
                  <a:pt x="2112" y="540"/>
                </a:moveTo>
                <a:lnTo>
                  <a:pt x="2174" y="540"/>
                </a:lnTo>
                <a:lnTo>
                  <a:pt x="2174" y="547"/>
                </a:lnTo>
                <a:lnTo>
                  <a:pt x="2112" y="547"/>
                </a:lnTo>
                <a:lnTo>
                  <a:pt x="2112" y="540"/>
                </a:lnTo>
                <a:close/>
                <a:moveTo>
                  <a:pt x="2197" y="540"/>
                </a:moveTo>
                <a:lnTo>
                  <a:pt x="2258" y="540"/>
                </a:lnTo>
                <a:lnTo>
                  <a:pt x="2258" y="547"/>
                </a:lnTo>
                <a:lnTo>
                  <a:pt x="2197" y="547"/>
                </a:lnTo>
                <a:lnTo>
                  <a:pt x="2197" y="540"/>
                </a:lnTo>
                <a:close/>
                <a:moveTo>
                  <a:pt x="2281" y="540"/>
                </a:moveTo>
                <a:lnTo>
                  <a:pt x="2343" y="540"/>
                </a:lnTo>
                <a:lnTo>
                  <a:pt x="2343" y="547"/>
                </a:lnTo>
                <a:lnTo>
                  <a:pt x="2281" y="547"/>
                </a:lnTo>
                <a:lnTo>
                  <a:pt x="2281" y="540"/>
                </a:lnTo>
                <a:close/>
                <a:moveTo>
                  <a:pt x="2366" y="540"/>
                </a:moveTo>
                <a:lnTo>
                  <a:pt x="2427" y="540"/>
                </a:lnTo>
                <a:lnTo>
                  <a:pt x="2427" y="547"/>
                </a:lnTo>
                <a:lnTo>
                  <a:pt x="2366" y="547"/>
                </a:lnTo>
                <a:lnTo>
                  <a:pt x="2366" y="540"/>
                </a:lnTo>
                <a:close/>
                <a:moveTo>
                  <a:pt x="2450" y="540"/>
                </a:moveTo>
                <a:lnTo>
                  <a:pt x="2512" y="540"/>
                </a:lnTo>
                <a:lnTo>
                  <a:pt x="2512" y="547"/>
                </a:lnTo>
                <a:lnTo>
                  <a:pt x="2450" y="547"/>
                </a:lnTo>
                <a:lnTo>
                  <a:pt x="2450" y="540"/>
                </a:lnTo>
                <a:close/>
                <a:moveTo>
                  <a:pt x="2535" y="540"/>
                </a:moveTo>
                <a:lnTo>
                  <a:pt x="2596" y="540"/>
                </a:lnTo>
                <a:lnTo>
                  <a:pt x="2596" y="547"/>
                </a:lnTo>
                <a:lnTo>
                  <a:pt x="2535" y="547"/>
                </a:lnTo>
                <a:lnTo>
                  <a:pt x="2535" y="540"/>
                </a:lnTo>
                <a:close/>
                <a:moveTo>
                  <a:pt x="2619" y="540"/>
                </a:moveTo>
                <a:lnTo>
                  <a:pt x="2681" y="540"/>
                </a:lnTo>
                <a:lnTo>
                  <a:pt x="2681" y="547"/>
                </a:lnTo>
                <a:lnTo>
                  <a:pt x="2619" y="547"/>
                </a:lnTo>
                <a:lnTo>
                  <a:pt x="2619" y="540"/>
                </a:lnTo>
                <a:close/>
                <a:moveTo>
                  <a:pt x="2704" y="540"/>
                </a:moveTo>
                <a:lnTo>
                  <a:pt x="2765" y="540"/>
                </a:lnTo>
                <a:lnTo>
                  <a:pt x="2765" y="547"/>
                </a:lnTo>
                <a:lnTo>
                  <a:pt x="2704" y="547"/>
                </a:lnTo>
                <a:lnTo>
                  <a:pt x="2704" y="540"/>
                </a:lnTo>
                <a:close/>
                <a:moveTo>
                  <a:pt x="2788" y="540"/>
                </a:moveTo>
                <a:lnTo>
                  <a:pt x="2849" y="540"/>
                </a:lnTo>
                <a:lnTo>
                  <a:pt x="2849" y="547"/>
                </a:lnTo>
                <a:lnTo>
                  <a:pt x="2788" y="547"/>
                </a:lnTo>
                <a:lnTo>
                  <a:pt x="2788" y="540"/>
                </a:lnTo>
                <a:close/>
                <a:moveTo>
                  <a:pt x="2872" y="540"/>
                </a:moveTo>
                <a:lnTo>
                  <a:pt x="2934" y="540"/>
                </a:lnTo>
                <a:lnTo>
                  <a:pt x="2934" y="547"/>
                </a:lnTo>
                <a:lnTo>
                  <a:pt x="2872" y="547"/>
                </a:lnTo>
                <a:lnTo>
                  <a:pt x="2872" y="540"/>
                </a:lnTo>
                <a:close/>
                <a:moveTo>
                  <a:pt x="2957" y="540"/>
                </a:moveTo>
                <a:lnTo>
                  <a:pt x="3018" y="540"/>
                </a:lnTo>
                <a:lnTo>
                  <a:pt x="3018" y="547"/>
                </a:lnTo>
                <a:lnTo>
                  <a:pt x="2957" y="547"/>
                </a:lnTo>
                <a:lnTo>
                  <a:pt x="2957" y="540"/>
                </a:lnTo>
                <a:close/>
                <a:moveTo>
                  <a:pt x="3041" y="540"/>
                </a:moveTo>
                <a:lnTo>
                  <a:pt x="3103" y="540"/>
                </a:lnTo>
                <a:lnTo>
                  <a:pt x="3103" y="547"/>
                </a:lnTo>
                <a:lnTo>
                  <a:pt x="3041" y="547"/>
                </a:lnTo>
                <a:lnTo>
                  <a:pt x="3041" y="540"/>
                </a:lnTo>
                <a:close/>
                <a:moveTo>
                  <a:pt x="3126" y="540"/>
                </a:moveTo>
                <a:lnTo>
                  <a:pt x="3187" y="540"/>
                </a:lnTo>
                <a:lnTo>
                  <a:pt x="3187" y="547"/>
                </a:lnTo>
                <a:lnTo>
                  <a:pt x="3126" y="547"/>
                </a:lnTo>
                <a:lnTo>
                  <a:pt x="3126" y="540"/>
                </a:lnTo>
                <a:close/>
                <a:moveTo>
                  <a:pt x="3210" y="540"/>
                </a:moveTo>
                <a:lnTo>
                  <a:pt x="3272" y="540"/>
                </a:lnTo>
                <a:lnTo>
                  <a:pt x="3272" y="547"/>
                </a:lnTo>
                <a:lnTo>
                  <a:pt x="3210" y="547"/>
                </a:lnTo>
                <a:lnTo>
                  <a:pt x="3210" y="540"/>
                </a:lnTo>
                <a:close/>
                <a:moveTo>
                  <a:pt x="3295" y="540"/>
                </a:moveTo>
                <a:lnTo>
                  <a:pt x="3356" y="540"/>
                </a:lnTo>
                <a:lnTo>
                  <a:pt x="3356" y="547"/>
                </a:lnTo>
                <a:lnTo>
                  <a:pt x="3295" y="547"/>
                </a:lnTo>
                <a:lnTo>
                  <a:pt x="3295" y="540"/>
                </a:lnTo>
                <a:close/>
                <a:moveTo>
                  <a:pt x="3379" y="540"/>
                </a:moveTo>
                <a:lnTo>
                  <a:pt x="3441" y="540"/>
                </a:lnTo>
                <a:lnTo>
                  <a:pt x="3441" y="547"/>
                </a:lnTo>
                <a:lnTo>
                  <a:pt x="3379" y="547"/>
                </a:lnTo>
                <a:lnTo>
                  <a:pt x="3379" y="540"/>
                </a:lnTo>
                <a:close/>
                <a:moveTo>
                  <a:pt x="3464" y="540"/>
                </a:moveTo>
                <a:lnTo>
                  <a:pt x="3525" y="540"/>
                </a:lnTo>
                <a:lnTo>
                  <a:pt x="3525" y="547"/>
                </a:lnTo>
                <a:lnTo>
                  <a:pt x="3464" y="547"/>
                </a:lnTo>
                <a:lnTo>
                  <a:pt x="3464" y="540"/>
                </a:lnTo>
                <a:close/>
                <a:moveTo>
                  <a:pt x="3548" y="540"/>
                </a:moveTo>
                <a:lnTo>
                  <a:pt x="3610" y="540"/>
                </a:lnTo>
                <a:lnTo>
                  <a:pt x="3610" y="547"/>
                </a:lnTo>
                <a:lnTo>
                  <a:pt x="3548" y="547"/>
                </a:lnTo>
                <a:lnTo>
                  <a:pt x="3548" y="540"/>
                </a:lnTo>
                <a:close/>
                <a:moveTo>
                  <a:pt x="3633" y="540"/>
                </a:moveTo>
                <a:lnTo>
                  <a:pt x="3694" y="540"/>
                </a:lnTo>
                <a:lnTo>
                  <a:pt x="3694" y="547"/>
                </a:lnTo>
                <a:lnTo>
                  <a:pt x="3633" y="547"/>
                </a:lnTo>
                <a:lnTo>
                  <a:pt x="3633" y="540"/>
                </a:lnTo>
                <a:close/>
                <a:moveTo>
                  <a:pt x="3717" y="540"/>
                </a:moveTo>
                <a:lnTo>
                  <a:pt x="3779" y="540"/>
                </a:lnTo>
                <a:lnTo>
                  <a:pt x="3779" y="547"/>
                </a:lnTo>
                <a:lnTo>
                  <a:pt x="3717" y="547"/>
                </a:lnTo>
                <a:lnTo>
                  <a:pt x="3717" y="540"/>
                </a:lnTo>
                <a:close/>
                <a:moveTo>
                  <a:pt x="3802" y="540"/>
                </a:moveTo>
                <a:lnTo>
                  <a:pt x="3863" y="540"/>
                </a:lnTo>
                <a:lnTo>
                  <a:pt x="3863" y="547"/>
                </a:lnTo>
                <a:lnTo>
                  <a:pt x="3802" y="547"/>
                </a:lnTo>
                <a:lnTo>
                  <a:pt x="3802" y="540"/>
                </a:lnTo>
                <a:close/>
                <a:moveTo>
                  <a:pt x="3886" y="540"/>
                </a:moveTo>
                <a:lnTo>
                  <a:pt x="3948" y="540"/>
                </a:lnTo>
                <a:lnTo>
                  <a:pt x="3948" y="547"/>
                </a:lnTo>
                <a:lnTo>
                  <a:pt x="3886" y="547"/>
                </a:lnTo>
                <a:lnTo>
                  <a:pt x="3886" y="540"/>
                </a:lnTo>
                <a:close/>
                <a:moveTo>
                  <a:pt x="3971" y="540"/>
                </a:moveTo>
                <a:lnTo>
                  <a:pt x="4032" y="540"/>
                </a:lnTo>
                <a:lnTo>
                  <a:pt x="4032" y="547"/>
                </a:lnTo>
                <a:lnTo>
                  <a:pt x="3971" y="547"/>
                </a:lnTo>
                <a:lnTo>
                  <a:pt x="3971" y="540"/>
                </a:lnTo>
                <a:close/>
                <a:moveTo>
                  <a:pt x="4055" y="540"/>
                </a:moveTo>
                <a:lnTo>
                  <a:pt x="4117" y="540"/>
                </a:lnTo>
                <a:lnTo>
                  <a:pt x="4117" y="547"/>
                </a:lnTo>
                <a:lnTo>
                  <a:pt x="4055" y="547"/>
                </a:lnTo>
                <a:lnTo>
                  <a:pt x="4055" y="540"/>
                </a:lnTo>
                <a:close/>
                <a:moveTo>
                  <a:pt x="4140" y="540"/>
                </a:moveTo>
                <a:lnTo>
                  <a:pt x="4201" y="540"/>
                </a:lnTo>
                <a:lnTo>
                  <a:pt x="4201" y="547"/>
                </a:lnTo>
                <a:lnTo>
                  <a:pt x="4140" y="547"/>
                </a:lnTo>
                <a:lnTo>
                  <a:pt x="4140" y="540"/>
                </a:lnTo>
                <a:close/>
                <a:moveTo>
                  <a:pt x="4224" y="540"/>
                </a:moveTo>
                <a:lnTo>
                  <a:pt x="4286" y="540"/>
                </a:lnTo>
                <a:lnTo>
                  <a:pt x="4286" y="547"/>
                </a:lnTo>
                <a:lnTo>
                  <a:pt x="4224" y="547"/>
                </a:lnTo>
                <a:lnTo>
                  <a:pt x="4224" y="540"/>
                </a:lnTo>
                <a:close/>
                <a:moveTo>
                  <a:pt x="4309" y="540"/>
                </a:moveTo>
                <a:lnTo>
                  <a:pt x="4370" y="540"/>
                </a:lnTo>
                <a:lnTo>
                  <a:pt x="4370" y="547"/>
                </a:lnTo>
                <a:lnTo>
                  <a:pt x="4309" y="547"/>
                </a:lnTo>
                <a:lnTo>
                  <a:pt x="4309" y="540"/>
                </a:lnTo>
                <a:close/>
                <a:moveTo>
                  <a:pt x="4393" y="540"/>
                </a:moveTo>
                <a:lnTo>
                  <a:pt x="4454" y="540"/>
                </a:lnTo>
                <a:lnTo>
                  <a:pt x="4454" y="547"/>
                </a:lnTo>
                <a:lnTo>
                  <a:pt x="4393" y="547"/>
                </a:lnTo>
                <a:lnTo>
                  <a:pt x="4393" y="540"/>
                </a:lnTo>
                <a:close/>
                <a:moveTo>
                  <a:pt x="0" y="405"/>
                </a:moveTo>
                <a:lnTo>
                  <a:pt x="62" y="405"/>
                </a:lnTo>
                <a:lnTo>
                  <a:pt x="62" y="413"/>
                </a:lnTo>
                <a:lnTo>
                  <a:pt x="0" y="413"/>
                </a:lnTo>
                <a:lnTo>
                  <a:pt x="0" y="405"/>
                </a:lnTo>
                <a:close/>
                <a:moveTo>
                  <a:pt x="85" y="405"/>
                </a:moveTo>
                <a:lnTo>
                  <a:pt x="146" y="405"/>
                </a:lnTo>
                <a:lnTo>
                  <a:pt x="146" y="413"/>
                </a:lnTo>
                <a:lnTo>
                  <a:pt x="85" y="413"/>
                </a:lnTo>
                <a:lnTo>
                  <a:pt x="85" y="405"/>
                </a:lnTo>
                <a:close/>
                <a:moveTo>
                  <a:pt x="169" y="405"/>
                </a:moveTo>
                <a:lnTo>
                  <a:pt x="231" y="405"/>
                </a:lnTo>
                <a:lnTo>
                  <a:pt x="231" y="413"/>
                </a:lnTo>
                <a:lnTo>
                  <a:pt x="169" y="413"/>
                </a:lnTo>
                <a:lnTo>
                  <a:pt x="169" y="405"/>
                </a:lnTo>
                <a:close/>
                <a:moveTo>
                  <a:pt x="254" y="405"/>
                </a:moveTo>
                <a:lnTo>
                  <a:pt x="315" y="405"/>
                </a:lnTo>
                <a:lnTo>
                  <a:pt x="315" y="413"/>
                </a:lnTo>
                <a:lnTo>
                  <a:pt x="254" y="413"/>
                </a:lnTo>
                <a:lnTo>
                  <a:pt x="254" y="405"/>
                </a:lnTo>
                <a:close/>
                <a:moveTo>
                  <a:pt x="338" y="405"/>
                </a:moveTo>
                <a:lnTo>
                  <a:pt x="400" y="405"/>
                </a:lnTo>
                <a:lnTo>
                  <a:pt x="400" y="413"/>
                </a:lnTo>
                <a:lnTo>
                  <a:pt x="338" y="413"/>
                </a:lnTo>
                <a:lnTo>
                  <a:pt x="338" y="405"/>
                </a:lnTo>
                <a:close/>
                <a:moveTo>
                  <a:pt x="423" y="405"/>
                </a:moveTo>
                <a:lnTo>
                  <a:pt x="484" y="405"/>
                </a:lnTo>
                <a:lnTo>
                  <a:pt x="484" y="413"/>
                </a:lnTo>
                <a:lnTo>
                  <a:pt x="423" y="413"/>
                </a:lnTo>
                <a:lnTo>
                  <a:pt x="423" y="405"/>
                </a:lnTo>
                <a:close/>
                <a:moveTo>
                  <a:pt x="507" y="405"/>
                </a:moveTo>
                <a:lnTo>
                  <a:pt x="569" y="405"/>
                </a:lnTo>
                <a:lnTo>
                  <a:pt x="569" y="413"/>
                </a:lnTo>
                <a:lnTo>
                  <a:pt x="507" y="413"/>
                </a:lnTo>
                <a:lnTo>
                  <a:pt x="507" y="405"/>
                </a:lnTo>
                <a:close/>
                <a:moveTo>
                  <a:pt x="592" y="405"/>
                </a:moveTo>
                <a:lnTo>
                  <a:pt x="653" y="405"/>
                </a:lnTo>
                <a:lnTo>
                  <a:pt x="653" y="413"/>
                </a:lnTo>
                <a:lnTo>
                  <a:pt x="592" y="413"/>
                </a:lnTo>
                <a:lnTo>
                  <a:pt x="592" y="405"/>
                </a:lnTo>
                <a:close/>
                <a:moveTo>
                  <a:pt x="676" y="405"/>
                </a:moveTo>
                <a:lnTo>
                  <a:pt x="738" y="405"/>
                </a:lnTo>
                <a:lnTo>
                  <a:pt x="738" y="413"/>
                </a:lnTo>
                <a:lnTo>
                  <a:pt x="676" y="413"/>
                </a:lnTo>
                <a:lnTo>
                  <a:pt x="676" y="405"/>
                </a:lnTo>
                <a:close/>
                <a:moveTo>
                  <a:pt x="761" y="405"/>
                </a:moveTo>
                <a:lnTo>
                  <a:pt x="822" y="405"/>
                </a:lnTo>
                <a:lnTo>
                  <a:pt x="822" y="413"/>
                </a:lnTo>
                <a:lnTo>
                  <a:pt x="761" y="413"/>
                </a:lnTo>
                <a:lnTo>
                  <a:pt x="761" y="405"/>
                </a:lnTo>
                <a:close/>
                <a:moveTo>
                  <a:pt x="845" y="405"/>
                </a:moveTo>
                <a:lnTo>
                  <a:pt x="906" y="405"/>
                </a:lnTo>
                <a:lnTo>
                  <a:pt x="906" y="413"/>
                </a:lnTo>
                <a:lnTo>
                  <a:pt x="845" y="413"/>
                </a:lnTo>
                <a:lnTo>
                  <a:pt x="845" y="405"/>
                </a:lnTo>
                <a:close/>
                <a:moveTo>
                  <a:pt x="930" y="405"/>
                </a:moveTo>
                <a:lnTo>
                  <a:pt x="991" y="405"/>
                </a:lnTo>
                <a:lnTo>
                  <a:pt x="991" y="413"/>
                </a:lnTo>
                <a:lnTo>
                  <a:pt x="930" y="413"/>
                </a:lnTo>
                <a:lnTo>
                  <a:pt x="930" y="405"/>
                </a:lnTo>
                <a:close/>
                <a:moveTo>
                  <a:pt x="1014" y="405"/>
                </a:moveTo>
                <a:lnTo>
                  <a:pt x="1075" y="405"/>
                </a:lnTo>
                <a:lnTo>
                  <a:pt x="1075" y="413"/>
                </a:lnTo>
                <a:lnTo>
                  <a:pt x="1014" y="413"/>
                </a:lnTo>
                <a:lnTo>
                  <a:pt x="1014" y="405"/>
                </a:lnTo>
                <a:close/>
                <a:moveTo>
                  <a:pt x="1098" y="405"/>
                </a:moveTo>
                <a:lnTo>
                  <a:pt x="1160" y="405"/>
                </a:lnTo>
                <a:lnTo>
                  <a:pt x="1160" y="413"/>
                </a:lnTo>
                <a:lnTo>
                  <a:pt x="1098" y="413"/>
                </a:lnTo>
                <a:lnTo>
                  <a:pt x="1098" y="405"/>
                </a:lnTo>
                <a:close/>
                <a:moveTo>
                  <a:pt x="1183" y="405"/>
                </a:moveTo>
                <a:lnTo>
                  <a:pt x="1244" y="405"/>
                </a:lnTo>
                <a:lnTo>
                  <a:pt x="1244" y="413"/>
                </a:lnTo>
                <a:lnTo>
                  <a:pt x="1183" y="413"/>
                </a:lnTo>
                <a:lnTo>
                  <a:pt x="1183" y="405"/>
                </a:lnTo>
                <a:close/>
                <a:moveTo>
                  <a:pt x="1267" y="405"/>
                </a:moveTo>
                <a:lnTo>
                  <a:pt x="1329" y="405"/>
                </a:lnTo>
                <a:lnTo>
                  <a:pt x="1329" y="413"/>
                </a:lnTo>
                <a:lnTo>
                  <a:pt x="1267" y="413"/>
                </a:lnTo>
                <a:lnTo>
                  <a:pt x="1267" y="405"/>
                </a:lnTo>
                <a:close/>
                <a:moveTo>
                  <a:pt x="1352" y="405"/>
                </a:moveTo>
                <a:lnTo>
                  <a:pt x="1413" y="405"/>
                </a:lnTo>
                <a:lnTo>
                  <a:pt x="1413" y="413"/>
                </a:lnTo>
                <a:lnTo>
                  <a:pt x="1352" y="413"/>
                </a:lnTo>
                <a:lnTo>
                  <a:pt x="1352" y="405"/>
                </a:lnTo>
                <a:close/>
                <a:moveTo>
                  <a:pt x="1436" y="405"/>
                </a:moveTo>
                <a:lnTo>
                  <a:pt x="1498" y="405"/>
                </a:lnTo>
                <a:lnTo>
                  <a:pt x="1498" y="413"/>
                </a:lnTo>
                <a:lnTo>
                  <a:pt x="1436" y="413"/>
                </a:lnTo>
                <a:lnTo>
                  <a:pt x="1436" y="405"/>
                </a:lnTo>
                <a:close/>
                <a:moveTo>
                  <a:pt x="1521" y="405"/>
                </a:moveTo>
                <a:lnTo>
                  <a:pt x="1582" y="405"/>
                </a:lnTo>
                <a:lnTo>
                  <a:pt x="1582" y="413"/>
                </a:lnTo>
                <a:lnTo>
                  <a:pt x="1521" y="413"/>
                </a:lnTo>
                <a:lnTo>
                  <a:pt x="1521" y="405"/>
                </a:lnTo>
                <a:close/>
                <a:moveTo>
                  <a:pt x="1605" y="405"/>
                </a:moveTo>
                <a:lnTo>
                  <a:pt x="1667" y="405"/>
                </a:lnTo>
                <a:lnTo>
                  <a:pt x="1667" y="413"/>
                </a:lnTo>
                <a:lnTo>
                  <a:pt x="1605" y="413"/>
                </a:lnTo>
                <a:lnTo>
                  <a:pt x="1605" y="405"/>
                </a:lnTo>
                <a:close/>
                <a:moveTo>
                  <a:pt x="1690" y="405"/>
                </a:moveTo>
                <a:lnTo>
                  <a:pt x="1751" y="405"/>
                </a:lnTo>
                <a:lnTo>
                  <a:pt x="1751" y="413"/>
                </a:lnTo>
                <a:lnTo>
                  <a:pt x="1690" y="413"/>
                </a:lnTo>
                <a:lnTo>
                  <a:pt x="1690" y="405"/>
                </a:lnTo>
                <a:close/>
                <a:moveTo>
                  <a:pt x="1774" y="405"/>
                </a:moveTo>
                <a:lnTo>
                  <a:pt x="1836" y="405"/>
                </a:lnTo>
                <a:lnTo>
                  <a:pt x="1836" y="413"/>
                </a:lnTo>
                <a:lnTo>
                  <a:pt x="1774" y="413"/>
                </a:lnTo>
                <a:lnTo>
                  <a:pt x="1774" y="405"/>
                </a:lnTo>
                <a:close/>
                <a:moveTo>
                  <a:pt x="1859" y="405"/>
                </a:moveTo>
                <a:lnTo>
                  <a:pt x="1920" y="405"/>
                </a:lnTo>
                <a:lnTo>
                  <a:pt x="1920" y="413"/>
                </a:lnTo>
                <a:lnTo>
                  <a:pt x="1859" y="413"/>
                </a:lnTo>
                <a:lnTo>
                  <a:pt x="1859" y="405"/>
                </a:lnTo>
                <a:close/>
                <a:moveTo>
                  <a:pt x="1943" y="405"/>
                </a:moveTo>
                <a:lnTo>
                  <a:pt x="2005" y="405"/>
                </a:lnTo>
                <a:lnTo>
                  <a:pt x="2005" y="413"/>
                </a:lnTo>
                <a:lnTo>
                  <a:pt x="1943" y="413"/>
                </a:lnTo>
                <a:lnTo>
                  <a:pt x="1943" y="405"/>
                </a:lnTo>
                <a:close/>
                <a:moveTo>
                  <a:pt x="2028" y="405"/>
                </a:moveTo>
                <a:lnTo>
                  <a:pt x="2089" y="405"/>
                </a:lnTo>
                <a:lnTo>
                  <a:pt x="2089" y="413"/>
                </a:lnTo>
                <a:lnTo>
                  <a:pt x="2028" y="413"/>
                </a:lnTo>
                <a:lnTo>
                  <a:pt x="2028" y="405"/>
                </a:lnTo>
                <a:close/>
                <a:moveTo>
                  <a:pt x="2112" y="405"/>
                </a:moveTo>
                <a:lnTo>
                  <a:pt x="2174" y="405"/>
                </a:lnTo>
                <a:lnTo>
                  <a:pt x="2174" y="413"/>
                </a:lnTo>
                <a:lnTo>
                  <a:pt x="2112" y="413"/>
                </a:lnTo>
                <a:lnTo>
                  <a:pt x="2112" y="405"/>
                </a:lnTo>
                <a:close/>
                <a:moveTo>
                  <a:pt x="2197" y="405"/>
                </a:moveTo>
                <a:lnTo>
                  <a:pt x="2258" y="405"/>
                </a:lnTo>
                <a:lnTo>
                  <a:pt x="2258" y="413"/>
                </a:lnTo>
                <a:lnTo>
                  <a:pt x="2197" y="413"/>
                </a:lnTo>
                <a:lnTo>
                  <a:pt x="2197" y="405"/>
                </a:lnTo>
                <a:close/>
                <a:moveTo>
                  <a:pt x="2281" y="405"/>
                </a:moveTo>
                <a:lnTo>
                  <a:pt x="2343" y="405"/>
                </a:lnTo>
                <a:lnTo>
                  <a:pt x="2343" y="413"/>
                </a:lnTo>
                <a:lnTo>
                  <a:pt x="2281" y="413"/>
                </a:lnTo>
                <a:lnTo>
                  <a:pt x="2281" y="405"/>
                </a:lnTo>
                <a:close/>
                <a:moveTo>
                  <a:pt x="2366" y="405"/>
                </a:moveTo>
                <a:lnTo>
                  <a:pt x="2427" y="405"/>
                </a:lnTo>
                <a:lnTo>
                  <a:pt x="2427" y="413"/>
                </a:lnTo>
                <a:lnTo>
                  <a:pt x="2366" y="413"/>
                </a:lnTo>
                <a:lnTo>
                  <a:pt x="2366" y="405"/>
                </a:lnTo>
                <a:close/>
                <a:moveTo>
                  <a:pt x="2450" y="405"/>
                </a:moveTo>
                <a:lnTo>
                  <a:pt x="2512" y="405"/>
                </a:lnTo>
                <a:lnTo>
                  <a:pt x="2512" y="413"/>
                </a:lnTo>
                <a:lnTo>
                  <a:pt x="2450" y="413"/>
                </a:lnTo>
                <a:lnTo>
                  <a:pt x="2450" y="405"/>
                </a:lnTo>
                <a:close/>
                <a:moveTo>
                  <a:pt x="2535" y="405"/>
                </a:moveTo>
                <a:lnTo>
                  <a:pt x="2596" y="405"/>
                </a:lnTo>
                <a:lnTo>
                  <a:pt x="2596" y="413"/>
                </a:lnTo>
                <a:lnTo>
                  <a:pt x="2535" y="413"/>
                </a:lnTo>
                <a:lnTo>
                  <a:pt x="2535" y="405"/>
                </a:lnTo>
                <a:close/>
                <a:moveTo>
                  <a:pt x="2619" y="405"/>
                </a:moveTo>
                <a:lnTo>
                  <a:pt x="2681" y="405"/>
                </a:lnTo>
                <a:lnTo>
                  <a:pt x="2681" y="413"/>
                </a:lnTo>
                <a:lnTo>
                  <a:pt x="2619" y="413"/>
                </a:lnTo>
                <a:lnTo>
                  <a:pt x="2619" y="405"/>
                </a:lnTo>
                <a:close/>
                <a:moveTo>
                  <a:pt x="2704" y="405"/>
                </a:moveTo>
                <a:lnTo>
                  <a:pt x="2765" y="405"/>
                </a:lnTo>
                <a:lnTo>
                  <a:pt x="2765" y="413"/>
                </a:lnTo>
                <a:lnTo>
                  <a:pt x="2704" y="413"/>
                </a:lnTo>
                <a:lnTo>
                  <a:pt x="2704" y="405"/>
                </a:lnTo>
                <a:close/>
                <a:moveTo>
                  <a:pt x="2788" y="405"/>
                </a:moveTo>
                <a:lnTo>
                  <a:pt x="2849" y="405"/>
                </a:lnTo>
                <a:lnTo>
                  <a:pt x="2849" y="413"/>
                </a:lnTo>
                <a:lnTo>
                  <a:pt x="2788" y="413"/>
                </a:lnTo>
                <a:lnTo>
                  <a:pt x="2788" y="405"/>
                </a:lnTo>
                <a:close/>
                <a:moveTo>
                  <a:pt x="2872" y="405"/>
                </a:moveTo>
                <a:lnTo>
                  <a:pt x="2934" y="405"/>
                </a:lnTo>
                <a:lnTo>
                  <a:pt x="2934" y="413"/>
                </a:lnTo>
                <a:lnTo>
                  <a:pt x="2872" y="413"/>
                </a:lnTo>
                <a:lnTo>
                  <a:pt x="2872" y="405"/>
                </a:lnTo>
                <a:close/>
                <a:moveTo>
                  <a:pt x="2957" y="405"/>
                </a:moveTo>
                <a:lnTo>
                  <a:pt x="3018" y="405"/>
                </a:lnTo>
                <a:lnTo>
                  <a:pt x="3018" y="413"/>
                </a:lnTo>
                <a:lnTo>
                  <a:pt x="2957" y="413"/>
                </a:lnTo>
                <a:lnTo>
                  <a:pt x="2957" y="405"/>
                </a:lnTo>
                <a:close/>
                <a:moveTo>
                  <a:pt x="3041" y="405"/>
                </a:moveTo>
                <a:lnTo>
                  <a:pt x="3103" y="405"/>
                </a:lnTo>
                <a:lnTo>
                  <a:pt x="3103" y="413"/>
                </a:lnTo>
                <a:lnTo>
                  <a:pt x="3041" y="413"/>
                </a:lnTo>
                <a:lnTo>
                  <a:pt x="3041" y="405"/>
                </a:lnTo>
                <a:close/>
                <a:moveTo>
                  <a:pt x="3126" y="405"/>
                </a:moveTo>
                <a:lnTo>
                  <a:pt x="3187" y="405"/>
                </a:lnTo>
                <a:lnTo>
                  <a:pt x="3187" y="413"/>
                </a:lnTo>
                <a:lnTo>
                  <a:pt x="3126" y="413"/>
                </a:lnTo>
                <a:lnTo>
                  <a:pt x="3126" y="405"/>
                </a:lnTo>
                <a:close/>
                <a:moveTo>
                  <a:pt x="3210" y="405"/>
                </a:moveTo>
                <a:lnTo>
                  <a:pt x="3272" y="405"/>
                </a:lnTo>
                <a:lnTo>
                  <a:pt x="3272" y="413"/>
                </a:lnTo>
                <a:lnTo>
                  <a:pt x="3210" y="413"/>
                </a:lnTo>
                <a:lnTo>
                  <a:pt x="3210" y="405"/>
                </a:lnTo>
                <a:close/>
                <a:moveTo>
                  <a:pt x="3295" y="405"/>
                </a:moveTo>
                <a:lnTo>
                  <a:pt x="3356" y="405"/>
                </a:lnTo>
                <a:lnTo>
                  <a:pt x="3356" y="413"/>
                </a:lnTo>
                <a:lnTo>
                  <a:pt x="3295" y="413"/>
                </a:lnTo>
                <a:lnTo>
                  <a:pt x="3295" y="405"/>
                </a:lnTo>
                <a:close/>
                <a:moveTo>
                  <a:pt x="3379" y="405"/>
                </a:moveTo>
                <a:lnTo>
                  <a:pt x="3441" y="405"/>
                </a:lnTo>
                <a:lnTo>
                  <a:pt x="3441" y="413"/>
                </a:lnTo>
                <a:lnTo>
                  <a:pt x="3379" y="413"/>
                </a:lnTo>
                <a:lnTo>
                  <a:pt x="3379" y="405"/>
                </a:lnTo>
                <a:close/>
                <a:moveTo>
                  <a:pt x="3464" y="405"/>
                </a:moveTo>
                <a:lnTo>
                  <a:pt x="3525" y="405"/>
                </a:lnTo>
                <a:lnTo>
                  <a:pt x="3525" y="413"/>
                </a:lnTo>
                <a:lnTo>
                  <a:pt x="3464" y="413"/>
                </a:lnTo>
                <a:lnTo>
                  <a:pt x="3464" y="405"/>
                </a:lnTo>
                <a:close/>
                <a:moveTo>
                  <a:pt x="3548" y="405"/>
                </a:moveTo>
                <a:lnTo>
                  <a:pt x="3610" y="405"/>
                </a:lnTo>
                <a:lnTo>
                  <a:pt x="3610" y="413"/>
                </a:lnTo>
                <a:lnTo>
                  <a:pt x="3548" y="413"/>
                </a:lnTo>
                <a:lnTo>
                  <a:pt x="3548" y="405"/>
                </a:lnTo>
                <a:close/>
                <a:moveTo>
                  <a:pt x="3633" y="405"/>
                </a:moveTo>
                <a:lnTo>
                  <a:pt x="3694" y="405"/>
                </a:lnTo>
                <a:lnTo>
                  <a:pt x="3694" y="413"/>
                </a:lnTo>
                <a:lnTo>
                  <a:pt x="3633" y="413"/>
                </a:lnTo>
                <a:lnTo>
                  <a:pt x="3633" y="405"/>
                </a:lnTo>
                <a:close/>
                <a:moveTo>
                  <a:pt x="3717" y="405"/>
                </a:moveTo>
                <a:lnTo>
                  <a:pt x="3779" y="405"/>
                </a:lnTo>
                <a:lnTo>
                  <a:pt x="3779" y="413"/>
                </a:lnTo>
                <a:lnTo>
                  <a:pt x="3717" y="413"/>
                </a:lnTo>
                <a:lnTo>
                  <a:pt x="3717" y="405"/>
                </a:lnTo>
                <a:close/>
                <a:moveTo>
                  <a:pt x="3802" y="405"/>
                </a:moveTo>
                <a:lnTo>
                  <a:pt x="3863" y="405"/>
                </a:lnTo>
                <a:lnTo>
                  <a:pt x="3863" y="413"/>
                </a:lnTo>
                <a:lnTo>
                  <a:pt x="3802" y="413"/>
                </a:lnTo>
                <a:lnTo>
                  <a:pt x="3802" y="405"/>
                </a:lnTo>
                <a:close/>
                <a:moveTo>
                  <a:pt x="3886" y="405"/>
                </a:moveTo>
                <a:lnTo>
                  <a:pt x="3948" y="405"/>
                </a:lnTo>
                <a:lnTo>
                  <a:pt x="3948" y="413"/>
                </a:lnTo>
                <a:lnTo>
                  <a:pt x="3886" y="413"/>
                </a:lnTo>
                <a:lnTo>
                  <a:pt x="3886" y="405"/>
                </a:lnTo>
                <a:close/>
                <a:moveTo>
                  <a:pt x="3971" y="405"/>
                </a:moveTo>
                <a:lnTo>
                  <a:pt x="4032" y="405"/>
                </a:lnTo>
                <a:lnTo>
                  <a:pt x="4032" y="413"/>
                </a:lnTo>
                <a:lnTo>
                  <a:pt x="3971" y="413"/>
                </a:lnTo>
                <a:lnTo>
                  <a:pt x="3971" y="405"/>
                </a:lnTo>
                <a:close/>
                <a:moveTo>
                  <a:pt x="4055" y="405"/>
                </a:moveTo>
                <a:lnTo>
                  <a:pt x="4117" y="405"/>
                </a:lnTo>
                <a:lnTo>
                  <a:pt x="4117" y="413"/>
                </a:lnTo>
                <a:lnTo>
                  <a:pt x="4055" y="413"/>
                </a:lnTo>
                <a:lnTo>
                  <a:pt x="4055" y="405"/>
                </a:lnTo>
                <a:close/>
                <a:moveTo>
                  <a:pt x="4140" y="405"/>
                </a:moveTo>
                <a:lnTo>
                  <a:pt x="4201" y="405"/>
                </a:lnTo>
                <a:lnTo>
                  <a:pt x="4201" y="413"/>
                </a:lnTo>
                <a:lnTo>
                  <a:pt x="4140" y="413"/>
                </a:lnTo>
                <a:lnTo>
                  <a:pt x="4140" y="405"/>
                </a:lnTo>
                <a:close/>
                <a:moveTo>
                  <a:pt x="4224" y="405"/>
                </a:moveTo>
                <a:lnTo>
                  <a:pt x="4286" y="405"/>
                </a:lnTo>
                <a:lnTo>
                  <a:pt x="4286" y="413"/>
                </a:lnTo>
                <a:lnTo>
                  <a:pt x="4224" y="413"/>
                </a:lnTo>
                <a:lnTo>
                  <a:pt x="4224" y="405"/>
                </a:lnTo>
                <a:close/>
                <a:moveTo>
                  <a:pt x="4309" y="405"/>
                </a:moveTo>
                <a:lnTo>
                  <a:pt x="4370" y="405"/>
                </a:lnTo>
                <a:lnTo>
                  <a:pt x="4370" y="413"/>
                </a:lnTo>
                <a:lnTo>
                  <a:pt x="4309" y="413"/>
                </a:lnTo>
                <a:lnTo>
                  <a:pt x="4309" y="405"/>
                </a:lnTo>
                <a:close/>
                <a:moveTo>
                  <a:pt x="4393" y="405"/>
                </a:moveTo>
                <a:lnTo>
                  <a:pt x="4454" y="405"/>
                </a:lnTo>
                <a:lnTo>
                  <a:pt x="4454" y="413"/>
                </a:lnTo>
                <a:lnTo>
                  <a:pt x="4393" y="413"/>
                </a:lnTo>
                <a:lnTo>
                  <a:pt x="4393" y="405"/>
                </a:lnTo>
                <a:close/>
                <a:moveTo>
                  <a:pt x="0" y="270"/>
                </a:moveTo>
                <a:lnTo>
                  <a:pt x="62" y="270"/>
                </a:lnTo>
                <a:lnTo>
                  <a:pt x="62" y="278"/>
                </a:lnTo>
                <a:lnTo>
                  <a:pt x="0" y="278"/>
                </a:lnTo>
                <a:lnTo>
                  <a:pt x="0" y="270"/>
                </a:lnTo>
                <a:close/>
                <a:moveTo>
                  <a:pt x="85" y="270"/>
                </a:moveTo>
                <a:lnTo>
                  <a:pt x="146" y="270"/>
                </a:lnTo>
                <a:lnTo>
                  <a:pt x="146" y="278"/>
                </a:lnTo>
                <a:lnTo>
                  <a:pt x="85" y="278"/>
                </a:lnTo>
                <a:lnTo>
                  <a:pt x="85" y="270"/>
                </a:lnTo>
                <a:close/>
                <a:moveTo>
                  <a:pt x="169" y="270"/>
                </a:moveTo>
                <a:lnTo>
                  <a:pt x="231" y="270"/>
                </a:lnTo>
                <a:lnTo>
                  <a:pt x="231" y="278"/>
                </a:lnTo>
                <a:lnTo>
                  <a:pt x="169" y="278"/>
                </a:lnTo>
                <a:lnTo>
                  <a:pt x="169" y="270"/>
                </a:lnTo>
                <a:close/>
                <a:moveTo>
                  <a:pt x="254" y="270"/>
                </a:moveTo>
                <a:lnTo>
                  <a:pt x="315" y="270"/>
                </a:lnTo>
                <a:lnTo>
                  <a:pt x="315" y="278"/>
                </a:lnTo>
                <a:lnTo>
                  <a:pt x="254" y="278"/>
                </a:lnTo>
                <a:lnTo>
                  <a:pt x="254" y="270"/>
                </a:lnTo>
                <a:close/>
                <a:moveTo>
                  <a:pt x="338" y="270"/>
                </a:moveTo>
                <a:lnTo>
                  <a:pt x="400" y="270"/>
                </a:lnTo>
                <a:lnTo>
                  <a:pt x="400" y="278"/>
                </a:lnTo>
                <a:lnTo>
                  <a:pt x="338" y="278"/>
                </a:lnTo>
                <a:lnTo>
                  <a:pt x="338" y="270"/>
                </a:lnTo>
                <a:close/>
                <a:moveTo>
                  <a:pt x="423" y="270"/>
                </a:moveTo>
                <a:lnTo>
                  <a:pt x="484" y="270"/>
                </a:lnTo>
                <a:lnTo>
                  <a:pt x="484" y="278"/>
                </a:lnTo>
                <a:lnTo>
                  <a:pt x="423" y="278"/>
                </a:lnTo>
                <a:lnTo>
                  <a:pt x="423" y="270"/>
                </a:lnTo>
                <a:close/>
                <a:moveTo>
                  <a:pt x="507" y="270"/>
                </a:moveTo>
                <a:lnTo>
                  <a:pt x="569" y="270"/>
                </a:lnTo>
                <a:lnTo>
                  <a:pt x="569" y="278"/>
                </a:lnTo>
                <a:lnTo>
                  <a:pt x="507" y="278"/>
                </a:lnTo>
                <a:lnTo>
                  <a:pt x="507" y="270"/>
                </a:lnTo>
                <a:close/>
                <a:moveTo>
                  <a:pt x="592" y="270"/>
                </a:moveTo>
                <a:lnTo>
                  <a:pt x="653" y="270"/>
                </a:lnTo>
                <a:lnTo>
                  <a:pt x="653" y="278"/>
                </a:lnTo>
                <a:lnTo>
                  <a:pt x="592" y="278"/>
                </a:lnTo>
                <a:lnTo>
                  <a:pt x="592" y="270"/>
                </a:lnTo>
                <a:close/>
                <a:moveTo>
                  <a:pt x="676" y="270"/>
                </a:moveTo>
                <a:lnTo>
                  <a:pt x="738" y="270"/>
                </a:lnTo>
                <a:lnTo>
                  <a:pt x="738" y="278"/>
                </a:lnTo>
                <a:lnTo>
                  <a:pt x="676" y="278"/>
                </a:lnTo>
                <a:lnTo>
                  <a:pt x="676" y="270"/>
                </a:lnTo>
                <a:close/>
                <a:moveTo>
                  <a:pt x="761" y="270"/>
                </a:moveTo>
                <a:lnTo>
                  <a:pt x="822" y="270"/>
                </a:lnTo>
                <a:lnTo>
                  <a:pt x="822" y="278"/>
                </a:lnTo>
                <a:lnTo>
                  <a:pt x="761" y="278"/>
                </a:lnTo>
                <a:lnTo>
                  <a:pt x="761" y="270"/>
                </a:lnTo>
                <a:close/>
                <a:moveTo>
                  <a:pt x="845" y="270"/>
                </a:moveTo>
                <a:lnTo>
                  <a:pt x="906" y="270"/>
                </a:lnTo>
                <a:lnTo>
                  <a:pt x="906" y="278"/>
                </a:lnTo>
                <a:lnTo>
                  <a:pt x="845" y="278"/>
                </a:lnTo>
                <a:lnTo>
                  <a:pt x="845" y="270"/>
                </a:lnTo>
                <a:close/>
                <a:moveTo>
                  <a:pt x="930" y="270"/>
                </a:moveTo>
                <a:lnTo>
                  <a:pt x="991" y="270"/>
                </a:lnTo>
                <a:lnTo>
                  <a:pt x="991" y="278"/>
                </a:lnTo>
                <a:lnTo>
                  <a:pt x="930" y="278"/>
                </a:lnTo>
                <a:lnTo>
                  <a:pt x="930" y="270"/>
                </a:lnTo>
                <a:close/>
                <a:moveTo>
                  <a:pt x="1014" y="270"/>
                </a:moveTo>
                <a:lnTo>
                  <a:pt x="1075" y="270"/>
                </a:lnTo>
                <a:lnTo>
                  <a:pt x="1075" y="278"/>
                </a:lnTo>
                <a:lnTo>
                  <a:pt x="1014" y="278"/>
                </a:lnTo>
                <a:lnTo>
                  <a:pt x="1014" y="270"/>
                </a:lnTo>
                <a:close/>
                <a:moveTo>
                  <a:pt x="1098" y="270"/>
                </a:moveTo>
                <a:lnTo>
                  <a:pt x="1160" y="270"/>
                </a:lnTo>
                <a:lnTo>
                  <a:pt x="1160" y="278"/>
                </a:lnTo>
                <a:lnTo>
                  <a:pt x="1098" y="278"/>
                </a:lnTo>
                <a:lnTo>
                  <a:pt x="1098" y="270"/>
                </a:lnTo>
                <a:close/>
                <a:moveTo>
                  <a:pt x="1183" y="270"/>
                </a:moveTo>
                <a:lnTo>
                  <a:pt x="1244" y="270"/>
                </a:lnTo>
                <a:lnTo>
                  <a:pt x="1244" y="278"/>
                </a:lnTo>
                <a:lnTo>
                  <a:pt x="1183" y="278"/>
                </a:lnTo>
                <a:lnTo>
                  <a:pt x="1183" y="270"/>
                </a:lnTo>
                <a:close/>
                <a:moveTo>
                  <a:pt x="1267" y="270"/>
                </a:moveTo>
                <a:lnTo>
                  <a:pt x="1329" y="270"/>
                </a:lnTo>
                <a:lnTo>
                  <a:pt x="1329" y="278"/>
                </a:lnTo>
                <a:lnTo>
                  <a:pt x="1267" y="278"/>
                </a:lnTo>
                <a:lnTo>
                  <a:pt x="1267" y="270"/>
                </a:lnTo>
                <a:close/>
                <a:moveTo>
                  <a:pt x="1352" y="270"/>
                </a:moveTo>
                <a:lnTo>
                  <a:pt x="1413" y="270"/>
                </a:lnTo>
                <a:lnTo>
                  <a:pt x="1413" y="278"/>
                </a:lnTo>
                <a:lnTo>
                  <a:pt x="1352" y="278"/>
                </a:lnTo>
                <a:lnTo>
                  <a:pt x="1352" y="270"/>
                </a:lnTo>
                <a:close/>
                <a:moveTo>
                  <a:pt x="1436" y="270"/>
                </a:moveTo>
                <a:lnTo>
                  <a:pt x="1498" y="270"/>
                </a:lnTo>
                <a:lnTo>
                  <a:pt x="1498" y="278"/>
                </a:lnTo>
                <a:lnTo>
                  <a:pt x="1436" y="278"/>
                </a:lnTo>
                <a:lnTo>
                  <a:pt x="1436" y="270"/>
                </a:lnTo>
                <a:close/>
                <a:moveTo>
                  <a:pt x="1521" y="270"/>
                </a:moveTo>
                <a:lnTo>
                  <a:pt x="1582" y="270"/>
                </a:lnTo>
                <a:lnTo>
                  <a:pt x="1582" y="278"/>
                </a:lnTo>
                <a:lnTo>
                  <a:pt x="1521" y="278"/>
                </a:lnTo>
                <a:lnTo>
                  <a:pt x="1521" y="270"/>
                </a:lnTo>
                <a:close/>
                <a:moveTo>
                  <a:pt x="1605" y="270"/>
                </a:moveTo>
                <a:lnTo>
                  <a:pt x="1667" y="270"/>
                </a:lnTo>
                <a:lnTo>
                  <a:pt x="1667" y="278"/>
                </a:lnTo>
                <a:lnTo>
                  <a:pt x="1605" y="278"/>
                </a:lnTo>
                <a:lnTo>
                  <a:pt x="1605" y="270"/>
                </a:lnTo>
                <a:close/>
                <a:moveTo>
                  <a:pt x="1690" y="270"/>
                </a:moveTo>
                <a:lnTo>
                  <a:pt x="1751" y="270"/>
                </a:lnTo>
                <a:lnTo>
                  <a:pt x="1751" y="278"/>
                </a:lnTo>
                <a:lnTo>
                  <a:pt x="1690" y="278"/>
                </a:lnTo>
                <a:lnTo>
                  <a:pt x="1690" y="270"/>
                </a:lnTo>
                <a:close/>
                <a:moveTo>
                  <a:pt x="1774" y="270"/>
                </a:moveTo>
                <a:lnTo>
                  <a:pt x="1836" y="270"/>
                </a:lnTo>
                <a:lnTo>
                  <a:pt x="1836" y="278"/>
                </a:lnTo>
                <a:lnTo>
                  <a:pt x="1774" y="278"/>
                </a:lnTo>
                <a:lnTo>
                  <a:pt x="1774" y="270"/>
                </a:lnTo>
                <a:close/>
                <a:moveTo>
                  <a:pt x="1859" y="270"/>
                </a:moveTo>
                <a:lnTo>
                  <a:pt x="1920" y="270"/>
                </a:lnTo>
                <a:lnTo>
                  <a:pt x="1920" y="278"/>
                </a:lnTo>
                <a:lnTo>
                  <a:pt x="1859" y="278"/>
                </a:lnTo>
                <a:lnTo>
                  <a:pt x="1859" y="270"/>
                </a:lnTo>
                <a:close/>
                <a:moveTo>
                  <a:pt x="1943" y="270"/>
                </a:moveTo>
                <a:lnTo>
                  <a:pt x="2005" y="270"/>
                </a:lnTo>
                <a:lnTo>
                  <a:pt x="2005" y="278"/>
                </a:lnTo>
                <a:lnTo>
                  <a:pt x="1943" y="278"/>
                </a:lnTo>
                <a:lnTo>
                  <a:pt x="1943" y="270"/>
                </a:lnTo>
                <a:close/>
                <a:moveTo>
                  <a:pt x="2028" y="270"/>
                </a:moveTo>
                <a:lnTo>
                  <a:pt x="2089" y="270"/>
                </a:lnTo>
                <a:lnTo>
                  <a:pt x="2089" y="278"/>
                </a:lnTo>
                <a:lnTo>
                  <a:pt x="2028" y="278"/>
                </a:lnTo>
                <a:lnTo>
                  <a:pt x="2028" y="270"/>
                </a:lnTo>
                <a:close/>
                <a:moveTo>
                  <a:pt x="2112" y="270"/>
                </a:moveTo>
                <a:lnTo>
                  <a:pt x="2174" y="270"/>
                </a:lnTo>
                <a:lnTo>
                  <a:pt x="2174" y="278"/>
                </a:lnTo>
                <a:lnTo>
                  <a:pt x="2112" y="278"/>
                </a:lnTo>
                <a:lnTo>
                  <a:pt x="2112" y="270"/>
                </a:lnTo>
                <a:close/>
                <a:moveTo>
                  <a:pt x="2197" y="270"/>
                </a:moveTo>
                <a:lnTo>
                  <a:pt x="2258" y="270"/>
                </a:lnTo>
                <a:lnTo>
                  <a:pt x="2258" y="278"/>
                </a:lnTo>
                <a:lnTo>
                  <a:pt x="2197" y="278"/>
                </a:lnTo>
                <a:lnTo>
                  <a:pt x="2197" y="270"/>
                </a:lnTo>
                <a:close/>
                <a:moveTo>
                  <a:pt x="2281" y="270"/>
                </a:moveTo>
                <a:lnTo>
                  <a:pt x="2343" y="270"/>
                </a:lnTo>
                <a:lnTo>
                  <a:pt x="2343" y="278"/>
                </a:lnTo>
                <a:lnTo>
                  <a:pt x="2281" y="278"/>
                </a:lnTo>
                <a:lnTo>
                  <a:pt x="2281" y="270"/>
                </a:lnTo>
                <a:close/>
                <a:moveTo>
                  <a:pt x="2366" y="270"/>
                </a:moveTo>
                <a:lnTo>
                  <a:pt x="2427" y="270"/>
                </a:lnTo>
                <a:lnTo>
                  <a:pt x="2427" y="278"/>
                </a:lnTo>
                <a:lnTo>
                  <a:pt x="2366" y="278"/>
                </a:lnTo>
                <a:lnTo>
                  <a:pt x="2366" y="270"/>
                </a:lnTo>
                <a:close/>
                <a:moveTo>
                  <a:pt x="2450" y="270"/>
                </a:moveTo>
                <a:lnTo>
                  <a:pt x="2512" y="270"/>
                </a:lnTo>
                <a:lnTo>
                  <a:pt x="2512" y="278"/>
                </a:lnTo>
                <a:lnTo>
                  <a:pt x="2450" y="278"/>
                </a:lnTo>
                <a:lnTo>
                  <a:pt x="2450" y="270"/>
                </a:lnTo>
                <a:close/>
                <a:moveTo>
                  <a:pt x="2535" y="270"/>
                </a:moveTo>
                <a:lnTo>
                  <a:pt x="2596" y="270"/>
                </a:lnTo>
                <a:lnTo>
                  <a:pt x="2596" y="278"/>
                </a:lnTo>
                <a:lnTo>
                  <a:pt x="2535" y="278"/>
                </a:lnTo>
                <a:lnTo>
                  <a:pt x="2535" y="270"/>
                </a:lnTo>
                <a:close/>
                <a:moveTo>
                  <a:pt x="2619" y="270"/>
                </a:moveTo>
                <a:lnTo>
                  <a:pt x="2681" y="270"/>
                </a:lnTo>
                <a:lnTo>
                  <a:pt x="2681" y="278"/>
                </a:lnTo>
                <a:lnTo>
                  <a:pt x="2619" y="278"/>
                </a:lnTo>
                <a:lnTo>
                  <a:pt x="2619" y="270"/>
                </a:lnTo>
                <a:close/>
                <a:moveTo>
                  <a:pt x="2704" y="270"/>
                </a:moveTo>
                <a:lnTo>
                  <a:pt x="2765" y="270"/>
                </a:lnTo>
                <a:lnTo>
                  <a:pt x="2765" y="278"/>
                </a:lnTo>
                <a:lnTo>
                  <a:pt x="2704" y="278"/>
                </a:lnTo>
                <a:lnTo>
                  <a:pt x="2704" y="270"/>
                </a:lnTo>
                <a:close/>
                <a:moveTo>
                  <a:pt x="2788" y="270"/>
                </a:moveTo>
                <a:lnTo>
                  <a:pt x="2849" y="270"/>
                </a:lnTo>
                <a:lnTo>
                  <a:pt x="2849" y="278"/>
                </a:lnTo>
                <a:lnTo>
                  <a:pt x="2788" y="278"/>
                </a:lnTo>
                <a:lnTo>
                  <a:pt x="2788" y="270"/>
                </a:lnTo>
                <a:close/>
                <a:moveTo>
                  <a:pt x="2872" y="270"/>
                </a:moveTo>
                <a:lnTo>
                  <a:pt x="2934" y="270"/>
                </a:lnTo>
                <a:lnTo>
                  <a:pt x="2934" y="278"/>
                </a:lnTo>
                <a:lnTo>
                  <a:pt x="2872" y="278"/>
                </a:lnTo>
                <a:lnTo>
                  <a:pt x="2872" y="270"/>
                </a:lnTo>
                <a:close/>
                <a:moveTo>
                  <a:pt x="2957" y="270"/>
                </a:moveTo>
                <a:lnTo>
                  <a:pt x="3018" y="270"/>
                </a:lnTo>
                <a:lnTo>
                  <a:pt x="3018" y="278"/>
                </a:lnTo>
                <a:lnTo>
                  <a:pt x="2957" y="278"/>
                </a:lnTo>
                <a:lnTo>
                  <a:pt x="2957" y="270"/>
                </a:lnTo>
                <a:close/>
                <a:moveTo>
                  <a:pt x="3041" y="270"/>
                </a:moveTo>
                <a:lnTo>
                  <a:pt x="3103" y="270"/>
                </a:lnTo>
                <a:lnTo>
                  <a:pt x="3103" y="278"/>
                </a:lnTo>
                <a:lnTo>
                  <a:pt x="3041" y="278"/>
                </a:lnTo>
                <a:lnTo>
                  <a:pt x="3041" y="270"/>
                </a:lnTo>
                <a:close/>
                <a:moveTo>
                  <a:pt x="3126" y="270"/>
                </a:moveTo>
                <a:lnTo>
                  <a:pt x="3187" y="270"/>
                </a:lnTo>
                <a:lnTo>
                  <a:pt x="3187" y="278"/>
                </a:lnTo>
                <a:lnTo>
                  <a:pt x="3126" y="278"/>
                </a:lnTo>
                <a:lnTo>
                  <a:pt x="3126" y="270"/>
                </a:lnTo>
                <a:close/>
                <a:moveTo>
                  <a:pt x="3210" y="270"/>
                </a:moveTo>
                <a:lnTo>
                  <a:pt x="3272" y="270"/>
                </a:lnTo>
                <a:lnTo>
                  <a:pt x="3272" y="278"/>
                </a:lnTo>
                <a:lnTo>
                  <a:pt x="3210" y="278"/>
                </a:lnTo>
                <a:lnTo>
                  <a:pt x="3210" y="270"/>
                </a:lnTo>
                <a:close/>
                <a:moveTo>
                  <a:pt x="3295" y="270"/>
                </a:moveTo>
                <a:lnTo>
                  <a:pt x="3356" y="270"/>
                </a:lnTo>
                <a:lnTo>
                  <a:pt x="3356" y="278"/>
                </a:lnTo>
                <a:lnTo>
                  <a:pt x="3295" y="278"/>
                </a:lnTo>
                <a:lnTo>
                  <a:pt x="3295" y="270"/>
                </a:lnTo>
                <a:close/>
                <a:moveTo>
                  <a:pt x="3379" y="270"/>
                </a:moveTo>
                <a:lnTo>
                  <a:pt x="3441" y="270"/>
                </a:lnTo>
                <a:lnTo>
                  <a:pt x="3441" y="278"/>
                </a:lnTo>
                <a:lnTo>
                  <a:pt x="3379" y="278"/>
                </a:lnTo>
                <a:lnTo>
                  <a:pt x="3379" y="270"/>
                </a:lnTo>
                <a:close/>
                <a:moveTo>
                  <a:pt x="3464" y="270"/>
                </a:moveTo>
                <a:lnTo>
                  <a:pt x="3525" y="270"/>
                </a:lnTo>
                <a:lnTo>
                  <a:pt x="3525" y="278"/>
                </a:lnTo>
                <a:lnTo>
                  <a:pt x="3464" y="278"/>
                </a:lnTo>
                <a:lnTo>
                  <a:pt x="3464" y="270"/>
                </a:lnTo>
                <a:close/>
                <a:moveTo>
                  <a:pt x="3548" y="270"/>
                </a:moveTo>
                <a:lnTo>
                  <a:pt x="3610" y="270"/>
                </a:lnTo>
                <a:lnTo>
                  <a:pt x="3610" y="278"/>
                </a:lnTo>
                <a:lnTo>
                  <a:pt x="3548" y="278"/>
                </a:lnTo>
                <a:lnTo>
                  <a:pt x="3548" y="270"/>
                </a:lnTo>
                <a:close/>
                <a:moveTo>
                  <a:pt x="3633" y="270"/>
                </a:moveTo>
                <a:lnTo>
                  <a:pt x="3694" y="270"/>
                </a:lnTo>
                <a:lnTo>
                  <a:pt x="3694" y="278"/>
                </a:lnTo>
                <a:lnTo>
                  <a:pt x="3633" y="278"/>
                </a:lnTo>
                <a:lnTo>
                  <a:pt x="3633" y="270"/>
                </a:lnTo>
                <a:close/>
                <a:moveTo>
                  <a:pt x="3717" y="270"/>
                </a:moveTo>
                <a:lnTo>
                  <a:pt x="3779" y="270"/>
                </a:lnTo>
                <a:lnTo>
                  <a:pt x="3779" y="278"/>
                </a:lnTo>
                <a:lnTo>
                  <a:pt x="3717" y="278"/>
                </a:lnTo>
                <a:lnTo>
                  <a:pt x="3717" y="270"/>
                </a:lnTo>
                <a:close/>
                <a:moveTo>
                  <a:pt x="3802" y="270"/>
                </a:moveTo>
                <a:lnTo>
                  <a:pt x="3863" y="270"/>
                </a:lnTo>
                <a:lnTo>
                  <a:pt x="3863" y="278"/>
                </a:lnTo>
                <a:lnTo>
                  <a:pt x="3802" y="278"/>
                </a:lnTo>
                <a:lnTo>
                  <a:pt x="3802" y="270"/>
                </a:lnTo>
                <a:close/>
                <a:moveTo>
                  <a:pt x="3886" y="270"/>
                </a:moveTo>
                <a:lnTo>
                  <a:pt x="3948" y="270"/>
                </a:lnTo>
                <a:lnTo>
                  <a:pt x="3948" y="278"/>
                </a:lnTo>
                <a:lnTo>
                  <a:pt x="3886" y="278"/>
                </a:lnTo>
                <a:lnTo>
                  <a:pt x="3886" y="270"/>
                </a:lnTo>
                <a:close/>
                <a:moveTo>
                  <a:pt x="3971" y="270"/>
                </a:moveTo>
                <a:lnTo>
                  <a:pt x="4032" y="270"/>
                </a:lnTo>
                <a:lnTo>
                  <a:pt x="4032" y="278"/>
                </a:lnTo>
                <a:lnTo>
                  <a:pt x="3971" y="278"/>
                </a:lnTo>
                <a:lnTo>
                  <a:pt x="3971" y="270"/>
                </a:lnTo>
                <a:close/>
                <a:moveTo>
                  <a:pt x="4055" y="270"/>
                </a:moveTo>
                <a:lnTo>
                  <a:pt x="4117" y="270"/>
                </a:lnTo>
                <a:lnTo>
                  <a:pt x="4117" y="278"/>
                </a:lnTo>
                <a:lnTo>
                  <a:pt x="4055" y="278"/>
                </a:lnTo>
                <a:lnTo>
                  <a:pt x="4055" y="270"/>
                </a:lnTo>
                <a:close/>
                <a:moveTo>
                  <a:pt x="4140" y="270"/>
                </a:moveTo>
                <a:lnTo>
                  <a:pt x="4201" y="270"/>
                </a:lnTo>
                <a:lnTo>
                  <a:pt x="4201" y="278"/>
                </a:lnTo>
                <a:lnTo>
                  <a:pt x="4140" y="278"/>
                </a:lnTo>
                <a:lnTo>
                  <a:pt x="4140" y="270"/>
                </a:lnTo>
                <a:close/>
                <a:moveTo>
                  <a:pt x="4224" y="270"/>
                </a:moveTo>
                <a:lnTo>
                  <a:pt x="4286" y="270"/>
                </a:lnTo>
                <a:lnTo>
                  <a:pt x="4286" y="278"/>
                </a:lnTo>
                <a:lnTo>
                  <a:pt x="4224" y="278"/>
                </a:lnTo>
                <a:lnTo>
                  <a:pt x="4224" y="270"/>
                </a:lnTo>
                <a:close/>
                <a:moveTo>
                  <a:pt x="4309" y="270"/>
                </a:moveTo>
                <a:lnTo>
                  <a:pt x="4370" y="270"/>
                </a:lnTo>
                <a:lnTo>
                  <a:pt x="4370" y="278"/>
                </a:lnTo>
                <a:lnTo>
                  <a:pt x="4309" y="278"/>
                </a:lnTo>
                <a:lnTo>
                  <a:pt x="4309" y="270"/>
                </a:lnTo>
                <a:close/>
                <a:moveTo>
                  <a:pt x="4393" y="270"/>
                </a:moveTo>
                <a:lnTo>
                  <a:pt x="4454" y="270"/>
                </a:lnTo>
                <a:lnTo>
                  <a:pt x="4454" y="278"/>
                </a:lnTo>
                <a:lnTo>
                  <a:pt x="4393" y="278"/>
                </a:lnTo>
                <a:lnTo>
                  <a:pt x="4393" y="270"/>
                </a:lnTo>
                <a:close/>
                <a:moveTo>
                  <a:pt x="0" y="134"/>
                </a:moveTo>
                <a:lnTo>
                  <a:pt x="62" y="134"/>
                </a:lnTo>
                <a:lnTo>
                  <a:pt x="62" y="142"/>
                </a:lnTo>
                <a:lnTo>
                  <a:pt x="0" y="142"/>
                </a:lnTo>
                <a:lnTo>
                  <a:pt x="0" y="134"/>
                </a:lnTo>
                <a:close/>
                <a:moveTo>
                  <a:pt x="85" y="134"/>
                </a:moveTo>
                <a:lnTo>
                  <a:pt x="146" y="134"/>
                </a:lnTo>
                <a:lnTo>
                  <a:pt x="146" y="142"/>
                </a:lnTo>
                <a:lnTo>
                  <a:pt x="85" y="142"/>
                </a:lnTo>
                <a:lnTo>
                  <a:pt x="85" y="134"/>
                </a:lnTo>
                <a:close/>
                <a:moveTo>
                  <a:pt x="169" y="134"/>
                </a:moveTo>
                <a:lnTo>
                  <a:pt x="231" y="134"/>
                </a:lnTo>
                <a:lnTo>
                  <a:pt x="231" y="142"/>
                </a:lnTo>
                <a:lnTo>
                  <a:pt x="169" y="142"/>
                </a:lnTo>
                <a:lnTo>
                  <a:pt x="169" y="134"/>
                </a:lnTo>
                <a:close/>
                <a:moveTo>
                  <a:pt x="254" y="134"/>
                </a:moveTo>
                <a:lnTo>
                  <a:pt x="315" y="134"/>
                </a:lnTo>
                <a:lnTo>
                  <a:pt x="315" y="142"/>
                </a:lnTo>
                <a:lnTo>
                  <a:pt x="254" y="142"/>
                </a:lnTo>
                <a:lnTo>
                  <a:pt x="254" y="134"/>
                </a:lnTo>
                <a:close/>
                <a:moveTo>
                  <a:pt x="338" y="134"/>
                </a:moveTo>
                <a:lnTo>
                  <a:pt x="400" y="134"/>
                </a:lnTo>
                <a:lnTo>
                  <a:pt x="400" y="142"/>
                </a:lnTo>
                <a:lnTo>
                  <a:pt x="338" y="142"/>
                </a:lnTo>
                <a:lnTo>
                  <a:pt x="338" y="134"/>
                </a:lnTo>
                <a:close/>
                <a:moveTo>
                  <a:pt x="423" y="134"/>
                </a:moveTo>
                <a:lnTo>
                  <a:pt x="484" y="134"/>
                </a:lnTo>
                <a:lnTo>
                  <a:pt x="484" y="142"/>
                </a:lnTo>
                <a:lnTo>
                  <a:pt x="423" y="142"/>
                </a:lnTo>
                <a:lnTo>
                  <a:pt x="423" y="134"/>
                </a:lnTo>
                <a:close/>
                <a:moveTo>
                  <a:pt x="507" y="134"/>
                </a:moveTo>
                <a:lnTo>
                  <a:pt x="569" y="134"/>
                </a:lnTo>
                <a:lnTo>
                  <a:pt x="569" y="142"/>
                </a:lnTo>
                <a:lnTo>
                  <a:pt x="507" y="142"/>
                </a:lnTo>
                <a:lnTo>
                  <a:pt x="507" y="134"/>
                </a:lnTo>
                <a:close/>
                <a:moveTo>
                  <a:pt x="592" y="134"/>
                </a:moveTo>
                <a:lnTo>
                  <a:pt x="653" y="134"/>
                </a:lnTo>
                <a:lnTo>
                  <a:pt x="653" y="142"/>
                </a:lnTo>
                <a:lnTo>
                  <a:pt x="592" y="142"/>
                </a:lnTo>
                <a:lnTo>
                  <a:pt x="592" y="134"/>
                </a:lnTo>
                <a:close/>
                <a:moveTo>
                  <a:pt x="676" y="134"/>
                </a:moveTo>
                <a:lnTo>
                  <a:pt x="738" y="134"/>
                </a:lnTo>
                <a:lnTo>
                  <a:pt x="738" y="142"/>
                </a:lnTo>
                <a:lnTo>
                  <a:pt x="676" y="142"/>
                </a:lnTo>
                <a:lnTo>
                  <a:pt x="676" y="134"/>
                </a:lnTo>
                <a:close/>
                <a:moveTo>
                  <a:pt x="761" y="134"/>
                </a:moveTo>
                <a:lnTo>
                  <a:pt x="822" y="134"/>
                </a:lnTo>
                <a:lnTo>
                  <a:pt x="822" y="142"/>
                </a:lnTo>
                <a:lnTo>
                  <a:pt x="761" y="142"/>
                </a:lnTo>
                <a:lnTo>
                  <a:pt x="761" y="134"/>
                </a:lnTo>
                <a:close/>
                <a:moveTo>
                  <a:pt x="845" y="134"/>
                </a:moveTo>
                <a:lnTo>
                  <a:pt x="906" y="134"/>
                </a:lnTo>
                <a:lnTo>
                  <a:pt x="906" y="142"/>
                </a:lnTo>
                <a:lnTo>
                  <a:pt x="845" y="142"/>
                </a:lnTo>
                <a:lnTo>
                  <a:pt x="845" y="134"/>
                </a:lnTo>
                <a:close/>
                <a:moveTo>
                  <a:pt x="930" y="134"/>
                </a:moveTo>
                <a:lnTo>
                  <a:pt x="991" y="134"/>
                </a:lnTo>
                <a:lnTo>
                  <a:pt x="991" y="142"/>
                </a:lnTo>
                <a:lnTo>
                  <a:pt x="930" y="142"/>
                </a:lnTo>
                <a:lnTo>
                  <a:pt x="930" y="134"/>
                </a:lnTo>
                <a:close/>
                <a:moveTo>
                  <a:pt x="1014" y="134"/>
                </a:moveTo>
                <a:lnTo>
                  <a:pt x="1075" y="134"/>
                </a:lnTo>
                <a:lnTo>
                  <a:pt x="1075" y="142"/>
                </a:lnTo>
                <a:lnTo>
                  <a:pt x="1014" y="142"/>
                </a:lnTo>
                <a:lnTo>
                  <a:pt x="1014" y="134"/>
                </a:lnTo>
                <a:close/>
                <a:moveTo>
                  <a:pt x="1098" y="134"/>
                </a:moveTo>
                <a:lnTo>
                  <a:pt x="1160" y="134"/>
                </a:lnTo>
                <a:lnTo>
                  <a:pt x="1160" y="142"/>
                </a:lnTo>
                <a:lnTo>
                  <a:pt x="1098" y="142"/>
                </a:lnTo>
                <a:lnTo>
                  <a:pt x="1098" y="134"/>
                </a:lnTo>
                <a:close/>
                <a:moveTo>
                  <a:pt x="1183" y="134"/>
                </a:moveTo>
                <a:lnTo>
                  <a:pt x="1244" y="134"/>
                </a:lnTo>
                <a:lnTo>
                  <a:pt x="1244" y="142"/>
                </a:lnTo>
                <a:lnTo>
                  <a:pt x="1183" y="142"/>
                </a:lnTo>
                <a:lnTo>
                  <a:pt x="1183" y="134"/>
                </a:lnTo>
                <a:close/>
                <a:moveTo>
                  <a:pt x="1267" y="134"/>
                </a:moveTo>
                <a:lnTo>
                  <a:pt x="1329" y="134"/>
                </a:lnTo>
                <a:lnTo>
                  <a:pt x="1329" y="142"/>
                </a:lnTo>
                <a:lnTo>
                  <a:pt x="1267" y="142"/>
                </a:lnTo>
                <a:lnTo>
                  <a:pt x="1267" y="134"/>
                </a:lnTo>
                <a:close/>
                <a:moveTo>
                  <a:pt x="1352" y="134"/>
                </a:moveTo>
                <a:lnTo>
                  <a:pt x="1413" y="134"/>
                </a:lnTo>
                <a:lnTo>
                  <a:pt x="1413" y="142"/>
                </a:lnTo>
                <a:lnTo>
                  <a:pt x="1352" y="142"/>
                </a:lnTo>
                <a:lnTo>
                  <a:pt x="1352" y="134"/>
                </a:lnTo>
                <a:close/>
                <a:moveTo>
                  <a:pt x="1436" y="134"/>
                </a:moveTo>
                <a:lnTo>
                  <a:pt x="1498" y="134"/>
                </a:lnTo>
                <a:lnTo>
                  <a:pt x="1498" y="142"/>
                </a:lnTo>
                <a:lnTo>
                  <a:pt x="1436" y="142"/>
                </a:lnTo>
                <a:lnTo>
                  <a:pt x="1436" y="134"/>
                </a:lnTo>
                <a:close/>
                <a:moveTo>
                  <a:pt x="1521" y="134"/>
                </a:moveTo>
                <a:lnTo>
                  <a:pt x="1582" y="134"/>
                </a:lnTo>
                <a:lnTo>
                  <a:pt x="1582" y="142"/>
                </a:lnTo>
                <a:lnTo>
                  <a:pt x="1521" y="142"/>
                </a:lnTo>
                <a:lnTo>
                  <a:pt x="1521" y="134"/>
                </a:lnTo>
                <a:close/>
                <a:moveTo>
                  <a:pt x="1605" y="134"/>
                </a:moveTo>
                <a:lnTo>
                  <a:pt x="1667" y="134"/>
                </a:lnTo>
                <a:lnTo>
                  <a:pt x="1667" y="142"/>
                </a:lnTo>
                <a:lnTo>
                  <a:pt x="1605" y="142"/>
                </a:lnTo>
                <a:lnTo>
                  <a:pt x="1605" y="134"/>
                </a:lnTo>
                <a:close/>
                <a:moveTo>
                  <a:pt x="1690" y="134"/>
                </a:moveTo>
                <a:lnTo>
                  <a:pt x="1751" y="134"/>
                </a:lnTo>
                <a:lnTo>
                  <a:pt x="1751" y="142"/>
                </a:lnTo>
                <a:lnTo>
                  <a:pt x="1690" y="142"/>
                </a:lnTo>
                <a:lnTo>
                  <a:pt x="1690" y="134"/>
                </a:lnTo>
                <a:close/>
                <a:moveTo>
                  <a:pt x="1774" y="134"/>
                </a:moveTo>
                <a:lnTo>
                  <a:pt x="1836" y="134"/>
                </a:lnTo>
                <a:lnTo>
                  <a:pt x="1836" y="142"/>
                </a:lnTo>
                <a:lnTo>
                  <a:pt x="1774" y="142"/>
                </a:lnTo>
                <a:lnTo>
                  <a:pt x="1774" y="134"/>
                </a:lnTo>
                <a:close/>
                <a:moveTo>
                  <a:pt x="1859" y="134"/>
                </a:moveTo>
                <a:lnTo>
                  <a:pt x="1920" y="134"/>
                </a:lnTo>
                <a:lnTo>
                  <a:pt x="1920" y="142"/>
                </a:lnTo>
                <a:lnTo>
                  <a:pt x="1859" y="142"/>
                </a:lnTo>
                <a:lnTo>
                  <a:pt x="1859" y="134"/>
                </a:lnTo>
                <a:close/>
                <a:moveTo>
                  <a:pt x="1943" y="134"/>
                </a:moveTo>
                <a:lnTo>
                  <a:pt x="2005" y="134"/>
                </a:lnTo>
                <a:lnTo>
                  <a:pt x="2005" y="142"/>
                </a:lnTo>
                <a:lnTo>
                  <a:pt x="1943" y="142"/>
                </a:lnTo>
                <a:lnTo>
                  <a:pt x="1943" y="134"/>
                </a:lnTo>
                <a:close/>
                <a:moveTo>
                  <a:pt x="2028" y="134"/>
                </a:moveTo>
                <a:lnTo>
                  <a:pt x="2089" y="134"/>
                </a:lnTo>
                <a:lnTo>
                  <a:pt x="2089" y="142"/>
                </a:lnTo>
                <a:lnTo>
                  <a:pt x="2028" y="142"/>
                </a:lnTo>
                <a:lnTo>
                  <a:pt x="2028" y="134"/>
                </a:lnTo>
                <a:close/>
                <a:moveTo>
                  <a:pt x="2112" y="134"/>
                </a:moveTo>
                <a:lnTo>
                  <a:pt x="2174" y="134"/>
                </a:lnTo>
                <a:lnTo>
                  <a:pt x="2174" y="142"/>
                </a:lnTo>
                <a:lnTo>
                  <a:pt x="2112" y="142"/>
                </a:lnTo>
                <a:lnTo>
                  <a:pt x="2112" y="134"/>
                </a:lnTo>
                <a:close/>
                <a:moveTo>
                  <a:pt x="2197" y="134"/>
                </a:moveTo>
                <a:lnTo>
                  <a:pt x="2258" y="134"/>
                </a:lnTo>
                <a:lnTo>
                  <a:pt x="2258" y="142"/>
                </a:lnTo>
                <a:lnTo>
                  <a:pt x="2197" y="142"/>
                </a:lnTo>
                <a:lnTo>
                  <a:pt x="2197" y="134"/>
                </a:lnTo>
                <a:close/>
                <a:moveTo>
                  <a:pt x="2281" y="134"/>
                </a:moveTo>
                <a:lnTo>
                  <a:pt x="2343" y="134"/>
                </a:lnTo>
                <a:lnTo>
                  <a:pt x="2343" y="142"/>
                </a:lnTo>
                <a:lnTo>
                  <a:pt x="2281" y="142"/>
                </a:lnTo>
                <a:lnTo>
                  <a:pt x="2281" y="134"/>
                </a:lnTo>
                <a:close/>
                <a:moveTo>
                  <a:pt x="2366" y="134"/>
                </a:moveTo>
                <a:lnTo>
                  <a:pt x="2427" y="134"/>
                </a:lnTo>
                <a:lnTo>
                  <a:pt x="2427" y="142"/>
                </a:lnTo>
                <a:lnTo>
                  <a:pt x="2366" y="142"/>
                </a:lnTo>
                <a:lnTo>
                  <a:pt x="2366" y="134"/>
                </a:lnTo>
                <a:close/>
                <a:moveTo>
                  <a:pt x="2450" y="134"/>
                </a:moveTo>
                <a:lnTo>
                  <a:pt x="2512" y="134"/>
                </a:lnTo>
                <a:lnTo>
                  <a:pt x="2512" y="142"/>
                </a:lnTo>
                <a:lnTo>
                  <a:pt x="2450" y="142"/>
                </a:lnTo>
                <a:lnTo>
                  <a:pt x="2450" y="134"/>
                </a:lnTo>
                <a:close/>
                <a:moveTo>
                  <a:pt x="2535" y="134"/>
                </a:moveTo>
                <a:lnTo>
                  <a:pt x="2596" y="134"/>
                </a:lnTo>
                <a:lnTo>
                  <a:pt x="2596" y="142"/>
                </a:lnTo>
                <a:lnTo>
                  <a:pt x="2535" y="142"/>
                </a:lnTo>
                <a:lnTo>
                  <a:pt x="2535" y="134"/>
                </a:lnTo>
                <a:close/>
                <a:moveTo>
                  <a:pt x="2619" y="134"/>
                </a:moveTo>
                <a:lnTo>
                  <a:pt x="2681" y="134"/>
                </a:lnTo>
                <a:lnTo>
                  <a:pt x="2681" y="142"/>
                </a:lnTo>
                <a:lnTo>
                  <a:pt x="2619" y="142"/>
                </a:lnTo>
                <a:lnTo>
                  <a:pt x="2619" y="134"/>
                </a:lnTo>
                <a:close/>
                <a:moveTo>
                  <a:pt x="2704" y="134"/>
                </a:moveTo>
                <a:lnTo>
                  <a:pt x="2765" y="134"/>
                </a:lnTo>
                <a:lnTo>
                  <a:pt x="2765" y="142"/>
                </a:lnTo>
                <a:lnTo>
                  <a:pt x="2704" y="142"/>
                </a:lnTo>
                <a:lnTo>
                  <a:pt x="2704" y="134"/>
                </a:lnTo>
                <a:close/>
                <a:moveTo>
                  <a:pt x="2788" y="134"/>
                </a:moveTo>
                <a:lnTo>
                  <a:pt x="2849" y="134"/>
                </a:lnTo>
                <a:lnTo>
                  <a:pt x="2849" y="142"/>
                </a:lnTo>
                <a:lnTo>
                  <a:pt x="2788" y="142"/>
                </a:lnTo>
                <a:lnTo>
                  <a:pt x="2788" y="134"/>
                </a:lnTo>
                <a:close/>
                <a:moveTo>
                  <a:pt x="2872" y="134"/>
                </a:moveTo>
                <a:lnTo>
                  <a:pt x="2934" y="134"/>
                </a:lnTo>
                <a:lnTo>
                  <a:pt x="2934" y="142"/>
                </a:lnTo>
                <a:lnTo>
                  <a:pt x="2872" y="142"/>
                </a:lnTo>
                <a:lnTo>
                  <a:pt x="2872" y="134"/>
                </a:lnTo>
                <a:close/>
                <a:moveTo>
                  <a:pt x="2957" y="134"/>
                </a:moveTo>
                <a:lnTo>
                  <a:pt x="3018" y="134"/>
                </a:lnTo>
                <a:lnTo>
                  <a:pt x="3018" y="142"/>
                </a:lnTo>
                <a:lnTo>
                  <a:pt x="2957" y="142"/>
                </a:lnTo>
                <a:lnTo>
                  <a:pt x="2957" y="134"/>
                </a:lnTo>
                <a:close/>
                <a:moveTo>
                  <a:pt x="3041" y="134"/>
                </a:moveTo>
                <a:lnTo>
                  <a:pt x="3103" y="134"/>
                </a:lnTo>
                <a:lnTo>
                  <a:pt x="3103" y="142"/>
                </a:lnTo>
                <a:lnTo>
                  <a:pt x="3041" y="142"/>
                </a:lnTo>
                <a:lnTo>
                  <a:pt x="3041" y="134"/>
                </a:lnTo>
                <a:close/>
                <a:moveTo>
                  <a:pt x="3126" y="134"/>
                </a:moveTo>
                <a:lnTo>
                  <a:pt x="3187" y="134"/>
                </a:lnTo>
                <a:lnTo>
                  <a:pt x="3187" y="142"/>
                </a:lnTo>
                <a:lnTo>
                  <a:pt x="3126" y="142"/>
                </a:lnTo>
                <a:lnTo>
                  <a:pt x="3126" y="134"/>
                </a:lnTo>
                <a:close/>
                <a:moveTo>
                  <a:pt x="3210" y="134"/>
                </a:moveTo>
                <a:lnTo>
                  <a:pt x="3272" y="134"/>
                </a:lnTo>
                <a:lnTo>
                  <a:pt x="3272" y="142"/>
                </a:lnTo>
                <a:lnTo>
                  <a:pt x="3210" y="142"/>
                </a:lnTo>
                <a:lnTo>
                  <a:pt x="3210" y="134"/>
                </a:lnTo>
                <a:close/>
                <a:moveTo>
                  <a:pt x="3295" y="134"/>
                </a:moveTo>
                <a:lnTo>
                  <a:pt x="3356" y="134"/>
                </a:lnTo>
                <a:lnTo>
                  <a:pt x="3356" y="142"/>
                </a:lnTo>
                <a:lnTo>
                  <a:pt x="3295" y="142"/>
                </a:lnTo>
                <a:lnTo>
                  <a:pt x="3295" y="134"/>
                </a:lnTo>
                <a:close/>
                <a:moveTo>
                  <a:pt x="3379" y="134"/>
                </a:moveTo>
                <a:lnTo>
                  <a:pt x="3441" y="134"/>
                </a:lnTo>
                <a:lnTo>
                  <a:pt x="3441" y="142"/>
                </a:lnTo>
                <a:lnTo>
                  <a:pt x="3379" y="142"/>
                </a:lnTo>
                <a:lnTo>
                  <a:pt x="3379" y="134"/>
                </a:lnTo>
                <a:close/>
                <a:moveTo>
                  <a:pt x="3464" y="134"/>
                </a:moveTo>
                <a:lnTo>
                  <a:pt x="3525" y="134"/>
                </a:lnTo>
                <a:lnTo>
                  <a:pt x="3525" y="142"/>
                </a:lnTo>
                <a:lnTo>
                  <a:pt x="3464" y="142"/>
                </a:lnTo>
                <a:lnTo>
                  <a:pt x="3464" y="134"/>
                </a:lnTo>
                <a:close/>
                <a:moveTo>
                  <a:pt x="3548" y="134"/>
                </a:moveTo>
                <a:lnTo>
                  <a:pt x="3610" y="134"/>
                </a:lnTo>
                <a:lnTo>
                  <a:pt x="3610" y="142"/>
                </a:lnTo>
                <a:lnTo>
                  <a:pt x="3548" y="142"/>
                </a:lnTo>
                <a:lnTo>
                  <a:pt x="3548" y="134"/>
                </a:lnTo>
                <a:close/>
                <a:moveTo>
                  <a:pt x="3633" y="134"/>
                </a:moveTo>
                <a:lnTo>
                  <a:pt x="3694" y="134"/>
                </a:lnTo>
                <a:lnTo>
                  <a:pt x="3694" y="142"/>
                </a:lnTo>
                <a:lnTo>
                  <a:pt x="3633" y="142"/>
                </a:lnTo>
                <a:lnTo>
                  <a:pt x="3633" y="134"/>
                </a:lnTo>
                <a:close/>
                <a:moveTo>
                  <a:pt x="3717" y="134"/>
                </a:moveTo>
                <a:lnTo>
                  <a:pt x="3779" y="134"/>
                </a:lnTo>
                <a:lnTo>
                  <a:pt x="3779" y="142"/>
                </a:lnTo>
                <a:lnTo>
                  <a:pt x="3717" y="142"/>
                </a:lnTo>
                <a:lnTo>
                  <a:pt x="3717" y="134"/>
                </a:lnTo>
                <a:close/>
                <a:moveTo>
                  <a:pt x="3802" y="134"/>
                </a:moveTo>
                <a:lnTo>
                  <a:pt x="3863" y="134"/>
                </a:lnTo>
                <a:lnTo>
                  <a:pt x="3863" y="142"/>
                </a:lnTo>
                <a:lnTo>
                  <a:pt x="3802" y="142"/>
                </a:lnTo>
                <a:lnTo>
                  <a:pt x="3802" y="134"/>
                </a:lnTo>
                <a:close/>
                <a:moveTo>
                  <a:pt x="3886" y="134"/>
                </a:moveTo>
                <a:lnTo>
                  <a:pt x="3948" y="134"/>
                </a:lnTo>
                <a:lnTo>
                  <a:pt x="3948" y="142"/>
                </a:lnTo>
                <a:lnTo>
                  <a:pt x="3886" y="142"/>
                </a:lnTo>
                <a:lnTo>
                  <a:pt x="3886" y="134"/>
                </a:lnTo>
                <a:close/>
                <a:moveTo>
                  <a:pt x="3971" y="134"/>
                </a:moveTo>
                <a:lnTo>
                  <a:pt x="4032" y="134"/>
                </a:lnTo>
                <a:lnTo>
                  <a:pt x="4032" y="142"/>
                </a:lnTo>
                <a:lnTo>
                  <a:pt x="3971" y="142"/>
                </a:lnTo>
                <a:lnTo>
                  <a:pt x="3971" y="134"/>
                </a:lnTo>
                <a:close/>
                <a:moveTo>
                  <a:pt x="4055" y="134"/>
                </a:moveTo>
                <a:lnTo>
                  <a:pt x="4117" y="134"/>
                </a:lnTo>
                <a:lnTo>
                  <a:pt x="4117" y="142"/>
                </a:lnTo>
                <a:lnTo>
                  <a:pt x="4055" y="142"/>
                </a:lnTo>
                <a:lnTo>
                  <a:pt x="4055" y="134"/>
                </a:lnTo>
                <a:close/>
                <a:moveTo>
                  <a:pt x="4140" y="134"/>
                </a:moveTo>
                <a:lnTo>
                  <a:pt x="4201" y="134"/>
                </a:lnTo>
                <a:lnTo>
                  <a:pt x="4201" y="142"/>
                </a:lnTo>
                <a:lnTo>
                  <a:pt x="4140" y="142"/>
                </a:lnTo>
                <a:lnTo>
                  <a:pt x="4140" y="134"/>
                </a:lnTo>
                <a:close/>
                <a:moveTo>
                  <a:pt x="4224" y="134"/>
                </a:moveTo>
                <a:lnTo>
                  <a:pt x="4286" y="134"/>
                </a:lnTo>
                <a:lnTo>
                  <a:pt x="4286" y="142"/>
                </a:lnTo>
                <a:lnTo>
                  <a:pt x="4224" y="142"/>
                </a:lnTo>
                <a:lnTo>
                  <a:pt x="4224" y="134"/>
                </a:lnTo>
                <a:close/>
                <a:moveTo>
                  <a:pt x="4309" y="134"/>
                </a:moveTo>
                <a:lnTo>
                  <a:pt x="4370" y="134"/>
                </a:lnTo>
                <a:lnTo>
                  <a:pt x="4370" y="142"/>
                </a:lnTo>
                <a:lnTo>
                  <a:pt x="4309" y="142"/>
                </a:lnTo>
                <a:lnTo>
                  <a:pt x="4309" y="134"/>
                </a:lnTo>
                <a:close/>
                <a:moveTo>
                  <a:pt x="4393" y="134"/>
                </a:moveTo>
                <a:lnTo>
                  <a:pt x="4454" y="134"/>
                </a:lnTo>
                <a:lnTo>
                  <a:pt x="4454" y="142"/>
                </a:lnTo>
                <a:lnTo>
                  <a:pt x="4393" y="142"/>
                </a:lnTo>
                <a:lnTo>
                  <a:pt x="4393" y="134"/>
                </a:lnTo>
                <a:close/>
                <a:moveTo>
                  <a:pt x="0" y="0"/>
                </a:moveTo>
                <a:lnTo>
                  <a:pt x="62" y="0"/>
                </a:lnTo>
                <a:lnTo>
                  <a:pt x="62" y="8"/>
                </a:lnTo>
                <a:lnTo>
                  <a:pt x="0" y="8"/>
                </a:lnTo>
                <a:lnTo>
                  <a:pt x="0" y="0"/>
                </a:lnTo>
                <a:close/>
                <a:moveTo>
                  <a:pt x="85" y="0"/>
                </a:moveTo>
                <a:lnTo>
                  <a:pt x="146" y="0"/>
                </a:lnTo>
                <a:lnTo>
                  <a:pt x="146" y="8"/>
                </a:lnTo>
                <a:lnTo>
                  <a:pt x="85" y="8"/>
                </a:lnTo>
                <a:lnTo>
                  <a:pt x="85" y="0"/>
                </a:lnTo>
                <a:close/>
                <a:moveTo>
                  <a:pt x="169" y="0"/>
                </a:moveTo>
                <a:lnTo>
                  <a:pt x="231" y="0"/>
                </a:lnTo>
                <a:lnTo>
                  <a:pt x="231" y="8"/>
                </a:lnTo>
                <a:lnTo>
                  <a:pt x="169" y="8"/>
                </a:lnTo>
                <a:lnTo>
                  <a:pt x="169" y="0"/>
                </a:lnTo>
                <a:close/>
                <a:moveTo>
                  <a:pt x="254" y="0"/>
                </a:moveTo>
                <a:lnTo>
                  <a:pt x="315" y="0"/>
                </a:lnTo>
                <a:lnTo>
                  <a:pt x="315" y="8"/>
                </a:lnTo>
                <a:lnTo>
                  <a:pt x="254" y="8"/>
                </a:lnTo>
                <a:lnTo>
                  <a:pt x="254" y="0"/>
                </a:lnTo>
                <a:close/>
                <a:moveTo>
                  <a:pt x="338" y="0"/>
                </a:moveTo>
                <a:lnTo>
                  <a:pt x="400" y="0"/>
                </a:lnTo>
                <a:lnTo>
                  <a:pt x="400" y="8"/>
                </a:lnTo>
                <a:lnTo>
                  <a:pt x="338" y="8"/>
                </a:lnTo>
                <a:lnTo>
                  <a:pt x="338" y="0"/>
                </a:lnTo>
                <a:close/>
                <a:moveTo>
                  <a:pt x="423" y="0"/>
                </a:moveTo>
                <a:lnTo>
                  <a:pt x="484" y="0"/>
                </a:lnTo>
                <a:lnTo>
                  <a:pt x="484" y="8"/>
                </a:lnTo>
                <a:lnTo>
                  <a:pt x="423" y="8"/>
                </a:lnTo>
                <a:lnTo>
                  <a:pt x="423" y="0"/>
                </a:lnTo>
                <a:close/>
                <a:moveTo>
                  <a:pt x="507" y="0"/>
                </a:moveTo>
                <a:lnTo>
                  <a:pt x="569" y="0"/>
                </a:lnTo>
                <a:lnTo>
                  <a:pt x="569" y="8"/>
                </a:lnTo>
                <a:lnTo>
                  <a:pt x="507" y="8"/>
                </a:lnTo>
                <a:lnTo>
                  <a:pt x="507" y="0"/>
                </a:lnTo>
                <a:close/>
                <a:moveTo>
                  <a:pt x="592" y="0"/>
                </a:moveTo>
                <a:lnTo>
                  <a:pt x="653" y="0"/>
                </a:lnTo>
                <a:lnTo>
                  <a:pt x="653" y="8"/>
                </a:lnTo>
                <a:lnTo>
                  <a:pt x="592" y="8"/>
                </a:lnTo>
                <a:lnTo>
                  <a:pt x="592" y="0"/>
                </a:lnTo>
                <a:close/>
                <a:moveTo>
                  <a:pt x="676" y="0"/>
                </a:moveTo>
                <a:lnTo>
                  <a:pt x="738" y="0"/>
                </a:lnTo>
                <a:lnTo>
                  <a:pt x="738" y="8"/>
                </a:lnTo>
                <a:lnTo>
                  <a:pt x="676" y="8"/>
                </a:lnTo>
                <a:lnTo>
                  <a:pt x="676" y="0"/>
                </a:lnTo>
                <a:close/>
                <a:moveTo>
                  <a:pt x="761" y="0"/>
                </a:moveTo>
                <a:lnTo>
                  <a:pt x="822" y="0"/>
                </a:lnTo>
                <a:lnTo>
                  <a:pt x="822" y="8"/>
                </a:lnTo>
                <a:lnTo>
                  <a:pt x="761" y="8"/>
                </a:lnTo>
                <a:lnTo>
                  <a:pt x="761" y="0"/>
                </a:lnTo>
                <a:close/>
                <a:moveTo>
                  <a:pt x="845" y="0"/>
                </a:moveTo>
                <a:lnTo>
                  <a:pt x="906" y="0"/>
                </a:lnTo>
                <a:lnTo>
                  <a:pt x="906" y="8"/>
                </a:lnTo>
                <a:lnTo>
                  <a:pt x="845" y="8"/>
                </a:lnTo>
                <a:lnTo>
                  <a:pt x="845" y="0"/>
                </a:lnTo>
                <a:close/>
                <a:moveTo>
                  <a:pt x="930" y="0"/>
                </a:moveTo>
                <a:lnTo>
                  <a:pt x="991" y="0"/>
                </a:lnTo>
                <a:lnTo>
                  <a:pt x="991" y="8"/>
                </a:lnTo>
                <a:lnTo>
                  <a:pt x="930" y="8"/>
                </a:lnTo>
                <a:lnTo>
                  <a:pt x="930" y="0"/>
                </a:lnTo>
                <a:close/>
                <a:moveTo>
                  <a:pt x="1014" y="0"/>
                </a:moveTo>
                <a:lnTo>
                  <a:pt x="1075" y="0"/>
                </a:lnTo>
                <a:lnTo>
                  <a:pt x="1075" y="8"/>
                </a:lnTo>
                <a:lnTo>
                  <a:pt x="1014" y="8"/>
                </a:lnTo>
                <a:lnTo>
                  <a:pt x="1014" y="0"/>
                </a:lnTo>
                <a:close/>
                <a:moveTo>
                  <a:pt x="1098" y="0"/>
                </a:moveTo>
                <a:lnTo>
                  <a:pt x="1160" y="0"/>
                </a:lnTo>
                <a:lnTo>
                  <a:pt x="1160" y="8"/>
                </a:lnTo>
                <a:lnTo>
                  <a:pt x="1098" y="8"/>
                </a:lnTo>
                <a:lnTo>
                  <a:pt x="1098" y="0"/>
                </a:lnTo>
                <a:close/>
                <a:moveTo>
                  <a:pt x="1183" y="0"/>
                </a:moveTo>
                <a:lnTo>
                  <a:pt x="1244" y="0"/>
                </a:lnTo>
                <a:lnTo>
                  <a:pt x="1244" y="8"/>
                </a:lnTo>
                <a:lnTo>
                  <a:pt x="1183" y="8"/>
                </a:lnTo>
                <a:lnTo>
                  <a:pt x="1183" y="0"/>
                </a:lnTo>
                <a:close/>
                <a:moveTo>
                  <a:pt x="1267" y="0"/>
                </a:moveTo>
                <a:lnTo>
                  <a:pt x="1329" y="0"/>
                </a:lnTo>
                <a:lnTo>
                  <a:pt x="1329" y="8"/>
                </a:lnTo>
                <a:lnTo>
                  <a:pt x="1267" y="8"/>
                </a:lnTo>
                <a:lnTo>
                  <a:pt x="1267" y="0"/>
                </a:lnTo>
                <a:close/>
                <a:moveTo>
                  <a:pt x="1352" y="0"/>
                </a:moveTo>
                <a:lnTo>
                  <a:pt x="1413" y="0"/>
                </a:lnTo>
                <a:lnTo>
                  <a:pt x="1413" y="8"/>
                </a:lnTo>
                <a:lnTo>
                  <a:pt x="1352" y="8"/>
                </a:lnTo>
                <a:lnTo>
                  <a:pt x="1352" y="0"/>
                </a:lnTo>
                <a:close/>
                <a:moveTo>
                  <a:pt x="1436" y="0"/>
                </a:moveTo>
                <a:lnTo>
                  <a:pt x="1498" y="0"/>
                </a:lnTo>
                <a:lnTo>
                  <a:pt x="1498" y="8"/>
                </a:lnTo>
                <a:lnTo>
                  <a:pt x="1436" y="8"/>
                </a:lnTo>
                <a:lnTo>
                  <a:pt x="1436" y="0"/>
                </a:lnTo>
                <a:close/>
                <a:moveTo>
                  <a:pt x="1521" y="0"/>
                </a:moveTo>
                <a:lnTo>
                  <a:pt x="1582" y="0"/>
                </a:lnTo>
                <a:lnTo>
                  <a:pt x="1582" y="8"/>
                </a:lnTo>
                <a:lnTo>
                  <a:pt x="1521" y="8"/>
                </a:lnTo>
                <a:lnTo>
                  <a:pt x="1521" y="0"/>
                </a:lnTo>
                <a:close/>
                <a:moveTo>
                  <a:pt x="1605" y="0"/>
                </a:moveTo>
                <a:lnTo>
                  <a:pt x="1667" y="0"/>
                </a:lnTo>
                <a:lnTo>
                  <a:pt x="1667" y="8"/>
                </a:lnTo>
                <a:lnTo>
                  <a:pt x="1605" y="8"/>
                </a:lnTo>
                <a:lnTo>
                  <a:pt x="1605" y="0"/>
                </a:lnTo>
                <a:close/>
                <a:moveTo>
                  <a:pt x="1690" y="0"/>
                </a:moveTo>
                <a:lnTo>
                  <a:pt x="1751" y="0"/>
                </a:lnTo>
                <a:lnTo>
                  <a:pt x="1751" y="8"/>
                </a:lnTo>
                <a:lnTo>
                  <a:pt x="1690" y="8"/>
                </a:lnTo>
                <a:lnTo>
                  <a:pt x="1690" y="0"/>
                </a:lnTo>
                <a:close/>
                <a:moveTo>
                  <a:pt x="1774" y="0"/>
                </a:moveTo>
                <a:lnTo>
                  <a:pt x="1836" y="0"/>
                </a:lnTo>
                <a:lnTo>
                  <a:pt x="1836" y="8"/>
                </a:lnTo>
                <a:lnTo>
                  <a:pt x="1774" y="8"/>
                </a:lnTo>
                <a:lnTo>
                  <a:pt x="1774" y="0"/>
                </a:lnTo>
                <a:close/>
                <a:moveTo>
                  <a:pt x="1859" y="0"/>
                </a:moveTo>
                <a:lnTo>
                  <a:pt x="1920" y="0"/>
                </a:lnTo>
                <a:lnTo>
                  <a:pt x="1920" y="8"/>
                </a:lnTo>
                <a:lnTo>
                  <a:pt x="1859" y="8"/>
                </a:lnTo>
                <a:lnTo>
                  <a:pt x="1859" y="0"/>
                </a:lnTo>
                <a:close/>
                <a:moveTo>
                  <a:pt x="1943" y="0"/>
                </a:moveTo>
                <a:lnTo>
                  <a:pt x="2005" y="0"/>
                </a:lnTo>
                <a:lnTo>
                  <a:pt x="2005" y="8"/>
                </a:lnTo>
                <a:lnTo>
                  <a:pt x="1943" y="8"/>
                </a:lnTo>
                <a:lnTo>
                  <a:pt x="1943" y="0"/>
                </a:lnTo>
                <a:close/>
                <a:moveTo>
                  <a:pt x="2028" y="0"/>
                </a:moveTo>
                <a:lnTo>
                  <a:pt x="2089" y="0"/>
                </a:lnTo>
                <a:lnTo>
                  <a:pt x="2089" y="8"/>
                </a:lnTo>
                <a:lnTo>
                  <a:pt x="2028" y="8"/>
                </a:lnTo>
                <a:lnTo>
                  <a:pt x="2028" y="0"/>
                </a:lnTo>
                <a:close/>
                <a:moveTo>
                  <a:pt x="2112" y="0"/>
                </a:moveTo>
                <a:lnTo>
                  <a:pt x="2174" y="0"/>
                </a:lnTo>
                <a:lnTo>
                  <a:pt x="2174" y="8"/>
                </a:lnTo>
                <a:lnTo>
                  <a:pt x="2112" y="8"/>
                </a:lnTo>
                <a:lnTo>
                  <a:pt x="2112" y="0"/>
                </a:lnTo>
                <a:close/>
                <a:moveTo>
                  <a:pt x="2197" y="0"/>
                </a:moveTo>
                <a:lnTo>
                  <a:pt x="2258" y="0"/>
                </a:lnTo>
                <a:lnTo>
                  <a:pt x="2258" y="8"/>
                </a:lnTo>
                <a:lnTo>
                  <a:pt x="2197" y="8"/>
                </a:lnTo>
                <a:lnTo>
                  <a:pt x="2197" y="0"/>
                </a:lnTo>
                <a:close/>
                <a:moveTo>
                  <a:pt x="2281" y="0"/>
                </a:moveTo>
                <a:lnTo>
                  <a:pt x="2343" y="0"/>
                </a:lnTo>
                <a:lnTo>
                  <a:pt x="2343" y="8"/>
                </a:lnTo>
                <a:lnTo>
                  <a:pt x="2281" y="8"/>
                </a:lnTo>
                <a:lnTo>
                  <a:pt x="2281" y="0"/>
                </a:lnTo>
                <a:close/>
                <a:moveTo>
                  <a:pt x="2366" y="0"/>
                </a:moveTo>
                <a:lnTo>
                  <a:pt x="2427" y="0"/>
                </a:lnTo>
                <a:lnTo>
                  <a:pt x="2427" y="8"/>
                </a:lnTo>
                <a:lnTo>
                  <a:pt x="2366" y="8"/>
                </a:lnTo>
                <a:lnTo>
                  <a:pt x="2366" y="0"/>
                </a:lnTo>
                <a:close/>
                <a:moveTo>
                  <a:pt x="2450" y="0"/>
                </a:moveTo>
                <a:lnTo>
                  <a:pt x="2512" y="0"/>
                </a:lnTo>
                <a:lnTo>
                  <a:pt x="2512" y="8"/>
                </a:lnTo>
                <a:lnTo>
                  <a:pt x="2450" y="8"/>
                </a:lnTo>
                <a:lnTo>
                  <a:pt x="2450" y="0"/>
                </a:lnTo>
                <a:close/>
                <a:moveTo>
                  <a:pt x="2535" y="0"/>
                </a:moveTo>
                <a:lnTo>
                  <a:pt x="2596" y="0"/>
                </a:lnTo>
                <a:lnTo>
                  <a:pt x="2596" y="8"/>
                </a:lnTo>
                <a:lnTo>
                  <a:pt x="2535" y="8"/>
                </a:lnTo>
                <a:lnTo>
                  <a:pt x="2535" y="0"/>
                </a:lnTo>
                <a:close/>
                <a:moveTo>
                  <a:pt x="2619" y="0"/>
                </a:moveTo>
                <a:lnTo>
                  <a:pt x="2681" y="0"/>
                </a:lnTo>
                <a:lnTo>
                  <a:pt x="2681" y="8"/>
                </a:lnTo>
                <a:lnTo>
                  <a:pt x="2619" y="8"/>
                </a:lnTo>
                <a:lnTo>
                  <a:pt x="2619" y="0"/>
                </a:lnTo>
                <a:close/>
                <a:moveTo>
                  <a:pt x="2704" y="0"/>
                </a:moveTo>
                <a:lnTo>
                  <a:pt x="2765" y="0"/>
                </a:lnTo>
                <a:lnTo>
                  <a:pt x="2765" y="8"/>
                </a:lnTo>
                <a:lnTo>
                  <a:pt x="2704" y="8"/>
                </a:lnTo>
                <a:lnTo>
                  <a:pt x="2704" y="0"/>
                </a:lnTo>
                <a:close/>
                <a:moveTo>
                  <a:pt x="2788" y="0"/>
                </a:moveTo>
                <a:lnTo>
                  <a:pt x="2849" y="0"/>
                </a:lnTo>
                <a:lnTo>
                  <a:pt x="2849" y="8"/>
                </a:lnTo>
                <a:lnTo>
                  <a:pt x="2788" y="8"/>
                </a:lnTo>
                <a:lnTo>
                  <a:pt x="2788" y="0"/>
                </a:lnTo>
                <a:close/>
                <a:moveTo>
                  <a:pt x="2872" y="0"/>
                </a:moveTo>
                <a:lnTo>
                  <a:pt x="2934" y="0"/>
                </a:lnTo>
                <a:lnTo>
                  <a:pt x="2934" y="8"/>
                </a:lnTo>
                <a:lnTo>
                  <a:pt x="2872" y="8"/>
                </a:lnTo>
                <a:lnTo>
                  <a:pt x="2872" y="0"/>
                </a:lnTo>
                <a:close/>
                <a:moveTo>
                  <a:pt x="2957" y="0"/>
                </a:moveTo>
                <a:lnTo>
                  <a:pt x="3018" y="0"/>
                </a:lnTo>
                <a:lnTo>
                  <a:pt x="3018" y="8"/>
                </a:lnTo>
                <a:lnTo>
                  <a:pt x="2957" y="8"/>
                </a:lnTo>
                <a:lnTo>
                  <a:pt x="2957" y="0"/>
                </a:lnTo>
                <a:close/>
                <a:moveTo>
                  <a:pt x="3041" y="0"/>
                </a:moveTo>
                <a:lnTo>
                  <a:pt x="3103" y="0"/>
                </a:lnTo>
                <a:lnTo>
                  <a:pt x="3103" y="8"/>
                </a:lnTo>
                <a:lnTo>
                  <a:pt x="3041" y="8"/>
                </a:lnTo>
                <a:lnTo>
                  <a:pt x="3041" y="0"/>
                </a:lnTo>
                <a:close/>
                <a:moveTo>
                  <a:pt x="3126" y="0"/>
                </a:moveTo>
                <a:lnTo>
                  <a:pt x="3187" y="0"/>
                </a:lnTo>
                <a:lnTo>
                  <a:pt x="3187" y="8"/>
                </a:lnTo>
                <a:lnTo>
                  <a:pt x="3126" y="8"/>
                </a:lnTo>
                <a:lnTo>
                  <a:pt x="3126" y="0"/>
                </a:lnTo>
                <a:close/>
                <a:moveTo>
                  <a:pt x="3210" y="0"/>
                </a:moveTo>
                <a:lnTo>
                  <a:pt x="3272" y="0"/>
                </a:lnTo>
                <a:lnTo>
                  <a:pt x="3272" y="8"/>
                </a:lnTo>
                <a:lnTo>
                  <a:pt x="3210" y="8"/>
                </a:lnTo>
                <a:lnTo>
                  <a:pt x="3210" y="0"/>
                </a:lnTo>
                <a:close/>
                <a:moveTo>
                  <a:pt x="3295" y="0"/>
                </a:moveTo>
                <a:lnTo>
                  <a:pt x="3356" y="0"/>
                </a:lnTo>
                <a:lnTo>
                  <a:pt x="3356" y="8"/>
                </a:lnTo>
                <a:lnTo>
                  <a:pt x="3295" y="8"/>
                </a:lnTo>
                <a:lnTo>
                  <a:pt x="3295" y="0"/>
                </a:lnTo>
                <a:close/>
                <a:moveTo>
                  <a:pt x="3379" y="0"/>
                </a:moveTo>
                <a:lnTo>
                  <a:pt x="3441" y="0"/>
                </a:lnTo>
                <a:lnTo>
                  <a:pt x="3441" y="8"/>
                </a:lnTo>
                <a:lnTo>
                  <a:pt x="3379" y="8"/>
                </a:lnTo>
                <a:lnTo>
                  <a:pt x="3379" y="0"/>
                </a:lnTo>
                <a:close/>
                <a:moveTo>
                  <a:pt x="3464" y="0"/>
                </a:moveTo>
                <a:lnTo>
                  <a:pt x="3525" y="0"/>
                </a:lnTo>
                <a:lnTo>
                  <a:pt x="3525" y="8"/>
                </a:lnTo>
                <a:lnTo>
                  <a:pt x="3464" y="8"/>
                </a:lnTo>
                <a:lnTo>
                  <a:pt x="3464" y="0"/>
                </a:lnTo>
                <a:close/>
                <a:moveTo>
                  <a:pt x="3548" y="0"/>
                </a:moveTo>
                <a:lnTo>
                  <a:pt x="3610" y="0"/>
                </a:lnTo>
                <a:lnTo>
                  <a:pt x="3610" y="8"/>
                </a:lnTo>
                <a:lnTo>
                  <a:pt x="3548" y="8"/>
                </a:lnTo>
                <a:lnTo>
                  <a:pt x="3548" y="0"/>
                </a:lnTo>
                <a:close/>
                <a:moveTo>
                  <a:pt x="3633" y="0"/>
                </a:moveTo>
                <a:lnTo>
                  <a:pt x="3694" y="0"/>
                </a:lnTo>
                <a:lnTo>
                  <a:pt x="3694" y="8"/>
                </a:lnTo>
                <a:lnTo>
                  <a:pt x="3633" y="8"/>
                </a:lnTo>
                <a:lnTo>
                  <a:pt x="3633" y="0"/>
                </a:lnTo>
                <a:close/>
                <a:moveTo>
                  <a:pt x="3717" y="0"/>
                </a:moveTo>
                <a:lnTo>
                  <a:pt x="3779" y="0"/>
                </a:lnTo>
                <a:lnTo>
                  <a:pt x="3779" y="8"/>
                </a:lnTo>
                <a:lnTo>
                  <a:pt x="3717" y="8"/>
                </a:lnTo>
                <a:lnTo>
                  <a:pt x="3717" y="0"/>
                </a:lnTo>
                <a:close/>
                <a:moveTo>
                  <a:pt x="3802" y="0"/>
                </a:moveTo>
                <a:lnTo>
                  <a:pt x="3863" y="0"/>
                </a:lnTo>
                <a:lnTo>
                  <a:pt x="3863" y="8"/>
                </a:lnTo>
                <a:lnTo>
                  <a:pt x="3802" y="8"/>
                </a:lnTo>
                <a:lnTo>
                  <a:pt x="3802" y="0"/>
                </a:lnTo>
                <a:close/>
                <a:moveTo>
                  <a:pt x="3886" y="0"/>
                </a:moveTo>
                <a:lnTo>
                  <a:pt x="3948" y="0"/>
                </a:lnTo>
                <a:lnTo>
                  <a:pt x="3948" y="8"/>
                </a:lnTo>
                <a:lnTo>
                  <a:pt x="3886" y="8"/>
                </a:lnTo>
                <a:lnTo>
                  <a:pt x="3886" y="0"/>
                </a:lnTo>
                <a:close/>
                <a:moveTo>
                  <a:pt x="3971" y="0"/>
                </a:moveTo>
                <a:lnTo>
                  <a:pt x="4032" y="0"/>
                </a:lnTo>
                <a:lnTo>
                  <a:pt x="4032" y="8"/>
                </a:lnTo>
                <a:lnTo>
                  <a:pt x="3971" y="8"/>
                </a:lnTo>
                <a:lnTo>
                  <a:pt x="3971" y="0"/>
                </a:lnTo>
                <a:close/>
                <a:moveTo>
                  <a:pt x="4055" y="0"/>
                </a:moveTo>
                <a:lnTo>
                  <a:pt x="4117" y="0"/>
                </a:lnTo>
                <a:lnTo>
                  <a:pt x="4117" y="8"/>
                </a:lnTo>
                <a:lnTo>
                  <a:pt x="4055" y="8"/>
                </a:lnTo>
                <a:lnTo>
                  <a:pt x="4055" y="0"/>
                </a:lnTo>
                <a:close/>
                <a:moveTo>
                  <a:pt x="4140" y="0"/>
                </a:moveTo>
                <a:lnTo>
                  <a:pt x="4201" y="0"/>
                </a:lnTo>
                <a:lnTo>
                  <a:pt x="4201" y="8"/>
                </a:lnTo>
                <a:lnTo>
                  <a:pt x="4140" y="8"/>
                </a:lnTo>
                <a:lnTo>
                  <a:pt x="4140" y="0"/>
                </a:lnTo>
                <a:close/>
                <a:moveTo>
                  <a:pt x="4224" y="0"/>
                </a:moveTo>
                <a:lnTo>
                  <a:pt x="4286" y="0"/>
                </a:lnTo>
                <a:lnTo>
                  <a:pt x="4286" y="8"/>
                </a:lnTo>
                <a:lnTo>
                  <a:pt x="4224" y="8"/>
                </a:lnTo>
                <a:lnTo>
                  <a:pt x="4224" y="0"/>
                </a:lnTo>
                <a:close/>
                <a:moveTo>
                  <a:pt x="4309" y="0"/>
                </a:moveTo>
                <a:lnTo>
                  <a:pt x="4370" y="0"/>
                </a:lnTo>
                <a:lnTo>
                  <a:pt x="4370" y="8"/>
                </a:lnTo>
                <a:lnTo>
                  <a:pt x="4309" y="8"/>
                </a:lnTo>
                <a:lnTo>
                  <a:pt x="4309" y="0"/>
                </a:lnTo>
                <a:close/>
                <a:moveTo>
                  <a:pt x="4393" y="0"/>
                </a:moveTo>
                <a:lnTo>
                  <a:pt x="4454" y="0"/>
                </a:lnTo>
                <a:lnTo>
                  <a:pt x="4454" y="8"/>
                </a:lnTo>
                <a:lnTo>
                  <a:pt x="4393" y="8"/>
                </a:lnTo>
                <a:lnTo>
                  <a:pt x="4393" y="0"/>
                </a:lnTo>
                <a:close/>
              </a:path>
            </a:pathLst>
          </a:custGeom>
          <a:solidFill>
            <a:srgbClr val="868686"/>
          </a:solidFill>
          <a:ln w="158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8"/>
          <p:cNvSpPr>
            <a:spLocks noEditPoints="1"/>
          </p:cNvSpPr>
          <p:nvPr/>
        </p:nvSpPr>
        <p:spPr bwMode="auto">
          <a:xfrm>
            <a:off x="1262063" y="1481138"/>
            <a:ext cx="7078662" cy="1938337"/>
          </a:xfrm>
          <a:custGeom>
            <a:avLst/>
            <a:gdLst>
              <a:gd name="T0" fmla="*/ 0 w 18580"/>
              <a:gd name="T1" fmla="*/ 12 h 5088"/>
              <a:gd name="T2" fmla="*/ 12 w 18580"/>
              <a:gd name="T3" fmla="*/ 0 h 5088"/>
              <a:gd name="T4" fmla="*/ 18568 w 18580"/>
              <a:gd name="T5" fmla="*/ 0 h 5088"/>
              <a:gd name="T6" fmla="*/ 18580 w 18580"/>
              <a:gd name="T7" fmla="*/ 12 h 5088"/>
              <a:gd name="T8" fmla="*/ 18580 w 18580"/>
              <a:gd name="T9" fmla="*/ 5076 h 5088"/>
              <a:gd name="T10" fmla="*/ 18568 w 18580"/>
              <a:gd name="T11" fmla="*/ 5088 h 5088"/>
              <a:gd name="T12" fmla="*/ 12 w 18580"/>
              <a:gd name="T13" fmla="*/ 5088 h 5088"/>
              <a:gd name="T14" fmla="*/ 0 w 18580"/>
              <a:gd name="T15" fmla="*/ 5076 h 5088"/>
              <a:gd name="T16" fmla="*/ 0 w 18580"/>
              <a:gd name="T17" fmla="*/ 12 h 5088"/>
              <a:gd name="T18" fmla="*/ 24 w 18580"/>
              <a:gd name="T19" fmla="*/ 5076 h 5088"/>
              <a:gd name="T20" fmla="*/ 12 w 18580"/>
              <a:gd name="T21" fmla="*/ 5064 h 5088"/>
              <a:gd name="T22" fmla="*/ 18568 w 18580"/>
              <a:gd name="T23" fmla="*/ 5064 h 5088"/>
              <a:gd name="T24" fmla="*/ 18556 w 18580"/>
              <a:gd name="T25" fmla="*/ 5076 h 5088"/>
              <a:gd name="T26" fmla="*/ 18556 w 18580"/>
              <a:gd name="T27" fmla="*/ 12 h 5088"/>
              <a:gd name="T28" fmla="*/ 18568 w 18580"/>
              <a:gd name="T29" fmla="*/ 24 h 5088"/>
              <a:gd name="T30" fmla="*/ 12 w 18580"/>
              <a:gd name="T31" fmla="*/ 24 h 5088"/>
              <a:gd name="T32" fmla="*/ 24 w 18580"/>
              <a:gd name="T33" fmla="*/ 12 h 5088"/>
              <a:gd name="T34" fmla="*/ 24 w 18580"/>
              <a:gd name="T35" fmla="*/ 5076 h 5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580" h="5088">
                <a:moveTo>
                  <a:pt x="0" y="12"/>
                </a:moveTo>
                <a:cubicBezTo>
                  <a:pt x="0" y="6"/>
                  <a:pt x="6" y="0"/>
                  <a:pt x="12" y="0"/>
                </a:cubicBezTo>
                <a:lnTo>
                  <a:pt x="18568" y="0"/>
                </a:lnTo>
                <a:cubicBezTo>
                  <a:pt x="18575" y="0"/>
                  <a:pt x="18580" y="6"/>
                  <a:pt x="18580" y="12"/>
                </a:cubicBezTo>
                <a:lnTo>
                  <a:pt x="18580" y="5076"/>
                </a:lnTo>
                <a:cubicBezTo>
                  <a:pt x="18580" y="5083"/>
                  <a:pt x="18575" y="5088"/>
                  <a:pt x="18568" y="5088"/>
                </a:cubicBezTo>
                <a:lnTo>
                  <a:pt x="12" y="5088"/>
                </a:lnTo>
                <a:cubicBezTo>
                  <a:pt x="6" y="5088"/>
                  <a:pt x="0" y="5083"/>
                  <a:pt x="0" y="5076"/>
                </a:cubicBezTo>
                <a:lnTo>
                  <a:pt x="0" y="12"/>
                </a:lnTo>
                <a:close/>
                <a:moveTo>
                  <a:pt x="24" y="5076"/>
                </a:moveTo>
                <a:lnTo>
                  <a:pt x="12" y="5064"/>
                </a:lnTo>
                <a:lnTo>
                  <a:pt x="18568" y="5064"/>
                </a:lnTo>
                <a:lnTo>
                  <a:pt x="18556" y="5076"/>
                </a:lnTo>
                <a:lnTo>
                  <a:pt x="18556" y="12"/>
                </a:lnTo>
                <a:lnTo>
                  <a:pt x="18568" y="24"/>
                </a:lnTo>
                <a:lnTo>
                  <a:pt x="12" y="24"/>
                </a:lnTo>
                <a:lnTo>
                  <a:pt x="24" y="12"/>
                </a:lnTo>
                <a:lnTo>
                  <a:pt x="24" y="5076"/>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9"/>
          <p:cNvSpPr>
            <a:spLocks noEditPoints="1"/>
          </p:cNvSpPr>
          <p:nvPr/>
        </p:nvSpPr>
        <p:spPr bwMode="auto">
          <a:xfrm>
            <a:off x="1398588" y="1944688"/>
            <a:ext cx="2093912" cy="1389062"/>
          </a:xfrm>
          <a:custGeom>
            <a:avLst/>
            <a:gdLst>
              <a:gd name="T0" fmla="*/ 0 w 1319"/>
              <a:gd name="T1" fmla="*/ 0 h 875"/>
              <a:gd name="T2" fmla="*/ 330 w 1319"/>
              <a:gd name="T3" fmla="*/ 0 h 875"/>
              <a:gd name="T4" fmla="*/ 330 w 1319"/>
              <a:gd name="T5" fmla="*/ 657 h 875"/>
              <a:gd name="T6" fmla="*/ 0 w 1319"/>
              <a:gd name="T7" fmla="*/ 657 h 875"/>
              <a:gd name="T8" fmla="*/ 0 w 1319"/>
              <a:gd name="T9" fmla="*/ 0 h 875"/>
              <a:gd name="T10" fmla="*/ 494 w 1319"/>
              <a:gd name="T11" fmla="*/ 253 h 875"/>
              <a:gd name="T12" fmla="*/ 824 w 1319"/>
              <a:gd name="T13" fmla="*/ 253 h 875"/>
              <a:gd name="T14" fmla="*/ 824 w 1319"/>
              <a:gd name="T15" fmla="*/ 657 h 875"/>
              <a:gd name="T16" fmla="*/ 494 w 1319"/>
              <a:gd name="T17" fmla="*/ 657 h 875"/>
              <a:gd name="T18" fmla="*/ 494 w 1319"/>
              <a:gd name="T19" fmla="*/ 253 h 875"/>
              <a:gd name="T20" fmla="*/ 990 w 1319"/>
              <a:gd name="T21" fmla="*/ 657 h 875"/>
              <a:gd name="T22" fmla="*/ 1319 w 1319"/>
              <a:gd name="T23" fmla="*/ 657 h 875"/>
              <a:gd name="T24" fmla="*/ 1319 w 1319"/>
              <a:gd name="T25" fmla="*/ 875 h 875"/>
              <a:gd name="T26" fmla="*/ 990 w 1319"/>
              <a:gd name="T27" fmla="*/ 875 h 875"/>
              <a:gd name="T28" fmla="*/ 990 w 1319"/>
              <a:gd name="T29" fmla="*/ 657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19" h="875">
                <a:moveTo>
                  <a:pt x="0" y="0"/>
                </a:moveTo>
                <a:lnTo>
                  <a:pt x="330" y="0"/>
                </a:lnTo>
                <a:lnTo>
                  <a:pt x="330" y="657"/>
                </a:lnTo>
                <a:lnTo>
                  <a:pt x="0" y="657"/>
                </a:lnTo>
                <a:lnTo>
                  <a:pt x="0" y="0"/>
                </a:lnTo>
                <a:close/>
                <a:moveTo>
                  <a:pt x="494" y="253"/>
                </a:moveTo>
                <a:lnTo>
                  <a:pt x="824" y="253"/>
                </a:lnTo>
                <a:lnTo>
                  <a:pt x="824" y="657"/>
                </a:lnTo>
                <a:lnTo>
                  <a:pt x="494" y="657"/>
                </a:lnTo>
                <a:lnTo>
                  <a:pt x="494" y="253"/>
                </a:lnTo>
                <a:close/>
                <a:moveTo>
                  <a:pt x="990" y="657"/>
                </a:moveTo>
                <a:lnTo>
                  <a:pt x="1319" y="657"/>
                </a:lnTo>
                <a:lnTo>
                  <a:pt x="1319" y="875"/>
                </a:lnTo>
                <a:lnTo>
                  <a:pt x="990" y="875"/>
                </a:lnTo>
                <a:lnTo>
                  <a:pt x="990" y="657"/>
                </a:ln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10"/>
          <p:cNvSpPr>
            <a:spLocks noEditPoints="1"/>
          </p:cNvSpPr>
          <p:nvPr/>
        </p:nvSpPr>
        <p:spPr bwMode="auto">
          <a:xfrm>
            <a:off x="1398588" y="1757363"/>
            <a:ext cx="2093912" cy="1230312"/>
          </a:xfrm>
          <a:custGeom>
            <a:avLst/>
            <a:gdLst>
              <a:gd name="T0" fmla="*/ 0 w 1319"/>
              <a:gd name="T1" fmla="*/ 104 h 775"/>
              <a:gd name="T2" fmla="*/ 330 w 1319"/>
              <a:gd name="T3" fmla="*/ 104 h 775"/>
              <a:gd name="T4" fmla="*/ 330 w 1319"/>
              <a:gd name="T5" fmla="*/ 118 h 775"/>
              <a:gd name="T6" fmla="*/ 0 w 1319"/>
              <a:gd name="T7" fmla="*/ 118 h 775"/>
              <a:gd name="T8" fmla="*/ 0 w 1319"/>
              <a:gd name="T9" fmla="*/ 104 h 775"/>
              <a:gd name="T10" fmla="*/ 494 w 1319"/>
              <a:gd name="T11" fmla="*/ 0 h 775"/>
              <a:gd name="T12" fmla="*/ 824 w 1319"/>
              <a:gd name="T13" fmla="*/ 0 h 775"/>
              <a:gd name="T14" fmla="*/ 824 w 1319"/>
              <a:gd name="T15" fmla="*/ 371 h 775"/>
              <a:gd name="T16" fmla="*/ 494 w 1319"/>
              <a:gd name="T17" fmla="*/ 371 h 775"/>
              <a:gd name="T18" fmla="*/ 494 w 1319"/>
              <a:gd name="T19" fmla="*/ 0 h 775"/>
              <a:gd name="T20" fmla="*/ 990 w 1319"/>
              <a:gd name="T21" fmla="*/ 457 h 775"/>
              <a:gd name="T22" fmla="*/ 1319 w 1319"/>
              <a:gd name="T23" fmla="*/ 457 h 775"/>
              <a:gd name="T24" fmla="*/ 1319 w 1319"/>
              <a:gd name="T25" fmla="*/ 775 h 775"/>
              <a:gd name="T26" fmla="*/ 990 w 1319"/>
              <a:gd name="T27" fmla="*/ 775 h 775"/>
              <a:gd name="T28" fmla="*/ 990 w 1319"/>
              <a:gd name="T29" fmla="*/ 457 h 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19" h="775">
                <a:moveTo>
                  <a:pt x="0" y="104"/>
                </a:moveTo>
                <a:lnTo>
                  <a:pt x="330" y="104"/>
                </a:lnTo>
                <a:lnTo>
                  <a:pt x="330" y="118"/>
                </a:lnTo>
                <a:lnTo>
                  <a:pt x="0" y="118"/>
                </a:lnTo>
                <a:lnTo>
                  <a:pt x="0" y="104"/>
                </a:lnTo>
                <a:close/>
                <a:moveTo>
                  <a:pt x="494" y="0"/>
                </a:moveTo>
                <a:lnTo>
                  <a:pt x="824" y="0"/>
                </a:lnTo>
                <a:lnTo>
                  <a:pt x="824" y="371"/>
                </a:lnTo>
                <a:lnTo>
                  <a:pt x="494" y="371"/>
                </a:lnTo>
                <a:lnTo>
                  <a:pt x="494" y="0"/>
                </a:lnTo>
                <a:close/>
                <a:moveTo>
                  <a:pt x="990" y="457"/>
                </a:moveTo>
                <a:lnTo>
                  <a:pt x="1319" y="457"/>
                </a:lnTo>
                <a:lnTo>
                  <a:pt x="1319" y="775"/>
                </a:lnTo>
                <a:lnTo>
                  <a:pt x="990" y="775"/>
                </a:lnTo>
                <a:lnTo>
                  <a:pt x="990" y="457"/>
                </a:lnTo>
                <a:close/>
              </a:path>
            </a:pathLst>
          </a:custGeom>
          <a:solidFill>
            <a:srgbClr val="0089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1"/>
          <p:cNvSpPr>
            <a:spLocks noEditPoints="1"/>
          </p:cNvSpPr>
          <p:nvPr/>
        </p:nvSpPr>
        <p:spPr bwMode="auto">
          <a:xfrm>
            <a:off x="3754438" y="2433638"/>
            <a:ext cx="4451350" cy="554037"/>
          </a:xfrm>
          <a:custGeom>
            <a:avLst/>
            <a:gdLst>
              <a:gd name="T0" fmla="*/ 0 w 2804"/>
              <a:gd name="T1" fmla="*/ 247 h 349"/>
              <a:gd name="T2" fmla="*/ 330 w 2804"/>
              <a:gd name="T3" fmla="*/ 247 h 349"/>
              <a:gd name="T4" fmla="*/ 330 w 2804"/>
              <a:gd name="T5" fmla="*/ 349 h 349"/>
              <a:gd name="T6" fmla="*/ 0 w 2804"/>
              <a:gd name="T7" fmla="*/ 349 h 349"/>
              <a:gd name="T8" fmla="*/ 0 w 2804"/>
              <a:gd name="T9" fmla="*/ 247 h 349"/>
              <a:gd name="T10" fmla="*/ 495 w 2804"/>
              <a:gd name="T11" fmla="*/ 0 h 349"/>
              <a:gd name="T12" fmla="*/ 825 w 2804"/>
              <a:gd name="T13" fmla="*/ 0 h 349"/>
              <a:gd name="T14" fmla="*/ 825 w 2804"/>
              <a:gd name="T15" fmla="*/ 349 h 349"/>
              <a:gd name="T16" fmla="*/ 495 w 2804"/>
              <a:gd name="T17" fmla="*/ 349 h 349"/>
              <a:gd name="T18" fmla="*/ 495 w 2804"/>
              <a:gd name="T19" fmla="*/ 0 h 349"/>
              <a:gd name="T20" fmla="*/ 990 w 2804"/>
              <a:gd name="T21" fmla="*/ 139 h 349"/>
              <a:gd name="T22" fmla="*/ 1320 w 2804"/>
              <a:gd name="T23" fmla="*/ 139 h 349"/>
              <a:gd name="T24" fmla="*/ 1320 w 2804"/>
              <a:gd name="T25" fmla="*/ 349 h 349"/>
              <a:gd name="T26" fmla="*/ 990 w 2804"/>
              <a:gd name="T27" fmla="*/ 349 h 349"/>
              <a:gd name="T28" fmla="*/ 990 w 2804"/>
              <a:gd name="T29" fmla="*/ 139 h 349"/>
              <a:gd name="T30" fmla="*/ 1485 w 2804"/>
              <a:gd name="T31" fmla="*/ 261 h 349"/>
              <a:gd name="T32" fmla="*/ 1814 w 2804"/>
              <a:gd name="T33" fmla="*/ 261 h 349"/>
              <a:gd name="T34" fmla="*/ 1814 w 2804"/>
              <a:gd name="T35" fmla="*/ 349 h 349"/>
              <a:gd name="T36" fmla="*/ 1485 w 2804"/>
              <a:gd name="T37" fmla="*/ 349 h 349"/>
              <a:gd name="T38" fmla="*/ 1485 w 2804"/>
              <a:gd name="T39" fmla="*/ 261 h 349"/>
              <a:gd name="T40" fmla="*/ 1979 w 2804"/>
              <a:gd name="T41" fmla="*/ 261 h 349"/>
              <a:gd name="T42" fmla="*/ 2310 w 2804"/>
              <a:gd name="T43" fmla="*/ 261 h 349"/>
              <a:gd name="T44" fmla="*/ 2310 w 2804"/>
              <a:gd name="T45" fmla="*/ 349 h 349"/>
              <a:gd name="T46" fmla="*/ 1979 w 2804"/>
              <a:gd name="T47" fmla="*/ 349 h 349"/>
              <a:gd name="T48" fmla="*/ 1979 w 2804"/>
              <a:gd name="T49" fmla="*/ 261 h 349"/>
              <a:gd name="T50" fmla="*/ 2475 w 2804"/>
              <a:gd name="T51" fmla="*/ 296 h 349"/>
              <a:gd name="T52" fmla="*/ 2804 w 2804"/>
              <a:gd name="T53" fmla="*/ 296 h 349"/>
              <a:gd name="T54" fmla="*/ 2804 w 2804"/>
              <a:gd name="T55" fmla="*/ 349 h 349"/>
              <a:gd name="T56" fmla="*/ 2475 w 2804"/>
              <a:gd name="T57" fmla="*/ 349 h 349"/>
              <a:gd name="T58" fmla="*/ 2475 w 2804"/>
              <a:gd name="T59" fmla="*/ 296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04" h="349">
                <a:moveTo>
                  <a:pt x="0" y="247"/>
                </a:moveTo>
                <a:lnTo>
                  <a:pt x="330" y="247"/>
                </a:lnTo>
                <a:lnTo>
                  <a:pt x="330" y="349"/>
                </a:lnTo>
                <a:lnTo>
                  <a:pt x="0" y="349"/>
                </a:lnTo>
                <a:lnTo>
                  <a:pt x="0" y="247"/>
                </a:lnTo>
                <a:close/>
                <a:moveTo>
                  <a:pt x="495" y="0"/>
                </a:moveTo>
                <a:lnTo>
                  <a:pt x="825" y="0"/>
                </a:lnTo>
                <a:lnTo>
                  <a:pt x="825" y="349"/>
                </a:lnTo>
                <a:lnTo>
                  <a:pt x="495" y="349"/>
                </a:lnTo>
                <a:lnTo>
                  <a:pt x="495" y="0"/>
                </a:lnTo>
                <a:close/>
                <a:moveTo>
                  <a:pt x="990" y="139"/>
                </a:moveTo>
                <a:lnTo>
                  <a:pt x="1320" y="139"/>
                </a:lnTo>
                <a:lnTo>
                  <a:pt x="1320" y="349"/>
                </a:lnTo>
                <a:lnTo>
                  <a:pt x="990" y="349"/>
                </a:lnTo>
                <a:lnTo>
                  <a:pt x="990" y="139"/>
                </a:lnTo>
                <a:close/>
                <a:moveTo>
                  <a:pt x="1485" y="261"/>
                </a:moveTo>
                <a:lnTo>
                  <a:pt x="1814" y="261"/>
                </a:lnTo>
                <a:lnTo>
                  <a:pt x="1814" y="349"/>
                </a:lnTo>
                <a:lnTo>
                  <a:pt x="1485" y="349"/>
                </a:lnTo>
                <a:lnTo>
                  <a:pt x="1485" y="261"/>
                </a:lnTo>
                <a:close/>
                <a:moveTo>
                  <a:pt x="1979" y="261"/>
                </a:moveTo>
                <a:lnTo>
                  <a:pt x="2310" y="261"/>
                </a:lnTo>
                <a:lnTo>
                  <a:pt x="2310" y="349"/>
                </a:lnTo>
                <a:lnTo>
                  <a:pt x="1979" y="349"/>
                </a:lnTo>
                <a:lnTo>
                  <a:pt x="1979" y="261"/>
                </a:lnTo>
                <a:close/>
                <a:moveTo>
                  <a:pt x="2475" y="296"/>
                </a:moveTo>
                <a:lnTo>
                  <a:pt x="2804" y="296"/>
                </a:lnTo>
                <a:lnTo>
                  <a:pt x="2804" y="349"/>
                </a:lnTo>
                <a:lnTo>
                  <a:pt x="2475" y="349"/>
                </a:lnTo>
                <a:lnTo>
                  <a:pt x="2475" y="296"/>
                </a:lnTo>
                <a:close/>
              </a:path>
            </a:pathLst>
          </a:custGeom>
          <a:solidFill>
            <a:srgbClr val="1737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2"/>
          <p:cNvSpPr>
            <a:spLocks noEditPoints="1"/>
          </p:cNvSpPr>
          <p:nvPr/>
        </p:nvSpPr>
        <p:spPr bwMode="auto">
          <a:xfrm>
            <a:off x="3754438" y="2116138"/>
            <a:ext cx="4451350" cy="787400"/>
          </a:xfrm>
          <a:custGeom>
            <a:avLst/>
            <a:gdLst>
              <a:gd name="T0" fmla="*/ 0 w 2804"/>
              <a:gd name="T1" fmla="*/ 334 h 496"/>
              <a:gd name="T2" fmla="*/ 330 w 2804"/>
              <a:gd name="T3" fmla="*/ 334 h 496"/>
              <a:gd name="T4" fmla="*/ 330 w 2804"/>
              <a:gd name="T5" fmla="*/ 447 h 496"/>
              <a:gd name="T6" fmla="*/ 0 w 2804"/>
              <a:gd name="T7" fmla="*/ 447 h 496"/>
              <a:gd name="T8" fmla="*/ 0 w 2804"/>
              <a:gd name="T9" fmla="*/ 334 h 496"/>
              <a:gd name="T10" fmla="*/ 495 w 2804"/>
              <a:gd name="T11" fmla="*/ 0 h 496"/>
              <a:gd name="T12" fmla="*/ 825 w 2804"/>
              <a:gd name="T13" fmla="*/ 0 h 496"/>
              <a:gd name="T14" fmla="*/ 825 w 2804"/>
              <a:gd name="T15" fmla="*/ 200 h 496"/>
              <a:gd name="T16" fmla="*/ 495 w 2804"/>
              <a:gd name="T17" fmla="*/ 200 h 496"/>
              <a:gd name="T18" fmla="*/ 495 w 2804"/>
              <a:gd name="T19" fmla="*/ 0 h 496"/>
              <a:gd name="T20" fmla="*/ 990 w 2804"/>
              <a:gd name="T21" fmla="*/ 246 h 496"/>
              <a:gd name="T22" fmla="*/ 1320 w 2804"/>
              <a:gd name="T23" fmla="*/ 246 h 496"/>
              <a:gd name="T24" fmla="*/ 1320 w 2804"/>
              <a:gd name="T25" fmla="*/ 339 h 496"/>
              <a:gd name="T26" fmla="*/ 990 w 2804"/>
              <a:gd name="T27" fmla="*/ 339 h 496"/>
              <a:gd name="T28" fmla="*/ 990 w 2804"/>
              <a:gd name="T29" fmla="*/ 246 h 496"/>
              <a:gd name="T30" fmla="*/ 1485 w 2804"/>
              <a:gd name="T31" fmla="*/ 371 h 496"/>
              <a:gd name="T32" fmla="*/ 1814 w 2804"/>
              <a:gd name="T33" fmla="*/ 371 h 496"/>
              <a:gd name="T34" fmla="*/ 1814 w 2804"/>
              <a:gd name="T35" fmla="*/ 461 h 496"/>
              <a:gd name="T36" fmla="*/ 1485 w 2804"/>
              <a:gd name="T37" fmla="*/ 461 h 496"/>
              <a:gd name="T38" fmla="*/ 1485 w 2804"/>
              <a:gd name="T39" fmla="*/ 371 h 496"/>
              <a:gd name="T40" fmla="*/ 1979 w 2804"/>
              <a:gd name="T41" fmla="*/ 403 h 496"/>
              <a:gd name="T42" fmla="*/ 2310 w 2804"/>
              <a:gd name="T43" fmla="*/ 403 h 496"/>
              <a:gd name="T44" fmla="*/ 2310 w 2804"/>
              <a:gd name="T45" fmla="*/ 461 h 496"/>
              <a:gd name="T46" fmla="*/ 1979 w 2804"/>
              <a:gd name="T47" fmla="*/ 461 h 496"/>
              <a:gd name="T48" fmla="*/ 1979 w 2804"/>
              <a:gd name="T49" fmla="*/ 403 h 496"/>
              <a:gd name="T50" fmla="*/ 2475 w 2804"/>
              <a:gd name="T51" fmla="*/ 430 h 496"/>
              <a:gd name="T52" fmla="*/ 2804 w 2804"/>
              <a:gd name="T53" fmla="*/ 430 h 496"/>
              <a:gd name="T54" fmla="*/ 2804 w 2804"/>
              <a:gd name="T55" fmla="*/ 496 h 496"/>
              <a:gd name="T56" fmla="*/ 2475 w 2804"/>
              <a:gd name="T57" fmla="*/ 496 h 496"/>
              <a:gd name="T58" fmla="*/ 2475 w 2804"/>
              <a:gd name="T59" fmla="*/ 430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804" h="496">
                <a:moveTo>
                  <a:pt x="0" y="334"/>
                </a:moveTo>
                <a:lnTo>
                  <a:pt x="330" y="334"/>
                </a:lnTo>
                <a:lnTo>
                  <a:pt x="330" y="447"/>
                </a:lnTo>
                <a:lnTo>
                  <a:pt x="0" y="447"/>
                </a:lnTo>
                <a:lnTo>
                  <a:pt x="0" y="334"/>
                </a:lnTo>
                <a:close/>
                <a:moveTo>
                  <a:pt x="495" y="0"/>
                </a:moveTo>
                <a:lnTo>
                  <a:pt x="825" y="0"/>
                </a:lnTo>
                <a:lnTo>
                  <a:pt x="825" y="200"/>
                </a:lnTo>
                <a:lnTo>
                  <a:pt x="495" y="200"/>
                </a:lnTo>
                <a:lnTo>
                  <a:pt x="495" y="0"/>
                </a:lnTo>
                <a:close/>
                <a:moveTo>
                  <a:pt x="990" y="246"/>
                </a:moveTo>
                <a:lnTo>
                  <a:pt x="1320" y="246"/>
                </a:lnTo>
                <a:lnTo>
                  <a:pt x="1320" y="339"/>
                </a:lnTo>
                <a:lnTo>
                  <a:pt x="990" y="339"/>
                </a:lnTo>
                <a:lnTo>
                  <a:pt x="990" y="246"/>
                </a:lnTo>
                <a:close/>
                <a:moveTo>
                  <a:pt x="1485" y="371"/>
                </a:moveTo>
                <a:lnTo>
                  <a:pt x="1814" y="371"/>
                </a:lnTo>
                <a:lnTo>
                  <a:pt x="1814" y="461"/>
                </a:lnTo>
                <a:lnTo>
                  <a:pt x="1485" y="461"/>
                </a:lnTo>
                <a:lnTo>
                  <a:pt x="1485" y="371"/>
                </a:lnTo>
                <a:close/>
                <a:moveTo>
                  <a:pt x="1979" y="403"/>
                </a:moveTo>
                <a:lnTo>
                  <a:pt x="2310" y="403"/>
                </a:lnTo>
                <a:lnTo>
                  <a:pt x="2310" y="461"/>
                </a:lnTo>
                <a:lnTo>
                  <a:pt x="1979" y="461"/>
                </a:lnTo>
                <a:lnTo>
                  <a:pt x="1979" y="403"/>
                </a:lnTo>
                <a:close/>
                <a:moveTo>
                  <a:pt x="2475" y="430"/>
                </a:moveTo>
                <a:lnTo>
                  <a:pt x="2804" y="430"/>
                </a:lnTo>
                <a:lnTo>
                  <a:pt x="2804" y="496"/>
                </a:lnTo>
                <a:lnTo>
                  <a:pt x="2475" y="496"/>
                </a:lnTo>
                <a:lnTo>
                  <a:pt x="2475" y="430"/>
                </a:lnTo>
                <a:close/>
              </a:path>
            </a:pathLst>
          </a:custGeom>
          <a:solidFill>
            <a:srgbClr val="0089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Rectangle 13"/>
          <p:cNvSpPr>
            <a:spLocks noChangeArrowheads="1"/>
          </p:cNvSpPr>
          <p:nvPr/>
        </p:nvSpPr>
        <p:spPr bwMode="auto">
          <a:xfrm>
            <a:off x="1262063" y="1485900"/>
            <a:ext cx="9525" cy="1928812"/>
          </a:xfrm>
          <a:prstGeom prst="rect">
            <a:avLst/>
          </a:prstGeom>
          <a:solidFill>
            <a:srgbClr val="868686"/>
          </a:solidFill>
          <a:ln w="158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6" name="Rectangle 14"/>
          <p:cNvSpPr>
            <a:spLocks noChangeArrowheads="1"/>
          </p:cNvSpPr>
          <p:nvPr/>
        </p:nvSpPr>
        <p:spPr bwMode="auto">
          <a:xfrm>
            <a:off x="1266825" y="2982913"/>
            <a:ext cx="7070725" cy="9525"/>
          </a:xfrm>
          <a:prstGeom prst="rect">
            <a:avLst/>
          </a:prstGeom>
          <a:solidFill>
            <a:srgbClr val="868686"/>
          </a:solidFill>
          <a:ln w="158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5"/>
          <p:cNvSpPr>
            <a:spLocks noEditPoints="1"/>
          </p:cNvSpPr>
          <p:nvPr/>
        </p:nvSpPr>
        <p:spPr bwMode="auto">
          <a:xfrm>
            <a:off x="1262063" y="2987675"/>
            <a:ext cx="7078662" cy="44450"/>
          </a:xfrm>
          <a:custGeom>
            <a:avLst/>
            <a:gdLst>
              <a:gd name="T0" fmla="*/ 6 w 4459"/>
              <a:gd name="T1" fmla="*/ 0 h 28"/>
              <a:gd name="T2" fmla="*/ 6 w 4459"/>
              <a:gd name="T3" fmla="*/ 28 h 28"/>
              <a:gd name="T4" fmla="*/ 0 w 4459"/>
              <a:gd name="T5" fmla="*/ 28 h 28"/>
              <a:gd name="T6" fmla="*/ 0 w 4459"/>
              <a:gd name="T7" fmla="*/ 0 h 28"/>
              <a:gd name="T8" fmla="*/ 6 w 4459"/>
              <a:gd name="T9" fmla="*/ 0 h 28"/>
              <a:gd name="T10" fmla="*/ 501 w 4459"/>
              <a:gd name="T11" fmla="*/ 0 h 28"/>
              <a:gd name="T12" fmla="*/ 501 w 4459"/>
              <a:gd name="T13" fmla="*/ 28 h 28"/>
              <a:gd name="T14" fmla="*/ 495 w 4459"/>
              <a:gd name="T15" fmla="*/ 28 h 28"/>
              <a:gd name="T16" fmla="*/ 495 w 4459"/>
              <a:gd name="T17" fmla="*/ 0 h 28"/>
              <a:gd name="T18" fmla="*/ 501 w 4459"/>
              <a:gd name="T19" fmla="*/ 0 h 28"/>
              <a:gd name="T20" fmla="*/ 996 w 4459"/>
              <a:gd name="T21" fmla="*/ 0 h 28"/>
              <a:gd name="T22" fmla="*/ 996 w 4459"/>
              <a:gd name="T23" fmla="*/ 28 h 28"/>
              <a:gd name="T24" fmla="*/ 990 w 4459"/>
              <a:gd name="T25" fmla="*/ 28 h 28"/>
              <a:gd name="T26" fmla="*/ 990 w 4459"/>
              <a:gd name="T27" fmla="*/ 0 h 28"/>
              <a:gd name="T28" fmla="*/ 996 w 4459"/>
              <a:gd name="T29" fmla="*/ 0 h 28"/>
              <a:gd name="T30" fmla="*/ 1490 w 4459"/>
              <a:gd name="T31" fmla="*/ 0 h 28"/>
              <a:gd name="T32" fmla="*/ 1490 w 4459"/>
              <a:gd name="T33" fmla="*/ 28 h 28"/>
              <a:gd name="T34" fmla="*/ 1484 w 4459"/>
              <a:gd name="T35" fmla="*/ 28 h 28"/>
              <a:gd name="T36" fmla="*/ 1484 w 4459"/>
              <a:gd name="T37" fmla="*/ 0 h 28"/>
              <a:gd name="T38" fmla="*/ 1490 w 4459"/>
              <a:gd name="T39" fmla="*/ 0 h 28"/>
              <a:gd name="T40" fmla="*/ 1986 w 4459"/>
              <a:gd name="T41" fmla="*/ 0 h 28"/>
              <a:gd name="T42" fmla="*/ 1986 w 4459"/>
              <a:gd name="T43" fmla="*/ 28 h 28"/>
              <a:gd name="T44" fmla="*/ 1980 w 4459"/>
              <a:gd name="T45" fmla="*/ 28 h 28"/>
              <a:gd name="T46" fmla="*/ 1980 w 4459"/>
              <a:gd name="T47" fmla="*/ 0 h 28"/>
              <a:gd name="T48" fmla="*/ 1986 w 4459"/>
              <a:gd name="T49" fmla="*/ 0 h 28"/>
              <a:gd name="T50" fmla="*/ 2480 w 4459"/>
              <a:gd name="T51" fmla="*/ 0 h 28"/>
              <a:gd name="T52" fmla="*/ 2480 w 4459"/>
              <a:gd name="T53" fmla="*/ 28 h 28"/>
              <a:gd name="T54" fmla="*/ 2474 w 4459"/>
              <a:gd name="T55" fmla="*/ 28 h 28"/>
              <a:gd name="T56" fmla="*/ 2474 w 4459"/>
              <a:gd name="T57" fmla="*/ 0 h 28"/>
              <a:gd name="T58" fmla="*/ 2480 w 4459"/>
              <a:gd name="T59" fmla="*/ 0 h 28"/>
              <a:gd name="T60" fmla="*/ 2975 w 4459"/>
              <a:gd name="T61" fmla="*/ 0 h 28"/>
              <a:gd name="T62" fmla="*/ 2975 w 4459"/>
              <a:gd name="T63" fmla="*/ 28 h 28"/>
              <a:gd name="T64" fmla="*/ 2970 w 4459"/>
              <a:gd name="T65" fmla="*/ 28 h 28"/>
              <a:gd name="T66" fmla="*/ 2970 w 4459"/>
              <a:gd name="T67" fmla="*/ 0 h 28"/>
              <a:gd name="T68" fmla="*/ 2975 w 4459"/>
              <a:gd name="T69" fmla="*/ 0 h 28"/>
              <a:gd name="T70" fmla="*/ 3470 w 4459"/>
              <a:gd name="T71" fmla="*/ 0 h 28"/>
              <a:gd name="T72" fmla="*/ 3470 w 4459"/>
              <a:gd name="T73" fmla="*/ 28 h 28"/>
              <a:gd name="T74" fmla="*/ 3464 w 4459"/>
              <a:gd name="T75" fmla="*/ 28 h 28"/>
              <a:gd name="T76" fmla="*/ 3464 w 4459"/>
              <a:gd name="T77" fmla="*/ 0 h 28"/>
              <a:gd name="T78" fmla="*/ 3470 w 4459"/>
              <a:gd name="T79" fmla="*/ 0 h 28"/>
              <a:gd name="T80" fmla="*/ 3965 w 4459"/>
              <a:gd name="T81" fmla="*/ 0 h 28"/>
              <a:gd name="T82" fmla="*/ 3965 w 4459"/>
              <a:gd name="T83" fmla="*/ 28 h 28"/>
              <a:gd name="T84" fmla="*/ 3959 w 4459"/>
              <a:gd name="T85" fmla="*/ 28 h 28"/>
              <a:gd name="T86" fmla="*/ 3959 w 4459"/>
              <a:gd name="T87" fmla="*/ 0 h 28"/>
              <a:gd name="T88" fmla="*/ 3965 w 4459"/>
              <a:gd name="T89" fmla="*/ 0 h 28"/>
              <a:gd name="T90" fmla="*/ 4459 w 4459"/>
              <a:gd name="T91" fmla="*/ 0 h 28"/>
              <a:gd name="T92" fmla="*/ 4459 w 4459"/>
              <a:gd name="T93" fmla="*/ 28 h 28"/>
              <a:gd name="T94" fmla="*/ 4454 w 4459"/>
              <a:gd name="T95" fmla="*/ 28 h 28"/>
              <a:gd name="T96" fmla="*/ 4454 w 4459"/>
              <a:gd name="T97" fmla="*/ 0 h 28"/>
              <a:gd name="T98" fmla="*/ 4459 w 4459"/>
              <a:gd name="T99"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459" h="28">
                <a:moveTo>
                  <a:pt x="6" y="0"/>
                </a:moveTo>
                <a:lnTo>
                  <a:pt x="6" y="28"/>
                </a:lnTo>
                <a:lnTo>
                  <a:pt x="0" y="28"/>
                </a:lnTo>
                <a:lnTo>
                  <a:pt x="0" y="0"/>
                </a:lnTo>
                <a:lnTo>
                  <a:pt x="6" y="0"/>
                </a:lnTo>
                <a:close/>
                <a:moveTo>
                  <a:pt x="501" y="0"/>
                </a:moveTo>
                <a:lnTo>
                  <a:pt x="501" y="28"/>
                </a:lnTo>
                <a:lnTo>
                  <a:pt x="495" y="28"/>
                </a:lnTo>
                <a:lnTo>
                  <a:pt x="495" y="0"/>
                </a:lnTo>
                <a:lnTo>
                  <a:pt x="501" y="0"/>
                </a:lnTo>
                <a:close/>
                <a:moveTo>
                  <a:pt x="996" y="0"/>
                </a:moveTo>
                <a:lnTo>
                  <a:pt x="996" y="28"/>
                </a:lnTo>
                <a:lnTo>
                  <a:pt x="990" y="28"/>
                </a:lnTo>
                <a:lnTo>
                  <a:pt x="990" y="0"/>
                </a:lnTo>
                <a:lnTo>
                  <a:pt x="996" y="0"/>
                </a:lnTo>
                <a:close/>
                <a:moveTo>
                  <a:pt x="1490" y="0"/>
                </a:moveTo>
                <a:lnTo>
                  <a:pt x="1490" y="28"/>
                </a:lnTo>
                <a:lnTo>
                  <a:pt x="1484" y="28"/>
                </a:lnTo>
                <a:lnTo>
                  <a:pt x="1484" y="0"/>
                </a:lnTo>
                <a:lnTo>
                  <a:pt x="1490" y="0"/>
                </a:lnTo>
                <a:close/>
                <a:moveTo>
                  <a:pt x="1986" y="0"/>
                </a:moveTo>
                <a:lnTo>
                  <a:pt x="1986" y="28"/>
                </a:lnTo>
                <a:lnTo>
                  <a:pt x="1980" y="28"/>
                </a:lnTo>
                <a:lnTo>
                  <a:pt x="1980" y="0"/>
                </a:lnTo>
                <a:lnTo>
                  <a:pt x="1986" y="0"/>
                </a:lnTo>
                <a:close/>
                <a:moveTo>
                  <a:pt x="2480" y="0"/>
                </a:moveTo>
                <a:lnTo>
                  <a:pt x="2480" y="28"/>
                </a:lnTo>
                <a:lnTo>
                  <a:pt x="2474" y="28"/>
                </a:lnTo>
                <a:lnTo>
                  <a:pt x="2474" y="0"/>
                </a:lnTo>
                <a:lnTo>
                  <a:pt x="2480" y="0"/>
                </a:lnTo>
                <a:close/>
                <a:moveTo>
                  <a:pt x="2975" y="0"/>
                </a:moveTo>
                <a:lnTo>
                  <a:pt x="2975" y="28"/>
                </a:lnTo>
                <a:lnTo>
                  <a:pt x="2970" y="28"/>
                </a:lnTo>
                <a:lnTo>
                  <a:pt x="2970" y="0"/>
                </a:lnTo>
                <a:lnTo>
                  <a:pt x="2975" y="0"/>
                </a:lnTo>
                <a:close/>
                <a:moveTo>
                  <a:pt x="3470" y="0"/>
                </a:moveTo>
                <a:lnTo>
                  <a:pt x="3470" y="28"/>
                </a:lnTo>
                <a:lnTo>
                  <a:pt x="3464" y="28"/>
                </a:lnTo>
                <a:lnTo>
                  <a:pt x="3464" y="0"/>
                </a:lnTo>
                <a:lnTo>
                  <a:pt x="3470" y="0"/>
                </a:lnTo>
                <a:close/>
                <a:moveTo>
                  <a:pt x="3965" y="0"/>
                </a:moveTo>
                <a:lnTo>
                  <a:pt x="3965" y="28"/>
                </a:lnTo>
                <a:lnTo>
                  <a:pt x="3959" y="28"/>
                </a:lnTo>
                <a:lnTo>
                  <a:pt x="3959" y="0"/>
                </a:lnTo>
                <a:lnTo>
                  <a:pt x="3965" y="0"/>
                </a:lnTo>
                <a:close/>
                <a:moveTo>
                  <a:pt x="4459" y="0"/>
                </a:moveTo>
                <a:lnTo>
                  <a:pt x="4459" y="28"/>
                </a:lnTo>
                <a:lnTo>
                  <a:pt x="4454" y="28"/>
                </a:lnTo>
                <a:lnTo>
                  <a:pt x="4454" y="0"/>
                </a:lnTo>
                <a:lnTo>
                  <a:pt x="4459" y="0"/>
                </a:lnTo>
                <a:close/>
              </a:path>
            </a:pathLst>
          </a:custGeom>
          <a:solidFill>
            <a:srgbClr val="868686"/>
          </a:solidFill>
          <a:ln w="1588" cap="flat">
            <a:solidFill>
              <a:srgbClr val="868686"/>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8" name="Rectangle 16"/>
          <p:cNvSpPr>
            <a:spLocks noChangeArrowheads="1"/>
          </p:cNvSpPr>
          <p:nvPr/>
        </p:nvSpPr>
        <p:spPr bwMode="auto">
          <a:xfrm>
            <a:off x="919163" y="3322638"/>
            <a:ext cx="271462"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-1.0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7"/>
          <p:cNvSpPr>
            <a:spLocks noChangeArrowheads="1"/>
          </p:cNvSpPr>
          <p:nvPr/>
        </p:nvSpPr>
        <p:spPr bwMode="auto">
          <a:xfrm>
            <a:off x="919163" y="3109913"/>
            <a:ext cx="271462"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-0.5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18"/>
          <p:cNvSpPr>
            <a:spLocks noChangeArrowheads="1"/>
          </p:cNvSpPr>
          <p:nvPr/>
        </p:nvSpPr>
        <p:spPr bwMode="auto">
          <a:xfrm>
            <a:off x="960438" y="2894013"/>
            <a:ext cx="2301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0.0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19"/>
          <p:cNvSpPr>
            <a:spLocks noChangeArrowheads="1"/>
          </p:cNvSpPr>
          <p:nvPr/>
        </p:nvSpPr>
        <p:spPr bwMode="auto">
          <a:xfrm>
            <a:off x="960438" y="2679700"/>
            <a:ext cx="2301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0.5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20"/>
          <p:cNvSpPr>
            <a:spLocks noChangeArrowheads="1"/>
          </p:cNvSpPr>
          <p:nvPr/>
        </p:nvSpPr>
        <p:spPr bwMode="auto">
          <a:xfrm>
            <a:off x="960438" y="2465388"/>
            <a:ext cx="2301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1.0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21"/>
          <p:cNvSpPr>
            <a:spLocks noChangeArrowheads="1"/>
          </p:cNvSpPr>
          <p:nvPr/>
        </p:nvSpPr>
        <p:spPr bwMode="auto">
          <a:xfrm>
            <a:off x="960438" y="2251075"/>
            <a:ext cx="230187"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2"/>
          <p:cNvSpPr>
            <a:spLocks noChangeArrowheads="1"/>
          </p:cNvSpPr>
          <p:nvPr/>
        </p:nvSpPr>
        <p:spPr bwMode="auto">
          <a:xfrm>
            <a:off x="960438" y="2036763"/>
            <a:ext cx="230187"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3"/>
          <p:cNvSpPr>
            <a:spLocks noChangeArrowheads="1"/>
          </p:cNvSpPr>
          <p:nvPr/>
        </p:nvSpPr>
        <p:spPr bwMode="auto">
          <a:xfrm>
            <a:off x="960438" y="1822450"/>
            <a:ext cx="230187"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4"/>
          <p:cNvSpPr>
            <a:spLocks noChangeArrowheads="1"/>
          </p:cNvSpPr>
          <p:nvPr/>
        </p:nvSpPr>
        <p:spPr bwMode="auto">
          <a:xfrm>
            <a:off x="960438" y="1608138"/>
            <a:ext cx="230187"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3.0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5"/>
          <p:cNvSpPr>
            <a:spLocks noChangeArrowheads="1"/>
          </p:cNvSpPr>
          <p:nvPr/>
        </p:nvSpPr>
        <p:spPr bwMode="auto">
          <a:xfrm>
            <a:off x="960438" y="1393825"/>
            <a:ext cx="230187"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3.5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26"/>
          <p:cNvSpPr>
            <a:spLocks noChangeArrowheads="1"/>
          </p:cNvSpPr>
          <p:nvPr/>
        </p:nvSpPr>
        <p:spPr bwMode="auto">
          <a:xfrm>
            <a:off x="1522413" y="3508375"/>
            <a:ext cx="333375"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2014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27"/>
          <p:cNvSpPr>
            <a:spLocks noChangeArrowheads="1"/>
          </p:cNvSpPr>
          <p:nvPr/>
        </p:nvSpPr>
        <p:spPr bwMode="auto">
          <a:xfrm>
            <a:off x="2306638" y="3508375"/>
            <a:ext cx="334962"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28"/>
          <p:cNvSpPr>
            <a:spLocks noChangeArrowheads="1"/>
          </p:cNvSpPr>
          <p:nvPr/>
        </p:nvSpPr>
        <p:spPr bwMode="auto">
          <a:xfrm>
            <a:off x="3092450" y="3508375"/>
            <a:ext cx="333375"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2016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29"/>
          <p:cNvSpPr>
            <a:spLocks noChangeArrowheads="1"/>
          </p:cNvSpPr>
          <p:nvPr/>
        </p:nvSpPr>
        <p:spPr bwMode="auto">
          <a:xfrm>
            <a:off x="3878263" y="3508375"/>
            <a:ext cx="333375"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2017</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4" name="Rectangle 30"/>
          <p:cNvSpPr>
            <a:spLocks noChangeArrowheads="1"/>
          </p:cNvSpPr>
          <p:nvPr/>
        </p:nvSpPr>
        <p:spPr bwMode="auto">
          <a:xfrm>
            <a:off x="4664075" y="3508375"/>
            <a:ext cx="333375"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2018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5" name="Rectangle 31"/>
          <p:cNvSpPr>
            <a:spLocks noChangeArrowheads="1"/>
          </p:cNvSpPr>
          <p:nvPr/>
        </p:nvSpPr>
        <p:spPr bwMode="auto">
          <a:xfrm>
            <a:off x="5449888" y="3508375"/>
            <a:ext cx="333375"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2019</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6" name="Rectangle 32"/>
          <p:cNvSpPr>
            <a:spLocks noChangeArrowheads="1"/>
          </p:cNvSpPr>
          <p:nvPr/>
        </p:nvSpPr>
        <p:spPr bwMode="auto">
          <a:xfrm>
            <a:off x="6235700" y="3508375"/>
            <a:ext cx="333375"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2020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7" name="Rectangle 33"/>
          <p:cNvSpPr>
            <a:spLocks noChangeArrowheads="1"/>
          </p:cNvSpPr>
          <p:nvPr/>
        </p:nvSpPr>
        <p:spPr bwMode="auto">
          <a:xfrm>
            <a:off x="7019925" y="3508375"/>
            <a:ext cx="334962"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2021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8" name="Rectangle 34"/>
          <p:cNvSpPr>
            <a:spLocks noChangeArrowheads="1"/>
          </p:cNvSpPr>
          <p:nvPr/>
        </p:nvSpPr>
        <p:spPr bwMode="auto">
          <a:xfrm>
            <a:off x="7805738" y="3508375"/>
            <a:ext cx="333375"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2022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35"/>
          <p:cNvSpPr>
            <a:spLocks noChangeArrowheads="1"/>
          </p:cNvSpPr>
          <p:nvPr/>
        </p:nvSpPr>
        <p:spPr bwMode="auto">
          <a:xfrm rot="16200000">
            <a:off x="519113" y="2238375"/>
            <a:ext cx="4857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err="1" smtClean="0">
                <a:ln>
                  <a:noFill/>
                </a:ln>
                <a:solidFill>
                  <a:srgbClr val="000000"/>
                </a:solidFill>
                <a:effectLst/>
                <a:latin typeface="Arial Narrow" pitchFamily="34" charset="0"/>
                <a:cs typeface="Arial" pitchFamily="34" charset="0"/>
              </a:rPr>
              <a:t>mb</a:t>
            </a:r>
            <a:r>
              <a:rPr kumimoji="0" lang="en-US" altLang="en-US" sz="1200" b="0" i="0" u="none" strike="noStrike" cap="none" normalizeH="0" baseline="0" dirty="0" smtClean="0">
                <a:ln>
                  <a:noFill/>
                </a:ln>
                <a:solidFill>
                  <a:srgbClr val="000000"/>
                </a:solidFill>
                <a:effectLst/>
                <a:latin typeface="Arial Narrow" pitchFamily="34" charset="0"/>
                <a:cs typeface="Arial" pitchFamily="34" charset="0"/>
              </a:rPr>
              <a:t>/d</a:t>
            </a:r>
            <a:endParaRPr kumimoji="0" lang="en-US" altLang="en-US" sz="1200" b="0" i="0" u="none" strike="noStrike" cap="none" normalizeH="0" baseline="0" dirty="0" smtClean="0">
              <a:ln>
                <a:noFill/>
              </a:ln>
              <a:solidFill>
                <a:schemeClr val="tx1"/>
              </a:solidFill>
              <a:effectLst/>
              <a:cs typeface="Arial" pitchFamily="34" charset="0"/>
            </a:endParaRPr>
          </a:p>
        </p:txBody>
      </p:sp>
      <p:sp>
        <p:nvSpPr>
          <p:cNvPr id="1030" name="Rectangle 36"/>
          <p:cNvSpPr>
            <a:spLocks noChangeArrowheads="1"/>
          </p:cNvSpPr>
          <p:nvPr/>
        </p:nvSpPr>
        <p:spPr bwMode="auto">
          <a:xfrm>
            <a:off x="2833608" y="993338"/>
            <a:ext cx="3660934" cy="307777"/>
          </a:xfrm>
          <a:prstGeom prst="rect">
            <a:avLst/>
          </a:prstGeom>
          <a:noFill/>
          <a:extLst/>
        </p:spPr>
        <p:txBody>
          <a:bodyPr wrap="square" rtlCol="0">
            <a:spAutoFit/>
          </a:bodyPr>
          <a:lstStyle/>
          <a:p>
            <a:pPr algn="ctr"/>
            <a:r>
              <a:rPr lang="en-US" altLang="en-US" sz="1400" dirty="0">
                <a:latin typeface="+mj-lt"/>
              </a:rPr>
              <a:t>Global oil supply capacity growth</a:t>
            </a:r>
          </a:p>
        </p:txBody>
      </p:sp>
      <p:sp>
        <p:nvSpPr>
          <p:cNvPr id="1031" name="Rectangle 37"/>
          <p:cNvSpPr>
            <a:spLocks noChangeArrowheads="1"/>
          </p:cNvSpPr>
          <p:nvPr/>
        </p:nvSpPr>
        <p:spPr bwMode="auto">
          <a:xfrm>
            <a:off x="3059113" y="3808413"/>
            <a:ext cx="77787" cy="77787"/>
          </a:xfrm>
          <a:prstGeom prst="rect">
            <a:avLst/>
          </a:prstGeom>
          <a:solidFill>
            <a:srgbClr val="17375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2" name="Rectangle 38"/>
          <p:cNvSpPr>
            <a:spLocks noChangeArrowheads="1"/>
          </p:cNvSpPr>
          <p:nvPr/>
        </p:nvSpPr>
        <p:spPr bwMode="auto">
          <a:xfrm>
            <a:off x="3171825" y="3756025"/>
            <a:ext cx="68103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Non-OPEC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39"/>
          <p:cNvSpPr>
            <a:spLocks noChangeArrowheads="1"/>
          </p:cNvSpPr>
          <p:nvPr/>
        </p:nvSpPr>
        <p:spPr bwMode="auto">
          <a:xfrm>
            <a:off x="5224463" y="3808413"/>
            <a:ext cx="77787" cy="77787"/>
          </a:xfrm>
          <a:prstGeom prst="rect">
            <a:avLst/>
          </a:prstGeom>
          <a:solidFill>
            <a:srgbClr val="0089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5" name="Rectangle 40"/>
          <p:cNvSpPr>
            <a:spLocks noChangeArrowheads="1"/>
          </p:cNvSpPr>
          <p:nvPr/>
        </p:nvSpPr>
        <p:spPr bwMode="auto">
          <a:xfrm>
            <a:off x="5337175" y="3756025"/>
            <a:ext cx="4095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Narrow" pitchFamily="34" charset="0"/>
                <a:cs typeface="Arial" pitchFamily="34" charset="0"/>
              </a:rPr>
              <a:t>OPEC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3269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anim calcmode="lin" valueType="num">
                                      <p:cBhvr>
                                        <p:cTn id="25" dur="1000" fill="hold"/>
                                        <p:tgtEl>
                                          <p:spTgt spid="14"/>
                                        </p:tgtEl>
                                        <p:attrNameLst>
                                          <p:attrName>ppt_x</p:attrName>
                                        </p:attrNameLst>
                                      </p:cBhvr>
                                      <p:tavLst>
                                        <p:tav tm="0">
                                          <p:val>
                                            <p:strVal val="#ppt_x"/>
                                          </p:val>
                                        </p:tav>
                                        <p:tav tm="100000">
                                          <p:val>
                                            <p:strVal val="#ppt_x"/>
                                          </p:val>
                                        </p:tav>
                                      </p:tavLst>
                                    </p:anim>
                                    <p:anim calcmode="lin" valueType="num">
                                      <p:cBhvr>
                                        <p:cTn id="2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noRot="1" noMove="1" noResize="1"/>
          </p:cNvSpPr>
          <p:nvPr>
            <p:ph type="body" sz="quarter" idx="10"/>
            <p:custDataLst>
              <p:tags r:id="rId1"/>
            </p:custDataLst>
          </p:nvPr>
        </p:nvSpPr>
        <p:spPr/>
        <p:txBody>
          <a:bodyPr/>
          <a:lstStyle/>
          <a:p>
            <a:r>
              <a:rPr lang="en-US" dirty="0" smtClean="0"/>
              <a:t>Low-cost Middle East drives solid OPEC capacity growth</a:t>
            </a:r>
            <a:endParaRPr lang="en-US" dirty="0"/>
          </a:p>
        </p:txBody>
      </p:sp>
      <p:sp>
        <p:nvSpPr>
          <p:cNvPr id="13" name="Text Placeholder 12"/>
          <p:cNvSpPr>
            <a:spLocks noGrp="1" noRot="1" noMove="1" noResize="1"/>
          </p:cNvSpPr>
          <p:nvPr>
            <p:ph type="body" sz="quarter" idx="11"/>
            <p:custDataLst>
              <p:tags r:id="rId2"/>
            </p:custDataLst>
          </p:nvPr>
        </p:nvSpPr>
        <p:spPr>
          <a:blipFill>
            <a:blip r:embed="rId5"/>
            <a:stretch>
              <a:fillRect/>
            </a:stretch>
          </a:blipFill>
        </p:spPr>
        <p:txBody>
          <a:bodyPr>
            <a:normAutofit/>
          </a:bodyPr>
          <a:lstStyle/>
          <a:p>
            <a:r>
              <a:rPr lang="en-US" dirty="0" smtClean="0"/>
              <a:t>OPEC builds 1.95 </a:t>
            </a:r>
            <a:r>
              <a:rPr lang="en-US" dirty="0" err="1" smtClean="0"/>
              <a:t>mb</a:t>
            </a:r>
            <a:r>
              <a:rPr lang="en-US" dirty="0" smtClean="0"/>
              <a:t>/d of new capacity by 2022 in anticipation of higher demand. </a:t>
            </a:r>
          </a:p>
          <a:p>
            <a:r>
              <a:rPr lang="en-US" dirty="0" smtClean="0"/>
              <a:t>Iraq leads gains, capacity shrinks in Africa and Latin America.</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926651507"/>
              </p:ext>
            </p:extLst>
          </p:nvPr>
        </p:nvGraphicFramePr>
        <p:xfrm>
          <a:off x="262468" y="948266"/>
          <a:ext cx="8629650" cy="2715792"/>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60658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graphicEl>
                                              <a:chart seriesIdx="0" categoryIdx="0" bldStep="ptInCategory"/>
                                            </p:graphicEl>
                                          </p:spTgt>
                                        </p:tgtEl>
                                        <p:attrNameLst>
                                          <p:attrName>style.visibility</p:attrName>
                                        </p:attrNameLst>
                                      </p:cBhvr>
                                      <p:to>
                                        <p:strVal val="visible"/>
                                      </p:to>
                                    </p:set>
                                    <p:anim calcmode="lin" valueType="num">
                                      <p:cBhvr additive="base">
                                        <p:cTn id="7" dur="500" fill="hold"/>
                                        <p:tgtEl>
                                          <p:spTgt spid="5">
                                            <p:graphicEl>
                                              <a:chart seriesIdx="0" categoryIdx="0" bldStep="ptInCategory"/>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chart seriesIdx="0" categoryIdx="0" bldStep="ptInCategory"/>
                                            </p:graphic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
                                            <p:graphicEl>
                                              <a:chart seriesIdx="1" categoryIdx="0" bldStep="ptInCategory"/>
                                            </p:graphicEl>
                                          </p:spTgt>
                                        </p:tgtEl>
                                        <p:attrNameLst>
                                          <p:attrName>style.visibility</p:attrName>
                                        </p:attrNameLst>
                                      </p:cBhvr>
                                      <p:to>
                                        <p:strVal val="visible"/>
                                      </p:to>
                                    </p:set>
                                    <p:anim calcmode="lin" valueType="num">
                                      <p:cBhvr additive="base">
                                        <p:cTn id="12" dur="500" fill="hold"/>
                                        <p:tgtEl>
                                          <p:spTgt spid="5">
                                            <p:graphicEl>
                                              <a:chart seriesIdx="1" categoryIdx="0" bldStep="ptInCategory"/>
                                            </p:graphic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graphicEl>
                                              <a:chart seriesIdx="1" categoryIdx="0" bldStep="ptInCategory"/>
                                            </p:graphic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5">
                                            <p:graphicEl>
                                              <a:chart seriesIdx="0" categoryIdx="1" bldStep="ptInCategory"/>
                                            </p:graphicEl>
                                          </p:spTgt>
                                        </p:tgtEl>
                                        <p:attrNameLst>
                                          <p:attrName>style.visibility</p:attrName>
                                        </p:attrNameLst>
                                      </p:cBhvr>
                                      <p:to>
                                        <p:strVal val="visible"/>
                                      </p:to>
                                    </p:set>
                                    <p:anim calcmode="lin" valueType="num">
                                      <p:cBhvr additive="base">
                                        <p:cTn id="17" dur="500" fill="hold"/>
                                        <p:tgtEl>
                                          <p:spTgt spid="5">
                                            <p:graphicEl>
                                              <a:chart seriesIdx="0" categoryIdx="1" bldStep="ptInCategory"/>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graphicEl>
                                              <a:chart seriesIdx="0" categoryIdx="1" bldStep="ptInCategory"/>
                                            </p:graphic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5">
                                            <p:graphicEl>
                                              <a:chart seriesIdx="1" categoryIdx="1" bldStep="ptInCategory"/>
                                            </p:graphicEl>
                                          </p:spTgt>
                                        </p:tgtEl>
                                        <p:attrNameLst>
                                          <p:attrName>style.visibility</p:attrName>
                                        </p:attrNameLst>
                                      </p:cBhvr>
                                      <p:to>
                                        <p:strVal val="visible"/>
                                      </p:to>
                                    </p:set>
                                    <p:anim calcmode="lin" valueType="num">
                                      <p:cBhvr additive="base">
                                        <p:cTn id="22" dur="500" fill="hold"/>
                                        <p:tgtEl>
                                          <p:spTgt spid="5">
                                            <p:graphicEl>
                                              <a:chart seriesIdx="1" categoryIdx="1" bldStep="ptInCategory"/>
                                            </p:graphicEl>
                                          </p:spTgt>
                                        </p:tgtEl>
                                        <p:attrNameLst>
                                          <p:attrName>ppt_x</p:attrName>
                                        </p:attrNameLst>
                                      </p:cBhvr>
                                      <p:tavLst>
                                        <p:tav tm="0">
                                          <p:val>
                                            <p:strVal val="#ppt_x"/>
                                          </p:val>
                                        </p:tav>
                                        <p:tav tm="100000">
                                          <p:val>
                                            <p:strVal val="#ppt_x"/>
                                          </p:val>
                                        </p:tav>
                                      </p:tavLst>
                                    </p:anim>
                                    <p:anim calcmode="lin" valueType="num">
                                      <p:cBhvr additive="base">
                                        <p:cTn id="23" dur="500" fill="hold"/>
                                        <p:tgtEl>
                                          <p:spTgt spid="5">
                                            <p:graphicEl>
                                              <a:chart seriesIdx="1" categoryIdx="1" bldStep="ptInCategory"/>
                                            </p:graphic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5">
                                            <p:graphicEl>
                                              <a:chart seriesIdx="0" categoryIdx="2" bldStep="ptInCategory"/>
                                            </p:graphicEl>
                                          </p:spTgt>
                                        </p:tgtEl>
                                        <p:attrNameLst>
                                          <p:attrName>style.visibility</p:attrName>
                                        </p:attrNameLst>
                                      </p:cBhvr>
                                      <p:to>
                                        <p:strVal val="visible"/>
                                      </p:to>
                                    </p:set>
                                    <p:anim calcmode="lin" valueType="num">
                                      <p:cBhvr additive="base">
                                        <p:cTn id="27" dur="500" fill="hold"/>
                                        <p:tgtEl>
                                          <p:spTgt spid="5">
                                            <p:graphicEl>
                                              <a:chart seriesIdx="0" categoryIdx="2" bldStep="ptInCategory"/>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graphicEl>
                                              <a:chart seriesIdx="0" categoryIdx="2" bldStep="ptInCategory"/>
                                            </p:graphic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5">
                                            <p:graphicEl>
                                              <a:chart seriesIdx="1" categoryIdx="2" bldStep="ptInCategory"/>
                                            </p:graphicEl>
                                          </p:spTgt>
                                        </p:tgtEl>
                                        <p:attrNameLst>
                                          <p:attrName>style.visibility</p:attrName>
                                        </p:attrNameLst>
                                      </p:cBhvr>
                                      <p:to>
                                        <p:strVal val="visible"/>
                                      </p:to>
                                    </p:set>
                                    <p:anim calcmode="lin" valueType="num">
                                      <p:cBhvr additive="base">
                                        <p:cTn id="32" dur="500" fill="hold"/>
                                        <p:tgtEl>
                                          <p:spTgt spid="5">
                                            <p:graphicEl>
                                              <a:chart seriesIdx="1" categoryIdx="2" bldStep="ptInCategory"/>
                                            </p:graphicEl>
                                          </p:spTgt>
                                        </p:tgtEl>
                                        <p:attrNameLst>
                                          <p:attrName>ppt_x</p:attrName>
                                        </p:attrNameLst>
                                      </p:cBhvr>
                                      <p:tavLst>
                                        <p:tav tm="0">
                                          <p:val>
                                            <p:strVal val="#ppt_x"/>
                                          </p:val>
                                        </p:tav>
                                        <p:tav tm="100000">
                                          <p:val>
                                            <p:strVal val="#ppt_x"/>
                                          </p:val>
                                        </p:tav>
                                      </p:tavLst>
                                    </p:anim>
                                    <p:anim calcmode="lin" valueType="num">
                                      <p:cBhvr additive="base">
                                        <p:cTn id="33" dur="500" fill="hold"/>
                                        <p:tgtEl>
                                          <p:spTgt spid="5">
                                            <p:graphicEl>
                                              <a:chart seriesIdx="1" categoryIdx="2" bldStep="ptInCategory"/>
                                            </p:graphic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5">
                                            <p:graphicEl>
                                              <a:chart seriesIdx="0" categoryIdx="3" bldStep="ptInCategory"/>
                                            </p:graphicEl>
                                          </p:spTgt>
                                        </p:tgtEl>
                                        <p:attrNameLst>
                                          <p:attrName>style.visibility</p:attrName>
                                        </p:attrNameLst>
                                      </p:cBhvr>
                                      <p:to>
                                        <p:strVal val="visible"/>
                                      </p:to>
                                    </p:set>
                                    <p:anim calcmode="lin" valueType="num">
                                      <p:cBhvr additive="base">
                                        <p:cTn id="37" dur="500" fill="hold"/>
                                        <p:tgtEl>
                                          <p:spTgt spid="5">
                                            <p:graphicEl>
                                              <a:chart seriesIdx="0" categoryIdx="3" bldStep="ptInCategory"/>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graphicEl>
                                              <a:chart seriesIdx="0" categoryIdx="3" bldStep="ptInCategory"/>
                                            </p:graphic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5">
                                            <p:graphicEl>
                                              <a:chart seriesIdx="1" categoryIdx="3" bldStep="ptInCategory"/>
                                            </p:graphicEl>
                                          </p:spTgt>
                                        </p:tgtEl>
                                        <p:attrNameLst>
                                          <p:attrName>style.visibility</p:attrName>
                                        </p:attrNameLst>
                                      </p:cBhvr>
                                      <p:to>
                                        <p:strVal val="visible"/>
                                      </p:to>
                                    </p:set>
                                    <p:anim calcmode="lin" valueType="num">
                                      <p:cBhvr additive="base">
                                        <p:cTn id="42" dur="500" fill="hold"/>
                                        <p:tgtEl>
                                          <p:spTgt spid="5">
                                            <p:graphicEl>
                                              <a:chart seriesIdx="1" categoryIdx="3" bldStep="ptInCategory"/>
                                            </p:graphicEl>
                                          </p:spTgt>
                                        </p:tgtEl>
                                        <p:attrNameLst>
                                          <p:attrName>ppt_x</p:attrName>
                                        </p:attrNameLst>
                                      </p:cBhvr>
                                      <p:tavLst>
                                        <p:tav tm="0">
                                          <p:val>
                                            <p:strVal val="#ppt_x"/>
                                          </p:val>
                                        </p:tav>
                                        <p:tav tm="100000">
                                          <p:val>
                                            <p:strVal val="#ppt_x"/>
                                          </p:val>
                                        </p:tav>
                                      </p:tavLst>
                                    </p:anim>
                                    <p:anim calcmode="lin" valueType="num">
                                      <p:cBhvr additive="base">
                                        <p:cTn id="43" dur="500" fill="hold"/>
                                        <p:tgtEl>
                                          <p:spTgt spid="5">
                                            <p:graphicEl>
                                              <a:chart seriesIdx="1" categoryIdx="3" bldStep="ptInCategory"/>
                                            </p:graphic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5">
                                            <p:graphicEl>
                                              <a:chart seriesIdx="0" categoryIdx="4" bldStep="ptInCategory"/>
                                            </p:graphicEl>
                                          </p:spTgt>
                                        </p:tgtEl>
                                        <p:attrNameLst>
                                          <p:attrName>style.visibility</p:attrName>
                                        </p:attrNameLst>
                                      </p:cBhvr>
                                      <p:to>
                                        <p:strVal val="visible"/>
                                      </p:to>
                                    </p:set>
                                    <p:anim calcmode="lin" valueType="num">
                                      <p:cBhvr additive="base">
                                        <p:cTn id="47" dur="500" fill="hold"/>
                                        <p:tgtEl>
                                          <p:spTgt spid="5">
                                            <p:graphicEl>
                                              <a:chart seriesIdx="0" categoryIdx="4" bldStep="ptInCategory"/>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graphicEl>
                                              <a:chart seriesIdx="0" categoryIdx="4" bldStep="ptInCategory"/>
                                            </p:graphicEl>
                                          </p:spTgt>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grpId="0" nodeType="afterEffect">
                                  <p:stCondLst>
                                    <p:cond delay="0"/>
                                  </p:stCondLst>
                                  <p:childTnLst>
                                    <p:set>
                                      <p:cBhvr>
                                        <p:cTn id="51" dur="1" fill="hold">
                                          <p:stCondLst>
                                            <p:cond delay="0"/>
                                          </p:stCondLst>
                                        </p:cTn>
                                        <p:tgtEl>
                                          <p:spTgt spid="5">
                                            <p:graphicEl>
                                              <a:chart seriesIdx="1" categoryIdx="4" bldStep="ptInCategory"/>
                                            </p:graphicEl>
                                          </p:spTgt>
                                        </p:tgtEl>
                                        <p:attrNameLst>
                                          <p:attrName>style.visibility</p:attrName>
                                        </p:attrNameLst>
                                      </p:cBhvr>
                                      <p:to>
                                        <p:strVal val="visible"/>
                                      </p:to>
                                    </p:set>
                                    <p:anim calcmode="lin" valueType="num">
                                      <p:cBhvr additive="base">
                                        <p:cTn id="52" dur="500" fill="hold"/>
                                        <p:tgtEl>
                                          <p:spTgt spid="5">
                                            <p:graphicEl>
                                              <a:chart seriesIdx="1" categoryIdx="4" bldStep="ptInCategory"/>
                                            </p:graphicEl>
                                          </p:spTgt>
                                        </p:tgtEl>
                                        <p:attrNameLst>
                                          <p:attrName>ppt_x</p:attrName>
                                        </p:attrNameLst>
                                      </p:cBhvr>
                                      <p:tavLst>
                                        <p:tav tm="0">
                                          <p:val>
                                            <p:strVal val="#ppt_x"/>
                                          </p:val>
                                        </p:tav>
                                        <p:tav tm="100000">
                                          <p:val>
                                            <p:strVal val="#ppt_x"/>
                                          </p:val>
                                        </p:tav>
                                      </p:tavLst>
                                    </p:anim>
                                    <p:anim calcmode="lin" valueType="num">
                                      <p:cBhvr additive="base">
                                        <p:cTn id="53" dur="500" fill="hold"/>
                                        <p:tgtEl>
                                          <p:spTgt spid="5">
                                            <p:graphicEl>
                                              <a:chart seriesIdx="1" categoryIdx="4" bldStep="ptInCategory"/>
                                            </p:graphicEl>
                                          </p:spTgt>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fill="hold" grpId="0" nodeType="afterEffect">
                                  <p:stCondLst>
                                    <p:cond delay="0"/>
                                  </p:stCondLst>
                                  <p:childTnLst>
                                    <p:set>
                                      <p:cBhvr>
                                        <p:cTn id="56" dur="1" fill="hold">
                                          <p:stCondLst>
                                            <p:cond delay="0"/>
                                          </p:stCondLst>
                                        </p:cTn>
                                        <p:tgtEl>
                                          <p:spTgt spid="5">
                                            <p:graphicEl>
                                              <a:chart seriesIdx="0" categoryIdx="5" bldStep="ptInCategory"/>
                                            </p:graphicEl>
                                          </p:spTgt>
                                        </p:tgtEl>
                                        <p:attrNameLst>
                                          <p:attrName>style.visibility</p:attrName>
                                        </p:attrNameLst>
                                      </p:cBhvr>
                                      <p:to>
                                        <p:strVal val="visible"/>
                                      </p:to>
                                    </p:set>
                                    <p:anim calcmode="lin" valueType="num">
                                      <p:cBhvr additive="base">
                                        <p:cTn id="57" dur="500" fill="hold"/>
                                        <p:tgtEl>
                                          <p:spTgt spid="5">
                                            <p:graphicEl>
                                              <a:chart seriesIdx="0" categoryIdx="5" bldStep="ptInCategory"/>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graphicEl>
                                              <a:chart seriesIdx="0" categoryIdx="5" bldStep="ptInCategory"/>
                                            </p:graphic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grpId="0" nodeType="afterEffect">
                                  <p:stCondLst>
                                    <p:cond delay="0"/>
                                  </p:stCondLst>
                                  <p:childTnLst>
                                    <p:set>
                                      <p:cBhvr>
                                        <p:cTn id="61" dur="1" fill="hold">
                                          <p:stCondLst>
                                            <p:cond delay="0"/>
                                          </p:stCondLst>
                                        </p:cTn>
                                        <p:tgtEl>
                                          <p:spTgt spid="5">
                                            <p:graphicEl>
                                              <a:chart seriesIdx="1" categoryIdx="5" bldStep="ptInCategory"/>
                                            </p:graphicEl>
                                          </p:spTgt>
                                        </p:tgtEl>
                                        <p:attrNameLst>
                                          <p:attrName>style.visibility</p:attrName>
                                        </p:attrNameLst>
                                      </p:cBhvr>
                                      <p:to>
                                        <p:strVal val="visible"/>
                                      </p:to>
                                    </p:set>
                                    <p:anim calcmode="lin" valueType="num">
                                      <p:cBhvr additive="base">
                                        <p:cTn id="62" dur="500" fill="hold"/>
                                        <p:tgtEl>
                                          <p:spTgt spid="5">
                                            <p:graphicEl>
                                              <a:chart seriesIdx="1" categoryIdx="5" bldStep="ptInCategory"/>
                                            </p:graphicEl>
                                          </p:spTgt>
                                        </p:tgtEl>
                                        <p:attrNameLst>
                                          <p:attrName>ppt_x</p:attrName>
                                        </p:attrNameLst>
                                      </p:cBhvr>
                                      <p:tavLst>
                                        <p:tav tm="0">
                                          <p:val>
                                            <p:strVal val="#ppt_x"/>
                                          </p:val>
                                        </p:tav>
                                        <p:tav tm="100000">
                                          <p:val>
                                            <p:strVal val="#ppt_x"/>
                                          </p:val>
                                        </p:tav>
                                      </p:tavLst>
                                    </p:anim>
                                    <p:anim calcmode="lin" valueType="num">
                                      <p:cBhvr additive="base">
                                        <p:cTn id="63" dur="500" fill="hold"/>
                                        <p:tgtEl>
                                          <p:spTgt spid="5">
                                            <p:graphicEl>
                                              <a:chart seriesIdx="1" categoryIdx="5" bldStep="ptInCategory"/>
                                            </p:graphicEl>
                                          </p:spTgt>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fill="hold" grpId="0" nodeType="afterEffect">
                                  <p:stCondLst>
                                    <p:cond delay="0"/>
                                  </p:stCondLst>
                                  <p:childTnLst>
                                    <p:set>
                                      <p:cBhvr>
                                        <p:cTn id="66" dur="1" fill="hold">
                                          <p:stCondLst>
                                            <p:cond delay="0"/>
                                          </p:stCondLst>
                                        </p:cTn>
                                        <p:tgtEl>
                                          <p:spTgt spid="5">
                                            <p:graphicEl>
                                              <a:chart seriesIdx="0" categoryIdx="6" bldStep="ptInCategory"/>
                                            </p:graphicEl>
                                          </p:spTgt>
                                        </p:tgtEl>
                                        <p:attrNameLst>
                                          <p:attrName>style.visibility</p:attrName>
                                        </p:attrNameLst>
                                      </p:cBhvr>
                                      <p:to>
                                        <p:strVal val="visible"/>
                                      </p:to>
                                    </p:set>
                                    <p:anim calcmode="lin" valueType="num">
                                      <p:cBhvr additive="base">
                                        <p:cTn id="67" dur="500" fill="hold"/>
                                        <p:tgtEl>
                                          <p:spTgt spid="5">
                                            <p:graphicEl>
                                              <a:chart seriesIdx="0" categoryIdx="6" bldStep="ptInCategory"/>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graphicEl>
                                              <a:chart seriesIdx="0" categoryIdx="6" bldStep="ptInCategory"/>
                                            </p:graphicEl>
                                          </p:spTgt>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2" presetClass="entr" presetSubtype="4" fill="hold" grpId="0" nodeType="afterEffect">
                                  <p:stCondLst>
                                    <p:cond delay="0"/>
                                  </p:stCondLst>
                                  <p:childTnLst>
                                    <p:set>
                                      <p:cBhvr>
                                        <p:cTn id="71" dur="1" fill="hold">
                                          <p:stCondLst>
                                            <p:cond delay="0"/>
                                          </p:stCondLst>
                                        </p:cTn>
                                        <p:tgtEl>
                                          <p:spTgt spid="5">
                                            <p:graphicEl>
                                              <a:chart seriesIdx="1" categoryIdx="6" bldStep="ptInCategory"/>
                                            </p:graphicEl>
                                          </p:spTgt>
                                        </p:tgtEl>
                                        <p:attrNameLst>
                                          <p:attrName>style.visibility</p:attrName>
                                        </p:attrNameLst>
                                      </p:cBhvr>
                                      <p:to>
                                        <p:strVal val="visible"/>
                                      </p:to>
                                    </p:set>
                                    <p:anim calcmode="lin" valueType="num">
                                      <p:cBhvr additive="base">
                                        <p:cTn id="72" dur="500" fill="hold"/>
                                        <p:tgtEl>
                                          <p:spTgt spid="5">
                                            <p:graphicEl>
                                              <a:chart seriesIdx="1" categoryIdx="6" bldStep="ptInCategory"/>
                                            </p:graphicEl>
                                          </p:spTgt>
                                        </p:tgtEl>
                                        <p:attrNameLst>
                                          <p:attrName>ppt_x</p:attrName>
                                        </p:attrNameLst>
                                      </p:cBhvr>
                                      <p:tavLst>
                                        <p:tav tm="0">
                                          <p:val>
                                            <p:strVal val="#ppt_x"/>
                                          </p:val>
                                        </p:tav>
                                        <p:tav tm="100000">
                                          <p:val>
                                            <p:strVal val="#ppt_x"/>
                                          </p:val>
                                        </p:tav>
                                      </p:tavLst>
                                    </p:anim>
                                    <p:anim calcmode="lin" valueType="num">
                                      <p:cBhvr additive="base">
                                        <p:cTn id="73" dur="500" fill="hold"/>
                                        <p:tgtEl>
                                          <p:spTgt spid="5">
                                            <p:graphicEl>
                                              <a:chart seriesIdx="1" categoryIdx="6" bldStep="ptInCategory"/>
                                            </p:graphicEl>
                                          </p:spTgt>
                                        </p:tgtEl>
                                        <p:attrNameLst>
                                          <p:attrName>ppt_y</p:attrName>
                                        </p:attrNameLst>
                                      </p:cBhvr>
                                      <p:tavLst>
                                        <p:tav tm="0">
                                          <p:val>
                                            <p:strVal val="1+#ppt_h/2"/>
                                          </p:val>
                                        </p:tav>
                                        <p:tav tm="100000">
                                          <p:val>
                                            <p:strVal val="#ppt_y"/>
                                          </p:val>
                                        </p:tav>
                                      </p:tavLst>
                                    </p:anim>
                                  </p:childTnLst>
                                </p:cTn>
                              </p:par>
                            </p:childTnLst>
                          </p:cTn>
                        </p:par>
                        <p:par>
                          <p:cTn id="74" fill="hold">
                            <p:stCondLst>
                              <p:cond delay="7000"/>
                            </p:stCondLst>
                            <p:childTnLst>
                              <p:par>
                                <p:cTn id="75" presetID="2" presetClass="entr" presetSubtype="1" fill="hold" grpId="0" nodeType="afterEffect">
                                  <p:stCondLst>
                                    <p:cond delay="0"/>
                                  </p:stCondLst>
                                  <p:childTnLst>
                                    <p:set>
                                      <p:cBhvr>
                                        <p:cTn id="76" dur="1" fill="hold">
                                          <p:stCondLst>
                                            <p:cond delay="0"/>
                                          </p:stCondLst>
                                        </p:cTn>
                                        <p:tgtEl>
                                          <p:spTgt spid="5">
                                            <p:graphicEl>
                                              <a:chart seriesIdx="0" categoryIdx="7" bldStep="ptInCategory"/>
                                            </p:graphicEl>
                                          </p:spTgt>
                                        </p:tgtEl>
                                        <p:attrNameLst>
                                          <p:attrName>style.visibility</p:attrName>
                                        </p:attrNameLst>
                                      </p:cBhvr>
                                      <p:to>
                                        <p:strVal val="visible"/>
                                      </p:to>
                                    </p:set>
                                    <p:anim calcmode="lin" valueType="num">
                                      <p:cBhvr additive="base">
                                        <p:cTn id="77" dur="500" fill="hold"/>
                                        <p:tgtEl>
                                          <p:spTgt spid="5">
                                            <p:graphicEl>
                                              <a:chart seriesIdx="0" categoryIdx="7" bldStep="ptInCategory"/>
                                            </p:graphicEl>
                                          </p:spTgt>
                                        </p:tgtEl>
                                        <p:attrNameLst>
                                          <p:attrName>ppt_x</p:attrName>
                                        </p:attrNameLst>
                                      </p:cBhvr>
                                      <p:tavLst>
                                        <p:tav tm="0">
                                          <p:val>
                                            <p:strVal val="#ppt_x"/>
                                          </p:val>
                                        </p:tav>
                                        <p:tav tm="100000">
                                          <p:val>
                                            <p:strVal val="#ppt_x"/>
                                          </p:val>
                                        </p:tav>
                                      </p:tavLst>
                                    </p:anim>
                                    <p:anim calcmode="lin" valueType="num">
                                      <p:cBhvr additive="base">
                                        <p:cTn id="78" dur="500" fill="hold"/>
                                        <p:tgtEl>
                                          <p:spTgt spid="5">
                                            <p:graphicEl>
                                              <a:chart seriesIdx="0" categoryIdx="7" bldStep="ptInCategory"/>
                                            </p:graphicEl>
                                          </p:spTgt>
                                        </p:tgtEl>
                                        <p:attrNameLst>
                                          <p:attrName>ppt_y</p:attrName>
                                        </p:attrNameLst>
                                      </p:cBhvr>
                                      <p:tavLst>
                                        <p:tav tm="0">
                                          <p:val>
                                            <p:strVal val="0-#ppt_h/2"/>
                                          </p:val>
                                        </p:tav>
                                        <p:tav tm="100000">
                                          <p:val>
                                            <p:strVal val="#ppt_y"/>
                                          </p:val>
                                        </p:tav>
                                      </p:tavLst>
                                    </p:anim>
                                  </p:childTnLst>
                                </p:cTn>
                              </p:par>
                            </p:childTnLst>
                          </p:cTn>
                        </p:par>
                        <p:par>
                          <p:cTn id="79" fill="hold">
                            <p:stCondLst>
                              <p:cond delay="7500"/>
                            </p:stCondLst>
                            <p:childTnLst>
                              <p:par>
                                <p:cTn id="80" presetID="2" presetClass="entr" presetSubtype="1" fill="hold" grpId="0" nodeType="afterEffect">
                                  <p:stCondLst>
                                    <p:cond delay="0"/>
                                  </p:stCondLst>
                                  <p:childTnLst>
                                    <p:set>
                                      <p:cBhvr>
                                        <p:cTn id="81" dur="1" fill="hold">
                                          <p:stCondLst>
                                            <p:cond delay="0"/>
                                          </p:stCondLst>
                                        </p:cTn>
                                        <p:tgtEl>
                                          <p:spTgt spid="5">
                                            <p:graphicEl>
                                              <a:chart seriesIdx="1" categoryIdx="7" bldStep="ptInCategory"/>
                                            </p:graphicEl>
                                          </p:spTgt>
                                        </p:tgtEl>
                                        <p:attrNameLst>
                                          <p:attrName>style.visibility</p:attrName>
                                        </p:attrNameLst>
                                      </p:cBhvr>
                                      <p:to>
                                        <p:strVal val="visible"/>
                                      </p:to>
                                    </p:set>
                                    <p:anim calcmode="lin" valueType="num">
                                      <p:cBhvr additive="base">
                                        <p:cTn id="82" dur="500" fill="hold"/>
                                        <p:tgtEl>
                                          <p:spTgt spid="5">
                                            <p:graphicEl>
                                              <a:chart seriesIdx="1" categoryIdx="7" bldStep="ptInCategory"/>
                                            </p:graphicEl>
                                          </p:spTgt>
                                        </p:tgtEl>
                                        <p:attrNameLst>
                                          <p:attrName>ppt_x</p:attrName>
                                        </p:attrNameLst>
                                      </p:cBhvr>
                                      <p:tavLst>
                                        <p:tav tm="0">
                                          <p:val>
                                            <p:strVal val="#ppt_x"/>
                                          </p:val>
                                        </p:tav>
                                        <p:tav tm="100000">
                                          <p:val>
                                            <p:strVal val="#ppt_x"/>
                                          </p:val>
                                        </p:tav>
                                      </p:tavLst>
                                    </p:anim>
                                    <p:anim calcmode="lin" valueType="num">
                                      <p:cBhvr additive="base">
                                        <p:cTn id="83" dur="500" fill="hold"/>
                                        <p:tgtEl>
                                          <p:spTgt spid="5">
                                            <p:graphicEl>
                                              <a:chart seriesIdx="1" categoryIdx="7" bldStep="ptInCategory"/>
                                            </p:graphicEl>
                                          </p:spTgt>
                                        </p:tgtEl>
                                        <p:attrNameLst>
                                          <p:attrName>ppt_y</p:attrName>
                                        </p:attrNameLst>
                                      </p:cBhvr>
                                      <p:tavLst>
                                        <p:tav tm="0">
                                          <p:val>
                                            <p:strVal val="0-#ppt_h/2"/>
                                          </p:val>
                                        </p:tav>
                                        <p:tav tm="100000">
                                          <p:val>
                                            <p:strVal val="#ppt_y"/>
                                          </p:val>
                                        </p:tav>
                                      </p:tavLst>
                                    </p:anim>
                                  </p:childTnLst>
                                </p:cTn>
                              </p:par>
                            </p:childTnLst>
                          </p:cTn>
                        </p:par>
                        <p:par>
                          <p:cTn id="84" fill="hold">
                            <p:stCondLst>
                              <p:cond delay="8000"/>
                            </p:stCondLst>
                            <p:childTnLst>
                              <p:par>
                                <p:cTn id="85" presetID="2" presetClass="entr" presetSubtype="1" fill="hold" grpId="0" nodeType="afterEffect">
                                  <p:stCondLst>
                                    <p:cond delay="0"/>
                                  </p:stCondLst>
                                  <p:childTnLst>
                                    <p:set>
                                      <p:cBhvr>
                                        <p:cTn id="86" dur="1" fill="hold">
                                          <p:stCondLst>
                                            <p:cond delay="0"/>
                                          </p:stCondLst>
                                        </p:cTn>
                                        <p:tgtEl>
                                          <p:spTgt spid="5">
                                            <p:graphicEl>
                                              <a:chart seriesIdx="0" categoryIdx="8" bldStep="ptInCategory"/>
                                            </p:graphicEl>
                                          </p:spTgt>
                                        </p:tgtEl>
                                        <p:attrNameLst>
                                          <p:attrName>style.visibility</p:attrName>
                                        </p:attrNameLst>
                                      </p:cBhvr>
                                      <p:to>
                                        <p:strVal val="visible"/>
                                      </p:to>
                                    </p:set>
                                    <p:anim calcmode="lin" valueType="num">
                                      <p:cBhvr additive="base">
                                        <p:cTn id="87" dur="500" fill="hold"/>
                                        <p:tgtEl>
                                          <p:spTgt spid="5">
                                            <p:graphicEl>
                                              <a:chart seriesIdx="0" categoryIdx="8" bldStep="ptInCategory"/>
                                            </p:graphicEl>
                                          </p:spTgt>
                                        </p:tgtEl>
                                        <p:attrNameLst>
                                          <p:attrName>ppt_x</p:attrName>
                                        </p:attrNameLst>
                                      </p:cBhvr>
                                      <p:tavLst>
                                        <p:tav tm="0">
                                          <p:val>
                                            <p:strVal val="#ppt_x"/>
                                          </p:val>
                                        </p:tav>
                                        <p:tav tm="100000">
                                          <p:val>
                                            <p:strVal val="#ppt_x"/>
                                          </p:val>
                                        </p:tav>
                                      </p:tavLst>
                                    </p:anim>
                                    <p:anim calcmode="lin" valueType="num">
                                      <p:cBhvr additive="base">
                                        <p:cTn id="88" dur="500" fill="hold"/>
                                        <p:tgtEl>
                                          <p:spTgt spid="5">
                                            <p:graphicEl>
                                              <a:chart seriesIdx="0" categoryIdx="8" bldStep="ptInCategory"/>
                                            </p:graphicEl>
                                          </p:spTgt>
                                        </p:tgtEl>
                                        <p:attrNameLst>
                                          <p:attrName>ppt_y</p:attrName>
                                        </p:attrNameLst>
                                      </p:cBhvr>
                                      <p:tavLst>
                                        <p:tav tm="0">
                                          <p:val>
                                            <p:strVal val="0-#ppt_h/2"/>
                                          </p:val>
                                        </p:tav>
                                        <p:tav tm="100000">
                                          <p:val>
                                            <p:strVal val="#ppt_y"/>
                                          </p:val>
                                        </p:tav>
                                      </p:tavLst>
                                    </p:anim>
                                  </p:childTnLst>
                                </p:cTn>
                              </p:par>
                            </p:childTnLst>
                          </p:cTn>
                        </p:par>
                        <p:par>
                          <p:cTn id="89" fill="hold">
                            <p:stCondLst>
                              <p:cond delay="8500"/>
                            </p:stCondLst>
                            <p:childTnLst>
                              <p:par>
                                <p:cTn id="90" presetID="2" presetClass="entr" presetSubtype="1" fill="hold" grpId="0" nodeType="afterEffect">
                                  <p:stCondLst>
                                    <p:cond delay="0"/>
                                  </p:stCondLst>
                                  <p:childTnLst>
                                    <p:set>
                                      <p:cBhvr>
                                        <p:cTn id="91" dur="1" fill="hold">
                                          <p:stCondLst>
                                            <p:cond delay="0"/>
                                          </p:stCondLst>
                                        </p:cTn>
                                        <p:tgtEl>
                                          <p:spTgt spid="5">
                                            <p:graphicEl>
                                              <a:chart seriesIdx="1" categoryIdx="8" bldStep="ptInCategory"/>
                                            </p:graphicEl>
                                          </p:spTgt>
                                        </p:tgtEl>
                                        <p:attrNameLst>
                                          <p:attrName>style.visibility</p:attrName>
                                        </p:attrNameLst>
                                      </p:cBhvr>
                                      <p:to>
                                        <p:strVal val="visible"/>
                                      </p:to>
                                    </p:set>
                                    <p:anim calcmode="lin" valueType="num">
                                      <p:cBhvr additive="base">
                                        <p:cTn id="92" dur="500" fill="hold"/>
                                        <p:tgtEl>
                                          <p:spTgt spid="5">
                                            <p:graphicEl>
                                              <a:chart seriesIdx="1" categoryIdx="8" bldStep="ptInCategory"/>
                                            </p:graphicEl>
                                          </p:spTgt>
                                        </p:tgtEl>
                                        <p:attrNameLst>
                                          <p:attrName>ppt_x</p:attrName>
                                        </p:attrNameLst>
                                      </p:cBhvr>
                                      <p:tavLst>
                                        <p:tav tm="0">
                                          <p:val>
                                            <p:strVal val="#ppt_x"/>
                                          </p:val>
                                        </p:tav>
                                        <p:tav tm="100000">
                                          <p:val>
                                            <p:strVal val="#ppt_x"/>
                                          </p:val>
                                        </p:tav>
                                      </p:tavLst>
                                    </p:anim>
                                    <p:anim calcmode="lin" valueType="num">
                                      <p:cBhvr additive="base">
                                        <p:cTn id="93" dur="500" fill="hold"/>
                                        <p:tgtEl>
                                          <p:spTgt spid="5">
                                            <p:graphicEl>
                                              <a:chart seriesIdx="1" categoryIdx="8" bldStep="ptInCategory"/>
                                            </p:graphicEl>
                                          </p:spTgt>
                                        </p:tgtEl>
                                        <p:attrNameLst>
                                          <p:attrName>ppt_y</p:attrName>
                                        </p:attrNameLst>
                                      </p:cBhvr>
                                      <p:tavLst>
                                        <p:tav tm="0">
                                          <p:val>
                                            <p:strVal val="0-#ppt_h/2"/>
                                          </p:val>
                                        </p:tav>
                                        <p:tav tm="100000">
                                          <p:val>
                                            <p:strVal val="#ppt_y"/>
                                          </p:val>
                                        </p:tav>
                                      </p:tavLst>
                                    </p:anim>
                                  </p:childTnLst>
                                </p:cTn>
                              </p:par>
                            </p:childTnLst>
                          </p:cTn>
                        </p:par>
                        <p:par>
                          <p:cTn id="94" fill="hold">
                            <p:stCondLst>
                              <p:cond delay="9000"/>
                            </p:stCondLst>
                            <p:childTnLst>
                              <p:par>
                                <p:cTn id="95" presetID="2" presetClass="entr" presetSubtype="1" fill="hold" grpId="0" nodeType="afterEffect">
                                  <p:stCondLst>
                                    <p:cond delay="0"/>
                                  </p:stCondLst>
                                  <p:childTnLst>
                                    <p:set>
                                      <p:cBhvr>
                                        <p:cTn id="96" dur="1" fill="hold">
                                          <p:stCondLst>
                                            <p:cond delay="0"/>
                                          </p:stCondLst>
                                        </p:cTn>
                                        <p:tgtEl>
                                          <p:spTgt spid="5">
                                            <p:graphicEl>
                                              <a:chart seriesIdx="0" categoryIdx="9" bldStep="ptInCategory"/>
                                            </p:graphicEl>
                                          </p:spTgt>
                                        </p:tgtEl>
                                        <p:attrNameLst>
                                          <p:attrName>style.visibility</p:attrName>
                                        </p:attrNameLst>
                                      </p:cBhvr>
                                      <p:to>
                                        <p:strVal val="visible"/>
                                      </p:to>
                                    </p:set>
                                    <p:anim calcmode="lin" valueType="num">
                                      <p:cBhvr additive="base">
                                        <p:cTn id="97" dur="500" fill="hold"/>
                                        <p:tgtEl>
                                          <p:spTgt spid="5">
                                            <p:graphicEl>
                                              <a:chart seriesIdx="0" categoryIdx="9" bldStep="ptInCategory"/>
                                            </p:graphicEl>
                                          </p:spTgt>
                                        </p:tgtEl>
                                        <p:attrNameLst>
                                          <p:attrName>ppt_x</p:attrName>
                                        </p:attrNameLst>
                                      </p:cBhvr>
                                      <p:tavLst>
                                        <p:tav tm="0">
                                          <p:val>
                                            <p:strVal val="#ppt_x"/>
                                          </p:val>
                                        </p:tav>
                                        <p:tav tm="100000">
                                          <p:val>
                                            <p:strVal val="#ppt_x"/>
                                          </p:val>
                                        </p:tav>
                                      </p:tavLst>
                                    </p:anim>
                                    <p:anim calcmode="lin" valueType="num">
                                      <p:cBhvr additive="base">
                                        <p:cTn id="98" dur="500" fill="hold"/>
                                        <p:tgtEl>
                                          <p:spTgt spid="5">
                                            <p:graphicEl>
                                              <a:chart seriesIdx="0" categoryIdx="9" bldStep="ptInCategory"/>
                                            </p:graphicEl>
                                          </p:spTgt>
                                        </p:tgtEl>
                                        <p:attrNameLst>
                                          <p:attrName>ppt_y</p:attrName>
                                        </p:attrNameLst>
                                      </p:cBhvr>
                                      <p:tavLst>
                                        <p:tav tm="0">
                                          <p:val>
                                            <p:strVal val="0-#ppt_h/2"/>
                                          </p:val>
                                        </p:tav>
                                        <p:tav tm="100000">
                                          <p:val>
                                            <p:strVal val="#ppt_y"/>
                                          </p:val>
                                        </p:tav>
                                      </p:tavLst>
                                    </p:anim>
                                  </p:childTnLst>
                                </p:cTn>
                              </p:par>
                            </p:childTnLst>
                          </p:cTn>
                        </p:par>
                        <p:par>
                          <p:cTn id="99" fill="hold">
                            <p:stCondLst>
                              <p:cond delay="9500"/>
                            </p:stCondLst>
                            <p:childTnLst>
                              <p:par>
                                <p:cTn id="100" presetID="2" presetClass="entr" presetSubtype="1" fill="hold" grpId="0" nodeType="afterEffect">
                                  <p:stCondLst>
                                    <p:cond delay="0"/>
                                  </p:stCondLst>
                                  <p:childTnLst>
                                    <p:set>
                                      <p:cBhvr>
                                        <p:cTn id="101" dur="1" fill="hold">
                                          <p:stCondLst>
                                            <p:cond delay="0"/>
                                          </p:stCondLst>
                                        </p:cTn>
                                        <p:tgtEl>
                                          <p:spTgt spid="5">
                                            <p:graphicEl>
                                              <a:chart seriesIdx="1" categoryIdx="9" bldStep="ptInCategory"/>
                                            </p:graphicEl>
                                          </p:spTgt>
                                        </p:tgtEl>
                                        <p:attrNameLst>
                                          <p:attrName>style.visibility</p:attrName>
                                        </p:attrNameLst>
                                      </p:cBhvr>
                                      <p:to>
                                        <p:strVal val="visible"/>
                                      </p:to>
                                    </p:set>
                                    <p:anim calcmode="lin" valueType="num">
                                      <p:cBhvr additive="base">
                                        <p:cTn id="102" dur="500" fill="hold"/>
                                        <p:tgtEl>
                                          <p:spTgt spid="5">
                                            <p:graphicEl>
                                              <a:chart seriesIdx="1" categoryIdx="9" bldStep="ptInCategory"/>
                                            </p:graphicEl>
                                          </p:spTgt>
                                        </p:tgtEl>
                                        <p:attrNameLst>
                                          <p:attrName>ppt_x</p:attrName>
                                        </p:attrNameLst>
                                      </p:cBhvr>
                                      <p:tavLst>
                                        <p:tav tm="0">
                                          <p:val>
                                            <p:strVal val="#ppt_x"/>
                                          </p:val>
                                        </p:tav>
                                        <p:tav tm="100000">
                                          <p:val>
                                            <p:strVal val="#ppt_x"/>
                                          </p:val>
                                        </p:tav>
                                      </p:tavLst>
                                    </p:anim>
                                    <p:anim calcmode="lin" valueType="num">
                                      <p:cBhvr additive="base">
                                        <p:cTn id="103" dur="500" fill="hold"/>
                                        <p:tgtEl>
                                          <p:spTgt spid="5">
                                            <p:graphicEl>
                                              <a:chart seriesIdx="1" categoryIdx="9" bldStep="ptInCategory"/>
                                            </p:graphicEl>
                                          </p:spTgt>
                                        </p:tgtEl>
                                        <p:attrNameLst>
                                          <p:attrName>ppt_y</p:attrName>
                                        </p:attrNameLst>
                                      </p:cBhvr>
                                      <p:tavLst>
                                        <p:tav tm="0">
                                          <p:val>
                                            <p:strVal val="0-#ppt_h/2"/>
                                          </p:val>
                                        </p:tav>
                                        <p:tav tm="100000">
                                          <p:val>
                                            <p:strVal val="#ppt_y"/>
                                          </p:val>
                                        </p:tav>
                                      </p:tavLst>
                                    </p:anim>
                                  </p:childTnLst>
                                </p:cTn>
                              </p:par>
                            </p:childTnLst>
                          </p:cTn>
                        </p:par>
                        <p:par>
                          <p:cTn id="104" fill="hold">
                            <p:stCondLst>
                              <p:cond delay="10000"/>
                            </p:stCondLst>
                            <p:childTnLst>
                              <p:par>
                                <p:cTn id="105" presetID="2" presetClass="entr" presetSubtype="1" fill="hold" grpId="0" nodeType="afterEffect">
                                  <p:stCondLst>
                                    <p:cond delay="0"/>
                                  </p:stCondLst>
                                  <p:childTnLst>
                                    <p:set>
                                      <p:cBhvr>
                                        <p:cTn id="106" dur="1" fill="hold">
                                          <p:stCondLst>
                                            <p:cond delay="0"/>
                                          </p:stCondLst>
                                        </p:cTn>
                                        <p:tgtEl>
                                          <p:spTgt spid="5">
                                            <p:graphicEl>
                                              <a:chart seriesIdx="0" categoryIdx="10" bldStep="ptInCategory"/>
                                            </p:graphicEl>
                                          </p:spTgt>
                                        </p:tgtEl>
                                        <p:attrNameLst>
                                          <p:attrName>style.visibility</p:attrName>
                                        </p:attrNameLst>
                                      </p:cBhvr>
                                      <p:to>
                                        <p:strVal val="visible"/>
                                      </p:to>
                                    </p:set>
                                    <p:anim calcmode="lin" valueType="num">
                                      <p:cBhvr additive="base">
                                        <p:cTn id="107" dur="500" fill="hold"/>
                                        <p:tgtEl>
                                          <p:spTgt spid="5">
                                            <p:graphicEl>
                                              <a:chart seriesIdx="0" categoryIdx="10" bldStep="ptInCategory"/>
                                            </p:graphicEl>
                                          </p:spTgt>
                                        </p:tgtEl>
                                        <p:attrNameLst>
                                          <p:attrName>ppt_x</p:attrName>
                                        </p:attrNameLst>
                                      </p:cBhvr>
                                      <p:tavLst>
                                        <p:tav tm="0">
                                          <p:val>
                                            <p:strVal val="#ppt_x"/>
                                          </p:val>
                                        </p:tav>
                                        <p:tav tm="100000">
                                          <p:val>
                                            <p:strVal val="#ppt_x"/>
                                          </p:val>
                                        </p:tav>
                                      </p:tavLst>
                                    </p:anim>
                                    <p:anim calcmode="lin" valueType="num">
                                      <p:cBhvr additive="base">
                                        <p:cTn id="108" dur="500" fill="hold"/>
                                        <p:tgtEl>
                                          <p:spTgt spid="5">
                                            <p:graphicEl>
                                              <a:chart seriesIdx="0" categoryIdx="10" bldStep="ptInCategory"/>
                                            </p:graphicEl>
                                          </p:spTgt>
                                        </p:tgtEl>
                                        <p:attrNameLst>
                                          <p:attrName>ppt_y</p:attrName>
                                        </p:attrNameLst>
                                      </p:cBhvr>
                                      <p:tavLst>
                                        <p:tav tm="0">
                                          <p:val>
                                            <p:strVal val="0-#ppt_h/2"/>
                                          </p:val>
                                        </p:tav>
                                        <p:tav tm="100000">
                                          <p:val>
                                            <p:strVal val="#ppt_y"/>
                                          </p:val>
                                        </p:tav>
                                      </p:tavLst>
                                    </p:anim>
                                  </p:childTnLst>
                                </p:cTn>
                              </p:par>
                            </p:childTnLst>
                          </p:cTn>
                        </p:par>
                        <p:par>
                          <p:cTn id="109" fill="hold">
                            <p:stCondLst>
                              <p:cond delay="10500"/>
                            </p:stCondLst>
                            <p:childTnLst>
                              <p:par>
                                <p:cTn id="110" presetID="2" presetClass="entr" presetSubtype="1" fill="hold" grpId="0" nodeType="afterEffect">
                                  <p:stCondLst>
                                    <p:cond delay="0"/>
                                  </p:stCondLst>
                                  <p:childTnLst>
                                    <p:set>
                                      <p:cBhvr>
                                        <p:cTn id="111" dur="1" fill="hold">
                                          <p:stCondLst>
                                            <p:cond delay="0"/>
                                          </p:stCondLst>
                                        </p:cTn>
                                        <p:tgtEl>
                                          <p:spTgt spid="5">
                                            <p:graphicEl>
                                              <a:chart seriesIdx="1" categoryIdx="10" bldStep="ptInCategory"/>
                                            </p:graphicEl>
                                          </p:spTgt>
                                        </p:tgtEl>
                                        <p:attrNameLst>
                                          <p:attrName>style.visibility</p:attrName>
                                        </p:attrNameLst>
                                      </p:cBhvr>
                                      <p:to>
                                        <p:strVal val="visible"/>
                                      </p:to>
                                    </p:set>
                                    <p:anim calcmode="lin" valueType="num">
                                      <p:cBhvr additive="base">
                                        <p:cTn id="112" dur="500" fill="hold"/>
                                        <p:tgtEl>
                                          <p:spTgt spid="5">
                                            <p:graphicEl>
                                              <a:chart seriesIdx="1" categoryIdx="10" bldStep="ptInCategory"/>
                                            </p:graphicEl>
                                          </p:spTgt>
                                        </p:tgtEl>
                                        <p:attrNameLst>
                                          <p:attrName>ppt_x</p:attrName>
                                        </p:attrNameLst>
                                      </p:cBhvr>
                                      <p:tavLst>
                                        <p:tav tm="0">
                                          <p:val>
                                            <p:strVal val="#ppt_x"/>
                                          </p:val>
                                        </p:tav>
                                        <p:tav tm="100000">
                                          <p:val>
                                            <p:strVal val="#ppt_x"/>
                                          </p:val>
                                        </p:tav>
                                      </p:tavLst>
                                    </p:anim>
                                    <p:anim calcmode="lin" valueType="num">
                                      <p:cBhvr additive="base">
                                        <p:cTn id="113" dur="500" fill="hold"/>
                                        <p:tgtEl>
                                          <p:spTgt spid="5">
                                            <p:graphicEl>
                                              <a:chart seriesIdx="1" categoryIdx="10" bldStep="ptInCategory"/>
                                            </p:graphicEl>
                                          </p:spTgt>
                                        </p:tgtEl>
                                        <p:attrNameLst>
                                          <p:attrName>ppt_y</p:attrName>
                                        </p:attrNameLst>
                                      </p:cBhvr>
                                      <p:tavLst>
                                        <p:tav tm="0">
                                          <p:val>
                                            <p:strVal val="0-#ppt_h/2"/>
                                          </p:val>
                                        </p:tav>
                                        <p:tav tm="100000">
                                          <p:val>
                                            <p:strVal val="#ppt_y"/>
                                          </p:val>
                                        </p:tav>
                                      </p:tavLst>
                                    </p:anim>
                                  </p:childTnLst>
                                </p:cTn>
                              </p:par>
                            </p:childTnLst>
                          </p:cTn>
                        </p:par>
                        <p:par>
                          <p:cTn id="114" fill="hold">
                            <p:stCondLst>
                              <p:cond delay="11000"/>
                            </p:stCondLst>
                            <p:childTnLst>
                              <p:par>
                                <p:cTn id="115" presetID="2" presetClass="entr" presetSubtype="1" fill="hold" grpId="0" nodeType="afterEffect">
                                  <p:stCondLst>
                                    <p:cond delay="0"/>
                                  </p:stCondLst>
                                  <p:childTnLst>
                                    <p:set>
                                      <p:cBhvr>
                                        <p:cTn id="116" dur="1" fill="hold">
                                          <p:stCondLst>
                                            <p:cond delay="0"/>
                                          </p:stCondLst>
                                        </p:cTn>
                                        <p:tgtEl>
                                          <p:spTgt spid="5">
                                            <p:graphicEl>
                                              <a:chart seriesIdx="0" categoryIdx="11" bldStep="ptInCategory"/>
                                            </p:graphicEl>
                                          </p:spTgt>
                                        </p:tgtEl>
                                        <p:attrNameLst>
                                          <p:attrName>style.visibility</p:attrName>
                                        </p:attrNameLst>
                                      </p:cBhvr>
                                      <p:to>
                                        <p:strVal val="visible"/>
                                      </p:to>
                                    </p:set>
                                    <p:anim calcmode="lin" valueType="num">
                                      <p:cBhvr additive="base">
                                        <p:cTn id="117" dur="500" fill="hold"/>
                                        <p:tgtEl>
                                          <p:spTgt spid="5">
                                            <p:graphicEl>
                                              <a:chart seriesIdx="0" categoryIdx="11" bldStep="ptInCategory"/>
                                            </p:graphicEl>
                                          </p:spTgt>
                                        </p:tgtEl>
                                        <p:attrNameLst>
                                          <p:attrName>ppt_x</p:attrName>
                                        </p:attrNameLst>
                                      </p:cBhvr>
                                      <p:tavLst>
                                        <p:tav tm="0">
                                          <p:val>
                                            <p:strVal val="#ppt_x"/>
                                          </p:val>
                                        </p:tav>
                                        <p:tav tm="100000">
                                          <p:val>
                                            <p:strVal val="#ppt_x"/>
                                          </p:val>
                                        </p:tav>
                                      </p:tavLst>
                                    </p:anim>
                                    <p:anim calcmode="lin" valueType="num">
                                      <p:cBhvr additive="base">
                                        <p:cTn id="118" dur="500" fill="hold"/>
                                        <p:tgtEl>
                                          <p:spTgt spid="5">
                                            <p:graphicEl>
                                              <a:chart seriesIdx="0" categoryIdx="11" bldStep="ptInCategory"/>
                                            </p:graphicEl>
                                          </p:spTgt>
                                        </p:tgtEl>
                                        <p:attrNameLst>
                                          <p:attrName>ppt_y</p:attrName>
                                        </p:attrNameLst>
                                      </p:cBhvr>
                                      <p:tavLst>
                                        <p:tav tm="0">
                                          <p:val>
                                            <p:strVal val="0-#ppt_h/2"/>
                                          </p:val>
                                        </p:tav>
                                        <p:tav tm="100000">
                                          <p:val>
                                            <p:strVal val="#ppt_y"/>
                                          </p:val>
                                        </p:tav>
                                      </p:tavLst>
                                    </p:anim>
                                  </p:childTnLst>
                                </p:cTn>
                              </p:par>
                            </p:childTnLst>
                          </p:cTn>
                        </p:par>
                        <p:par>
                          <p:cTn id="119" fill="hold">
                            <p:stCondLst>
                              <p:cond delay="11500"/>
                            </p:stCondLst>
                            <p:childTnLst>
                              <p:par>
                                <p:cTn id="120" presetID="2" presetClass="entr" presetSubtype="1" fill="hold" grpId="0" nodeType="afterEffect">
                                  <p:stCondLst>
                                    <p:cond delay="0"/>
                                  </p:stCondLst>
                                  <p:childTnLst>
                                    <p:set>
                                      <p:cBhvr>
                                        <p:cTn id="121" dur="1" fill="hold">
                                          <p:stCondLst>
                                            <p:cond delay="0"/>
                                          </p:stCondLst>
                                        </p:cTn>
                                        <p:tgtEl>
                                          <p:spTgt spid="5">
                                            <p:graphicEl>
                                              <a:chart seriesIdx="1" categoryIdx="11" bldStep="ptInCategory"/>
                                            </p:graphicEl>
                                          </p:spTgt>
                                        </p:tgtEl>
                                        <p:attrNameLst>
                                          <p:attrName>style.visibility</p:attrName>
                                        </p:attrNameLst>
                                      </p:cBhvr>
                                      <p:to>
                                        <p:strVal val="visible"/>
                                      </p:to>
                                    </p:set>
                                    <p:anim calcmode="lin" valueType="num">
                                      <p:cBhvr additive="base">
                                        <p:cTn id="122" dur="500" fill="hold"/>
                                        <p:tgtEl>
                                          <p:spTgt spid="5">
                                            <p:graphicEl>
                                              <a:chart seriesIdx="1" categoryIdx="11" bldStep="ptInCategory"/>
                                            </p:graphicEl>
                                          </p:spTgt>
                                        </p:tgtEl>
                                        <p:attrNameLst>
                                          <p:attrName>ppt_x</p:attrName>
                                        </p:attrNameLst>
                                      </p:cBhvr>
                                      <p:tavLst>
                                        <p:tav tm="0">
                                          <p:val>
                                            <p:strVal val="#ppt_x"/>
                                          </p:val>
                                        </p:tav>
                                        <p:tav tm="100000">
                                          <p:val>
                                            <p:strVal val="#ppt_x"/>
                                          </p:val>
                                        </p:tav>
                                      </p:tavLst>
                                    </p:anim>
                                    <p:anim calcmode="lin" valueType="num">
                                      <p:cBhvr additive="base">
                                        <p:cTn id="123" dur="500" fill="hold"/>
                                        <p:tgtEl>
                                          <p:spTgt spid="5">
                                            <p:graphicEl>
                                              <a:chart seriesIdx="1" categoryIdx="11" bldStep="ptInCategory"/>
                                            </p:graphicEl>
                                          </p:spTgt>
                                        </p:tgtEl>
                                        <p:attrNameLst>
                                          <p:attrName>ppt_y</p:attrName>
                                        </p:attrNameLst>
                                      </p:cBhvr>
                                      <p:tavLst>
                                        <p:tav tm="0">
                                          <p:val>
                                            <p:strVal val="0-#ppt_h/2"/>
                                          </p:val>
                                        </p:tav>
                                        <p:tav tm="100000">
                                          <p:val>
                                            <p:strVal val="#ppt_y"/>
                                          </p:val>
                                        </p:tav>
                                      </p:tavLst>
                                    </p:anim>
                                  </p:childTnLst>
                                </p:cTn>
                              </p:par>
                            </p:childTnLst>
                          </p:cTn>
                        </p:par>
                        <p:par>
                          <p:cTn id="124" fill="hold">
                            <p:stCondLst>
                              <p:cond delay="12000"/>
                            </p:stCondLst>
                            <p:childTnLst>
                              <p:par>
                                <p:cTn id="125" presetID="2" presetClass="entr" presetSubtype="1" fill="hold" grpId="0" nodeType="afterEffect">
                                  <p:stCondLst>
                                    <p:cond delay="0"/>
                                  </p:stCondLst>
                                  <p:childTnLst>
                                    <p:set>
                                      <p:cBhvr>
                                        <p:cTn id="126" dur="1" fill="hold">
                                          <p:stCondLst>
                                            <p:cond delay="0"/>
                                          </p:stCondLst>
                                        </p:cTn>
                                        <p:tgtEl>
                                          <p:spTgt spid="5">
                                            <p:graphicEl>
                                              <a:chart seriesIdx="0" categoryIdx="12" bldStep="ptInCategory"/>
                                            </p:graphicEl>
                                          </p:spTgt>
                                        </p:tgtEl>
                                        <p:attrNameLst>
                                          <p:attrName>style.visibility</p:attrName>
                                        </p:attrNameLst>
                                      </p:cBhvr>
                                      <p:to>
                                        <p:strVal val="visible"/>
                                      </p:to>
                                    </p:set>
                                    <p:anim calcmode="lin" valueType="num">
                                      <p:cBhvr additive="base">
                                        <p:cTn id="127" dur="500" fill="hold"/>
                                        <p:tgtEl>
                                          <p:spTgt spid="5">
                                            <p:graphicEl>
                                              <a:chart seriesIdx="0" categoryIdx="12" bldStep="ptInCategory"/>
                                            </p:graphicEl>
                                          </p:spTgt>
                                        </p:tgtEl>
                                        <p:attrNameLst>
                                          <p:attrName>ppt_x</p:attrName>
                                        </p:attrNameLst>
                                      </p:cBhvr>
                                      <p:tavLst>
                                        <p:tav tm="0">
                                          <p:val>
                                            <p:strVal val="#ppt_x"/>
                                          </p:val>
                                        </p:tav>
                                        <p:tav tm="100000">
                                          <p:val>
                                            <p:strVal val="#ppt_x"/>
                                          </p:val>
                                        </p:tav>
                                      </p:tavLst>
                                    </p:anim>
                                    <p:anim calcmode="lin" valueType="num">
                                      <p:cBhvr additive="base">
                                        <p:cTn id="128" dur="500" fill="hold"/>
                                        <p:tgtEl>
                                          <p:spTgt spid="5">
                                            <p:graphicEl>
                                              <a:chart seriesIdx="0" categoryIdx="12" bldStep="ptInCategory"/>
                                            </p:graphicEl>
                                          </p:spTgt>
                                        </p:tgtEl>
                                        <p:attrNameLst>
                                          <p:attrName>ppt_y</p:attrName>
                                        </p:attrNameLst>
                                      </p:cBhvr>
                                      <p:tavLst>
                                        <p:tav tm="0">
                                          <p:val>
                                            <p:strVal val="0-#ppt_h/2"/>
                                          </p:val>
                                        </p:tav>
                                        <p:tav tm="100000">
                                          <p:val>
                                            <p:strVal val="#ppt_y"/>
                                          </p:val>
                                        </p:tav>
                                      </p:tavLst>
                                    </p:anim>
                                  </p:childTnLst>
                                </p:cTn>
                              </p:par>
                            </p:childTnLst>
                          </p:cTn>
                        </p:par>
                        <p:par>
                          <p:cTn id="129" fill="hold">
                            <p:stCondLst>
                              <p:cond delay="12500"/>
                            </p:stCondLst>
                            <p:childTnLst>
                              <p:par>
                                <p:cTn id="130" presetID="2" presetClass="entr" presetSubtype="1" fill="hold" grpId="0" nodeType="afterEffect">
                                  <p:stCondLst>
                                    <p:cond delay="0"/>
                                  </p:stCondLst>
                                  <p:childTnLst>
                                    <p:set>
                                      <p:cBhvr>
                                        <p:cTn id="131" dur="1" fill="hold">
                                          <p:stCondLst>
                                            <p:cond delay="0"/>
                                          </p:stCondLst>
                                        </p:cTn>
                                        <p:tgtEl>
                                          <p:spTgt spid="5">
                                            <p:graphicEl>
                                              <a:chart seriesIdx="1" categoryIdx="12" bldStep="ptInCategory"/>
                                            </p:graphicEl>
                                          </p:spTgt>
                                        </p:tgtEl>
                                        <p:attrNameLst>
                                          <p:attrName>style.visibility</p:attrName>
                                        </p:attrNameLst>
                                      </p:cBhvr>
                                      <p:to>
                                        <p:strVal val="visible"/>
                                      </p:to>
                                    </p:set>
                                    <p:anim calcmode="lin" valueType="num">
                                      <p:cBhvr additive="base">
                                        <p:cTn id="132" dur="500" fill="hold"/>
                                        <p:tgtEl>
                                          <p:spTgt spid="5">
                                            <p:graphicEl>
                                              <a:chart seriesIdx="1" categoryIdx="12" bldStep="ptInCategory"/>
                                            </p:graphicEl>
                                          </p:spTgt>
                                        </p:tgtEl>
                                        <p:attrNameLst>
                                          <p:attrName>ppt_x</p:attrName>
                                        </p:attrNameLst>
                                      </p:cBhvr>
                                      <p:tavLst>
                                        <p:tav tm="0">
                                          <p:val>
                                            <p:strVal val="#ppt_x"/>
                                          </p:val>
                                        </p:tav>
                                        <p:tav tm="100000">
                                          <p:val>
                                            <p:strVal val="#ppt_x"/>
                                          </p:val>
                                        </p:tav>
                                      </p:tavLst>
                                    </p:anim>
                                    <p:anim calcmode="lin" valueType="num">
                                      <p:cBhvr additive="base">
                                        <p:cTn id="133" dur="500" fill="hold"/>
                                        <p:tgtEl>
                                          <p:spTgt spid="5">
                                            <p:graphicEl>
                                              <a:chart seriesIdx="1" categoryIdx="12" bldStep="ptInCategory"/>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categoryEl" animBg="0"/>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noRot="1" noMove="1" noResize="1"/>
          </p:cNvSpPr>
          <p:nvPr>
            <p:ph type="body" sz="quarter" idx="10"/>
            <p:custDataLst>
              <p:tags r:id="rId1"/>
            </p:custDataLst>
          </p:nvPr>
        </p:nvSpPr>
        <p:spPr/>
        <p:txBody>
          <a:bodyPr>
            <a:normAutofit/>
          </a:bodyPr>
          <a:lstStyle/>
          <a:p>
            <a:r>
              <a:rPr lang="en-US" dirty="0" smtClean="0"/>
              <a:t>Iraq leads OPEC growth</a:t>
            </a:r>
            <a:endParaRPr lang="en-US" dirty="0"/>
          </a:p>
        </p:txBody>
      </p:sp>
      <p:sp>
        <p:nvSpPr>
          <p:cNvPr id="13" name="Text Placeholder 12"/>
          <p:cNvSpPr>
            <a:spLocks noGrp="1" noRot="1" noMove="1" noResize="1"/>
          </p:cNvSpPr>
          <p:nvPr>
            <p:ph type="body" sz="quarter" idx="11"/>
            <p:custDataLst>
              <p:tags r:id="rId2"/>
            </p:custDataLst>
          </p:nvPr>
        </p:nvSpPr>
        <p:spPr>
          <a:blipFill>
            <a:blip r:embed="rId5"/>
            <a:stretch>
              <a:fillRect/>
            </a:stretch>
          </a:blipFill>
        </p:spPr>
        <p:txBody>
          <a:bodyPr>
            <a:normAutofit/>
          </a:bodyPr>
          <a:lstStyle/>
          <a:p>
            <a:r>
              <a:rPr lang="en-US" dirty="0" smtClean="0"/>
              <a:t>OPEC builds 1.95 </a:t>
            </a:r>
            <a:r>
              <a:rPr lang="en-US" dirty="0" err="1" smtClean="0"/>
              <a:t>mb</a:t>
            </a:r>
            <a:r>
              <a:rPr lang="en-US" dirty="0" smtClean="0"/>
              <a:t>/d of new capacity by 2022 in anticipation of higher demand. </a:t>
            </a:r>
          </a:p>
          <a:p>
            <a:r>
              <a:rPr lang="en-US" dirty="0" smtClean="0"/>
              <a:t>Iraq leads gains, capacity shrinks in Africa and Latin America.</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193169059"/>
              </p:ext>
            </p:extLst>
          </p:nvPr>
        </p:nvGraphicFramePr>
        <p:xfrm>
          <a:off x="581026" y="1228725"/>
          <a:ext cx="7572374" cy="260985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658320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anim calcmode="lin" valueType="num">
                                      <p:cBhvr additive="base">
                                        <p:cTn id="7" dur="500" fill="hold"/>
                                        <p:tgtEl>
                                          <p:spTgt spid="6">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graphicEl>
                                              <a:chart seriesIdx="-3" categoryIdx="-3" bldStep="gridLegend"/>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graphicEl>
                                              <a:chart seriesIdx="0" categoryIdx="-4" bldStep="series"/>
                                            </p:graphicEl>
                                          </p:spTgt>
                                        </p:tgtEl>
                                        <p:attrNameLst>
                                          <p:attrName>style.visibility</p:attrName>
                                        </p:attrNameLst>
                                      </p:cBhvr>
                                      <p:to>
                                        <p:strVal val="visible"/>
                                      </p:to>
                                    </p:set>
                                    <p:anim calcmode="lin" valueType="num">
                                      <p:cBhvr additive="base">
                                        <p:cTn id="13" dur="500" fill="hold"/>
                                        <p:tgtEl>
                                          <p:spTgt spid="6">
                                            <p:graphicEl>
                                              <a:chart seriesIdx="0" categoryIdx="-4" bldStep="series"/>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graphicEl>
                                              <a:chart seriesIdx="0" categoryIdx="-4" bldStep="series"/>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graphicEl>
                                              <a:chart seriesIdx="1" categoryIdx="-4" bldStep="series"/>
                                            </p:graphicEl>
                                          </p:spTgt>
                                        </p:tgtEl>
                                        <p:attrNameLst>
                                          <p:attrName>style.visibility</p:attrName>
                                        </p:attrNameLst>
                                      </p:cBhvr>
                                      <p:to>
                                        <p:strVal val="visible"/>
                                      </p:to>
                                    </p:set>
                                    <p:anim calcmode="lin" valueType="num">
                                      <p:cBhvr additive="base">
                                        <p:cTn id="19" dur="500" fill="hold"/>
                                        <p:tgtEl>
                                          <p:spTgt spid="6">
                                            <p:graphicEl>
                                              <a:chart seriesIdx="1" categoryIdx="-4" bldStep="series"/>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graphicEl>
                                              <a:chart seriesIdx="1" categoryIdx="-4" bldStep="series"/>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noRot="1" noMove="1" noResize="1"/>
          </p:cNvSpPr>
          <p:nvPr>
            <p:ph type="body" sz="quarter" idx="10"/>
            <p:custDataLst>
              <p:tags r:id="rId1"/>
            </p:custDataLst>
          </p:nvPr>
        </p:nvSpPr>
        <p:spPr/>
        <p:txBody>
          <a:bodyPr/>
          <a:lstStyle/>
          <a:p>
            <a:r>
              <a:rPr lang="en-US" dirty="0" smtClean="0"/>
              <a:t>Non-OPEC production returns to growth</a:t>
            </a:r>
            <a:endParaRPr lang="en-US" dirty="0"/>
          </a:p>
        </p:txBody>
      </p:sp>
      <p:sp>
        <p:nvSpPr>
          <p:cNvPr id="13" name="Text Placeholder 12"/>
          <p:cNvSpPr>
            <a:spLocks noGrp="1" noRot="1" noMove="1" noResize="1"/>
          </p:cNvSpPr>
          <p:nvPr>
            <p:ph type="body" sz="quarter" idx="11"/>
            <p:custDataLst>
              <p:tags r:id="rId2"/>
            </p:custDataLst>
          </p:nvPr>
        </p:nvSpPr>
        <p:spPr>
          <a:blipFill>
            <a:blip r:embed="rId5"/>
            <a:stretch>
              <a:fillRect/>
            </a:stretch>
          </a:blipFill>
        </p:spPr>
        <p:txBody>
          <a:bodyPr/>
          <a:lstStyle/>
          <a:p>
            <a:r>
              <a:rPr lang="en-US" dirty="0" smtClean="0"/>
              <a:t>After dropping by 0.8 </a:t>
            </a:r>
            <a:r>
              <a:rPr lang="en-US" dirty="0" err="1" smtClean="0"/>
              <a:t>mb</a:t>
            </a:r>
            <a:r>
              <a:rPr lang="en-US" dirty="0" smtClean="0"/>
              <a:t>/d in 2016, non-OPEC oil output is set to return to growth in 2017.</a:t>
            </a:r>
          </a:p>
          <a:p>
            <a:r>
              <a:rPr lang="en-US" dirty="0" smtClean="0"/>
              <a:t>By 2022, non-OPEC liquids production is seen 3.3 </a:t>
            </a:r>
            <a:r>
              <a:rPr lang="en-US" dirty="0" err="1" smtClean="0"/>
              <a:t>mb</a:t>
            </a:r>
            <a:r>
              <a:rPr lang="en-US" dirty="0" smtClean="0"/>
              <a:t>/d higher – led by higher output in the Americas</a:t>
            </a:r>
            <a:endParaRPr lang="en-US" dirty="0"/>
          </a:p>
        </p:txBody>
      </p:sp>
      <p:pic>
        <p:nvPicPr>
          <p:cNvPr id="205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8991" y="1024996"/>
            <a:ext cx="8108950" cy="284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34"/>
          <p:cNvSpPr>
            <a:spLocks noChangeArrowheads="1"/>
          </p:cNvSpPr>
          <p:nvPr/>
        </p:nvSpPr>
        <p:spPr bwMode="auto">
          <a:xfrm>
            <a:off x="2872317" y="831704"/>
            <a:ext cx="384400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i="0" u="none" strike="noStrike" cap="none" normalizeH="0" baseline="0" dirty="0" smtClean="0">
                <a:ln>
                  <a:noFill/>
                </a:ln>
                <a:effectLst/>
                <a:latin typeface="+mj-lt"/>
                <a:cs typeface="Arial" pitchFamily="34" charset="0"/>
              </a:rPr>
              <a:t>Selected non-OPEC supply changes 2016-22</a:t>
            </a:r>
          </a:p>
        </p:txBody>
      </p:sp>
    </p:spTree>
    <p:extLst>
      <p:ext uri="{BB962C8B-B14F-4D97-AF65-F5344CB8AC3E}">
        <p14:creationId xmlns:p14="http://schemas.microsoft.com/office/powerpoint/2010/main" val="230519478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APE_LOCKS" val="143"/>
</p:tagLst>
</file>

<file path=ppt/tags/tag10.xml><?xml version="1.0" encoding="utf-8"?>
<p:tagLst xmlns:a="http://schemas.openxmlformats.org/drawingml/2006/main" xmlns:r="http://schemas.openxmlformats.org/officeDocument/2006/relationships" xmlns:p="http://schemas.openxmlformats.org/presentationml/2006/main">
  <p:tag name="SHAPE_LOCKS" val="15"/>
</p:tagLst>
</file>

<file path=ppt/tags/tag11.xml><?xml version="1.0" encoding="utf-8"?>
<p:tagLst xmlns:a="http://schemas.openxmlformats.org/drawingml/2006/main" xmlns:r="http://schemas.openxmlformats.org/officeDocument/2006/relationships" xmlns:p="http://schemas.openxmlformats.org/presentationml/2006/main">
  <p:tag name="SHAPE_LOCKS" val="1935"/>
</p:tagLst>
</file>

<file path=ppt/tags/tag12.xml><?xml version="1.0" encoding="utf-8"?>
<p:tagLst xmlns:a="http://schemas.openxmlformats.org/drawingml/2006/main" xmlns:r="http://schemas.openxmlformats.org/officeDocument/2006/relationships" xmlns:p="http://schemas.openxmlformats.org/presentationml/2006/main">
  <p:tag name="SHAPE_LOCKS" val="15"/>
</p:tagLst>
</file>

<file path=ppt/tags/tag13.xml><?xml version="1.0" encoding="utf-8"?>
<p:tagLst xmlns:a="http://schemas.openxmlformats.org/drawingml/2006/main" xmlns:r="http://schemas.openxmlformats.org/officeDocument/2006/relationships" xmlns:p="http://schemas.openxmlformats.org/presentationml/2006/main">
  <p:tag name="SHAPE_LOCKS" val="1935"/>
</p:tagLst>
</file>

<file path=ppt/tags/tag14.xml><?xml version="1.0" encoding="utf-8"?>
<p:tagLst xmlns:a="http://schemas.openxmlformats.org/drawingml/2006/main" xmlns:r="http://schemas.openxmlformats.org/officeDocument/2006/relationships" xmlns:p="http://schemas.openxmlformats.org/presentationml/2006/main">
  <p:tag name="SHAPE_LOCKS" val="15"/>
</p:tagLst>
</file>

<file path=ppt/tags/tag15.xml><?xml version="1.0" encoding="utf-8"?>
<p:tagLst xmlns:a="http://schemas.openxmlformats.org/drawingml/2006/main" xmlns:r="http://schemas.openxmlformats.org/officeDocument/2006/relationships" xmlns:p="http://schemas.openxmlformats.org/presentationml/2006/main">
  <p:tag name="SHAPE_LOCKS" val="15"/>
</p:tagLst>
</file>

<file path=ppt/tags/tag16.xml><?xml version="1.0" encoding="utf-8"?>
<p:tagLst xmlns:a="http://schemas.openxmlformats.org/drawingml/2006/main" xmlns:r="http://schemas.openxmlformats.org/officeDocument/2006/relationships" xmlns:p="http://schemas.openxmlformats.org/presentationml/2006/main">
  <p:tag name="SHAPE_LOCKS" val="15"/>
</p:tagLst>
</file>

<file path=ppt/tags/tag17.xml><?xml version="1.0" encoding="utf-8"?>
<p:tagLst xmlns:a="http://schemas.openxmlformats.org/drawingml/2006/main" xmlns:r="http://schemas.openxmlformats.org/officeDocument/2006/relationships" xmlns:p="http://schemas.openxmlformats.org/presentationml/2006/main">
  <p:tag name="SHAPE_LOCKS" val="15"/>
</p:tagLst>
</file>

<file path=ppt/tags/tag18.xml><?xml version="1.0" encoding="utf-8"?>
<p:tagLst xmlns:a="http://schemas.openxmlformats.org/drawingml/2006/main" xmlns:r="http://schemas.openxmlformats.org/officeDocument/2006/relationships" xmlns:p="http://schemas.openxmlformats.org/presentationml/2006/main">
  <p:tag name="SHAPE_LOCKS" val="15"/>
</p:tagLst>
</file>

<file path=ppt/tags/tag19.xml><?xml version="1.0" encoding="utf-8"?>
<p:tagLst xmlns:a="http://schemas.openxmlformats.org/drawingml/2006/main" xmlns:r="http://schemas.openxmlformats.org/officeDocument/2006/relationships" xmlns:p="http://schemas.openxmlformats.org/presentationml/2006/main">
  <p:tag name="SHAPE_LOCKS" val="15"/>
</p:tagLst>
</file>

<file path=ppt/tags/tag2.xml><?xml version="1.0" encoding="utf-8"?>
<p:tagLst xmlns:a="http://schemas.openxmlformats.org/drawingml/2006/main" xmlns:r="http://schemas.openxmlformats.org/officeDocument/2006/relationships" xmlns:p="http://schemas.openxmlformats.org/presentationml/2006/main">
  <p:tag name="SHAPE_LOCKS" val="143"/>
</p:tagLst>
</file>

<file path=ppt/tags/tag20.xml><?xml version="1.0" encoding="utf-8"?>
<p:tagLst xmlns:a="http://schemas.openxmlformats.org/drawingml/2006/main" xmlns:r="http://schemas.openxmlformats.org/officeDocument/2006/relationships" xmlns:p="http://schemas.openxmlformats.org/presentationml/2006/main">
  <p:tag name="SHAPE_LOCKS" val="15"/>
</p:tagLst>
</file>

<file path=ppt/tags/tag21.xml><?xml version="1.0" encoding="utf-8"?>
<p:tagLst xmlns:a="http://schemas.openxmlformats.org/drawingml/2006/main" xmlns:r="http://schemas.openxmlformats.org/officeDocument/2006/relationships" xmlns:p="http://schemas.openxmlformats.org/presentationml/2006/main">
  <p:tag name="SHAPE_LOCKS" val="15"/>
</p:tagLst>
</file>

<file path=ppt/tags/tag22.xml><?xml version="1.0" encoding="utf-8"?>
<p:tagLst xmlns:a="http://schemas.openxmlformats.org/drawingml/2006/main" xmlns:r="http://schemas.openxmlformats.org/officeDocument/2006/relationships" xmlns:p="http://schemas.openxmlformats.org/presentationml/2006/main">
  <p:tag name="SHAPE_LOCKS" val="15"/>
</p:tagLst>
</file>

<file path=ppt/tags/tag23.xml><?xml version="1.0" encoding="utf-8"?>
<p:tagLst xmlns:a="http://schemas.openxmlformats.org/drawingml/2006/main" xmlns:r="http://schemas.openxmlformats.org/officeDocument/2006/relationships" xmlns:p="http://schemas.openxmlformats.org/presentationml/2006/main">
  <p:tag name="SHAPE_LOCKS" val="15"/>
</p:tagLst>
</file>

<file path=ppt/tags/tag24.xml><?xml version="1.0" encoding="utf-8"?>
<p:tagLst xmlns:a="http://schemas.openxmlformats.org/drawingml/2006/main" xmlns:r="http://schemas.openxmlformats.org/officeDocument/2006/relationships" xmlns:p="http://schemas.openxmlformats.org/presentationml/2006/main">
  <p:tag name="SHAPE_LOCKS" val="15"/>
</p:tagLst>
</file>

<file path=ppt/tags/tag25.xml><?xml version="1.0" encoding="utf-8"?>
<p:tagLst xmlns:a="http://schemas.openxmlformats.org/drawingml/2006/main" xmlns:r="http://schemas.openxmlformats.org/officeDocument/2006/relationships" xmlns:p="http://schemas.openxmlformats.org/presentationml/2006/main">
  <p:tag name="SHAPE_LOCKS" val="15"/>
</p:tagLst>
</file>

<file path=ppt/tags/tag26.xml><?xml version="1.0" encoding="utf-8"?>
<p:tagLst xmlns:a="http://schemas.openxmlformats.org/drawingml/2006/main" xmlns:r="http://schemas.openxmlformats.org/officeDocument/2006/relationships" xmlns:p="http://schemas.openxmlformats.org/presentationml/2006/main">
  <p:tag name="SHAPE_LOCKS" val="15"/>
</p:tagLst>
</file>

<file path=ppt/tags/tag3.xml><?xml version="1.0" encoding="utf-8"?>
<p:tagLst xmlns:a="http://schemas.openxmlformats.org/drawingml/2006/main" xmlns:r="http://schemas.openxmlformats.org/officeDocument/2006/relationships" xmlns:p="http://schemas.openxmlformats.org/presentationml/2006/main">
  <p:tag name="SHAPE_LOCKS" val="143"/>
</p:tagLst>
</file>

<file path=ppt/tags/tag4.xml><?xml version="1.0" encoding="utf-8"?>
<p:tagLst xmlns:a="http://schemas.openxmlformats.org/drawingml/2006/main" xmlns:r="http://schemas.openxmlformats.org/officeDocument/2006/relationships" xmlns:p="http://schemas.openxmlformats.org/presentationml/2006/main">
  <p:tag name="SHAPE_LOCKS" val="15"/>
</p:tagLst>
</file>

<file path=ppt/tags/tag5.xml><?xml version="1.0" encoding="utf-8"?>
<p:tagLst xmlns:a="http://schemas.openxmlformats.org/drawingml/2006/main" xmlns:r="http://schemas.openxmlformats.org/officeDocument/2006/relationships" xmlns:p="http://schemas.openxmlformats.org/presentationml/2006/main">
  <p:tag name="SHAPE_LOCKS" val="1935"/>
</p:tagLst>
</file>

<file path=ppt/tags/tag6.xml><?xml version="1.0" encoding="utf-8"?>
<p:tagLst xmlns:a="http://schemas.openxmlformats.org/drawingml/2006/main" xmlns:r="http://schemas.openxmlformats.org/officeDocument/2006/relationships" xmlns:p="http://schemas.openxmlformats.org/presentationml/2006/main">
  <p:tag name="SHAPE_LOCKS" val="15"/>
</p:tagLst>
</file>

<file path=ppt/tags/tag7.xml><?xml version="1.0" encoding="utf-8"?>
<p:tagLst xmlns:a="http://schemas.openxmlformats.org/drawingml/2006/main" xmlns:r="http://schemas.openxmlformats.org/officeDocument/2006/relationships" xmlns:p="http://schemas.openxmlformats.org/presentationml/2006/main">
  <p:tag name="SHAPE_LOCKS" val="15"/>
</p:tagLst>
</file>

<file path=ppt/tags/tag8.xml><?xml version="1.0" encoding="utf-8"?>
<p:tagLst xmlns:a="http://schemas.openxmlformats.org/drawingml/2006/main" xmlns:r="http://schemas.openxmlformats.org/officeDocument/2006/relationships" xmlns:p="http://schemas.openxmlformats.org/presentationml/2006/main">
  <p:tag name="SHAPE_LOCKS" val="15"/>
</p:tagLst>
</file>

<file path=ppt/tags/tag9.xml><?xml version="1.0" encoding="utf-8"?>
<p:tagLst xmlns:a="http://schemas.openxmlformats.org/drawingml/2006/main" xmlns:r="http://schemas.openxmlformats.org/officeDocument/2006/relationships" xmlns:p="http://schemas.openxmlformats.org/presentationml/2006/main">
  <p:tag name="SHAPE_LOCKS" val="15"/>
</p:tagLst>
</file>

<file path=ppt/theme/theme1.xml><?xml version="1.0" encoding="utf-8"?>
<a:theme xmlns:a="http://schemas.openxmlformats.org/drawingml/2006/main" name="IEA Presentation Template NEW">
  <a:themeElements>
    <a:clrScheme name="IEA template">
      <a:dk1>
        <a:srgbClr val="000000"/>
      </a:dk1>
      <a:lt1>
        <a:sysClr val="window" lastClr="FFFFFF"/>
      </a:lt1>
      <a:dk2>
        <a:srgbClr val="5EBB51"/>
      </a:dk2>
      <a:lt2>
        <a:srgbClr val="FFFFFF"/>
      </a:lt2>
      <a:accent1>
        <a:srgbClr val="5EBB51"/>
      </a:accent1>
      <a:accent2>
        <a:srgbClr val="4F81BD"/>
      </a:accent2>
      <a:accent3>
        <a:srgbClr val="F79646"/>
      </a:accent3>
      <a:accent4>
        <a:srgbClr val="002060"/>
      </a:accent4>
      <a:accent5>
        <a:srgbClr val="C00000"/>
      </a:accent5>
      <a:accent6>
        <a:srgbClr val="4BACC6"/>
      </a:accent6>
      <a:hlink>
        <a:srgbClr val="5EBB51"/>
      </a:hlink>
      <a:folHlink>
        <a:srgbClr val="5EBB51"/>
      </a:folHlink>
    </a:clrScheme>
    <a:fontScheme name="IEA template">
      <a:majorFont>
        <a:latin typeface="Century Gothic"/>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95000"/>
          </a:schemeClr>
        </a:solidFill>
        <a:ln>
          <a:noFill/>
        </a:ln>
      </a:spPr>
      <a:bodyPr rtlCol="0" anchor="ctr"/>
      <a:lstStyle>
        <a:defPPr algn="ctr">
          <a:defRPr sz="1200">
            <a:latin typeface="Segoe UI" panose="020B0502040204020203" pitchFamily="34" charset="0"/>
            <a:cs typeface="Segoe UI" panose="020B0502040204020203"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IEA Presentation Template NEW</Template>
  <TotalTime>1905</TotalTime>
  <Words>3175</Words>
  <Application>Microsoft Office PowerPoint</Application>
  <PresentationFormat>Skjermfremvisning (16:9)</PresentationFormat>
  <Paragraphs>330</Paragraphs>
  <Slides>19</Slides>
  <Notes>19</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19</vt:i4>
      </vt:variant>
    </vt:vector>
  </HeadingPairs>
  <TitlesOfParts>
    <vt:vector size="26" baseType="lpstr">
      <vt:lpstr>Arial</vt:lpstr>
      <vt:lpstr>Arial Narrow</vt:lpstr>
      <vt:lpstr>Calibri</vt:lpstr>
      <vt:lpstr>Century Gothic</vt:lpstr>
      <vt:lpstr>Gill Sans MT Condensed</vt:lpstr>
      <vt:lpstr>Segoe UI</vt:lpstr>
      <vt:lpstr>IEA Presentation Template NEW</vt:lpstr>
      <vt:lpstr>Market Report Series Oil 2017</vt:lpstr>
      <vt:lpstr>PowerPoint-presentasjon</vt:lpstr>
      <vt:lpstr>PowerPoint-presentasjon</vt:lpstr>
      <vt:lpstr>PowerPoint-presentasjon</vt:lpstr>
      <vt:lpstr>Global upstream investments to see modest rebound </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MACKEY Peg, IEA/EMS/OIM</dc:creator>
  <cp:lastModifiedBy>Mørland Ella Ege Bye</cp:lastModifiedBy>
  <cp:revision>194</cp:revision>
  <cp:lastPrinted>2017-03-22T14:09:08Z</cp:lastPrinted>
  <dcterms:created xsi:type="dcterms:W3CDTF">2017-02-21T16:10:00Z</dcterms:created>
  <dcterms:modified xsi:type="dcterms:W3CDTF">2017-03-23T08:41:40Z</dcterms:modified>
</cp:coreProperties>
</file>