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1"/>
  </p:notesMasterIdLst>
  <p:sldIdLst>
    <p:sldId id="259" r:id="rId5"/>
    <p:sldId id="372" r:id="rId6"/>
    <p:sldId id="379" r:id="rId7"/>
    <p:sldId id="425" r:id="rId8"/>
    <p:sldId id="427" r:id="rId9"/>
    <p:sldId id="426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ge Robberstad" initials="HR" lastIdx="15" clrIdx="0">
    <p:extLst>
      <p:ext uri="{19B8F6BF-5375-455C-9EA6-DF929625EA0E}">
        <p15:presenceInfo xmlns:p15="http://schemas.microsoft.com/office/powerpoint/2012/main" userId="S::hege.robberstad@mattilsynet.no::6af39a01-651a-4163-a706-c9dfc655b89d" providerId="AD"/>
      </p:ext>
    </p:extLst>
  </p:cmAuthor>
  <p:cmAuthor id="2" name="Kim Frode Stene" initials="KS" lastIdx="3" clrIdx="1">
    <p:extLst>
      <p:ext uri="{19B8F6BF-5375-455C-9EA6-DF929625EA0E}">
        <p15:presenceInfo xmlns:p15="http://schemas.microsoft.com/office/powerpoint/2012/main" userId="S::kim.stene@mattilsynet.no::269c20f6-f1db-4242-8c17-ee88dcfaf1aa" providerId="AD"/>
      </p:ext>
    </p:extLst>
  </p:cmAuthor>
  <p:cmAuthor id="3" name="Siri Margrete Løtvedt" initials="SML" lastIdx="1" clrIdx="2">
    <p:extLst>
      <p:ext uri="{19B8F6BF-5375-455C-9EA6-DF929625EA0E}">
        <p15:presenceInfo xmlns:p15="http://schemas.microsoft.com/office/powerpoint/2012/main" userId="S::siri.margrete.lotvedt@mattilsynet.no::bf032116-8317-4996-8a44-e4a96e6460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6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FC477F-3013-5400-6C54-58F9AB476C9E}" v="9" dt="2022-11-30T14:30:14.245"/>
    <p1510:client id="{6A407AA3-6B39-4327-BB91-E2748ADCF894}" v="715" dt="2022-11-30T14:40:25.846"/>
    <p1510:client id="{8EE2CA6D-3656-4BF0-983D-55EE651E42D5}" v="162" dt="2022-11-30T14:16:07.955"/>
    <p1510:client id="{9B6D9729-828A-B946-3E20-2D49AED4FC75}" v="6" dt="2022-11-30T12:48:59.180"/>
    <p1510:client id="{A0E20F87-D9B6-8F77-17F8-03E625781478}" v="2" dt="2022-11-30T14:13:42.5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2"/>
    <p:restoredTop sz="94734"/>
  </p:normalViewPr>
  <p:slideViewPr>
    <p:cSldViewPr snapToGrid="0">
      <p:cViewPr varScale="1">
        <p:scale>
          <a:sx n="62" d="100"/>
          <a:sy n="62" d="100"/>
        </p:scale>
        <p:origin x="7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6477F-2B30-45A0-8392-9A0873BC5071}" type="datetimeFigureOut">
              <a:rPr lang="nb-NO" smtClean="0"/>
              <a:t>30.11.2022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55065-F752-4112-848A-D3BC610805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1025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8878"/>
            <a:ext cx="12190992" cy="4029123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4869227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3779407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5562696"/>
            <a:ext cx="8881111" cy="427037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 sz="150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/>
            </a:pPr>
            <a:r>
              <a:rPr lang="nb-NO"/>
              <a:t>Fornavn Etternavn, 00.00.00</a:t>
            </a:r>
          </a:p>
          <a:p>
            <a:pPr lvl="0"/>
            <a:endParaRPr lang="nb-NO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514865"/>
            <a:ext cx="3103568" cy="1700035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4" y="1922640"/>
            <a:ext cx="5055627" cy="17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5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Fi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332542"/>
            <a:ext cx="12192588" cy="1525459"/>
          </a:xfrm>
          <a:prstGeom prst="rect">
            <a:avLst/>
          </a:prstGeom>
        </p:spPr>
      </p:pic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560195" y="2088260"/>
            <a:ext cx="9601200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873913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Pla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69548"/>
            <a:ext cx="12190992" cy="1688452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560195" y="2088260"/>
            <a:ext cx="9601200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32565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- Nynor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" y="2828878"/>
            <a:ext cx="12190992" cy="4029123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4869227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3779407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5562696"/>
            <a:ext cx="8881111" cy="427037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 sz="150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/>
            </a:pPr>
            <a:r>
              <a:rPr lang="nb-NO"/>
              <a:t>Fornavn Etternavn, 00.00.00</a:t>
            </a:r>
          </a:p>
          <a:p>
            <a:pPr lvl="0"/>
            <a:endParaRPr lang="nb-NO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514865"/>
            <a:ext cx="3103568" cy="1700035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5" y="1922640"/>
            <a:ext cx="5098719" cy="1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83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- Enge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8878"/>
            <a:ext cx="12190992" cy="4029123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4869227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3779407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5562696"/>
            <a:ext cx="8881111" cy="427037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 sz="150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None/>
              <a:tabLst/>
              <a:defRPr/>
            </a:pPr>
            <a:r>
              <a:rPr lang="nb-NO"/>
              <a:t>Fornavn Etternavn, 00.00.00</a:t>
            </a:r>
          </a:p>
          <a:p>
            <a:pPr lvl="0"/>
            <a:endParaRPr lang="nb-NO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514865"/>
            <a:ext cx="3103568" cy="1700035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4" y="1922640"/>
            <a:ext cx="3255271" cy="17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92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2 - Engels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4"/>
            <a:ext cx="12190992" cy="6857433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3464048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2372089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4205303"/>
            <a:ext cx="8881111" cy="427037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/>
            </a:lvl1pPr>
          </a:lstStyle>
          <a:p>
            <a:pPr lvl="0"/>
            <a:r>
              <a:rPr lang="nb-NO"/>
              <a:t>Fornavn Etternavn, 00.00.00</a:t>
            </a:r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410452"/>
            <a:ext cx="3103568" cy="1700035"/>
          </a:xfrm>
          <a:prstGeom prst="rect">
            <a:avLst/>
          </a:prstGeom>
        </p:spPr>
      </p:pic>
      <p:pic>
        <p:nvPicPr>
          <p:cNvPr id="2" name="Bild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2302"/>
            <a:ext cx="12190992" cy="1895699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4" y="1814627"/>
            <a:ext cx="3255271" cy="173736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997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2 - Nynors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4"/>
            <a:ext cx="12190992" cy="6857433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3464048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2372089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4205303"/>
            <a:ext cx="8881111" cy="427037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/>
            </a:lvl1pPr>
          </a:lstStyle>
          <a:p>
            <a:pPr lvl="0"/>
            <a:r>
              <a:rPr lang="nb-NO"/>
              <a:t>Fornavn Etternavn, 00.00.00</a:t>
            </a:r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410452"/>
            <a:ext cx="3103568" cy="1700035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5" y="1814627"/>
            <a:ext cx="5098719" cy="174576"/>
          </a:xfrm>
          <a:prstGeom prst="rect">
            <a:avLst/>
          </a:prstGeom>
        </p:spPr>
      </p:pic>
      <p:pic>
        <p:nvPicPr>
          <p:cNvPr id="2" name="Bild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2302"/>
            <a:ext cx="12190992" cy="1895699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3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4"/>
            <a:ext cx="12190992" cy="6857433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624" y="1814627"/>
            <a:ext cx="5055627" cy="173736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0197" y="3464048"/>
            <a:ext cx="8881111" cy="451802"/>
          </a:xfrm>
        </p:spPr>
        <p:txBody>
          <a:bodyPr/>
          <a:lstStyle>
            <a:lvl1pPr marL="0" indent="0" algn="l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1560197" y="2372089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60197" y="4205303"/>
            <a:ext cx="8881111" cy="427037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/>
            </a:lvl1pPr>
          </a:lstStyle>
          <a:p>
            <a:pPr lvl="0"/>
            <a:r>
              <a:rPr lang="nb-NO"/>
              <a:t>Fornavn Etternavn, 00.00.00</a:t>
            </a:r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97" y="410452"/>
            <a:ext cx="3103568" cy="170003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2302"/>
            <a:ext cx="12190992" cy="1895699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4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560195" y="2088260"/>
            <a:ext cx="9601200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3661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us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8878"/>
            <a:ext cx="12190992" cy="40291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  <p:sp>
        <p:nvSpPr>
          <p:cNvPr id="9" name="Plassholder for dato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13" name="Tittel 9"/>
          <p:cNvSpPr>
            <a:spLocks noGrp="1"/>
          </p:cNvSpPr>
          <p:nvPr>
            <p:ph type="title" hasCustomPrompt="1"/>
          </p:nvPr>
        </p:nvSpPr>
        <p:spPr>
          <a:xfrm>
            <a:off x="1560197" y="3779407"/>
            <a:ext cx="8881111" cy="1042989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Pauseside</a:t>
            </a:r>
          </a:p>
        </p:txBody>
      </p:sp>
    </p:spTree>
    <p:extLst>
      <p:ext uri="{BB962C8B-B14F-4D97-AF65-F5344CB8AC3E}">
        <p14:creationId xmlns:p14="http://schemas.microsoft.com/office/powerpoint/2010/main" val="45793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560195" y="2088261"/>
            <a:ext cx="4560571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600824" y="2088261"/>
            <a:ext cx="4560571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9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20335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559984" y="2088261"/>
            <a:ext cx="4560571" cy="468058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559984" y="2556320"/>
            <a:ext cx="4560571" cy="2952369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600824" y="2088261"/>
            <a:ext cx="4560571" cy="468058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600824" y="2556320"/>
            <a:ext cx="4560571" cy="2952369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10" name="Tit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1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61956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1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uten bunnelem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560195" y="2088260"/>
            <a:ext cx="9601200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6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Dy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7384"/>
            <a:ext cx="12190992" cy="1060616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560195" y="2088260"/>
            <a:ext cx="9601200" cy="342042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1559984" y="1272540"/>
            <a:ext cx="9601411" cy="6629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30807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59940"/>
            <a:ext cx="12192588" cy="798060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560195" y="175261"/>
            <a:ext cx="9601200" cy="1042989"/>
          </a:xfrm>
          <a:prstGeom prst="rect">
            <a:avLst/>
          </a:prstGeom>
          <a:noFill/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560195" y="2088262"/>
            <a:ext cx="9601200" cy="33844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560195" y="650961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nb-NO" dirty="0">
                <a:solidFill>
                  <a:prstClr val="black"/>
                </a:solidFill>
              </a:rPr>
              <a:t>15.09.21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744684" y="6509614"/>
            <a:ext cx="672084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9803792" y="6509614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>
              <a:solidFill>
                <a:prstClr val="black"/>
              </a:solidFill>
            </a:endParaRP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722" y="6521318"/>
            <a:ext cx="1485279" cy="33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0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685800" rtl="0" eaLnBrk="1" latinLnBrk="0" hangingPunct="1">
        <a:lnSpc>
          <a:spcPct val="90000"/>
        </a:lnSpc>
        <a:spcBef>
          <a:spcPts val="300"/>
        </a:spcBef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dertittel 7">
            <a:extLst>
              <a:ext uri="{FF2B5EF4-FFF2-40B4-BE49-F238E27FC236}">
                <a16:creationId xmlns:a16="http://schemas.microsoft.com/office/drawing/2014/main" id="{4E50D2F8-E246-4F35-A1F9-E7EE3660F5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 err="1">
                <a:solidFill>
                  <a:srgbClr val="FF0000"/>
                </a:solidFill>
              </a:rPr>
              <a:t>Eit</a:t>
            </a:r>
            <a:r>
              <a:rPr lang="nb-NO" dirty="0">
                <a:solidFill>
                  <a:srgbClr val="FF0000"/>
                </a:solidFill>
              </a:rPr>
              <a:t> kort oversyn 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400" dirty="0" err="1">
                <a:solidFill>
                  <a:schemeClr val="bg1"/>
                </a:solidFill>
                <a:latin typeface="Titillium Bd" panose="00000800000000000000" pitchFamily="50" charset="0"/>
              </a:rPr>
              <a:t>Innspel</a:t>
            </a:r>
            <a:r>
              <a:rPr lang="nb-NO" sz="4400" dirty="0">
                <a:solidFill>
                  <a:schemeClr val="bg1"/>
                </a:solidFill>
                <a:latin typeface="Titillium Bd" panose="00000800000000000000" pitchFamily="50" charset="0"/>
              </a:rPr>
              <a:t> til ny viltlov 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CFF8D89-A391-4CB3-A8D8-DA6BA77FE2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Verner Bjerkvik </a:t>
            </a:r>
          </a:p>
        </p:txBody>
      </p:sp>
    </p:spTree>
    <p:extLst>
      <p:ext uri="{BB962C8B-B14F-4D97-AF65-F5344CB8AC3E}">
        <p14:creationId xmlns:p14="http://schemas.microsoft.com/office/powerpoint/2010/main" val="272448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5AEE3D88-4071-493E-BE67-809E38D46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Generelle utgangspunkt </a:t>
            </a:r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9B8CE3A0-2019-4F1F-A65E-4E0D07BE8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28600" indent="-228600" defTabSz="91440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nb-NO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Dyrevelferdslova gjeld for alle pattedyr, fugler, krypdyr, amfibier, fisk, tifotkreps, blekksprut og honningbier.</a:t>
            </a:r>
            <a:r>
              <a:rPr lang="nb-NO" sz="2800">
                <a:latin typeface="Calibri" panose="020F0502020204030204"/>
              </a:rPr>
              <a:t> Lova gjeld både tamme og ville dyr.</a:t>
            </a:r>
            <a:endParaRPr lang="nb-NO" sz="2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Etter dyrevelferdslova § 3 skal dyr «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behandles godt og beskyttes mot fare for unødige påkjenninger og belastninger.»</a:t>
            </a:r>
            <a:endParaRPr lang="nb-NO" sz="2800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 Neue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Etter dyrevelferdslova § 20 skal jakt, fangst og fiske skje på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ein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 «dyrevelferdsmessig forsvarlig måte.»</a:t>
            </a:r>
            <a:endParaRPr lang="nb-NO" sz="2800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 Neue"/>
            </a:endParaRPr>
          </a:p>
          <a:p>
            <a:pPr marL="215900" indent="-215900"/>
            <a:endParaRPr lang="nb-NO" sz="2400">
              <a:cs typeface="Calibri" panose="020F0502020204030204"/>
            </a:endParaRP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4A1DEF60-474C-40A4-8460-724B765AA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49B2403-B007-44B6-A21D-2E49BA66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4204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D8B7BE-8BDA-4A09-9918-22808109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Tilhøvet mellom dyrevelferdslova og viltlova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7B151CC-078C-4863-BC4B-0F7A0339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195" y="1718786"/>
            <a:ext cx="9601200" cy="342042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endParaRPr lang="nb-NO" sz="22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Dyrevelferdslova og viltlova har dels overlappande verkeområde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førearbeida er det lagt til grunn at utøving av jakt som er tillate etter viltlova vil kunne vere forbode etter dyrevelferdslova, jf. Ot.prp. nr. 15 (2008-2009) punkt 4.1.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28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regelverket for utøving av jakt er regulert i to lover gjer det krevjande å fastsette dei nærare krav til korleis jakta skal skje</a:t>
            </a:r>
            <a:r>
              <a:rPr lang="nn-NO" sz="2800" dirty="0">
                <a:latin typeface="Calibri" panose="020F0502020204030204"/>
              </a:rPr>
              <a:t>.</a:t>
            </a:r>
            <a:endParaRPr lang="nn-NO" sz="2800" b="0" i="0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215900" indent="-215900" defTabSz="91440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latin typeface="Calibri" panose="020F0502020204030204"/>
                <a:cs typeface="Calibri"/>
              </a:rPr>
              <a:t>Vi meiner alt regelverk om dyrevelferd bør vere samla under dyrevelferdslova, også regelverk om velferd for ville dyr. </a:t>
            </a:r>
          </a:p>
          <a:p>
            <a:pPr marL="215900" indent="-215900" defTabSz="914400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nn-NO" sz="2800" dirty="0">
                <a:latin typeface="Calibri" panose="020F0502020204030204"/>
                <a:cs typeface="Calibri"/>
              </a:rPr>
              <a:t>Departementet gav også i førearbeida til dyrevelferdslova klart uttrykk for at det burde vere eit mål at «</a:t>
            </a:r>
            <a:r>
              <a:rPr lang="nb-NO" sz="2800" dirty="0">
                <a:latin typeface="Calibri" panose="020F0502020204030204"/>
                <a:cs typeface="Calibri"/>
              </a:rPr>
              <a:t>brukerne kan forholde seg til et sett regler for jakt, fangst og fiske som ivaretar hensyn etter både vilt- og fiskerilovgivningen og dyrevelferdslovgivningen», jf. Ot.prp. 15 (2008-2009) punkt 22.19.4. </a:t>
            </a:r>
            <a:endParaRPr lang="nn-NO" sz="2800" dirty="0">
              <a:latin typeface="Calibri" panose="020F0502020204030204"/>
              <a:cs typeface="Calibri"/>
            </a:endParaRPr>
          </a:p>
          <a:p>
            <a:pPr marL="0" indent="0" defTabSz="914400">
              <a:spcBef>
                <a:spcPts val="1000"/>
              </a:spcBef>
              <a:buNone/>
              <a:defRPr/>
            </a:pPr>
            <a:endParaRPr lang="nn-NO" sz="2800" dirty="0">
              <a:latin typeface="Calibri" panose="020F0502020204030204"/>
              <a:cs typeface="Calibri"/>
            </a:endParaRPr>
          </a:p>
          <a:p>
            <a:pPr marL="228600" marR="0" lvl="0" indent="-228600" algn="l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n-NO" sz="2800" b="0" i="0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nn-NO" sz="2800" dirty="0">
              <a:cs typeface="Calibri"/>
            </a:endParaRP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nn-NO" sz="2800" dirty="0">
              <a:cs typeface="Calibri"/>
            </a:endParaRPr>
          </a:p>
          <a:p>
            <a:pPr marL="514350" indent="-514350">
              <a:buFont typeface="Calibri" panose="020F0502020204030204"/>
              <a:buAutoNum type="arabicPeriod"/>
            </a:pPr>
            <a:endParaRPr lang="nb-NO" dirty="0">
              <a:cs typeface="Calibri" panose="020F0502020204030204"/>
            </a:endParaRPr>
          </a:p>
          <a:p>
            <a:pPr marL="215900" indent="-215900"/>
            <a:endParaRPr lang="nb-NO" dirty="0">
              <a:cs typeface="Calibri" panose="020F0502020204030204"/>
            </a:endParaRPr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5389185F-159F-4832-B22F-72B79A9FE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A79F8F-1B1E-421A-9748-E09A83457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156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509BFB-D066-7E72-4BD3-DBABBDB7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Til spørsmål 1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5AEFFB2-682A-1DFE-C6B5-951581154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under jakt skal søke etter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påskote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vilt</a:t>
            </a:r>
            <a:r>
              <a:rPr kumimoji="0" lang="nb-NO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følgjer av kravet til at jakta skal skje på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dyrevelferdsmessig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forsvarleg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måte.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Kravet til å gjennomføre ettersøk bør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lovfesta i dyrevelferdslova, slik at det vert fastsett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eit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klar handlingsplikt.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Krava til korleis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ettersøket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skal skje</a:t>
            </a:r>
            <a:r>
              <a:rPr kumimoji="0" lang="nb-NO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vil måtte variere etter viltart. Dei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nærare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krav til ettersøk bør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fastsett i forskrift. 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FF9A034-C27E-620D-7A0F-6F9BA1F39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>
              <a:solidFill>
                <a:prstClr val="black"/>
              </a:solidFill>
            </a:endParaRP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68BBE8-C362-D2BF-E62A-B3399931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29432" y="6601947"/>
            <a:ext cx="6720840" cy="184666"/>
          </a:xfrm>
        </p:spPr>
        <p:txBody>
          <a:bodyPr/>
          <a:lstStyle/>
          <a:p>
            <a:endParaRPr lang="nb-NO" dirty="0">
              <a:solidFill>
                <a:prstClr val="black"/>
              </a:solidFill>
            </a:endParaRP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580C1376-E34D-B03B-85FD-A6BDCA568C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Hvilket behov er det for regler om ettersøk? Det er ingen særskilt lovbestemmelse om ettersøk i dagens lov.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9271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9E6A9D-0F67-4B37-E876-F4A80E897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Til spørsmål 2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9D3830-A6E9-3B4B-4012-E5840A35E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Utgangspunktet må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at det ligg til </a:t>
            </a:r>
            <a:r>
              <a:rPr kumimoji="0" lang="nb-NO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jaktrettshavar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å forvalte viltstammene i samsvar med regelverket og tildelte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kvotar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 vilttettleik vil kunne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påverke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både dyrevelferd og dyrehelse.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Spørsmålet om å regelfeste føresegner om å pålegge eller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gjennnomføre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uttak av vilt i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særlege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tilfeller reiser prinsipielle spørsmål som må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utgreiast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nærare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5F914DD-630A-803E-FC71-E3F5FBBE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15.09.21</a:t>
            </a:r>
            <a:endParaRPr lang="nb-NO" dirty="0">
              <a:solidFill>
                <a:prstClr val="black"/>
              </a:solidFill>
            </a:endParaRP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361B83-3458-71E4-07D5-A814B625F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BA44567A-2F5C-B4C3-820F-BD86151E67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Er det behov for ytterligere regler om bestandsregulering for høstbart vilt? I dagens lovverk er det begrenset med virkemidler dersom en bestand ikke blir beskattet tilstrekkelig gjennom jakt- og fangst. </a:t>
            </a:r>
          </a:p>
        </p:txBody>
      </p:sp>
    </p:spTree>
    <p:extLst>
      <p:ext uri="{BB962C8B-B14F-4D97-AF65-F5344CB8AC3E}">
        <p14:creationId xmlns:p14="http://schemas.microsoft.com/office/powerpoint/2010/main" val="92335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A12271-60F0-18A2-0558-2B040D7B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Til spørsmål 3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8F56FA-B46B-627B-5BBC-FA5D42FFA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Dyrevelferdsmessige omsyn bør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styrande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kva våpen og utstyr som kan brukast til jakt.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 meiner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difor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at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dei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overordna krav til kva våpen og utstyr som kan brukast til jakt bør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fastsett i dyrevelferdslova.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Detaljreguleringa bør </a:t>
            </a:r>
            <a:r>
              <a:rPr kumimoji="0" lang="nb-NO" sz="2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</a:t>
            </a:r>
            <a:r>
              <a:rPr kumimoji="0" lang="nb-NO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fastsett i forskrift</a:t>
            </a:r>
            <a:r>
              <a:rPr lang="nb-NO" sz="2800" dirty="0">
                <a:latin typeface="Calibri" panose="020F0502020204030204"/>
              </a:rPr>
              <a:t>, som kan </a:t>
            </a:r>
            <a:r>
              <a:rPr lang="nb-NO" sz="2800" dirty="0" err="1">
                <a:latin typeface="Calibri" panose="020F0502020204030204"/>
              </a:rPr>
              <a:t>vere</a:t>
            </a:r>
            <a:r>
              <a:rPr lang="nb-NO" sz="2800" dirty="0">
                <a:latin typeface="Calibri" panose="020F0502020204030204"/>
              </a:rPr>
              <a:t> heimla i både dyrevelferdslov og viltlov. </a:t>
            </a:r>
            <a:endParaRPr kumimoji="0" lang="nb-NO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nb-NO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0D5E9BF-38F7-D959-A1D9-89450255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15.09.21</a:t>
            </a:r>
            <a:endParaRPr lang="nb-NO" dirty="0">
              <a:solidFill>
                <a:prstClr val="black"/>
              </a:solidFill>
            </a:endParaRP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F9015C-214D-EF31-7F4D-D391FD52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/>
                </a:solidFill>
              </a:rPr>
              <a:t>MatCIM - Basis - Grunnleggende brukeropplæring - opprette hendelse, logg og loggføring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60A1FC4B-0F2E-AB4C-F40B-79F69FC5AB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Hvordan bør reglene for jaktvåpen og utstyr utformes i en ny lov? Teknologiutviklingen går raskt, og det kan diskuteres om dagens lovverk er tilpasset i tilstrekkelig grad.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68907314"/>
      </p:ext>
    </p:extLst>
  </p:cSld>
  <p:clrMapOvr>
    <a:masterClrMapping/>
  </p:clrMapOvr>
</p:sld>
</file>

<file path=ppt/theme/theme1.xml><?xml version="1.0" encoding="utf-8"?>
<a:theme xmlns:a="http://schemas.openxmlformats.org/drawingml/2006/main" name="Mattilsynet">
  <a:themeElements>
    <a:clrScheme name="Mattilsynet V1">
      <a:dk1>
        <a:sysClr val="windowText" lastClr="000000"/>
      </a:dk1>
      <a:lt1>
        <a:srgbClr val="FFFFFF"/>
      </a:lt1>
      <a:dk2>
        <a:srgbClr val="765B11"/>
      </a:dk2>
      <a:lt2>
        <a:srgbClr val="AFAB89"/>
      </a:lt2>
      <a:accent1>
        <a:srgbClr val="075B7A"/>
      </a:accent1>
      <a:accent2>
        <a:srgbClr val="98C2E8"/>
      </a:accent2>
      <a:accent3>
        <a:srgbClr val="E23128"/>
      </a:accent3>
      <a:accent4>
        <a:srgbClr val="F8971D"/>
      </a:accent4>
      <a:accent5>
        <a:srgbClr val="FFD65A"/>
      </a:accent5>
      <a:accent6>
        <a:srgbClr val="B0B71A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_Mattilsynet_4_3v_justert_19-11-2015.potx" id="{7EAB410D-99DC-413A-9525-A46F5E342542}" vid="{9E558ACE-712E-4BE3-A377-DDA1E3320F4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5CCAD991067948B69B3FFFA6526F72" ma:contentTypeVersion="5" ma:contentTypeDescription="Opprett et nytt dokument." ma:contentTypeScope="" ma:versionID="bf7fe17ee105e51e1437865273e08109">
  <xsd:schema xmlns:xsd="http://www.w3.org/2001/XMLSchema" xmlns:xs="http://www.w3.org/2001/XMLSchema" xmlns:p="http://schemas.microsoft.com/office/2006/metadata/properties" xmlns:ns3="78936ed3-c37e-4a21-b42d-65c4c718a5da" xmlns:ns4="8440fc01-eb56-4354-a0ce-7b829541a360" targetNamespace="http://schemas.microsoft.com/office/2006/metadata/properties" ma:root="true" ma:fieldsID="5d4b7d5f25c60e8dc5b2e7d165e99d61" ns3:_="" ns4:_="">
    <xsd:import namespace="78936ed3-c37e-4a21-b42d-65c4c718a5da"/>
    <xsd:import namespace="8440fc01-eb56-4354-a0ce-7b829541a36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36ed3-c37e-4a21-b42d-65c4c718a5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0fc01-eb56-4354-a0ce-7b829541a3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43EA32-E605-4B2B-86D7-546900B6DA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3E5E33-53BD-43FC-9719-579011FAFBD0}">
  <ds:schemaRefs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8440fc01-eb56-4354-a0ce-7b829541a360"/>
    <ds:schemaRef ds:uri="78936ed3-c37e-4a21-b42d-65c4c718a5d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46340C-5BC5-4467-914F-376107CF42BF}">
  <ds:schemaRefs>
    <ds:schemaRef ds:uri="78936ed3-c37e-4a21-b42d-65c4c718a5da"/>
    <ds:schemaRef ds:uri="8440fc01-eb56-4354-a0ce-7b829541a3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One%20World</Template>
  <TotalTime>1457</TotalTime>
  <Words>523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 Neue</vt:lpstr>
      <vt:lpstr>Titillium Bd</vt:lpstr>
      <vt:lpstr>Mattilsynet</vt:lpstr>
      <vt:lpstr>Innspel til ny viltlov </vt:lpstr>
      <vt:lpstr>Generelle utgangspunkt </vt:lpstr>
      <vt:lpstr>Tilhøvet mellom dyrevelferdslova og viltlova </vt:lpstr>
      <vt:lpstr>Til spørsmål 1 </vt:lpstr>
      <vt:lpstr>Til spørsmål 2 </vt:lpstr>
      <vt:lpstr>Til spørsmål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Jørn-Ivar Hellesnes</dc:creator>
  <cp:lastModifiedBy>Verner Reknes Bjerkvik</cp:lastModifiedBy>
  <cp:revision>26</cp:revision>
  <dcterms:created xsi:type="dcterms:W3CDTF">2016-01-26T08:09:06Z</dcterms:created>
  <dcterms:modified xsi:type="dcterms:W3CDTF">2022-11-30T15:29:01Z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0x0101002A5CCAD991067948B69B3FFFA6526F72</vt:lpwstr>
  </property>
</Properties>
</file>