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9" r:id="rId4"/>
    <p:sldId id="263" r:id="rId5"/>
    <p:sldId id="258" r:id="rId6"/>
    <p:sldId id="261" r:id="rId7"/>
    <p:sldId id="262" r:id="rId8"/>
    <p:sldId id="265" r:id="rId9"/>
    <p:sldId id="266" r:id="rId10"/>
    <p:sldId id="267" r:id="rId11"/>
    <p:sldId id="270" r:id="rId12"/>
    <p:sldId id="295" r:id="rId13"/>
    <p:sldId id="294" r:id="rId14"/>
    <p:sldId id="276" r:id="rId15"/>
    <p:sldId id="268" r:id="rId16"/>
    <p:sldId id="271" r:id="rId17"/>
    <p:sldId id="273" r:id="rId18"/>
    <p:sldId id="278" r:id="rId19"/>
    <p:sldId id="285" r:id="rId20"/>
    <p:sldId id="286" r:id="rId21"/>
    <p:sldId id="287" r:id="rId22"/>
    <p:sldId id="279" r:id="rId23"/>
    <p:sldId id="281" r:id="rId24"/>
    <p:sldId id="283" r:id="rId25"/>
    <p:sldId id="284" r:id="rId26"/>
    <p:sldId id="275" r:id="rId27"/>
    <p:sldId id="290" r:id="rId28"/>
    <p:sldId id="264" r:id="rId29"/>
    <p:sldId id="292" r:id="rId30"/>
    <p:sldId id="291" r:id="rId3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nstein\AppData\Local\Microsoft\Windows\Temporary%20Internet%20Files\Content.Outlook\YAME8TCD\Arnstein%20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nstein\AppData\Local\Microsoft\Windows\Temporary%20Internet%20Files\Content.Outlook\YAME8TCD\Arnstein%20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nstein\AppData\Local\Microsoft\Windows\Temporary%20Internet%20Files\Content.Outlook\YAME8TCD\Arnstein%20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nstein\AppData\Local\Microsoft\Windows\Temporary%20Internet%20Files\Content.Outlook\YAME8TCD\Arnstein%202%20alder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nstein\AppData\Local\Microsoft\Windows\Temporary%20Internet%20Files\Content.Outlook\YAME8TCD\Arnstein%202%20alder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nstein\AppData\Local\Microsoft\Windows\Temporary%20Internet%20Files\Content.Outlook\YAME8TCD\Arnstein%202%20alder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nstein\AppData\Local\Microsoft\Windows\Temporary%20Internet%20Files\Content.Outlook\YAME8TCD\Arnstein%202%20alder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tjalve.uib.no\home\gas001\Artikkelutkast\2.Paper_Sickness_absence_%20pregnancy\3.5%20G\Figur%203%20hele%20pop%20fom%203.5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Kvinner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Sheet1!$B$2:$P$2</c:f>
              <c:numCache>
                <c:formatCode>General</c:formatCode>
                <c:ptCount val="1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</c:numCache>
            </c:numRef>
          </c:cat>
          <c:val>
            <c:numRef>
              <c:f>Sheet1!$B$3:$P$3</c:f>
              <c:numCache>
                <c:formatCode>0%</c:formatCode>
                <c:ptCount val="15"/>
                <c:pt idx="0">
                  <c:v>4.1087199999999997E-2</c:v>
                </c:pt>
                <c:pt idx="1">
                  <c:v>4.2056800000000019E-2</c:v>
                </c:pt>
                <c:pt idx="2">
                  <c:v>4.7244500000000002E-2</c:v>
                </c:pt>
                <c:pt idx="3">
                  <c:v>5.3742900000000003E-2</c:v>
                </c:pt>
                <c:pt idx="4">
                  <c:v>6.0690500000000008E-2</c:v>
                </c:pt>
                <c:pt idx="5">
                  <c:v>6.2708200000000006E-2</c:v>
                </c:pt>
                <c:pt idx="6">
                  <c:v>6.6404199999999997E-2</c:v>
                </c:pt>
                <c:pt idx="7">
                  <c:v>7.5706400000000007E-2</c:v>
                </c:pt>
                <c:pt idx="8">
                  <c:v>7.8041700000000019E-2</c:v>
                </c:pt>
                <c:pt idx="9">
                  <c:v>8.4122100000000019E-2</c:v>
                </c:pt>
                <c:pt idx="10">
                  <c:v>9.2120200000000041E-2</c:v>
                </c:pt>
                <c:pt idx="11">
                  <c:v>8.3125100000000049E-2</c:v>
                </c:pt>
                <c:pt idx="12">
                  <c:v>7.7555600000000016E-2</c:v>
                </c:pt>
                <c:pt idx="13">
                  <c:v>8.296530000000002E-2</c:v>
                </c:pt>
                <c:pt idx="14">
                  <c:v>8.1503000000000034E-2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Menn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Sheet1!$B$2:$P$2</c:f>
              <c:numCache>
                <c:formatCode>General</c:formatCode>
                <c:ptCount val="1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</c:numCache>
            </c:numRef>
          </c:cat>
          <c:val>
            <c:numRef>
              <c:f>Sheet1!$B$4:$P$4</c:f>
              <c:numCache>
                <c:formatCode>0%</c:formatCode>
                <c:ptCount val="15"/>
                <c:pt idx="0">
                  <c:v>3.0150099999999999E-2</c:v>
                </c:pt>
                <c:pt idx="1">
                  <c:v>2.9698499999999999E-2</c:v>
                </c:pt>
                <c:pt idx="2">
                  <c:v>3.2168200000000001E-2</c:v>
                </c:pt>
                <c:pt idx="3">
                  <c:v>3.6749000000000004E-2</c:v>
                </c:pt>
                <c:pt idx="4">
                  <c:v>4.1393100000000009E-2</c:v>
                </c:pt>
                <c:pt idx="5">
                  <c:v>4.3937500000000004E-2</c:v>
                </c:pt>
                <c:pt idx="6">
                  <c:v>4.9220899999999998E-2</c:v>
                </c:pt>
                <c:pt idx="7">
                  <c:v>5.5059500000000004E-2</c:v>
                </c:pt>
                <c:pt idx="8">
                  <c:v>5.6577599999999999E-2</c:v>
                </c:pt>
                <c:pt idx="9">
                  <c:v>6.2442400000000016E-2</c:v>
                </c:pt>
                <c:pt idx="10">
                  <c:v>6.9267700000000015E-2</c:v>
                </c:pt>
                <c:pt idx="11">
                  <c:v>6.0632900000000017E-2</c:v>
                </c:pt>
                <c:pt idx="12">
                  <c:v>5.5421700000000004E-2</c:v>
                </c:pt>
                <c:pt idx="13">
                  <c:v>5.7163100000000008E-2</c:v>
                </c:pt>
                <c:pt idx="14">
                  <c:v>5.5119300000000003E-2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50368"/>
        <c:axId val="62411904"/>
      </c:lineChart>
      <c:catAx>
        <c:axId val="6225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411904"/>
        <c:crosses val="autoZero"/>
        <c:auto val="1"/>
        <c:lblAlgn val="ctr"/>
        <c:lblOffset val="100"/>
        <c:noMultiLvlLbl val="0"/>
      </c:catAx>
      <c:valAx>
        <c:axId val="6241190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6225036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Sheet1!$A$22</c:f>
              <c:strCache>
                <c:ptCount val="1"/>
                <c:pt idx="0">
                  <c:v>Kvinner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Sheet1!$B$21:$P$21</c:f>
              <c:numCache>
                <c:formatCode>General</c:formatCode>
                <c:ptCount val="1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</c:numCache>
            </c:numRef>
          </c:cat>
          <c:val>
            <c:numRef>
              <c:f>Sheet1!$B$22:$P$22</c:f>
              <c:numCache>
                <c:formatCode>0%</c:formatCode>
                <c:ptCount val="15"/>
                <c:pt idx="0">
                  <c:v>2.6848400000000001E-2</c:v>
                </c:pt>
                <c:pt idx="1">
                  <c:v>2.7389900000000005E-2</c:v>
                </c:pt>
                <c:pt idx="2">
                  <c:v>3.1365400000000002E-2</c:v>
                </c:pt>
                <c:pt idx="3">
                  <c:v>3.6473700000000005E-2</c:v>
                </c:pt>
                <c:pt idx="4">
                  <c:v>4.2035000000000003E-2</c:v>
                </c:pt>
                <c:pt idx="5">
                  <c:v>4.4356300000000008E-2</c:v>
                </c:pt>
                <c:pt idx="6">
                  <c:v>4.7550899999999986E-2</c:v>
                </c:pt>
                <c:pt idx="7">
                  <c:v>5.5171899999999989E-2</c:v>
                </c:pt>
                <c:pt idx="8">
                  <c:v>5.8599000000000005E-2</c:v>
                </c:pt>
                <c:pt idx="9">
                  <c:v>6.4854200000000015E-2</c:v>
                </c:pt>
                <c:pt idx="10">
                  <c:v>7.3304500000000022E-2</c:v>
                </c:pt>
                <c:pt idx="11">
                  <c:v>6.7354500000000012E-2</c:v>
                </c:pt>
                <c:pt idx="12">
                  <c:v>6.3320000000000001E-2</c:v>
                </c:pt>
                <c:pt idx="13">
                  <c:v>6.7986500000000005E-2</c:v>
                </c:pt>
                <c:pt idx="14">
                  <c:v>6.741910000000001E-2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Sheet1!$A$23</c:f>
              <c:strCache>
                <c:ptCount val="1"/>
                <c:pt idx="0">
                  <c:v>Menn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Sheet1!$B$21:$P$21</c:f>
              <c:numCache>
                <c:formatCode>General</c:formatCode>
                <c:ptCount val="1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</c:numCache>
            </c:numRef>
          </c:cat>
          <c:val>
            <c:numRef>
              <c:f>Sheet1!$B$23:$P$23</c:f>
              <c:numCache>
                <c:formatCode>0%</c:formatCode>
                <c:ptCount val="15"/>
                <c:pt idx="0">
                  <c:v>1.7110299999999998E-2</c:v>
                </c:pt>
                <c:pt idx="1">
                  <c:v>1.7123099999999999E-2</c:v>
                </c:pt>
                <c:pt idx="2">
                  <c:v>1.9034600000000002E-2</c:v>
                </c:pt>
                <c:pt idx="3">
                  <c:v>2.1516299999999999E-2</c:v>
                </c:pt>
                <c:pt idx="4">
                  <c:v>2.3956099999999998E-2</c:v>
                </c:pt>
                <c:pt idx="5">
                  <c:v>2.4858399999999999E-2</c:v>
                </c:pt>
                <c:pt idx="6">
                  <c:v>2.7946800000000004E-2</c:v>
                </c:pt>
                <c:pt idx="7">
                  <c:v>3.3084099999999998E-2</c:v>
                </c:pt>
                <c:pt idx="8">
                  <c:v>3.39992E-2</c:v>
                </c:pt>
                <c:pt idx="9">
                  <c:v>3.7906099999999998E-2</c:v>
                </c:pt>
                <c:pt idx="10">
                  <c:v>4.2865600000000004E-2</c:v>
                </c:pt>
                <c:pt idx="11">
                  <c:v>3.7884000000000008E-2</c:v>
                </c:pt>
                <c:pt idx="12">
                  <c:v>3.4299400000000001E-2</c:v>
                </c:pt>
                <c:pt idx="13">
                  <c:v>3.5624999999999997E-2</c:v>
                </c:pt>
                <c:pt idx="14">
                  <c:v>3.4768599999999997E-2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436480"/>
        <c:axId val="62438016"/>
      </c:lineChart>
      <c:catAx>
        <c:axId val="6243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438016"/>
        <c:crosses val="autoZero"/>
        <c:auto val="1"/>
        <c:lblAlgn val="ctr"/>
        <c:lblOffset val="100"/>
        <c:noMultiLvlLbl val="0"/>
      </c:catAx>
      <c:valAx>
        <c:axId val="62438016"/>
        <c:scaling>
          <c:orientation val="minMax"/>
          <c:max val="0.1"/>
        </c:scaling>
        <c:delete val="1"/>
        <c:axPos val="l"/>
        <c:numFmt formatCode="0%" sourceLinked="1"/>
        <c:majorTickMark val="out"/>
        <c:minorTickMark val="none"/>
        <c:tickLblPos val="none"/>
        <c:crossAx val="6243648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Sheet1!$A$37</c:f>
              <c:strCache>
                <c:ptCount val="1"/>
                <c:pt idx="0">
                  <c:v>Kvinner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Sheet1!$B$36:$P$36</c:f>
              <c:numCache>
                <c:formatCode>General</c:formatCode>
                <c:ptCount val="1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</c:numCache>
            </c:numRef>
          </c:cat>
          <c:val>
            <c:numRef>
              <c:f>Sheet1!$B$37:$P$37</c:f>
              <c:numCache>
                <c:formatCode>0%</c:formatCode>
                <c:ptCount val="15"/>
                <c:pt idx="0">
                  <c:v>2.6019700000000003E-2</c:v>
                </c:pt>
                <c:pt idx="1">
                  <c:v>2.6099300000000002E-2</c:v>
                </c:pt>
                <c:pt idx="2">
                  <c:v>2.9840099999999998E-2</c:v>
                </c:pt>
                <c:pt idx="3">
                  <c:v>3.4016600000000001E-2</c:v>
                </c:pt>
                <c:pt idx="4">
                  <c:v>3.7050400000000004E-2</c:v>
                </c:pt>
                <c:pt idx="5">
                  <c:v>3.8879100000000007E-2</c:v>
                </c:pt>
                <c:pt idx="6">
                  <c:v>4.0034700000000006E-2</c:v>
                </c:pt>
                <c:pt idx="7">
                  <c:v>4.8820599999999999E-2</c:v>
                </c:pt>
                <c:pt idx="8">
                  <c:v>5.0781400000000011E-2</c:v>
                </c:pt>
                <c:pt idx="9">
                  <c:v>5.5172600000000009E-2</c:v>
                </c:pt>
                <c:pt idx="10">
                  <c:v>5.9237400000000009E-2</c:v>
                </c:pt>
                <c:pt idx="11">
                  <c:v>5.7396300000000018E-2</c:v>
                </c:pt>
                <c:pt idx="12">
                  <c:v>5.4791900000000004E-2</c:v>
                </c:pt>
                <c:pt idx="13">
                  <c:v>5.8965799999999999E-2</c:v>
                </c:pt>
                <c:pt idx="14">
                  <c:v>5.8437200000000002E-2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Sheet1!$A$38</c:f>
              <c:strCache>
                <c:ptCount val="1"/>
                <c:pt idx="0">
                  <c:v>Menn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Sheet1!$B$36:$P$36</c:f>
              <c:numCache>
                <c:formatCode>General</c:formatCode>
                <c:ptCount val="1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</c:numCache>
            </c:numRef>
          </c:cat>
          <c:val>
            <c:numRef>
              <c:f>Sheet1!$B$38:$P$38</c:f>
              <c:numCache>
                <c:formatCode>0%</c:formatCode>
                <c:ptCount val="15"/>
                <c:pt idx="0">
                  <c:v>8.9113000000000005E-3</c:v>
                </c:pt>
                <c:pt idx="1">
                  <c:v>9.234899999999999E-3</c:v>
                </c:pt>
                <c:pt idx="2">
                  <c:v>1.0208E-2</c:v>
                </c:pt>
                <c:pt idx="3">
                  <c:v>1.1503200000000002E-2</c:v>
                </c:pt>
                <c:pt idx="4">
                  <c:v>1.2693899999999999E-2</c:v>
                </c:pt>
                <c:pt idx="5">
                  <c:v>1.3166100000000002E-2</c:v>
                </c:pt>
                <c:pt idx="6">
                  <c:v>1.4320900000000001E-2</c:v>
                </c:pt>
                <c:pt idx="7">
                  <c:v>1.75446E-2</c:v>
                </c:pt>
                <c:pt idx="8">
                  <c:v>1.9048100000000002E-2</c:v>
                </c:pt>
                <c:pt idx="9">
                  <c:v>2.1091400000000003E-2</c:v>
                </c:pt>
                <c:pt idx="10">
                  <c:v>2.2844099999999999E-2</c:v>
                </c:pt>
                <c:pt idx="11">
                  <c:v>2.1782000000000003E-2</c:v>
                </c:pt>
                <c:pt idx="12">
                  <c:v>2.05509E-2</c:v>
                </c:pt>
                <c:pt idx="13">
                  <c:v>2.15657E-2</c:v>
                </c:pt>
                <c:pt idx="14">
                  <c:v>2.0964300000000002E-2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51712"/>
        <c:axId val="62857600"/>
      </c:lineChart>
      <c:catAx>
        <c:axId val="6285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857600"/>
        <c:crosses val="autoZero"/>
        <c:auto val="1"/>
        <c:lblAlgn val="ctr"/>
        <c:lblOffset val="100"/>
        <c:noMultiLvlLbl val="0"/>
      </c:catAx>
      <c:valAx>
        <c:axId val="62857600"/>
        <c:scaling>
          <c:orientation val="minMax"/>
          <c:max val="0.1"/>
        </c:scaling>
        <c:delete val="1"/>
        <c:axPos val="l"/>
        <c:numFmt formatCode="0%" sourceLinked="1"/>
        <c:majorTickMark val="out"/>
        <c:minorTickMark val="none"/>
        <c:tickLblPos val="none"/>
        <c:crossAx val="628517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Kvinner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Sheet1!$A$4:$A$18</c:f>
              <c:numCache>
                <c:formatCode>General</c:formatCode>
                <c:ptCount val="1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</c:numCache>
            </c:numRef>
          </c:cat>
          <c:val>
            <c:numRef>
              <c:f>Sheet1!$B$4:$B$18</c:f>
              <c:numCache>
                <c:formatCode>0%</c:formatCode>
                <c:ptCount val="15"/>
                <c:pt idx="0">
                  <c:v>3.1505600000000002E-2</c:v>
                </c:pt>
                <c:pt idx="1">
                  <c:v>3.0864599999999996E-2</c:v>
                </c:pt>
                <c:pt idx="2">
                  <c:v>3.4176600000000001E-2</c:v>
                </c:pt>
                <c:pt idx="3">
                  <c:v>3.7326499999999999E-2</c:v>
                </c:pt>
                <c:pt idx="4">
                  <c:v>4.2167100000000006E-2</c:v>
                </c:pt>
                <c:pt idx="5">
                  <c:v>4.2957800000000004E-2</c:v>
                </c:pt>
                <c:pt idx="6">
                  <c:v>4.6042199999999991E-2</c:v>
                </c:pt>
                <c:pt idx="7">
                  <c:v>5.0369400000000009E-2</c:v>
                </c:pt>
                <c:pt idx="8">
                  <c:v>5.3142399999999992E-2</c:v>
                </c:pt>
                <c:pt idx="9">
                  <c:v>5.8303800000000003E-2</c:v>
                </c:pt>
                <c:pt idx="10">
                  <c:v>6.5955899999999998E-2</c:v>
                </c:pt>
                <c:pt idx="11">
                  <c:v>6.0693300000000006E-2</c:v>
                </c:pt>
                <c:pt idx="12">
                  <c:v>5.6110399999999998E-2</c:v>
                </c:pt>
                <c:pt idx="13">
                  <c:v>5.7374700000000008E-2</c:v>
                </c:pt>
                <c:pt idx="14">
                  <c:v>5.6961499999999998E-2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Menn 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Sheet1!$A$4:$A$18</c:f>
              <c:numCache>
                <c:formatCode>General</c:formatCode>
                <c:ptCount val="1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</c:numCache>
            </c:numRef>
          </c:cat>
          <c:val>
            <c:numRef>
              <c:f>Sheet1!$C$4:$C$18</c:f>
              <c:numCache>
                <c:formatCode>0%</c:formatCode>
                <c:ptCount val="15"/>
                <c:pt idx="0">
                  <c:v>1.6231499999999999E-2</c:v>
                </c:pt>
                <c:pt idx="1">
                  <c:v>1.51909E-2</c:v>
                </c:pt>
                <c:pt idx="2">
                  <c:v>1.6717900000000001E-2</c:v>
                </c:pt>
                <c:pt idx="3">
                  <c:v>1.8482500000000002E-2</c:v>
                </c:pt>
                <c:pt idx="4">
                  <c:v>2.0509800000000002E-2</c:v>
                </c:pt>
                <c:pt idx="5">
                  <c:v>2.1456800000000002E-2</c:v>
                </c:pt>
                <c:pt idx="6">
                  <c:v>2.4709499999999995E-2</c:v>
                </c:pt>
                <c:pt idx="7">
                  <c:v>2.6775700000000006E-2</c:v>
                </c:pt>
                <c:pt idx="8">
                  <c:v>2.7500900000000005E-2</c:v>
                </c:pt>
                <c:pt idx="9">
                  <c:v>3.0854300000000005E-2</c:v>
                </c:pt>
                <c:pt idx="10">
                  <c:v>3.414530000000001E-2</c:v>
                </c:pt>
                <c:pt idx="11">
                  <c:v>2.8935700000000002E-2</c:v>
                </c:pt>
                <c:pt idx="12">
                  <c:v>2.5200699999999999E-2</c:v>
                </c:pt>
                <c:pt idx="13">
                  <c:v>2.5001800000000005E-2</c:v>
                </c:pt>
                <c:pt idx="14">
                  <c:v>2.4930100000000004E-2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68096"/>
        <c:axId val="62890368"/>
      </c:lineChart>
      <c:catAx>
        <c:axId val="6286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890368"/>
        <c:crosses val="autoZero"/>
        <c:auto val="1"/>
        <c:lblAlgn val="ctr"/>
        <c:lblOffset val="100"/>
        <c:noMultiLvlLbl val="0"/>
      </c:catAx>
      <c:valAx>
        <c:axId val="62890368"/>
        <c:scaling>
          <c:orientation val="minMax"/>
          <c:max val="0.1"/>
        </c:scaling>
        <c:delete val="0"/>
        <c:axPos val="l"/>
        <c:numFmt formatCode="0%" sourceLinked="1"/>
        <c:majorTickMark val="out"/>
        <c:minorTickMark val="none"/>
        <c:tickLblPos val="nextTo"/>
        <c:crossAx val="628680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Sheet1!$B$22</c:f>
              <c:strCache>
                <c:ptCount val="1"/>
                <c:pt idx="0">
                  <c:v>Kvinner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Sheet1!$A$23:$A$37</c:f>
              <c:numCache>
                <c:formatCode>General</c:formatCode>
                <c:ptCount val="1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</c:numCache>
            </c:numRef>
          </c:cat>
          <c:val>
            <c:numRef>
              <c:f>Sheet1!$B$23:$B$37</c:f>
              <c:numCache>
                <c:formatCode>0%</c:formatCode>
                <c:ptCount val="15"/>
                <c:pt idx="0">
                  <c:v>3.161980000000001E-2</c:v>
                </c:pt>
                <c:pt idx="1">
                  <c:v>3.275320000000001E-2</c:v>
                </c:pt>
                <c:pt idx="2">
                  <c:v>3.6798299999999999E-2</c:v>
                </c:pt>
                <c:pt idx="3">
                  <c:v>4.2441E-2</c:v>
                </c:pt>
                <c:pt idx="4">
                  <c:v>4.700250000000001E-2</c:v>
                </c:pt>
                <c:pt idx="5">
                  <c:v>4.8916100000000004E-2</c:v>
                </c:pt>
                <c:pt idx="6">
                  <c:v>5.1125699999999996E-2</c:v>
                </c:pt>
                <c:pt idx="7">
                  <c:v>6.0260300000000003E-2</c:v>
                </c:pt>
                <c:pt idx="8">
                  <c:v>6.3255500000000006E-2</c:v>
                </c:pt>
                <c:pt idx="9">
                  <c:v>6.9460600000000011E-2</c:v>
                </c:pt>
                <c:pt idx="10">
                  <c:v>7.5593199999999999E-2</c:v>
                </c:pt>
                <c:pt idx="11">
                  <c:v>6.9998800000000014E-2</c:v>
                </c:pt>
                <c:pt idx="12">
                  <c:v>6.6365599999999997E-2</c:v>
                </c:pt>
                <c:pt idx="13">
                  <c:v>7.1248099999999995E-2</c:v>
                </c:pt>
                <c:pt idx="14">
                  <c:v>7.0206400000000016E-2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Sheet1!$C$22</c:f>
              <c:strCache>
                <c:ptCount val="1"/>
                <c:pt idx="0">
                  <c:v>Menn 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Sheet1!$A$23:$A$37</c:f>
              <c:numCache>
                <c:formatCode>General</c:formatCode>
                <c:ptCount val="1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</c:numCache>
            </c:numRef>
          </c:cat>
          <c:val>
            <c:numRef>
              <c:f>Sheet1!$C$23:$C$37</c:f>
              <c:numCache>
                <c:formatCode>0%</c:formatCode>
                <c:ptCount val="15"/>
                <c:pt idx="0">
                  <c:v>1.6709800000000004E-2</c:v>
                </c:pt>
                <c:pt idx="1">
                  <c:v>1.7220099999999999E-2</c:v>
                </c:pt>
                <c:pt idx="2">
                  <c:v>1.90174E-2</c:v>
                </c:pt>
                <c:pt idx="3">
                  <c:v>2.1728299999999996E-2</c:v>
                </c:pt>
                <c:pt idx="4">
                  <c:v>2.4159199999999995E-2</c:v>
                </c:pt>
                <c:pt idx="5">
                  <c:v>2.4824200000000001E-2</c:v>
                </c:pt>
                <c:pt idx="6">
                  <c:v>2.7494300000000003E-2</c:v>
                </c:pt>
                <c:pt idx="7">
                  <c:v>3.1047900000000007E-2</c:v>
                </c:pt>
                <c:pt idx="8">
                  <c:v>3.1979400000000005E-2</c:v>
                </c:pt>
                <c:pt idx="9">
                  <c:v>3.5448E-2</c:v>
                </c:pt>
                <c:pt idx="10">
                  <c:v>3.9426099999999999E-2</c:v>
                </c:pt>
                <c:pt idx="11">
                  <c:v>3.4063999999999997E-2</c:v>
                </c:pt>
                <c:pt idx="12">
                  <c:v>3.0308900000000003E-2</c:v>
                </c:pt>
                <c:pt idx="13">
                  <c:v>3.1070700000000007E-2</c:v>
                </c:pt>
                <c:pt idx="14">
                  <c:v>2.9352900000000001E-2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914944"/>
        <c:axId val="62916480"/>
      </c:lineChart>
      <c:catAx>
        <c:axId val="6291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916480"/>
        <c:crosses val="autoZero"/>
        <c:auto val="1"/>
        <c:lblAlgn val="ctr"/>
        <c:lblOffset val="100"/>
        <c:noMultiLvlLbl val="0"/>
      </c:catAx>
      <c:valAx>
        <c:axId val="62916480"/>
        <c:scaling>
          <c:orientation val="minMax"/>
          <c:max val="0.1"/>
        </c:scaling>
        <c:delete val="1"/>
        <c:axPos val="l"/>
        <c:numFmt formatCode="0%" sourceLinked="1"/>
        <c:majorTickMark val="out"/>
        <c:minorTickMark val="none"/>
        <c:tickLblPos val="none"/>
        <c:crossAx val="629149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Sheet1!$C$40</c:f>
              <c:strCache>
                <c:ptCount val="1"/>
                <c:pt idx="0">
                  <c:v>Menn 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Sheet1!$A$41:$A$55</c:f>
              <c:numCache>
                <c:formatCode>General</c:formatCode>
                <c:ptCount val="1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</c:numCache>
            </c:numRef>
          </c:cat>
          <c:val>
            <c:numRef>
              <c:f>Sheet1!$C$41:$C$55</c:f>
              <c:numCache>
                <c:formatCode>0%</c:formatCode>
                <c:ptCount val="15"/>
                <c:pt idx="0">
                  <c:v>1.9990100000000004E-2</c:v>
                </c:pt>
                <c:pt idx="1">
                  <c:v>1.9698000000000004E-2</c:v>
                </c:pt>
                <c:pt idx="2">
                  <c:v>2.1835100000000007E-2</c:v>
                </c:pt>
                <c:pt idx="3">
                  <c:v>2.44826E-2</c:v>
                </c:pt>
                <c:pt idx="4">
                  <c:v>2.6589800000000004E-2</c:v>
                </c:pt>
                <c:pt idx="5">
                  <c:v>2.7474700000000005E-2</c:v>
                </c:pt>
                <c:pt idx="6">
                  <c:v>3.0405200000000007E-2</c:v>
                </c:pt>
                <c:pt idx="7">
                  <c:v>3.4440699999999998E-2</c:v>
                </c:pt>
                <c:pt idx="8">
                  <c:v>3.5643700000000007E-2</c:v>
                </c:pt>
                <c:pt idx="9">
                  <c:v>3.9056399999999998E-2</c:v>
                </c:pt>
                <c:pt idx="10">
                  <c:v>4.2559099999999996E-2</c:v>
                </c:pt>
                <c:pt idx="11">
                  <c:v>3.7607900000000007E-2</c:v>
                </c:pt>
                <c:pt idx="12">
                  <c:v>3.4077700000000002E-2</c:v>
                </c:pt>
                <c:pt idx="13">
                  <c:v>3.5021099999999999E-2</c:v>
                </c:pt>
                <c:pt idx="14">
                  <c:v>3.3754100000000002E-2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Sheet1!$B$40</c:f>
              <c:strCache>
                <c:ptCount val="1"/>
                <c:pt idx="0">
                  <c:v>Kvinner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Sheet1!$A$41:$A$55</c:f>
              <c:numCache>
                <c:formatCode>General</c:formatCode>
                <c:ptCount val="1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</c:numCache>
            </c:numRef>
          </c:cat>
          <c:val>
            <c:numRef>
              <c:f>Sheet1!$B$41:$B$55</c:f>
              <c:numCache>
                <c:formatCode>0%</c:formatCode>
                <c:ptCount val="15"/>
                <c:pt idx="0">
                  <c:v>3.1566200000000003E-2</c:v>
                </c:pt>
                <c:pt idx="1">
                  <c:v>3.1833400000000005E-2</c:v>
                </c:pt>
                <c:pt idx="2">
                  <c:v>3.5947800000000002E-2</c:v>
                </c:pt>
                <c:pt idx="3">
                  <c:v>4.0196100000000005E-2</c:v>
                </c:pt>
                <c:pt idx="4">
                  <c:v>4.4816700000000015E-2</c:v>
                </c:pt>
                <c:pt idx="5">
                  <c:v>4.6088600000000007E-2</c:v>
                </c:pt>
                <c:pt idx="6">
                  <c:v>4.8091599999999998E-2</c:v>
                </c:pt>
                <c:pt idx="7">
                  <c:v>5.5731500000000003E-2</c:v>
                </c:pt>
                <c:pt idx="8">
                  <c:v>5.7468500000000006E-2</c:v>
                </c:pt>
                <c:pt idx="9">
                  <c:v>6.1791500000000006E-2</c:v>
                </c:pt>
                <c:pt idx="10">
                  <c:v>6.7441299999999996E-2</c:v>
                </c:pt>
                <c:pt idx="11">
                  <c:v>6.1471999999999999E-2</c:v>
                </c:pt>
                <c:pt idx="12">
                  <c:v>5.6909899999999992E-2</c:v>
                </c:pt>
                <c:pt idx="13">
                  <c:v>6.071950000000001E-2</c:v>
                </c:pt>
                <c:pt idx="14">
                  <c:v>6.0864100000000004E-2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941056"/>
        <c:axId val="62942592"/>
      </c:lineChart>
      <c:catAx>
        <c:axId val="6294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942592"/>
        <c:crosses val="autoZero"/>
        <c:auto val="1"/>
        <c:lblAlgn val="ctr"/>
        <c:lblOffset val="100"/>
        <c:noMultiLvlLbl val="0"/>
      </c:catAx>
      <c:valAx>
        <c:axId val="62942592"/>
        <c:scaling>
          <c:orientation val="minMax"/>
          <c:max val="0.1"/>
        </c:scaling>
        <c:delete val="1"/>
        <c:axPos val="l"/>
        <c:numFmt formatCode="0%" sourceLinked="1"/>
        <c:majorTickMark val="out"/>
        <c:minorTickMark val="none"/>
        <c:tickLblPos val="none"/>
        <c:crossAx val="62941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Sheet1!$B$59</c:f>
              <c:strCache>
                <c:ptCount val="1"/>
                <c:pt idx="0">
                  <c:v>Kvinner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Sheet1!$A$60:$A$74</c:f>
              <c:numCache>
                <c:formatCode>General</c:formatCode>
                <c:ptCount val="1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</c:numCache>
            </c:numRef>
          </c:cat>
          <c:val>
            <c:numRef>
              <c:f>Sheet1!$B$60:$B$74</c:f>
              <c:numCache>
                <c:formatCode>0%</c:formatCode>
                <c:ptCount val="15"/>
                <c:pt idx="0">
                  <c:v>4.3535699999999997E-2</c:v>
                </c:pt>
                <c:pt idx="1">
                  <c:v>4.2883400000000009E-2</c:v>
                </c:pt>
                <c:pt idx="2">
                  <c:v>4.7507500000000008E-2</c:v>
                </c:pt>
                <c:pt idx="3">
                  <c:v>5.4256900000000004E-2</c:v>
                </c:pt>
                <c:pt idx="4">
                  <c:v>5.9349100000000002E-2</c:v>
                </c:pt>
                <c:pt idx="5">
                  <c:v>6.1010100000000005E-2</c:v>
                </c:pt>
                <c:pt idx="6">
                  <c:v>6.2984600000000016E-2</c:v>
                </c:pt>
                <c:pt idx="7">
                  <c:v>7.2783700000000021E-2</c:v>
                </c:pt>
                <c:pt idx="8">
                  <c:v>7.3186600000000018E-2</c:v>
                </c:pt>
                <c:pt idx="9">
                  <c:v>7.7040200000000003E-2</c:v>
                </c:pt>
                <c:pt idx="10">
                  <c:v>8.1895500000000038E-2</c:v>
                </c:pt>
                <c:pt idx="11">
                  <c:v>7.5640299999999994E-2</c:v>
                </c:pt>
                <c:pt idx="12">
                  <c:v>7.1213700000000019E-2</c:v>
                </c:pt>
                <c:pt idx="13">
                  <c:v>7.6605500000000007E-2</c:v>
                </c:pt>
                <c:pt idx="14">
                  <c:v>7.3835600000000015E-2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Sheet1!$C$59</c:f>
              <c:strCache>
                <c:ptCount val="1"/>
                <c:pt idx="0">
                  <c:v>Menn 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Sheet1!$A$60:$A$74</c:f>
              <c:numCache>
                <c:formatCode>General</c:formatCode>
                <c:ptCount val="1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</c:numCache>
            </c:numRef>
          </c:cat>
          <c:val>
            <c:numRef>
              <c:f>Sheet1!$C$60:$C$74</c:f>
              <c:numCache>
                <c:formatCode>0%</c:formatCode>
                <c:ptCount val="15"/>
                <c:pt idx="0">
                  <c:v>3.4518300000000002E-2</c:v>
                </c:pt>
                <c:pt idx="1">
                  <c:v>3.2520599999999997E-2</c:v>
                </c:pt>
                <c:pt idx="2">
                  <c:v>3.2780499999999997E-2</c:v>
                </c:pt>
                <c:pt idx="3">
                  <c:v>3.5924399999999995E-2</c:v>
                </c:pt>
                <c:pt idx="4">
                  <c:v>3.9582100000000002E-2</c:v>
                </c:pt>
                <c:pt idx="5">
                  <c:v>4.0659699999999993E-2</c:v>
                </c:pt>
                <c:pt idx="6">
                  <c:v>4.2973000000000004E-2</c:v>
                </c:pt>
                <c:pt idx="7">
                  <c:v>4.9906100000000009E-2</c:v>
                </c:pt>
                <c:pt idx="8">
                  <c:v>5.0277999999999996E-2</c:v>
                </c:pt>
                <c:pt idx="9">
                  <c:v>5.3710600000000004E-2</c:v>
                </c:pt>
                <c:pt idx="10">
                  <c:v>5.8239299999999994E-2</c:v>
                </c:pt>
                <c:pt idx="11">
                  <c:v>5.2155399999999998E-2</c:v>
                </c:pt>
                <c:pt idx="12">
                  <c:v>4.8023099999999999E-2</c:v>
                </c:pt>
                <c:pt idx="13">
                  <c:v>5.0049400000000001E-2</c:v>
                </c:pt>
                <c:pt idx="14">
                  <c:v>4.8219699999999997E-2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963072"/>
        <c:axId val="67241088"/>
      </c:lineChart>
      <c:catAx>
        <c:axId val="6296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241088"/>
        <c:crosses val="autoZero"/>
        <c:auto val="1"/>
        <c:lblAlgn val="ctr"/>
        <c:lblOffset val="100"/>
        <c:noMultiLvlLbl val="0"/>
      </c:catAx>
      <c:valAx>
        <c:axId val="67241088"/>
        <c:scaling>
          <c:orientation val="minMax"/>
          <c:max val="0.1"/>
        </c:scaling>
        <c:delete val="1"/>
        <c:axPos val="l"/>
        <c:numFmt formatCode="0%" sourceLinked="1"/>
        <c:majorTickMark val="out"/>
        <c:minorTickMark val="none"/>
        <c:tickLblPos val="none"/>
        <c:crossAx val="629630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Sheet1!$B$39</c:f>
              <c:strCache>
                <c:ptCount val="1"/>
                <c:pt idx="0">
                  <c:v>Non-pregnant condition</c:v>
                </c:pt>
              </c:strCache>
            </c:strRef>
          </c:tx>
          <c:invertIfNegative val="0"/>
          <c:cat>
            <c:numRef>
              <c:f>Sheet1!$A$40:$A$54</c:f>
              <c:numCache>
                <c:formatCode>General</c:formatCode>
                <c:ptCount val="15"/>
                <c:pt idx="0" formatCode="0">
                  <c:v>1993</c:v>
                </c:pt>
                <c:pt idx="2" formatCode="0">
                  <c:v>1995</c:v>
                </c:pt>
                <c:pt idx="4" formatCode="0">
                  <c:v>1997</c:v>
                </c:pt>
                <c:pt idx="6" formatCode="0">
                  <c:v>1999</c:v>
                </c:pt>
                <c:pt idx="8" formatCode="0">
                  <c:v>2001</c:v>
                </c:pt>
                <c:pt idx="10" formatCode="0">
                  <c:v>2003</c:v>
                </c:pt>
                <c:pt idx="12" formatCode="0">
                  <c:v>2005</c:v>
                </c:pt>
                <c:pt idx="14" formatCode="0">
                  <c:v>2007</c:v>
                </c:pt>
              </c:numCache>
            </c:numRef>
          </c:cat>
          <c:val>
            <c:numRef>
              <c:f>Sheet1!$B$40:$B$54</c:f>
              <c:numCache>
                <c:formatCode>0%</c:formatCode>
                <c:ptCount val="15"/>
                <c:pt idx="0">
                  <c:v>2.830510000000001E-2</c:v>
                </c:pt>
                <c:pt idx="1">
                  <c:v>2.9201400000000006E-2</c:v>
                </c:pt>
                <c:pt idx="2">
                  <c:v>3.3070700000000015E-2</c:v>
                </c:pt>
                <c:pt idx="3">
                  <c:v>3.8012499999999998E-2</c:v>
                </c:pt>
                <c:pt idx="4">
                  <c:v>4.2509000000000012E-2</c:v>
                </c:pt>
                <c:pt idx="5">
                  <c:v>4.3991700000000009E-2</c:v>
                </c:pt>
                <c:pt idx="6">
                  <c:v>4.6322400000000034E-2</c:v>
                </c:pt>
                <c:pt idx="7">
                  <c:v>5.4109000000000011E-2</c:v>
                </c:pt>
                <c:pt idx="8">
                  <c:v>5.6197700000000024E-2</c:v>
                </c:pt>
                <c:pt idx="9">
                  <c:v>6.1033600000000063E-2</c:v>
                </c:pt>
                <c:pt idx="10">
                  <c:v>6.666320000000002E-2</c:v>
                </c:pt>
                <c:pt idx="11">
                  <c:v>6.0851900000000014E-2</c:v>
                </c:pt>
                <c:pt idx="12">
                  <c:v>5.7160600000000068E-2</c:v>
                </c:pt>
                <c:pt idx="13">
                  <c:v>6.1174499999999986E-2</c:v>
                </c:pt>
                <c:pt idx="14">
                  <c:v>6.0081900000000014E-2</c:v>
                </c:pt>
              </c:numCache>
            </c:numRef>
          </c:val>
        </c:ser>
        <c:ser>
          <c:idx val="1"/>
          <c:order val="1"/>
          <c:tx>
            <c:strRef>
              <c:f>Sheet1!$C$39</c:f>
              <c:strCache>
                <c:ptCount val="1"/>
                <c:pt idx="0">
                  <c:v>Pregnant women</c:v>
                </c:pt>
              </c:strCache>
            </c:strRef>
          </c:tx>
          <c:invertIfNegative val="0"/>
          <c:cat>
            <c:numRef>
              <c:f>Sheet1!$A$40:$A$54</c:f>
              <c:numCache>
                <c:formatCode>General</c:formatCode>
                <c:ptCount val="15"/>
                <c:pt idx="0" formatCode="0">
                  <c:v>1993</c:v>
                </c:pt>
                <c:pt idx="2" formatCode="0">
                  <c:v>1995</c:v>
                </c:pt>
                <c:pt idx="4" formatCode="0">
                  <c:v>1997</c:v>
                </c:pt>
                <c:pt idx="6" formatCode="0">
                  <c:v>1999</c:v>
                </c:pt>
                <c:pt idx="8" formatCode="0">
                  <c:v>2001</c:v>
                </c:pt>
                <c:pt idx="10" formatCode="0">
                  <c:v>2003</c:v>
                </c:pt>
                <c:pt idx="12" formatCode="0">
                  <c:v>2005</c:v>
                </c:pt>
                <c:pt idx="14" formatCode="0">
                  <c:v>2007</c:v>
                </c:pt>
              </c:numCache>
            </c:numRef>
          </c:cat>
          <c:val>
            <c:numRef>
              <c:f>Sheet1!$C$40:$C$54</c:f>
              <c:numCache>
                <c:formatCode>0%</c:formatCode>
                <c:ptCount val="15"/>
                <c:pt idx="0">
                  <c:v>5.1353000000000024E-3</c:v>
                </c:pt>
                <c:pt idx="1">
                  <c:v>4.6506000000000013E-3</c:v>
                </c:pt>
                <c:pt idx="2">
                  <c:v>5.0371000000000053E-3</c:v>
                </c:pt>
                <c:pt idx="3">
                  <c:v>5.3056000000000023E-3</c:v>
                </c:pt>
                <c:pt idx="4">
                  <c:v>5.7787000000000107E-3</c:v>
                </c:pt>
                <c:pt idx="5">
                  <c:v>5.9170000000000065E-3</c:v>
                </c:pt>
                <c:pt idx="6">
                  <c:v>5.9991000000000072E-3</c:v>
                </c:pt>
                <c:pt idx="7">
                  <c:v>6.4634000000000072E-3</c:v>
                </c:pt>
                <c:pt idx="8">
                  <c:v>6.4434000000000106E-3</c:v>
                </c:pt>
                <c:pt idx="9">
                  <c:v>6.6476000000000052E-3</c:v>
                </c:pt>
                <c:pt idx="10">
                  <c:v>7.0403000000000089E-3</c:v>
                </c:pt>
                <c:pt idx="11">
                  <c:v>7.1517000000000065E-3</c:v>
                </c:pt>
                <c:pt idx="12">
                  <c:v>6.6802000000000094E-3</c:v>
                </c:pt>
                <c:pt idx="13">
                  <c:v>6.9881000000000075E-3</c:v>
                </c:pt>
                <c:pt idx="14">
                  <c:v>6.8818000000000082E-3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290240"/>
        <c:axId val="67291776"/>
      </c:barChart>
      <c:lineChart>
        <c:grouping val="standard"/>
        <c:varyColors val="0"/>
        <c:ser>
          <c:idx val="2"/>
          <c:order val="2"/>
          <c:tx>
            <c:strRef>
              <c:f>Sheet1!$D$39</c:f>
              <c:strCache>
                <c:ptCount val="1"/>
                <c:pt idx="0">
                  <c:v>Men</c:v>
                </c:pt>
              </c:strCache>
            </c:strRef>
          </c:tx>
          <c:marker>
            <c:symbol val="none"/>
          </c:marker>
          <c:cat>
            <c:numRef>
              <c:f>Sheet1!$A$40:$A$54</c:f>
              <c:numCache>
                <c:formatCode>General</c:formatCode>
                <c:ptCount val="15"/>
                <c:pt idx="0" formatCode="0">
                  <c:v>1993</c:v>
                </c:pt>
                <c:pt idx="2" formatCode="0">
                  <c:v>1995</c:v>
                </c:pt>
                <c:pt idx="4" formatCode="0">
                  <c:v>1997</c:v>
                </c:pt>
                <c:pt idx="6" formatCode="0">
                  <c:v>1999</c:v>
                </c:pt>
                <c:pt idx="8" formatCode="0">
                  <c:v>2001</c:v>
                </c:pt>
                <c:pt idx="10" formatCode="0">
                  <c:v>2003</c:v>
                </c:pt>
                <c:pt idx="12" formatCode="0">
                  <c:v>2005</c:v>
                </c:pt>
                <c:pt idx="14" formatCode="0">
                  <c:v>2007</c:v>
                </c:pt>
              </c:numCache>
            </c:numRef>
          </c:cat>
          <c:val>
            <c:numRef>
              <c:f>Sheet1!$D$40:$D$54</c:f>
              <c:numCache>
                <c:formatCode>0%</c:formatCode>
                <c:ptCount val="15"/>
                <c:pt idx="0">
                  <c:v>2.0498900000000011E-2</c:v>
                </c:pt>
                <c:pt idx="1">
                  <c:v>2.0295000000000011E-2</c:v>
                </c:pt>
                <c:pt idx="2">
                  <c:v>2.2090599999999998E-2</c:v>
                </c:pt>
                <c:pt idx="3">
                  <c:v>2.4909500000000001E-2</c:v>
                </c:pt>
                <c:pt idx="4">
                  <c:v>2.7616800000000035E-2</c:v>
                </c:pt>
                <c:pt idx="5">
                  <c:v>2.8651700000000002E-2</c:v>
                </c:pt>
                <c:pt idx="6">
                  <c:v>3.1640800000000038E-2</c:v>
                </c:pt>
                <c:pt idx="7">
                  <c:v>3.6144700000000009E-2</c:v>
                </c:pt>
                <c:pt idx="8">
                  <c:v>3.717850000000001E-2</c:v>
                </c:pt>
                <c:pt idx="9">
                  <c:v>4.0873500000000014E-2</c:v>
                </c:pt>
                <c:pt idx="10">
                  <c:v>4.5074200000000009E-2</c:v>
                </c:pt>
                <c:pt idx="11">
                  <c:v>3.9846500000000014E-2</c:v>
                </c:pt>
                <c:pt idx="12">
                  <c:v>3.6181000000000012E-2</c:v>
                </c:pt>
                <c:pt idx="13">
                  <c:v>3.7297300000000047E-2</c:v>
                </c:pt>
                <c:pt idx="14">
                  <c:v>3.5888200000000016E-2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240"/>
        <c:axId val="67291776"/>
      </c:lineChart>
      <c:catAx>
        <c:axId val="6729024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crossAx val="67291776"/>
        <c:crosses val="autoZero"/>
        <c:auto val="1"/>
        <c:lblAlgn val="ctr"/>
        <c:lblOffset val="100"/>
        <c:noMultiLvlLbl val="0"/>
      </c:catAx>
      <c:valAx>
        <c:axId val="67291776"/>
        <c:scaling>
          <c:orientation val="minMax"/>
          <c:max val="0.1"/>
        </c:scaling>
        <c:delete val="0"/>
        <c:axPos val="l"/>
        <c:numFmt formatCode="0%" sourceLinked="1"/>
        <c:majorTickMark val="out"/>
        <c:minorTickMark val="none"/>
        <c:tickLblPos val="nextTo"/>
        <c:crossAx val="6729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BE74-5111-4A34-BE02-E002E0B9C0AC}" type="datetimeFigureOut">
              <a:rPr lang="nb-NO" smtClean="0"/>
              <a:pPr/>
              <a:t>03.11.2011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68C-90C3-47E0-A01D-95970FC1709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BE74-5111-4A34-BE02-E002E0B9C0AC}" type="datetimeFigureOut">
              <a:rPr lang="nb-NO" smtClean="0"/>
              <a:pPr/>
              <a:t>03.11.2011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68C-90C3-47E0-A01D-95970FC1709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BE74-5111-4A34-BE02-E002E0B9C0AC}" type="datetimeFigureOut">
              <a:rPr lang="nb-NO" smtClean="0"/>
              <a:pPr/>
              <a:t>03.11.2011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68C-90C3-47E0-A01D-95970FC1709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BE74-5111-4A34-BE02-E002E0B9C0AC}" type="datetimeFigureOut">
              <a:rPr lang="nb-NO" smtClean="0"/>
              <a:pPr/>
              <a:t>03.11.2011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68C-90C3-47E0-A01D-95970FC1709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BE74-5111-4A34-BE02-E002E0B9C0AC}" type="datetimeFigureOut">
              <a:rPr lang="nb-NO" smtClean="0"/>
              <a:pPr/>
              <a:t>03.11.2011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68C-90C3-47E0-A01D-95970FC1709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BE74-5111-4A34-BE02-E002E0B9C0AC}" type="datetimeFigureOut">
              <a:rPr lang="nb-NO" smtClean="0"/>
              <a:pPr/>
              <a:t>03.11.2011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68C-90C3-47E0-A01D-95970FC1709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BE74-5111-4A34-BE02-E002E0B9C0AC}" type="datetimeFigureOut">
              <a:rPr lang="nb-NO" smtClean="0"/>
              <a:pPr/>
              <a:t>03.11.2011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68C-90C3-47E0-A01D-95970FC1709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BE74-5111-4A34-BE02-E002E0B9C0AC}" type="datetimeFigureOut">
              <a:rPr lang="nb-NO" smtClean="0"/>
              <a:pPr/>
              <a:t>03.11.2011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68C-90C3-47E0-A01D-95970FC1709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BE74-5111-4A34-BE02-E002E0B9C0AC}" type="datetimeFigureOut">
              <a:rPr lang="nb-NO" smtClean="0"/>
              <a:pPr/>
              <a:t>03.11.2011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68C-90C3-47E0-A01D-95970FC1709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BE74-5111-4A34-BE02-E002E0B9C0AC}" type="datetimeFigureOut">
              <a:rPr lang="nb-NO" smtClean="0"/>
              <a:pPr/>
              <a:t>03.11.2011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68C-90C3-47E0-A01D-95970FC1709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BE74-5111-4A34-BE02-E002E0B9C0AC}" type="datetimeFigureOut">
              <a:rPr lang="nb-NO" smtClean="0"/>
              <a:pPr/>
              <a:t>03.11.2011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868C-90C3-47E0-A01D-95970FC1709A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6BE74-5111-4A34-BE02-E002E0B9C0AC}" type="datetimeFigureOut">
              <a:rPr lang="nb-NO" smtClean="0"/>
              <a:pPr/>
              <a:t>03.11.2011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D868C-90C3-47E0-A01D-95970FC1709A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Kjønnsforskjell i sykefravær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Arnstein Mykletun </a:t>
            </a:r>
          </a:p>
          <a:p>
            <a:endParaRPr lang="nb-NO" sz="2000" dirty="0" smtClean="0"/>
          </a:p>
          <a:p>
            <a:r>
              <a:rPr lang="nb-NO" sz="2000" dirty="0" smtClean="0"/>
              <a:t>Avdelingsdirektør ved Avdeling for samfunn og psykisk helse, Nasjonalt folkehelseinstitutt </a:t>
            </a:r>
            <a:br>
              <a:rPr lang="nb-NO" sz="2000" dirty="0" smtClean="0"/>
            </a:br>
            <a:r>
              <a:rPr lang="nb-NO" sz="2000" dirty="0" smtClean="0"/>
              <a:t>Professor II ved Universitetet i Bergen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9051" r="11116" b="8001"/>
          <a:stretch>
            <a:fillRect/>
          </a:stretch>
        </p:blipFill>
        <p:spPr bwMode="auto">
          <a:xfrm>
            <a:off x="1115616" y="764704"/>
            <a:ext cx="71287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/>
        </p:nvSpPr>
        <p:spPr>
          <a:xfrm>
            <a:off x="107504" y="6505599"/>
            <a:ext cx="5833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Kilde: IFAU rapport 2011:2 Angelov, </a:t>
            </a:r>
            <a:r>
              <a:rPr lang="nb-NO" sz="1400" dirty="0" err="1" smtClean="0"/>
              <a:t>Johansson</a:t>
            </a:r>
            <a:r>
              <a:rPr lang="nb-NO" sz="1400" dirty="0" smtClean="0"/>
              <a:t>, Lindahl, </a:t>
            </a:r>
            <a:r>
              <a:rPr lang="nb-NO" sz="1400" dirty="0" err="1" smtClean="0"/>
              <a:t>Lindström</a:t>
            </a:r>
            <a:r>
              <a:rPr lang="nb-NO" sz="1400" dirty="0" smtClean="0"/>
              <a:t>  /  Eurostat </a:t>
            </a:r>
            <a:endParaRPr lang="nb-NO" sz="1400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r>
              <a:rPr lang="nb-NO" sz="2400" dirty="0" smtClean="0"/>
              <a:t>Kvinner har høyere sykefravær i de fleste land, </a:t>
            </a:r>
            <a:br>
              <a:rPr lang="nb-NO" sz="2400" dirty="0" smtClean="0"/>
            </a:br>
            <a:r>
              <a:rPr lang="nb-NO" sz="2400" dirty="0" smtClean="0"/>
              <a:t>men forskjellen er nå størst i </a:t>
            </a:r>
            <a:r>
              <a:rPr lang="nb-NO" sz="2400" dirty="0" smtClean="0">
                <a:solidFill>
                  <a:srgbClr val="C00000"/>
                </a:solidFill>
              </a:rPr>
              <a:t>Norge 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 rot="16200000">
            <a:off x="-1472402" y="3145238"/>
            <a:ext cx="466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Prosentvis kjønnsforskjell (kvinner minus menn)</a:t>
            </a:r>
            <a:endParaRPr lang="nb-NO" dirty="0"/>
          </a:p>
        </p:txBody>
      </p:sp>
      <p:sp>
        <p:nvSpPr>
          <p:cNvPr id="16" name="Frihåndsform 15"/>
          <p:cNvSpPr/>
          <p:nvPr/>
        </p:nvSpPr>
        <p:spPr>
          <a:xfrm>
            <a:off x="6804211" y="649941"/>
            <a:ext cx="1177365" cy="1394012"/>
          </a:xfrm>
          <a:custGeom>
            <a:avLst/>
            <a:gdLst>
              <a:gd name="connsiteX0" fmla="*/ 0 w 1177365"/>
              <a:gd name="connsiteY0" fmla="*/ 22412 h 1394012"/>
              <a:gd name="connsiteX1" fmla="*/ 1066800 w 1177365"/>
              <a:gd name="connsiteY1" fmla="*/ 228600 h 1394012"/>
              <a:gd name="connsiteX2" fmla="*/ 663388 w 1177365"/>
              <a:gd name="connsiteY2" fmla="*/ 1394012 h 1394012"/>
              <a:gd name="connsiteX3" fmla="*/ 663388 w 1177365"/>
              <a:gd name="connsiteY3" fmla="*/ 1394012 h 139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365" h="1394012">
                <a:moveTo>
                  <a:pt x="0" y="22412"/>
                </a:moveTo>
                <a:cubicBezTo>
                  <a:pt x="478117" y="11206"/>
                  <a:pt x="956235" y="0"/>
                  <a:pt x="1066800" y="228600"/>
                </a:cubicBezTo>
                <a:cubicBezTo>
                  <a:pt x="1177365" y="457200"/>
                  <a:pt x="663388" y="1394012"/>
                  <a:pt x="663388" y="1394012"/>
                </a:cubicBezTo>
                <a:lnTo>
                  <a:pt x="663388" y="1394012"/>
                </a:lnTo>
              </a:path>
            </a:pathLst>
          </a:cu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Hypotese 1: </a:t>
            </a:r>
            <a:br>
              <a:rPr lang="nb-NO" dirty="0" smtClean="0"/>
            </a:br>
            <a:r>
              <a:rPr lang="nb-NO" dirty="0" smtClean="0"/>
              <a:t>Kvinners dårligere helse? </a:t>
            </a:r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107504" y="6309320"/>
            <a:ext cx="5819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Mykletun m.fl. Pågående arbeid basert på HUSK og FD-trygd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Folkehelsen er god </a:t>
            </a:r>
            <a:br>
              <a:rPr lang="nb-NO" dirty="0" smtClean="0"/>
            </a:br>
            <a:r>
              <a:rPr lang="nb-NO" dirty="0" smtClean="0"/>
              <a:t>og i langsom bedring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Hypotese 1: Kvinners dårligere helse? </a:t>
            </a:r>
            <a:endParaRPr lang="nb-NO" dirty="0"/>
          </a:p>
        </p:txBody>
      </p:sp>
      <p:sp>
        <p:nvSpPr>
          <p:cNvPr id="4" name="Undertittel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”Kvinner lider og menn dør” 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Kjønnsforskjell i terskel? </a:t>
            </a:r>
            <a:br>
              <a:rPr lang="nb-NO" dirty="0" smtClean="0"/>
            </a:br>
            <a:r>
              <a:rPr lang="nb-NO" sz="1600" dirty="0" smtClean="0"/>
              <a:t>Mykletun et al. </a:t>
            </a:r>
            <a:r>
              <a:rPr lang="nb-NO" sz="1600" dirty="0" err="1" smtClean="0"/>
              <a:t>Am</a:t>
            </a:r>
            <a:r>
              <a:rPr lang="nb-NO" sz="1600" dirty="0" smtClean="0"/>
              <a:t> J </a:t>
            </a:r>
            <a:r>
              <a:rPr lang="nb-NO" sz="1600" dirty="0" err="1" smtClean="0"/>
              <a:t>Psychiatry</a:t>
            </a:r>
            <a:r>
              <a:rPr lang="nb-NO" sz="1600" dirty="0" smtClean="0"/>
              <a:t> 2006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Er kvinner mer sykmeldte fordi de har mer psykiske og fysiske symptomer, smerter og plager? </a:t>
            </a:r>
            <a:br>
              <a:rPr lang="nb-NO" dirty="0" smtClean="0"/>
            </a:br>
            <a:r>
              <a:rPr lang="nb-NO" sz="1600" dirty="0" smtClean="0"/>
              <a:t>Mykletun m.fl. Pågående arbeid basert på kobling mellom HUSK og FD-trygd </a:t>
            </a: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Hypotese 2: </a:t>
            </a:r>
            <a:br>
              <a:rPr lang="nb-NO" dirty="0" smtClean="0"/>
            </a:br>
            <a:r>
              <a:rPr lang="nb-NO" dirty="0" smtClean="0"/>
              <a:t>Svangerskapsrelatert fravær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Andel sykefravær relatert til graviditet</a:t>
            </a:r>
            <a:endParaRPr lang="nb-NO" dirty="0"/>
          </a:p>
        </p:txBody>
      </p:sp>
      <p:graphicFrame>
        <p:nvGraphicFramePr>
          <p:cNvPr id="4" name="Chart 8"/>
          <p:cNvGraphicFramePr>
            <a:graphicFrameLocks/>
          </p:cNvGraphicFramePr>
          <p:nvPr/>
        </p:nvGraphicFramePr>
        <p:xfrm>
          <a:off x="899592" y="2060848"/>
          <a:ext cx="633670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7227331" y="3342544"/>
            <a:ext cx="158319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rgbClr val="C00000"/>
                </a:solidFill>
              </a:rPr>
              <a:t>Gravide </a:t>
            </a:r>
          </a:p>
          <a:p>
            <a:endParaRPr lang="nb-NO" sz="1200" b="1" dirty="0" smtClean="0">
              <a:solidFill>
                <a:srgbClr val="C00000"/>
              </a:solidFill>
            </a:endParaRPr>
          </a:p>
          <a:p>
            <a:r>
              <a:rPr lang="nb-NO" b="1" dirty="0" smtClean="0">
                <a:solidFill>
                  <a:schemeClr val="tx2"/>
                </a:solidFill>
              </a:rPr>
              <a:t>Øvrige kvinner</a:t>
            </a:r>
          </a:p>
          <a:p>
            <a:endParaRPr lang="nb-NO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nb-NO" b="1" dirty="0" smtClean="0">
                <a:solidFill>
                  <a:schemeClr val="accent3">
                    <a:lumMod val="75000"/>
                  </a:schemeClr>
                </a:solidFill>
              </a:rPr>
              <a:t>Menn </a:t>
            </a:r>
            <a:endParaRPr lang="nb-NO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35496" y="6577607"/>
            <a:ext cx="586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Kilde: Pågående analyse av FD-trygd utført av Steinsland, Hansen og Mykletun</a:t>
            </a:r>
            <a:endParaRPr lang="nb-N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Hypotese 3: </a:t>
            </a:r>
            <a:br>
              <a:rPr lang="nb-NO" dirty="0" smtClean="0"/>
            </a:br>
            <a:r>
              <a:rPr lang="nb-NO" dirty="0" smtClean="0"/>
              <a:t>Står kvinner i mer </a:t>
            </a:r>
            <a:br>
              <a:rPr lang="nb-NO" dirty="0" smtClean="0"/>
            </a:br>
            <a:r>
              <a:rPr lang="nb-NO" dirty="0" smtClean="0"/>
              <a:t>fraværsfremmende jobber? 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51520" y="6381328"/>
            <a:ext cx="279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Mastekaasa</a:t>
            </a:r>
            <a:r>
              <a:rPr lang="nb-NO" dirty="0"/>
              <a:t> og </a:t>
            </a:r>
            <a:r>
              <a:rPr lang="nb-NO" dirty="0" smtClean="0"/>
              <a:t>Olsen, 1998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Hypotese 4: </a:t>
            </a:r>
            <a:br>
              <a:rPr lang="nb-NO" dirty="0" smtClean="0"/>
            </a:br>
            <a:r>
              <a:rPr lang="nb-NO" dirty="0" smtClean="0"/>
              <a:t>Bedring i menns arbeidsvilkår, </a:t>
            </a:r>
            <a:br>
              <a:rPr lang="nb-NO" dirty="0" smtClean="0"/>
            </a:br>
            <a:r>
              <a:rPr lang="nb-NO" dirty="0" smtClean="0"/>
              <a:t>men ikke kvinners? 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107504" y="6309320"/>
            <a:ext cx="3094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Dale-Olsen og Markussen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_LSBC3T3Kyik/THUbWoufZ9I/AAAAAAAABDs/7uoLrtlJKWo/s1600/tired+mo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88840"/>
            <a:ext cx="3048000" cy="4286250"/>
          </a:xfrm>
          <a:prstGeom prst="rect">
            <a:avLst/>
          </a:prstGeom>
          <a:noFill/>
        </p:spPr>
      </p:pic>
      <p:pic>
        <p:nvPicPr>
          <p:cNvPr id="12292" name="Picture 4" descr="http://www.picturesof.net/_images_300/Cartoon_Professional_Woman_Using_a_Computer_Royalty_Free_Clipart_Picture_100115-042020-251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3313568" cy="3960440"/>
          </a:xfrm>
          <a:prstGeom prst="rect">
            <a:avLst/>
          </a:prstGeom>
          <a:noFill/>
        </p:spPr>
      </p:pic>
      <p:sp>
        <p:nvSpPr>
          <p:cNvPr id="7" name="Tittel 3"/>
          <p:cNvSpPr txBox="1">
            <a:spLocks/>
          </p:cNvSpPr>
          <p:nvPr/>
        </p:nvSpPr>
        <p:spPr>
          <a:xfrm>
            <a:off x="755576" y="1166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Hypotese 5: </a:t>
            </a:r>
            <a:b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Dobbeltarbeidshypotesen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79512" y="6536377"/>
            <a:ext cx="5324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Se for eksempel Bratberg m.fl. 2002, </a:t>
            </a:r>
            <a:r>
              <a:rPr lang="nb-NO" sz="1200" dirty="0" err="1" smtClean="0"/>
              <a:t>Mastekaasa</a:t>
            </a:r>
            <a:r>
              <a:rPr lang="nb-NO" sz="1200" dirty="0" smtClean="0"/>
              <a:t> 2000, </a:t>
            </a:r>
            <a:r>
              <a:rPr lang="nb-NO" sz="1200" dirty="0" err="1" smtClean="0"/>
              <a:t>Mastekaasa</a:t>
            </a:r>
            <a:r>
              <a:rPr lang="nb-NO" sz="1200" dirty="0" smtClean="0"/>
              <a:t> og Olsen 1998</a:t>
            </a:r>
            <a:endParaRPr lang="nb-N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sb.no/likestilling/fig02-arbe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256584" cy="5010182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/>
        </p:nvSpPr>
        <p:spPr>
          <a:xfrm>
            <a:off x="251520" y="648866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Kilde: SSB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Status: Utviklingen i sykefravær for menn og kvinner </a:t>
            </a:r>
          </a:p>
          <a:p>
            <a:r>
              <a:rPr lang="nb-NO" dirty="0" smtClean="0"/>
              <a:t>Hypoteser om </a:t>
            </a:r>
          </a:p>
          <a:p>
            <a:pPr lvl="1"/>
            <a:r>
              <a:rPr lang="nb-NO" dirty="0" smtClean="0"/>
              <a:t>hvorfor det er en kjønnsforskjell </a:t>
            </a:r>
          </a:p>
          <a:p>
            <a:pPr lvl="1"/>
            <a:r>
              <a:rPr lang="nb-NO" dirty="0" smtClean="0"/>
              <a:t>hvorfor kjønnsforskjellen øker  </a:t>
            </a:r>
          </a:p>
          <a:p>
            <a:r>
              <a:rPr lang="nb-NO" dirty="0" smtClean="0"/>
              <a:t>Hva kan gjøres? 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sb.no/likestilling/fig01-utdann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6632"/>
            <a:ext cx="5040560" cy="6433758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/>
        </p:nvSpPr>
        <p:spPr>
          <a:xfrm>
            <a:off x="251520" y="648866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Kilde: SSB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ssb.no/likestilling/fig05-fodeald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5760640" cy="6030670"/>
          </a:xfrm>
          <a:prstGeom prst="rect">
            <a:avLst/>
          </a:prstGeom>
          <a:noFill/>
        </p:spPr>
      </p:pic>
      <p:sp>
        <p:nvSpPr>
          <p:cNvPr id="5" name="TekstSylinder 4"/>
          <p:cNvSpPr txBox="1"/>
          <p:nvPr/>
        </p:nvSpPr>
        <p:spPr>
          <a:xfrm>
            <a:off x="251520" y="648866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Kilde: SSB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Hypotese 4</a:t>
            </a:r>
            <a:r>
              <a:rPr kumimoji="0" lang="nb-NO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utvidet</a:t>
            </a: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b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b-N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Trippelarbeidshypotesen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179512" y="6505599"/>
            <a:ext cx="3259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Ingen kilde. Spekulasjon for egen regning. </a:t>
            </a:r>
            <a:endParaRPr lang="nb-N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067812" cy="198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258" y="446038"/>
            <a:ext cx="4174141" cy="51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008837"/>
            <a:ext cx="3203848" cy="239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9880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8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851919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312368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Hypotese 5: </a:t>
            </a:r>
            <a:br>
              <a:rPr lang="nb-NO" dirty="0" smtClean="0"/>
            </a:br>
            <a:r>
              <a:rPr lang="nb-NO" dirty="0" smtClean="0"/>
              <a:t>Normer, incentiver og sosial smitte 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79512" y="6453336"/>
            <a:ext cx="6101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Se for eksempel Mykletun m.fl. Ekspertgrupperapport 2010, </a:t>
            </a:r>
            <a:r>
              <a:rPr lang="nb-NO" sz="1400" dirty="0" err="1" smtClean="0"/>
              <a:t>Hesselius</a:t>
            </a:r>
            <a:r>
              <a:rPr lang="nb-NO" sz="1400" dirty="0" smtClean="0"/>
              <a:t> m.fl. 2005</a:t>
            </a:r>
            <a:endParaRPr lang="nb-N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Oppsummert: </a:t>
            </a:r>
            <a:br>
              <a:rPr lang="nb-NO" dirty="0" smtClean="0"/>
            </a:br>
            <a:r>
              <a:rPr lang="nb-NO" dirty="0" smtClean="0"/>
              <a:t>Vi forstår ikke helt hvorfor det er en kjønnsforskjell, og hvorfor den øker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Men løsningen </a:t>
            </a:r>
            <a:br>
              <a:rPr lang="nb-NO" dirty="0" smtClean="0"/>
            </a:br>
            <a:r>
              <a:rPr lang="nb-NO" dirty="0" smtClean="0"/>
              <a:t>kan være uavhengig av kjønn </a:t>
            </a:r>
            <a:br>
              <a:rPr lang="nb-NO" dirty="0" smtClean="0"/>
            </a:b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chemeClr val="accent1"/>
                </a:solidFill>
              </a:rPr>
              <a:t>Sykefravær (venstre y-akse)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>
                <a:solidFill>
                  <a:srgbClr val="C00000"/>
                </a:solidFill>
              </a:rPr>
              <a:t>Gradert sykefravær (høyre y-akse)</a:t>
            </a:r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r="26167"/>
          <a:stretch>
            <a:fillRect/>
          </a:stretch>
        </p:blipFill>
        <p:spPr bwMode="auto">
          <a:xfrm>
            <a:off x="1534504" y="1412776"/>
            <a:ext cx="5485768" cy="502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kstSylinder 8"/>
          <p:cNvSpPr txBox="1"/>
          <p:nvPr/>
        </p:nvSpPr>
        <p:spPr>
          <a:xfrm>
            <a:off x="107504" y="6525344"/>
            <a:ext cx="4623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Kilde: Tall hentet fra </a:t>
            </a:r>
            <a:r>
              <a:rPr lang="nb-NO" sz="1200" dirty="0" err="1" smtClean="0"/>
              <a:t>NAVs</a:t>
            </a:r>
            <a:r>
              <a:rPr lang="nb-NO" sz="1200" dirty="0" smtClean="0"/>
              <a:t> notatserie. Kun legemeldt sykefravær inngår. </a:t>
            </a:r>
            <a:endParaRPr lang="nb-N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213" t="14880" r="23419" b="5111"/>
          <a:stretch>
            <a:fillRect/>
          </a:stretch>
        </p:blipFill>
        <p:spPr bwMode="auto">
          <a:xfrm>
            <a:off x="395536" y="0"/>
            <a:ext cx="718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76673" y="6027003"/>
            <a:ext cx="156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Kilde: Markussen, Mykletun, Røed. </a:t>
            </a:r>
            <a:br>
              <a:rPr lang="nb-NO" sz="1200" dirty="0" smtClean="0"/>
            </a:br>
            <a:r>
              <a:rPr lang="nb-NO" sz="1200" dirty="0" smtClean="0"/>
              <a:t>IZA DP No 5343 </a:t>
            </a:r>
            <a:endParaRPr lang="nb-N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" y="548680"/>
            <a:ext cx="848995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Sylinder 5"/>
          <p:cNvSpPr txBox="1"/>
          <p:nvPr/>
        </p:nvSpPr>
        <p:spPr>
          <a:xfrm>
            <a:off x="683568" y="87015"/>
            <a:ext cx="7671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Sykefraværsprosent etter kjønn basert på AKU. 1979 – 2009 </a:t>
            </a:r>
            <a:endParaRPr lang="nb-NO" sz="2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83568" y="6381328"/>
            <a:ext cx="45913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Datakilde: </a:t>
            </a:r>
            <a:r>
              <a:rPr lang="nb-NO" sz="1100" dirty="0" err="1" smtClean="0"/>
              <a:t>Almildutvalget</a:t>
            </a:r>
            <a:r>
              <a:rPr lang="nb-NO" sz="1100" dirty="0" smtClean="0"/>
              <a:t>. Fra Kostøl &amp; Telle, Samfunnsøkonomen nr 1, 2011 </a:t>
            </a:r>
            <a:endParaRPr lang="nb-NO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275856" y="6156012"/>
            <a:ext cx="263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arnstein.mykletun@fhi.no</a:t>
            </a:r>
            <a:endParaRPr lang="nb-N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038225"/>
            <a:ext cx="7112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683568" y="6381328"/>
            <a:ext cx="45913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Datakilde: </a:t>
            </a:r>
            <a:r>
              <a:rPr lang="nb-NO" sz="1100" dirty="0" err="1" smtClean="0"/>
              <a:t>Almildutvalget</a:t>
            </a:r>
            <a:r>
              <a:rPr lang="nb-NO" sz="1100" dirty="0" smtClean="0"/>
              <a:t>. Fra Kostøl &amp; Telle, Samfunnsøkonomen nr 1, 2011 </a:t>
            </a:r>
            <a:endParaRPr lang="nb-NO" sz="11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259632" y="149731"/>
            <a:ext cx="6000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/>
              <a:t>Mottakere av uføretrygd i prosent  </a:t>
            </a:r>
            <a:br>
              <a:rPr lang="nb-NO" sz="2400" dirty="0" smtClean="0"/>
            </a:br>
            <a:r>
              <a:rPr lang="nb-NO" sz="2400" dirty="0" smtClean="0"/>
              <a:t>av befolkningen i yrkesaktiv alder 1979 – 2009 </a:t>
            </a:r>
            <a:endParaRPr lang="nb-N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52" y="1052736"/>
            <a:ext cx="8771928" cy="54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nb-NO" sz="3200" dirty="0" smtClean="0"/>
              <a:t>Legemeldt sykefravær 2001 til 2011</a:t>
            </a:r>
            <a:endParaRPr lang="nb-NO" sz="32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79512" y="6206124"/>
            <a:ext cx="32701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200" dirty="0" smtClean="0"/>
              <a:t>Kilde: </a:t>
            </a:r>
            <a:r>
              <a:rPr lang="nb-NO" sz="1200" dirty="0" err="1" smtClean="0"/>
              <a:t>NAVs</a:t>
            </a:r>
            <a:r>
              <a:rPr lang="nb-NO" sz="1200" dirty="0" smtClean="0"/>
              <a:t> notatserie. Data fra 2. kvartal hvert år</a:t>
            </a:r>
            <a:endParaRPr lang="nb-N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52" y="1052736"/>
            <a:ext cx="8771928" cy="54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</a:bodyPr>
          <a:lstStyle/>
          <a:p>
            <a:r>
              <a:rPr lang="nb-NO" sz="3200" dirty="0" smtClean="0"/>
              <a:t>Legemeldt sykefravær 2001 til 2011</a:t>
            </a:r>
            <a:endParaRPr lang="nb-NO" sz="32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79512" y="6206124"/>
            <a:ext cx="32701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200" dirty="0" smtClean="0"/>
              <a:t>Kilde: </a:t>
            </a:r>
            <a:r>
              <a:rPr lang="nb-NO" sz="1200" dirty="0" err="1" smtClean="0"/>
              <a:t>NAVs</a:t>
            </a:r>
            <a:r>
              <a:rPr lang="nb-NO" sz="1200" dirty="0" smtClean="0"/>
              <a:t> notatserie. Data fra 2. kvartal hvert år</a:t>
            </a:r>
            <a:endParaRPr lang="nb-NO" sz="1200" dirty="0"/>
          </a:p>
        </p:txBody>
      </p:sp>
      <p:sp>
        <p:nvSpPr>
          <p:cNvPr id="7" name="Ellipse 6"/>
          <p:cNvSpPr/>
          <p:nvPr/>
        </p:nvSpPr>
        <p:spPr>
          <a:xfrm>
            <a:off x="7291976" y="3365156"/>
            <a:ext cx="122413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Kvinners sykefravær relativt til menns. 2001 – 2011 </a:t>
            </a:r>
            <a:endParaRPr lang="nb-NO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908720"/>
            <a:ext cx="90233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179512" y="6392361"/>
            <a:ext cx="636116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sz="1200" dirty="0" smtClean="0"/>
              <a:t>Kilde: </a:t>
            </a:r>
            <a:r>
              <a:rPr lang="nb-NO" sz="1200" dirty="0" err="1" smtClean="0"/>
              <a:t>NAVs</a:t>
            </a:r>
            <a:r>
              <a:rPr lang="nb-NO" sz="1200" dirty="0" smtClean="0"/>
              <a:t> notatserie. Menn = 1,0. Tall på 1,5 betyr at kvinner har 50% mer sykefravær enn menn. </a:t>
            </a:r>
            <a:endParaRPr lang="nb-N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smtClean="0"/>
              <a:t>Sykefravær og utdanningsnivå for </a:t>
            </a:r>
            <a:r>
              <a:rPr lang="nb-NO" sz="2800" dirty="0" smtClean="0">
                <a:solidFill>
                  <a:schemeClr val="tx2"/>
                </a:solidFill>
              </a:rPr>
              <a:t>menn</a:t>
            </a:r>
            <a:r>
              <a:rPr lang="nb-NO" sz="2800" dirty="0" smtClean="0"/>
              <a:t> og </a:t>
            </a:r>
            <a:r>
              <a:rPr lang="nb-NO" sz="2800" dirty="0" smtClean="0">
                <a:solidFill>
                  <a:srgbClr val="FF0000"/>
                </a:solidFill>
              </a:rPr>
              <a:t>kvinner  </a:t>
            </a:r>
            <a:br>
              <a:rPr lang="nb-NO" sz="2800" dirty="0" smtClean="0">
                <a:solidFill>
                  <a:srgbClr val="FF0000"/>
                </a:solidFill>
              </a:rPr>
            </a:br>
            <a:r>
              <a:rPr lang="nb-NO" sz="2800" dirty="0" smtClean="0">
                <a:solidFill>
                  <a:schemeClr val="bg1">
                    <a:lumMod val="50000"/>
                  </a:schemeClr>
                </a:solidFill>
              </a:rPr>
              <a:t>Kjønnsforskjellen er størst for de med høyest utdanning</a:t>
            </a:r>
            <a:endParaRPr lang="nb-NO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1" name="Chart 1"/>
          <p:cNvGraphicFramePr>
            <a:graphicFrameLocks/>
          </p:cNvGraphicFramePr>
          <p:nvPr/>
        </p:nvGraphicFramePr>
        <p:xfrm>
          <a:off x="179512" y="2060848"/>
          <a:ext cx="2964180" cy="358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2"/>
          <p:cNvGraphicFramePr>
            <a:graphicFrameLocks/>
          </p:cNvGraphicFramePr>
          <p:nvPr/>
        </p:nvGraphicFramePr>
        <p:xfrm>
          <a:off x="3131840" y="2060848"/>
          <a:ext cx="29946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3"/>
          <p:cNvGraphicFramePr>
            <a:graphicFrameLocks/>
          </p:cNvGraphicFramePr>
          <p:nvPr/>
        </p:nvGraphicFramePr>
        <p:xfrm>
          <a:off x="6134100" y="2060848"/>
          <a:ext cx="30099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kstSylinder 13"/>
          <p:cNvSpPr txBox="1"/>
          <p:nvPr/>
        </p:nvSpPr>
        <p:spPr>
          <a:xfrm>
            <a:off x="395536" y="6525344"/>
            <a:ext cx="6218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Kilde: Upubliserte analyser basert på FD-trygd. Kun sykefravær etter arbeidsgiverperioden inngår. </a:t>
            </a:r>
            <a:endParaRPr lang="nb-NO" sz="120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1231246" y="1700808"/>
            <a:ext cx="125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Grunnskole</a:t>
            </a:r>
            <a:endParaRPr lang="nb-NO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3707904" y="1700808"/>
            <a:ext cx="201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Videregående skole</a:t>
            </a:r>
            <a:endParaRPr lang="nb-NO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6516216" y="1700808"/>
            <a:ext cx="222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Høyskole / universitet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79512" y="1988840"/>
          <a:ext cx="24307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/>
          <p:cNvGraphicFramePr>
            <a:graphicFrameLocks/>
          </p:cNvGraphicFramePr>
          <p:nvPr/>
        </p:nvGraphicFramePr>
        <p:xfrm>
          <a:off x="2411760" y="1988840"/>
          <a:ext cx="22791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3"/>
          <p:cNvGraphicFramePr>
            <a:graphicFrameLocks/>
          </p:cNvGraphicFramePr>
          <p:nvPr/>
        </p:nvGraphicFramePr>
        <p:xfrm>
          <a:off x="4572000" y="1988840"/>
          <a:ext cx="22867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4"/>
          <p:cNvGraphicFramePr>
            <a:graphicFrameLocks/>
          </p:cNvGraphicFramePr>
          <p:nvPr/>
        </p:nvGraphicFramePr>
        <p:xfrm>
          <a:off x="6804248" y="1988840"/>
          <a:ext cx="221475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1259632" y="17101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20-29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3344669" y="17101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30-39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504909" y="17101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40-49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7561081" y="170080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&gt;= 50 </a:t>
            </a:r>
            <a:endParaRPr lang="nb-NO" dirty="0"/>
          </a:p>
        </p:txBody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nb-NO" sz="2800" dirty="0" smtClean="0"/>
              <a:t>Sykefravær og aldersgrupper for </a:t>
            </a:r>
            <a:r>
              <a:rPr lang="nb-NO" sz="2800" dirty="0" smtClean="0">
                <a:solidFill>
                  <a:schemeClr val="tx2"/>
                </a:solidFill>
              </a:rPr>
              <a:t>menn</a:t>
            </a:r>
            <a:r>
              <a:rPr lang="nb-NO" sz="2800" dirty="0" smtClean="0"/>
              <a:t> og </a:t>
            </a:r>
            <a:r>
              <a:rPr lang="nb-NO" sz="2800" dirty="0" smtClean="0">
                <a:solidFill>
                  <a:srgbClr val="FF0000"/>
                </a:solidFill>
              </a:rPr>
              <a:t>kvinner  </a:t>
            </a:r>
            <a:br>
              <a:rPr lang="nb-NO" sz="2800" dirty="0" smtClean="0">
                <a:solidFill>
                  <a:srgbClr val="FF0000"/>
                </a:solidFill>
              </a:rPr>
            </a:br>
            <a:r>
              <a:rPr lang="nb-NO" sz="2800" dirty="0" smtClean="0">
                <a:solidFill>
                  <a:schemeClr val="bg1">
                    <a:lumMod val="50000"/>
                  </a:schemeClr>
                </a:solidFill>
              </a:rPr>
              <a:t>Kjønnsforskjellen er størst og vokser mest for de yngste </a:t>
            </a:r>
            <a:endParaRPr lang="nb-NO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395536" y="6525344"/>
            <a:ext cx="6218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Kilde: Upubliserte analyser basert på FD-trygd. Kun sykefravær etter arbeidsgiverperioden inngår. </a:t>
            </a:r>
            <a:endParaRPr lang="nb-NO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387</Words>
  <Application>Microsoft Office PowerPoint</Application>
  <PresentationFormat>Skjermfremvisning (4:3)</PresentationFormat>
  <Paragraphs>67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1" baseType="lpstr">
      <vt:lpstr>Office-tema</vt:lpstr>
      <vt:lpstr>Kjønnsforskjell i sykefravær </vt:lpstr>
      <vt:lpstr>Oppsummering </vt:lpstr>
      <vt:lpstr>PowerPoint-presentasjon</vt:lpstr>
      <vt:lpstr>PowerPoint-presentasjon</vt:lpstr>
      <vt:lpstr>Legemeldt sykefravær 2001 til 2011</vt:lpstr>
      <vt:lpstr>Legemeldt sykefravær 2001 til 2011</vt:lpstr>
      <vt:lpstr>Kvinners sykefravær relativt til menns. 2001 – 2011 </vt:lpstr>
      <vt:lpstr>Sykefravær og utdanningsnivå for menn og kvinner   Kjønnsforskjellen er størst for de med høyest utdanning</vt:lpstr>
      <vt:lpstr>Sykefravær og aldersgrupper for menn og kvinner   Kjønnsforskjellen er størst og vokser mest for de yngste </vt:lpstr>
      <vt:lpstr>Kvinner har høyere sykefravær i de fleste land,  men forskjellen er nå størst i Norge </vt:lpstr>
      <vt:lpstr>Hypotese 1:  Kvinners dårligere helse? </vt:lpstr>
      <vt:lpstr>Folkehelsen er god  og i langsom bedring</vt:lpstr>
      <vt:lpstr>Hypotese 1: Kvinners dårligere helse? </vt:lpstr>
      <vt:lpstr>Hypotese 2:  Svangerskapsrelatert fravær</vt:lpstr>
      <vt:lpstr>Andel sykefravær relatert til graviditet</vt:lpstr>
      <vt:lpstr>Hypotese 3:  Står kvinner i mer  fraværsfremmende jobber? </vt:lpstr>
      <vt:lpstr>Hypotese 4:  Bedring i menns arbeidsvilkår,  men ikke kvinners?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Hypotese 5:  Normer, incentiver og sosial smitte </vt:lpstr>
      <vt:lpstr>Oppsummert:  Vi forstår ikke helt hvorfor det er en kjønnsforskjell, og hvorfor den øker  Men løsningen  kan være uavhengig av kjønn  </vt:lpstr>
      <vt:lpstr>Sykefravær (venstre y-akse)  Gradert sykefravær (høyre y-akse)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Kjønnsforskjell i sykefravær</dc:title>
  <dc:creator>Arnstein Mykletun</dc:creator>
  <cp:lastModifiedBy>Konferanse2</cp:lastModifiedBy>
  <cp:revision>7</cp:revision>
  <dcterms:created xsi:type="dcterms:W3CDTF">2011-11-02T11:56:12Z</dcterms:created>
  <dcterms:modified xsi:type="dcterms:W3CDTF">2011-11-03T07:36:05Z</dcterms:modified>
</cp:coreProperties>
</file>