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998" r:id="rId5"/>
  </p:sldMasterIdLst>
  <p:notesMasterIdLst>
    <p:notesMasterId r:id="rId25"/>
  </p:notesMasterIdLst>
  <p:handoutMasterIdLst>
    <p:handoutMasterId r:id="rId26"/>
  </p:handoutMasterIdLst>
  <p:sldIdLst>
    <p:sldId id="278" r:id="rId6"/>
    <p:sldId id="287" r:id="rId7"/>
    <p:sldId id="317" r:id="rId8"/>
    <p:sldId id="295" r:id="rId9"/>
    <p:sldId id="321" r:id="rId10"/>
    <p:sldId id="315" r:id="rId11"/>
    <p:sldId id="303" r:id="rId12"/>
    <p:sldId id="311" r:id="rId13"/>
    <p:sldId id="284" r:id="rId14"/>
    <p:sldId id="313" r:id="rId15"/>
    <p:sldId id="301" r:id="rId16"/>
    <p:sldId id="304" r:id="rId17"/>
    <p:sldId id="291" r:id="rId18"/>
    <p:sldId id="285" r:id="rId19"/>
    <p:sldId id="289" r:id="rId20"/>
    <p:sldId id="319" r:id="rId21"/>
    <p:sldId id="290" r:id="rId22"/>
    <p:sldId id="320" r:id="rId23"/>
    <p:sldId id="308" r:id="rId24"/>
  </p:sldIdLst>
  <p:sldSz cx="12192000" cy="6858000"/>
  <p:notesSz cx="6797675" cy="9926638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003" userDrawn="1">
          <p15:clr>
            <a:srgbClr val="A4A3A4"/>
          </p15:clr>
        </p15:guide>
        <p15:guide id="3" orient="horz" pos="913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604" userDrawn="1">
          <p15:clr>
            <a:srgbClr val="A4A3A4"/>
          </p15:clr>
        </p15:guide>
        <p15:guide id="7" pos="70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sen Eli" initials="JE" lastIdx="3" clrIdx="0">
    <p:extLst>
      <p:ext uri="{19B8F6BF-5375-455C-9EA6-DF929625EA0E}">
        <p15:presenceInfo xmlns:p15="http://schemas.microsoft.com/office/powerpoint/2012/main" userId="S-1-5-21-24422171-2601788316-1899747493-10209" providerId="AD"/>
      </p:ext>
    </p:extLst>
  </p:cmAuthor>
  <p:cmAuthor id="2" name="Peder Grimstad Helset" initials="PGH" lastIdx="2" clrIdx="1">
    <p:extLst>
      <p:ext uri="{19B8F6BF-5375-455C-9EA6-DF929625EA0E}">
        <p15:presenceInfo xmlns:p15="http://schemas.microsoft.com/office/powerpoint/2012/main" userId="S::Peder-Grimstad.Helset@oed.dep.no::8d6c6e12-a1b4-47a3-96cc-558adb0895e2" providerId="AD"/>
      </p:ext>
    </p:extLst>
  </p:cmAuthor>
  <p:cmAuthor id="3" name="Jackson Monica Skog" initials="JMS" lastIdx="1" clrIdx="2">
    <p:extLst>
      <p:ext uri="{19B8F6BF-5375-455C-9EA6-DF929625EA0E}">
        <p15:presenceInfo xmlns:p15="http://schemas.microsoft.com/office/powerpoint/2012/main" userId="S-1-5-21-24422171-2601788316-1899747493-91763" providerId="AD"/>
      </p:ext>
    </p:extLst>
  </p:cmAuthor>
  <p:cmAuthor id="4" name="Sæther Lars Christian" initials="SLC" lastIdx="6" clrIdx="3">
    <p:extLst>
      <p:ext uri="{19B8F6BF-5375-455C-9EA6-DF929625EA0E}">
        <p15:presenceInfo xmlns:p15="http://schemas.microsoft.com/office/powerpoint/2012/main" userId="S::Lars-Christian.Sather@oed.dep.no::927508f2-e367-40c1-b202-54257ec6a3ae" providerId="AD"/>
      </p:ext>
    </p:extLst>
  </p:cmAuthor>
  <p:cmAuthor id="5" name="Ibrekk Anja Skiple" initials="IAS" lastIdx="4" clrIdx="4">
    <p:extLst>
      <p:ext uri="{19B8F6BF-5375-455C-9EA6-DF929625EA0E}">
        <p15:presenceInfo xmlns:p15="http://schemas.microsoft.com/office/powerpoint/2012/main" userId="S-1-5-21-24422171-2601788316-1899747493-36574" providerId="AD"/>
      </p:ext>
    </p:extLst>
  </p:cmAuthor>
  <p:cmAuthor id="6" name="Jackson Monica Skog" initials="JMS [2]" lastIdx="1" clrIdx="5">
    <p:extLst>
      <p:ext uri="{19B8F6BF-5375-455C-9EA6-DF929625EA0E}">
        <p15:presenceInfo xmlns:p15="http://schemas.microsoft.com/office/powerpoint/2012/main" userId="S::Monica-Skog.Jackson@oed.dep.no::18fff3bc-56f3-40de-b516-0934fe0398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E82"/>
    <a:srgbClr val="7D6323"/>
    <a:srgbClr val="978439"/>
    <a:srgbClr val="897B47"/>
    <a:srgbClr val="E6E093"/>
    <a:srgbClr val="988237"/>
    <a:srgbClr val="887D47"/>
    <a:srgbClr val="0F0B61"/>
    <a:srgbClr val="1F187E"/>
    <a:srgbClr val="2057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6" autoAdjust="0"/>
    <p:restoredTop sz="97353" autoAdjust="0"/>
  </p:normalViewPr>
  <p:slideViewPr>
    <p:cSldViewPr showGuides="1">
      <p:cViewPr varScale="1">
        <p:scale>
          <a:sx n="63" d="100"/>
          <a:sy n="63" d="100"/>
        </p:scale>
        <p:origin x="612" y="56"/>
      </p:cViewPr>
      <p:guideLst>
        <p:guide orient="horz" pos="2160"/>
        <p:guide orient="horz" pos="1003"/>
        <p:guide orient="horz" pos="913"/>
        <p:guide orient="horz" pos="3861"/>
        <p:guide pos="3840"/>
        <p:guide pos="604"/>
        <p:guide pos="70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25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F24DE-A009-47EC-A994-2C17E4B067A3}" type="datetimeFigureOut">
              <a:rPr lang="nb-NO" smtClean="0"/>
              <a:t>19.06.2020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D7869-2FA0-46F6-845B-C2F49CB8A0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7536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4C18B6A-70AD-4AB0-A02D-C0FC08D14F91}" type="datetimeFigureOut">
              <a:rPr lang="nb-NO"/>
              <a:pPr>
                <a:defRPr/>
              </a:pPr>
              <a:t>19.06.2020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773A84-FC95-4064-B83F-81CB4A0C49A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09695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8766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7557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tart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Startside GRÅ</a:t>
            </a:r>
          </a:p>
        </p:txBody>
      </p: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3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Navn Foredragsholder</a:t>
            </a:r>
          </a:p>
        </p:txBody>
      </p:sp>
      <p:sp>
        <p:nvSpPr>
          <p:cNvPr id="39" name="Plassholder for tekst 38"/>
          <p:cNvSpPr>
            <a:spLocks noGrp="1"/>
          </p:cNvSpPr>
          <p:nvPr>
            <p:ph type="body" sz="quarter" idx="18" hasCustomPrompt="1"/>
          </p:nvPr>
        </p:nvSpPr>
        <p:spPr>
          <a:xfrm>
            <a:off x="1199456" y="2744924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Sted, dato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/>
              <a:t>Presentasjonstittel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12007"/>
            <a:ext cx="298705" cy="362713"/>
          </a:xfrm>
          <a:prstGeom prst="rect">
            <a:avLst/>
          </a:prstGeom>
        </p:spPr>
      </p:pic>
      <p:sp>
        <p:nvSpPr>
          <p:cNvPr id="13" name="TekstSylinder 12"/>
          <p:cNvSpPr txBox="1"/>
          <p:nvPr userDrawn="1"/>
        </p:nvSpPr>
        <p:spPr>
          <a:xfrm>
            <a:off x="1111500" y="467147"/>
            <a:ext cx="466046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1300" noProof="0" dirty="0"/>
              <a:t>Olje-</a:t>
            </a:r>
            <a:r>
              <a:rPr lang="nb-NO" sz="1300" baseline="0" noProof="0" dirty="0"/>
              <a:t> og</a:t>
            </a:r>
            <a:br>
              <a:rPr lang="nb-NO" sz="1300" noProof="0" dirty="0"/>
            </a:br>
            <a:r>
              <a:rPr lang="nb-NO" sz="1300" noProof="0" dirty="0"/>
              <a:t>energidepartementet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" y="3273424"/>
            <a:ext cx="1221682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901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med ligg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med liggende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0" y="1592798"/>
            <a:ext cx="9792000" cy="234025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-1430" y="3967520"/>
            <a:ext cx="12192000" cy="215124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med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mal:1 utfallende bilde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2192000" cy="611716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ikonet for å legge til bilde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Diagram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398" y="296863"/>
            <a:ext cx="9792000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diagram 8"/>
          <p:cNvSpPr>
            <a:spLocks noGrp="1"/>
          </p:cNvSpPr>
          <p:nvPr>
            <p:ph type="chart" sz="quarter" idx="13"/>
          </p:nvPr>
        </p:nvSpPr>
        <p:spPr>
          <a:xfrm>
            <a:off x="1198800" y="1592264"/>
            <a:ext cx="9792000" cy="4525766"/>
          </a:xfrm>
        </p:spPr>
        <p:txBody>
          <a:bodyPr/>
          <a:lstStyle>
            <a:lvl1pPr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diagram</a:t>
            </a:r>
            <a:endParaRPr lang="nb-NO" noProof="0" dirty="0"/>
          </a:p>
        </p:txBody>
      </p:sp>
      <p:sp>
        <p:nvSpPr>
          <p:cNvPr id="15" name="TekstSylinder 14"/>
          <p:cNvSpPr txBox="1"/>
          <p:nvPr userDrawn="1"/>
        </p:nvSpPr>
        <p:spPr>
          <a:xfrm>
            <a:off x="-2761191" y="4725144"/>
            <a:ext cx="244898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b="1" dirty="0"/>
              <a:t>For å få sidenummer, dato</a:t>
            </a:r>
            <a:r>
              <a:rPr lang="nb-NO" sz="1200" b="1" baseline="0" dirty="0"/>
              <a:t> </a:t>
            </a:r>
            <a:r>
              <a:rPr lang="nb-NO" sz="1200" b="1" dirty="0"/>
              <a:t>og tittel 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bunntekst</a:t>
            </a:r>
          </a:p>
          <a:p>
            <a:pPr>
              <a:defRPr/>
            </a:pPr>
            <a:r>
              <a:rPr lang="nb-NO" sz="1200" baseline="0" dirty="0"/>
              <a:t>- </a:t>
            </a:r>
            <a:r>
              <a:rPr lang="nb-NO" sz="1200" dirty="0"/>
              <a:t>Huk av for ønsket tekst.</a:t>
            </a:r>
          </a:p>
        </p:txBody>
      </p:sp>
      <p:cxnSp>
        <p:nvCxnSpPr>
          <p:cNvPr id="16" name="Vinkel 15"/>
          <p:cNvCxnSpPr/>
          <p:nvPr userDrawn="1"/>
        </p:nvCxnSpPr>
        <p:spPr>
          <a:xfrm>
            <a:off x="-1536699" y="5984875"/>
            <a:ext cx="1104900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Tabell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863"/>
            <a:ext cx="9792000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abell 9"/>
          <p:cNvSpPr>
            <a:spLocks noGrp="1"/>
          </p:cNvSpPr>
          <p:nvPr>
            <p:ph type="tbl" sz="quarter" idx="13"/>
          </p:nvPr>
        </p:nvSpPr>
        <p:spPr>
          <a:xfrm>
            <a:off x="1198800" y="1592264"/>
            <a:ext cx="9792000" cy="4525766"/>
          </a:xfrm>
        </p:spPr>
        <p:txBody>
          <a:bodyPr/>
          <a:lstStyle>
            <a:lvl1pPr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en tabell</a:t>
            </a:r>
            <a:endParaRPr lang="nb-NO" noProof="0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3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4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orsk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To innholdsdeler - Sammenlikning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398" y="296863"/>
            <a:ext cx="9792000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98800" y="1591399"/>
            <a:ext cx="48600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591399"/>
            <a:ext cx="47880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lutt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" y="3273424"/>
            <a:ext cx="1221682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Sluttside Alternativ 1</a:t>
            </a:r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2"/>
            <a:ext cx="9792000" cy="871303"/>
          </a:xfrm>
        </p:spPr>
        <p:txBody>
          <a:bodyPr lIns="0" anchor="t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Bildekreditering: Slide X: </a:t>
            </a:r>
            <a:r>
              <a:rPr lang="nb-NO" sz="1300" dirty="0"/>
              <a:t>© </a:t>
            </a:r>
            <a:r>
              <a:rPr lang="nb-NO" dirty="0"/>
              <a:t>Fotografens navn, Bildebyrå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/>
              <a:t>Takk for oppmerksomheten!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12007"/>
            <a:ext cx="298705" cy="362713"/>
          </a:xfrm>
          <a:prstGeom prst="rect">
            <a:avLst/>
          </a:prstGeom>
        </p:spPr>
      </p:pic>
      <p:sp>
        <p:nvSpPr>
          <p:cNvPr id="9" name="TekstSylinder 8"/>
          <p:cNvSpPr txBox="1"/>
          <p:nvPr userDrawn="1"/>
        </p:nvSpPr>
        <p:spPr>
          <a:xfrm>
            <a:off x="1111500" y="467147"/>
            <a:ext cx="466046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1300" noProof="0" dirty="0"/>
              <a:t>Olje-</a:t>
            </a:r>
            <a:r>
              <a:rPr lang="nb-NO" sz="1300" baseline="0" noProof="0" dirty="0"/>
              <a:t> og</a:t>
            </a:r>
            <a:br>
              <a:rPr lang="nb-NO" sz="1300" noProof="0" dirty="0"/>
            </a:br>
            <a:r>
              <a:rPr lang="nb-NO" sz="1300" noProof="0" dirty="0"/>
              <a:t>energidepartementet</a:t>
            </a:r>
          </a:p>
        </p:txBody>
      </p:sp>
    </p:spTree>
    <p:extLst>
      <p:ext uri="{BB962C8B-B14F-4D97-AF65-F5344CB8AC3E}">
        <p14:creationId xmlns:p14="http://schemas.microsoft.com/office/powerpoint/2010/main" val="2610507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 Tom si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53EA81E-07C0-4862-BDB9-FF794661AFAA}" type="datetime1">
              <a:rPr lang="nb-NO" smtClean="0"/>
              <a:t>19.06.2020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6961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Start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mal: Startside GRÅ</a:t>
            </a:r>
          </a:p>
        </p:txBody>
      </p: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3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Navn Foredragsholder</a:t>
            </a:r>
          </a:p>
        </p:txBody>
      </p:sp>
      <p:sp>
        <p:nvSpPr>
          <p:cNvPr id="39" name="Plassholder for tekst 38"/>
          <p:cNvSpPr>
            <a:spLocks noGrp="1"/>
          </p:cNvSpPr>
          <p:nvPr>
            <p:ph type="body" sz="quarter" idx="18" hasCustomPrompt="1"/>
          </p:nvPr>
        </p:nvSpPr>
        <p:spPr>
          <a:xfrm>
            <a:off x="1199456" y="2744924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Sted, dato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/>
              <a:t>Presentasjonstittel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12007"/>
            <a:ext cx="298705" cy="362713"/>
          </a:xfrm>
          <a:prstGeom prst="rect">
            <a:avLst/>
          </a:prstGeom>
        </p:spPr>
      </p:pic>
      <p:sp>
        <p:nvSpPr>
          <p:cNvPr id="13" name="TekstSylinder 12"/>
          <p:cNvSpPr txBox="1"/>
          <p:nvPr userDrawn="1"/>
        </p:nvSpPr>
        <p:spPr>
          <a:xfrm>
            <a:off x="1111500" y="467147"/>
            <a:ext cx="466046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300" noProof="0" dirty="0"/>
              <a:t>Norwegian</a:t>
            </a:r>
            <a:r>
              <a:rPr lang="en-GB" sz="1300" baseline="0" noProof="0" dirty="0"/>
              <a:t> Ministry</a:t>
            </a:r>
            <a:br>
              <a:rPr lang="en-GB" sz="1300" noProof="0" dirty="0"/>
            </a:br>
            <a:r>
              <a:rPr lang="en-GB" sz="1300" noProof="0" dirty="0"/>
              <a:t>of Petroleum and Energy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" y="3273424"/>
            <a:ext cx="1221682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505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Startside m eget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3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3271952"/>
            <a:ext cx="12192000" cy="35860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ikonet for å legge til bilde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/>
              <a:t>Presentasjonstittel</a:t>
            </a:r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mal: Startside </a:t>
            </a:r>
            <a:r>
              <a:rPr lang="nb-NO" sz="1200" baseline="0" dirty="0"/>
              <a:t>– sett inn eget bilde</a:t>
            </a:r>
            <a:endParaRPr lang="nb-NO" sz="1200" dirty="0"/>
          </a:p>
        </p:txBody>
      </p: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3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Navn Foredragsholder</a:t>
            </a:r>
          </a:p>
        </p:txBody>
      </p:sp>
      <p:sp>
        <p:nvSpPr>
          <p:cNvPr id="39" name="Plassholder for tekst 38"/>
          <p:cNvSpPr>
            <a:spLocks noGrp="1"/>
          </p:cNvSpPr>
          <p:nvPr>
            <p:ph type="body" sz="quarter" idx="18" hasCustomPrompt="1"/>
          </p:nvPr>
        </p:nvSpPr>
        <p:spPr>
          <a:xfrm>
            <a:off x="1199456" y="2744924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Sted, dato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1054800" y="368660"/>
            <a:ext cx="18000" cy="32616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3" name="TekstSylinder 12"/>
          <p:cNvSpPr txBox="1"/>
          <p:nvPr userDrawn="1"/>
        </p:nvSpPr>
        <p:spPr>
          <a:xfrm>
            <a:off x="1111500" y="467147"/>
            <a:ext cx="466046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300" noProof="0" dirty="0"/>
              <a:t>Norwegian</a:t>
            </a:r>
            <a:r>
              <a:rPr lang="en-GB" sz="1300" baseline="0" noProof="0" dirty="0"/>
              <a:t> Ministry</a:t>
            </a:r>
            <a:br>
              <a:rPr lang="en-GB" sz="1300" noProof="0" dirty="0"/>
            </a:br>
            <a:r>
              <a:rPr lang="en-GB" sz="1300" noProof="0" dirty="0"/>
              <a:t>of Petroleum and Energy</a:t>
            </a:r>
          </a:p>
        </p:txBody>
      </p:sp>
    </p:spTree>
    <p:extLst>
      <p:ext uri="{BB962C8B-B14F-4D97-AF65-F5344CB8AC3E}">
        <p14:creationId xmlns:p14="http://schemas.microsoft.com/office/powerpoint/2010/main" val="174224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Kapittel/tema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3271952"/>
            <a:ext cx="12192000" cy="35860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ikonet for å legge til bilde</a:t>
            </a:r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Engelsk mal: Kapittel /</a:t>
            </a:r>
            <a:r>
              <a:rPr lang="nb-NO" sz="1200" baseline="0" dirty="0"/>
              <a:t> Temaside – sett inn eget bilde</a:t>
            </a:r>
            <a:endParaRPr lang="nb-NO" sz="1200" dirty="0"/>
          </a:p>
          <a:p>
            <a:pPr>
              <a:defRPr/>
            </a:pPr>
            <a:r>
              <a:rPr lang="nb-NO" sz="1200" baseline="0" dirty="0"/>
              <a:t> </a:t>
            </a:r>
            <a:endParaRPr lang="nb-NO" sz="1200" dirty="0"/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21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/>
              <a:t>Kapittel og temaside</a:t>
            </a:r>
          </a:p>
        </p:txBody>
      </p:sp>
      <p:sp>
        <p:nvSpPr>
          <p:cNvPr id="15" name="Plassholder f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1054800" y="368660"/>
            <a:ext cx="18000" cy="32616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0" name="TekstSylinder 9"/>
          <p:cNvSpPr txBox="1"/>
          <p:nvPr userDrawn="1"/>
        </p:nvSpPr>
        <p:spPr>
          <a:xfrm>
            <a:off x="1111500" y="467147"/>
            <a:ext cx="466046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300" noProof="0" dirty="0"/>
              <a:t>Norwegian</a:t>
            </a:r>
            <a:r>
              <a:rPr lang="en-GB" sz="1300" baseline="0" noProof="0" dirty="0"/>
              <a:t> Ministry</a:t>
            </a:r>
            <a:br>
              <a:rPr lang="en-GB" sz="1300" noProof="0" dirty="0"/>
            </a:br>
            <a:r>
              <a:rPr lang="en-GB" sz="1300" noProof="0" dirty="0"/>
              <a:t>of Petroleum and Energy</a:t>
            </a:r>
          </a:p>
        </p:txBody>
      </p:sp>
    </p:spTree>
    <p:extLst>
      <p:ext uri="{BB962C8B-B14F-4D97-AF65-F5344CB8AC3E}">
        <p14:creationId xmlns:p14="http://schemas.microsoft.com/office/powerpoint/2010/main" val="37689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Startside m eget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3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3271952"/>
            <a:ext cx="12192000" cy="35860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ikonet for å legge til bilde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/>
              <a:t>Presentasjonstittel</a:t>
            </a:r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Startside </a:t>
            </a:r>
            <a:r>
              <a:rPr lang="nb-NO" sz="1200" baseline="0" dirty="0"/>
              <a:t>– sett inn eget bilde</a:t>
            </a:r>
            <a:endParaRPr lang="nb-NO" sz="1200" dirty="0"/>
          </a:p>
        </p:txBody>
      </p: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3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Navn Foredragsholder</a:t>
            </a:r>
          </a:p>
        </p:txBody>
      </p:sp>
      <p:sp>
        <p:nvSpPr>
          <p:cNvPr id="39" name="Plassholder for tekst 38"/>
          <p:cNvSpPr>
            <a:spLocks noGrp="1"/>
          </p:cNvSpPr>
          <p:nvPr>
            <p:ph type="body" sz="quarter" idx="18" hasCustomPrompt="1"/>
          </p:nvPr>
        </p:nvSpPr>
        <p:spPr>
          <a:xfrm>
            <a:off x="1199456" y="2744924"/>
            <a:ext cx="9792000" cy="288000"/>
          </a:xfrm>
        </p:spPr>
        <p:txBody>
          <a:bodyPr lIns="0" anchor="ctr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Sted, dato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1054800" y="368660"/>
            <a:ext cx="18000" cy="32616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3" name="TekstSylinder 12"/>
          <p:cNvSpPr txBox="1"/>
          <p:nvPr userDrawn="1"/>
        </p:nvSpPr>
        <p:spPr>
          <a:xfrm>
            <a:off x="1111500" y="467147"/>
            <a:ext cx="466046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1300" noProof="0" dirty="0"/>
              <a:t>Olje-</a:t>
            </a:r>
            <a:r>
              <a:rPr lang="nb-NO" sz="1300" baseline="0" noProof="0" dirty="0"/>
              <a:t> og</a:t>
            </a:r>
            <a:br>
              <a:rPr lang="nb-NO" sz="1300" noProof="0" dirty="0"/>
            </a:br>
            <a:r>
              <a:rPr lang="nb-NO" sz="1300" noProof="0" dirty="0"/>
              <a:t>energidepartementet</a:t>
            </a:r>
          </a:p>
        </p:txBody>
      </p:sp>
    </p:spTree>
    <p:extLst>
      <p:ext uri="{BB962C8B-B14F-4D97-AF65-F5344CB8AC3E}">
        <p14:creationId xmlns:p14="http://schemas.microsoft.com/office/powerpoint/2010/main" val="1851648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gelsk TEKST MED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1" y="-276225"/>
            <a:ext cx="556683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</a:t>
            </a:r>
            <a:r>
              <a:rPr lang="nb-NO" sz="1200" dirty="0" err="1"/>
              <a:t>mal:Tekst</a:t>
            </a:r>
            <a:r>
              <a:rPr lang="nb-NO" sz="1200" dirty="0"/>
              <a:t> med kulepunkter</a:t>
            </a:r>
          </a:p>
        </p:txBody>
      </p:sp>
      <p:sp>
        <p:nvSpPr>
          <p:cNvPr id="5" name="TekstSylinder 4"/>
          <p:cNvSpPr txBox="1"/>
          <p:nvPr userDrawn="1"/>
        </p:nvSpPr>
        <p:spPr>
          <a:xfrm>
            <a:off x="-2761191" y="4725144"/>
            <a:ext cx="244898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b="1" dirty="0"/>
              <a:t>For å få sidenummer, dato</a:t>
            </a:r>
            <a:r>
              <a:rPr lang="nb-NO" sz="1200" b="1" baseline="0" dirty="0"/>
              <a:t> </a:t>
            </a:r>
            <a:r>
              <a:rPr lang="nb-NO" sz="1200" b="1" dirty="0"/>
              <a:t>og tittel 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bunntekst</a:t>
            </a:r>
          </a:p>
          <a:p>
            <a:pPr>
              <a:defRPr/>
            </a:pPr>
            <a:r>
              <a:rPr lang="nb-NO" sz="1200" baseline="0" dirty="0"/>
              <a:t>- </a:t>
            </a:r>
            <a:r>
              <a:rPr lang="nb-NO" sz="1200" dirty="0"/>
              <a:t>Huk av for ønsket tekst.</a:t>
            </a:r>
          </a:p>
        </p:txBody>
      </p:sp>
      <p:cxnSp>
        <p:nvCxnSpPr>
          <p:cNvPr id="6" name="Vinkel 5"/>
          <p:cNvCxnSpPr/>
          <p:nvPr userDrawn="1"/>
        </p:nvCxnSpPr>
        <p:spPr>
          <a:xfrm>
            <a:off x="-1536699" y="5984875"/>
            <a:ext cx="1104900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950" y="296652"/>
            <a:ext cx="9793225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950" y="1592797"/>
            <a:ext cx="9793225" cy="4525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2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07990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TEKST UTEN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0" y="-276225"/>
            <a:ext cx="4366684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mal: Tekst uten kulepunkter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0" y="1592797"/>
            <a:ext cx="9792000" cy="4525963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TekstSylinder 11"/>
          <p:cNvSpPr txBox="1"/>
          <p:nvPr userDrawn="1"/>
        </p:nvSpPr>
        <p:spPr>
          <a:xfrm>
            <a:off x="-2761191" y="4725144"/>
            <a:ext cx="244898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b="1" dirty="0"/>
              <a:t>For å få sidenummer, dato</a:t>
            </a:r>
            <a:r>
              <a:rPr lang="nb-NO" sz="1200" b="1" baseline="0" dirty="0"/>
              <a:t> </a:t>
            </a:r>
            <a:r>
              <a:rPr lang="nb-NO" sz="1200" b="1" dirty="0"/>
              <a:t>og tittel 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bunntekst</a:t>
            </a:r>
          </a:p>
          <a:p>
            <a:pPr>
              <a:defRPr/>
            </a:pPr>
            <a:r>
              <a:rPr lang="nb-NO" sz="1200" baseline="0" dirty="0"/>
              <a:t>- </a:t>
            </a:r>
            <a:r>
              <a:rPr lang="nb-NO" sz="1200" dirty="0"/>
              <a:t>Huk av for ønsket tekst.</a:t>
            </a:r>
          </a:p>
        </p:txBody>
      </p:sp>
      <p:cxnSp>
        <p:nvCxnSpPr>
          <p:cNvPr id="13" name="Vinkel 12"/>
          <p:cNvCxnSpPr/>
          <p:nvPr userDrawn="1"/>
        </p:nvCxnSpPr>
        <p:spPr>
          <a:xfrm>
            <a:off x="-1536699" y="5984875"/>
            <a:ext cx="1104900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33008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Tekst med 1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mal: Tekst med kulepunkter - 1 vertikalt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9958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1" y="1592797"/>
            <a:ext cx="7309467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772000" y="-1"/>
            <a:ext cx="3420000" cy="612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86353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Tekst me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mal: Tekst med kulepunkter - 2 vertikale bilder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9958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1" y="1592797"/>
            <a:ext cx="7309467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2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772000" y="228"/>
            <a:ext cx="3420000" cy="305345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13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8772000" y="3059368"/>
            <a:ext cx="3420000" cy="305345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656558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Tekst med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mal: Tekst med kulepunkter – 3 vertikale bilder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8000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0" y="1592797"/>
            <a:ext cx="730800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772000" y="228"/>
            <a:ext cx="3420000" cy="205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8772000" y="2039935"/>
            <a:ext cx="3420000" cy="205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8772000" y="4077300"/>
            <a:ext cx="3420000" cy="205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14" name="TekstSylinder 13"/>
          <p:cNvSpPr txBox="1"/>
          <p:nvPr userDrawn="1"/>
        </p:nvSpPr>
        <p:spPr>
          <a:xfrm>
            <a:off x="-3073400" y="5299076"/>
            <a:ext cx="268816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 bilde:</a:t>
            </a:r>
          </a:p>
          <a:p>
            <a:pPr>
              <a:defRPr/>
            </a:pPr>
            <a:r>
              <a:rPr lang="nb-NO" sz="1200" dirty="0"/>
              <a:t>For best oppløsning anbefales </a:t>
            </a:r>
            <a:r>
              <a:rPr lang="nb-NO" sz="1200" dirty="0" err="1"/>
              <a:t>jpg</a:t>
            </a:r>
            <a:r>
              <a:rPr lang="nb-NO" sz="1200" dirty="0"/>
              <a:t> og </a:t>
            </a:r>
            <a:r>
              <a:rPr lang="nb-NO" sz="1200" dirty="0" err="1"/>
              <a:t>png-format</a:t>
            </a:r>
            <a:r>
              <a:rPr lang="nb-NO" sz="1200" dirty="0"/>
              <a:t>.</a:t>
            </a:r>
          </a:p>
        </p:txBody>
      </p:sp>
      <p:sp>
        <p:nvSpPr>
          <p:cNvPr id="12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3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6196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Tekst me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mal: Tekst med kulepunkter – 4 vertikale bilder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8000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0" y="1592797"/>
            <a:ext cx="7308000" cy="452596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770570" y="0"/>
            <a:ext cx="3420000" cy="154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8770570" y="1556792"/>
            <a:ext cx="3420000" cy="151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8770570" y="3068960"/>
            <a:ext cx="3420000" cy="154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14" name="Plassholder for bilde 7"/>
          <p:cNvSpPr>
            <a:spLocks noGrp="1"/>
          </p:cNvSpPr>
          <p:nvPr>
            <p:ph type="pic" sz="quarter" idx="19"/>
          </p:nvPr>
        </p:nvSpPr>
        <p:spPr>
          <a:xfrm>
            <a:off x="8770570" y="4606760"/>
            <a:ext cx="3420000" cy="151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15" name="TekstSylinder 14"/>
          <p:cNvSpPr txBox="1"/>
          <p:nvPr userDrawn="1"/>
        </p:nvSpPr>
        <p:spPr>
          <a:xfrm>
            <a:off x="-3073400" y="5299076"/>
            <a:ext cx="268816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 bilde:</a:t>
            </a:r>
          </a:p>
          <a:p>
            <a:pPr>
              <a:defRPr/>
            </a:pPr>
            <a:r>
              <a:rPr lang="nb-NO" sz="1200" dirty="0"/>
              <a:t>For best oppløsning anbefales </a:t>
            </a:r>
            <a:r>
              <a:rPr lang="nb-NO" sz="1200" dirty="0" err="1"/>
              <a:t>jpg</a:t>
            </a:r>
            <a:r>
              <a:rPr lang="nb-NO" sz="1200" dirty="0"/>
              <a:t> og </a:t>
            </a:r>
            <a:r>
              <a:rPr lang="nb-NO" sz="1200" dirty="0" err="1"/>
              <a:t>png-format</a:t>
            </a:r>
            <a:r>
              <a:rPr lang="nb-NO" sz="1200" dirty="0"/>
              <a:t>.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2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0330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Tekst med ligg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mal: Tekst med liggende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0" y="1592798"/>
            <a:ext cx="9792000" cy="234025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-1430" y="3967520"/>
            <a:ext cx="12192000" cy="215124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2457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Tekst med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mal:1 utfallende bilde</a:t>
            </a:r>
          </a:p>
        </p:txBody>
      </p:sp>
      <p:sp>
        <p:nvSpPr>
          <p:cNvPr id="9" name="Plassholder for bilde 8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2192000" cy="611716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ikonet for å legge til bilde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4938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mal: Diagram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398" y="296863"/>
            <a:ext cx="9792000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diagram 8"/>
          <p:cNvSpPr>
            <a:spLocks noGrp="1"/>
          </p:cNvSpPr>
          <p:nvPr>
            <p:ph type="chart" sz="quarter" idx="13"/>
          </p:nvPr>
        </p:nvSpPr>
        <p:spPr>
          <a:xfrm>
            <a:off x="1198800" y="1592264"/>
            <a:ext cx="9792000" cy="4525766"/>
          </a:xfrm>
        </p:spPr>
        <p:txBody>
          <a:bodyPr/>
          <a:lstStyle>
            <a:lvl1pPr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diagram</a:t>
            </a:r>
            <a:endParaRPr lang="nb-NO" noProof="0" dirty="0"/>
          </a:p>
        </p:txBody>
      </p:sp>
      <p:sp>
        <p:nvSpPr>
          <p:cNvPr id="15" name="TekstSylinder 14"/>
          <p:cNvSpPr txBox="1"/>
          <p:nvPr userDrawn="1"/>
        </p:nvSpPr>
        <p:spPr>
          <a:xfrm>
            <a:off x="-2761191" y="4725144"/>
            <a:ext cx="244898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b="1" dirty="0"/>
              <a:t>For å få sidenummer, dato</a:t>
            </a:r>
            <a:r>
              <a:rPr lang="nb-NO" sz="1200" b="1" baseline="0" dirty="0"/>
              <a:t> </a:t>
            </a:r>
            <a:r>
              <a:rPr lang="nb-NO" sz="1200" b="1" dirty="0"/>
              <a:t>og tittel 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bunntekst</a:t>
            </a:r>
          </a:p>
          <a:p>
            <a:pPr>
              <a:defRPr/>
            </a:pPr>
            <a:r>
              <a:rPr lang="nb-NO" sz="1200" baseline="0" dirty="0"/>
              <a:t>- </a:t>
            </a:r>
            <a:r>
              <a:rPr lang="nb-NO" sz="1200" dirty="0"/>
              <a:t>Huk av for ønsket tekst.</a:t>
            </a:r>
          </a:p>
        </p:txBody>
      </p:sp>
      <p:cxnSp>
        <p:nvCxnSpPr>
          <p:cNvPr id="16" name="Vinkel 15"/>
          <p:cNvCxnSpPr/>
          <p:nvPr userDrawn="1"/>
        </p:nvCxnSpPr>
        <p:spPr>
          <a:xfrm>
            <a:off x="-1536699" y="5984875"/>
            <a:ext cx="1104900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1886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mal: Tabell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863"/>
            <a:ext cx="9792000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abell 9"/>
          <p:cNvSpPr>
            <a:spLocks noGrp="1"/>
          </p:cNvSpPr>
          <p:nvPr>
            <p:ph type="tbl" sz="quarter" idx="13"/>
          </p:nvPr>
        </p:nvSpPr>
        <p:spPr>
          <a:xfrm>
            <a:off x="1198800" y="1592264"/>
            <a:ext cx="9792000" cy="4525766"/>
          </a:xfrm>
        </p:spPr>
        <p:txBody>
          <a:bodyPr/>
          <a:lstStyle>
            <a:lvl1pPr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en tabell</a:t>
            </a:r>
            <a:endParaRPr lang="nb-NO" noProof="0" dirty="0"/>
          </a:p>
        </p:txBody>
      </p:sp>
      <p:sp>
        <p:nvSpPr>
          <p:cNvPr id="8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3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4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2386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Kapittel/tema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3271952"/>
            <a:ext cx="12192000" cy="35860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2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ikonet for å legge til bilde</a:t>
            </a:r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Norsk mal: Kapittel /</a:t>
            </a:r>
            <a:r>
              <a:rPr lang="nb-NO" sz="1200" baseline="0" dirty="0"/>
              <a:t> Temaside – sett inn eget bilde</a:t>
            </a:r>
            <a:endParaRPr lang="nb-NO" sz="1200" dirty="0"/>
          </a:p>
          <a:p>
            <a:pPr>
              <a:defRPr/>
            </a:pPr>
            <a:r>
              <a:rPr lang="nb-NO" sz="1200" baseline="0" dirty="0"/>
              <a:t> </a:t>
            </a:r>
            <a:endParaRPr lang="nb-NO" sz="1200" dirty="0"/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21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/>
              <a:t>Kapittel og temaside</a:t>
            </a:r>
          </a:p>
        </p:txBody>
      </p:sp>
      <p:sp>
        <p:nvSpPr>
          <p:cNvPr id="15" name="Plassholder f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1054800" y="368660"/>
            <a:ext cx="18000" cy="32616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27251"/>
            <a:ext cx="298705" cy="362713"/>
          </a:xfrm>
          <a:prstGeom prst="rect">
            <a:avLst/>
          </a:prstGeom>
        </p:spPr>
      </p:pic>
      <p:sp>
        <p:nvSpPr>
          <p:cNvPr id="10" name="TekstSylinder 9"/>
          <p:cNvSpPr txBox="1"/>
          <p:nvPr userDrawn="1"/>
        </p:nvSpPr>
        <p:spPr>
          <a:xfrm>
            <a:off x="1111500" y="467147"/>
            <a:ext cx="466046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1300" noProof="0" dirty="0"/>
              <a:t>Olje-</a:t>
            </a:r>
            <a:r>
              <a:rPr lang="nb-NO" sz="1300" baseline="0" noProof="0" dirty="0"/>
              <a:t> og</a:t>
            </a:r>
            <a:br>
              <a:rPr lang="nb-NO" sz="1300" noProof="0" dirty="0"/>
            </a:br>
            <a:r>
              <a:rPr lang="nb-NO" sz="1300" noProof="0" dirty="0"/>
              <a:t>energidepartementet</a:t>
            </a:r>
          </a:p>
        </p:txBody>
      </p:sp>
    </p:spTree>
    <p:extLst>
      <p:ext uri="{BB962C8B-B14F-4D97-AF65-F5344CB8AC3E}">
        <p14:creationId xmlns:p14="http://schemas.microsoft.com/office/powerpoint/2010/main" val="3335813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ngelsk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mal: To innholdsdeler - Sammenlikning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398" y="296863"/>
            <a:ext cx="9792000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98800" y="1591399"/>
            <a:ext cx="48600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591399"/>
            <a:ext cx="47880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25942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Slutt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" y="3273424"/>
            <a:ext cx="1221682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/>
          <p:cNvSpPr txBox="1"/>
          <p:nvPr userDrawn="1"/>
        </p:nvSpPr>
        <p:spPr>
          <a:xfrm>
            <a:off x="1" y="-268288"/>
            <a:ext cx="3983567" cy="276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mal: Sluttside Alternativ 1</a:t>
            </a:r>
          </a:p>
        </p:txBody>
      </p:sp>
      <p:cxnSp>
        <p:nvCxnSpPr>
          <p:cNvPr id="19" name="Rett linje 18"/>
          <p:cNvCxnSpPr/>
          <p:nvPr userDrawn="1"/>
        </p:nvCxnSpPr>
        <p:spPr>
          <a:xfrm>
            <a:off x="1062506" y="368660"/>
            <a:ext cx="0" cy="32624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lassholder for tekst 34"/>
          <p:cNvSpPr>
            <a:spLocks noGrp="1"/>
          </p:cNvSpPr>
          <p:nvPr>
            <p:ph type="body" sz="quarter" idx="17" hasCustomPrompt="1"/>
          </p:nvPr>
        </p:nvSpPr>
        <p:spPr>
          <a:xfrm>
            <a:off x="1199456" y="2384592"/>
            <a:ext cx="9792000" cy="871303"/>
          </a:xfrm>
        </p:spPr>
        <p:txBody>
          <a:bodyPr lIns="0" anchor="t" anchorCtr="0"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Bildekreditering: Slide X: </a:t>
            </a:r>
            <a:r>
              <a:rPr lang="nb-NO" sz="1300" dirty="0"/>
              <a:t>© </a:t>
            </a:r>
            <a:r>
              <a:rPr lang="nb-NO" dirty="0"/>
              <a:t>Fotografens navn, Bildebyrå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20" hasCustomPrompt="1"/>
          </p:nvPr>
        </p:nvSpPr>
        <p:spPr>
          <a:xfrm>
            <a:off x="1198800" y="1124744"/>
            <a:ext cx="9792000" cy="1144800"/>
          </a:xfrm>
        </p:spPr>
        <p:txBody>
          <a:bodyPr lIns="0" anchor="b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nb-NO" dirty="0"/>
              <a:t>Takk for oppmerksomheten!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12007"/>
            <a:ext cx="298705" cy="362713"/>
          </a:xfrm>
          <a:prstGeom prst="rect">
            <a:avLst/>
          </a:prstGeom>
        </p:spPr>
      </p:pic>
      <p:sp>
        <p:nvSpPr>
          <p:cNvPr id="9" name="TekstSylinder 8"/>
          <p:cNvSpPr txBox="1"/>
          <p:nvPr userDrawn="1"/>
        </p:nvSpPr>
        <p:spPr>
          <a:xfrm>
            <a:off x="1111500" y="467147"/>
            <a:ext cx="466046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300" noProof="0" dirty="0"/>
              <a:t>Norwegian</a:t>
            </a:r>
            <a:r>
              <a:rPr lang="en-GB" sz="1300" baseline="0" noProof="0" dirty="0"/>
              <a:t> Ministry</a:t>
            </a:r>
            <a:br>
              <a:rPr lang="en-GB" sz="1300" noProof="0" dirty="0"/>
            </a:br>
            <a:r>
              <a:rPr lang="en-GB" sz="1300" noProof="0" dirty="0"/>
              <a:t>of Petroleum and Energy</a:t>
            </a:r>
          </a:p>
        </p:txBody>
      </p:sp>
    </p:spTree>
    <p:extLst>
      <p:ext uri="{BB962C8B-B14F-4D97-AF65-F5344CB8AC3E}">
        <p14:creationId xmlns:p14="http://schemas.microsoft.com/office/powerpoint/2010/main" val="79288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sk TEKST MED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1" y="-276225"/>
            <a:ext cx="556683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</a:t>
            </a:r>
            <a:r>
              <a:rPr lang="nb-NO" sz="1200" dirty="0" err="1"/>
              <a:t>mal:Tekst</a:t>
            </a:r>
            <a:r>
              <a:rPr lang="nb-NO" sz="1200" dirty="0"/>
              <a:t> med </a:t>
            </a:r>
            <a:r>
              <a:rPr lang="nb-NO" sz="1200" dirty="0" err="1"/>
              <a:t>kulepunkter</a:t>
            </a:r>
            <a:endParaRPr lang="nb-NO" sz="1200" dirty="0"/>
          </a:p>
        </p:txBody>
      </p:sp>
      <p:sp>
        <p:nvSpPr>
          <p:cNvPr id="5" name="TekstSylinder 4"/>
          <p:cNvSpPr txBox="1"/>
          <p:nvPr userDrawn="1"/>
        </p:nvSpPr>
        <p:spPr>
          <a:xfrm>
            <a:off x="-2761191" y="4725144"/>
            <a:ext cx="244898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b="1" dirty="0"/>
              <a:t>For å få sidenummer, dato</a:t>
            </a:r>
            <a:r>
              <a:rPr lang="nb-NO" sz="1200" b="1" baseline="0" dirty="0"/>
              <a:t> </a:t>
            </a:r>
            <a:r>
              <a:rPr lang="nb-NO" sz="1200" b="1" dirty="0"/>
              <a:t>og tittel 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bunntekst</a:t>
            </a:r>
          </a:p>
          <a:p>
            <a:pPr>
              <a:defRPr/>
            </a:pPr>
            <a:r>
              <a:rPr lang="nb-NO" sz="1200" baseline="0" dirty="0"/>
              <a:t>- </a:t>
            </a:r>
            <a:r>
              <a:rPr lang="nb-NO" sz="1200" dirty="0"/>
              <a:t>Huk av for ønsket tekst.</a:t>
            </a:r>
          </a:p>
        </p:txBody>
      </p:sp>
      <p:cxnSp>
        <p:nvCxnSpPr>
          <p:cNvPr id="6" name="Vinkel 5"/>
          <p:cNvCxnSpPr/>
          <p:nvPr userDrawn="1"/>
        </p:nvCxnSpPr>
        <p:spPr>
          <a:xfrm>
            <a:off x="-1536699" y="5984875"/>
            <a:ext cx="1104900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950" y="296652"/>
            <a:ext cx="9793225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950" y="1592797"/>
            <a:ext cx="9793225" cy="4525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2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UTEN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0" y="-276225"/>
            <a:ext cx="4366684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uten </a:t>
            </a:r>
            <a:r>
              <a:rPr lang="nb-NO" sz="1200" dirty="0" err="1"/>
              <a:t>kulepunkter</a:t>
            </a:r>
            <a:endParaRPr lang="nb-NO" sz="120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9792000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0" y="1592797"/>
            <a:ext cx="9792000" cy="4525963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TekstSylinder 11"/>
          <p:cNvSpPr txBox="1"/>
          <p:nvPr userDrawn="1"/>
        </p:nvSpPr>
        <p:spPr>
          <a:xfrm>
            <a:off x="-2761191" y="4725144"/>
            <a:ext cx="244898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b="1" dirty="0"/>
              <a:t>For å få sidenummer, dato</a:t>
            </a:r>
            <a:r>
              <a:rPr lang="nb-NO" sz="1200" b="1" baseline="0" dirty="0"/>
              <a:t> </a:t>
            </a:r>
            <a:r>
              <a:rPr lang="nb-NO" sz="1200" b="1" dirty="0"/>
              <a:t>og tittel 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bunntekst</a:t>
            </a:r>
          </a:p>
          <a:p>
            <a:pPr>
              <a:defRPr/>
            </a:pPr>
            <a:r>
              <a:rPr lang="nb-NO" sz="1200" baseline="0" dirty="0"/>
              <a:t>- </a:t>
            </a:r>
            <a:r>
              <a:rPr lang="nb-NO" sz="1200" dirty="0"/>
              <a:t>Huk av for ønsket tekst.</a:t>
            </a:r>
          </a:p>
        </p:txBody>
      </p:sp>
      <p:cxnSp>
        <p:nvCxnSpPr>
          <p:cNvPr id="13" name="Vinkel 12"/>
          <p:cNvCxnSpPr/>
          <p:nvPr userDrawn="1"/>
        </p:nvCxnSpPr>
        <p:spPr>
          <a:xfrm>
            <a:off x="-1536699" y="5984875"/>
            <a:ext cx="1104900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med 1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med </a:t>
            </a:r>
            <a:r>
              <a:rPr lang="nb-NO" sz="1200" dirty="0" err="1"/>
              <a:t>kulepunkter</a:t>
            </a:r>
            <a:r>
              <a:rPr lang="nb-NO" sz="1200" dirty="0"/>
              <a:t> - 1 vertikalt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9958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1" y="1592797"/>
            <a:ext cx="7309467" cy="45259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772000" y="-1"/>
            <a:ext cx="3420000" cy="612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me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med kulepunkter - 2 vertikale bilder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9958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1" y="1592797"/>
            <a:ext cx="7309467" cy="45259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2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772000" y="228"/>
            <a:ext cx="3420000" cy="305345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13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8772000" y="3059368"/>
            <a:ext cx="3420000" cy="305345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98853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med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med </a:t>
            </a:r>
            <a:r>
              <a:rPr lang="nb-NO" sz="1200" dirty="0" err="1"/>
              <a:t>kulepunkter</a:t>
            </a:r>
            <a:r>
              <a:rPr lang="nb-NO" sz="1200" dirty="0"/>
              <a:t> – 3 vertikale bilder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8000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0" y="1592797"/>
            <a:ext cx="7308000" cy="45259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772000" y="228"/>
            <a:ext cx="3420000" cy="205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8772000" y="2039935"/>
            <a:ext cx="3420000" cy="205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8772000" y="4077300"/>
            <a:ext cx="3420000" cy="205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14" name="TekstSylinder 13"/>
          <p:cNvSpPr txBox="1"/>
          <p:nvPr userDrawn="1"/>
        </p:nvSpPr>
        <p:spPr>
          <a:xfrm>
            <a:off x="-3073400" y="5299076"/>
            <a:ext cx="268816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 bilde:</a:t>
            </a:r>
          </a:p>
          <a:p>
            <a:pPr>
              <a:defRPr/>
            </a:pPr>
            <a:r>
              <a:rPr lang="nb-NO" sz="1200" dirty="0"/>
              <a:t>For best oppløsning anbefales </a:t>
            </a:r>
            <a:r>
              <a:rPr lang="nb-NO" sz="1200" dirty="0" err="1"/>
              <a:t>jpg</a:t>
            </a:r>
            <a:r>
              <a:rPr lang="nb-NO" sz="1200" dirty="0"/>
              <a:t> og </a:t>
            </a:r>
            <a:r>
              <a:rPr lang="nb-NO" sz="1200" dirty="0" err="1"/>
              <a:t>png-format</a:t>
            </a:r>
            <a:r>
              <a:rPr lang="nb-NO" sz="1200" dirty="0"/>
              <a:t>.</a:t>
            </a:r>
          </a:p>
        </p:txBody>
      </p:sp>
      <p:sp>
        <p:nvSpPr>
          <p:cNvPr id="12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3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Tekst me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Norsk mal: Tekst med </a:t>
            </a:r>
            <a:r>
              <a:rPr lang="nb-NO" sz="1200" dirty="0" err="1"/>
              <a:t>kulepunkter</a:t>
            </a:r>
            <a:r>
              <a:rPr lang="nb-NO" sz="1200" dirty="0"/>
              <a:t> – 4 vertikale bilder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8000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800" y="1592797"/>
            <a:ext cx="7308000" cy="45259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770570" y="0"/>
            <a:ext cx="3420000" cy="154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8770570" y="1556792"/>
            <a:ext cx="3420000" cy="151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8770570" y="3068960"/>
            <a:ext cx="3420000" cy="154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14" name="Plassholder for bilde 7"/>
          <p:cNvSpPr>
            <a:spLocks noGrp="1"/>
          </p:cNvSpPr>
          <p:nvPr>
            <p:ph type="pic" sz="quarter" idx="19"/>
          </p:nvPr>
        </p:nvSpPr>
        <p:spPr>
          <a:xfrm>
            <a:off x="8770570" y="4606760"/>
            <a:ext cx="3420000" cy="151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15" name="TekstSylinder 14"/>
          <p:cNvSpPr txBox="1"/>
          <p:nvPr userDrawn="1"/>
        </p:nvSpPr>
        <p:spPr>
          <a:xfrm>
            <a:off x="-3073400" y="5299076"/>
            <a:ext cx="268816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 bilde:</a:t>
            </a:r>
          </a:p>
          <a:p>
            <a:pPr>
              <a:defRPr/>
            </a:pPr>
            <a:r>
              <a:rPr lang="nb-NO" sz="1200" dirty="0"/>
              <a:t>For best oppløsning anbefales </a:t>
            </a:r>
            <a:r>
              <a:rPr lang="nb-NO" sz="1200" dirty="0" err="1"/>
              <a:t>jpg</a:t>
            </a:r>
            <a:r>
              <a:rPr lang="nb-NO" sz="1200" dirty="0"/>
              <a:t> og </a:t>
            </a:r>
            <a:r>
              <a:rPr lang="nb-NO" sz="1200" dirty="0" err="1"/>
              <a:t>png-format</a:t>
            </a:r>
            <a:r>
              <a:rPr lang="nb-NO" sz="1200" dirty="0"/>
              <a:t>.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1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2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1198950" y="296863"/>
            <a:ext cx="936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tittelstil</a:t>
            </a:r>
          </a:p>
        </p:txBody>
      </p:sp>
      <p:sp>
        <p:nvSpPr>
          <p:cNvPr id="1028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1198950" y="1592263"/>
            <a:ext cx="9360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2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2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2" name="TekstSylinder 1"/>
          <p:cNvSpPr txBox="1"/>
          <p:nvPr userDrawn="1"/>
        </p:nvSpPr>
        <p:spPr>
          <a:xfrm>
            <a:off x="595643" y="6304312"/>
            <a:ext cx="2592288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800" noProof="0" dirty="0"/>
              <a:t>Olje-</a:t>
            </a:r>
            <a:r>
              <a:rPr lang="nb-NO" sz="800" baseline="0" noProof="0" dirty="0"/>
              <a:t> og </a:t>
            </a:r>
            <a:r>
              <a:rPr lang="nb-NO" sz="800" noProof="0" dirty="0"/>
              <a:t>energidepartementet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4" y="6311701"/>
            <a:ext cx="180020" cy="218596"/>
          </a:xfrm>
          <a:prstGeom prst="rect">
            <a:avLst/>
          </a:prstGeom>
        </p:spPr>
      </p:pic>
      <p:cxnSp>
        <p:nvCxnSpPr>
          <p:cNvPr id="12" name="Rett linje 11"/>
          <p:cNvCxnSpPr/>
          <p:nvPr userDrawn="1"/>
        </p:nvCxnSpPr>
        <p:spPr>
          <a:xfrm>
            <a:off x="613868" y="6201308"/>
            <a:ext cx="0" cy="656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5" r:id="rId2"/>
    <p:sldLayoutId id="2147483989" r:id="rId3"/>
    <p:sldLayoutId id="2147483962" r:id="rId4"/>
    <p:sldLayoutId id="2147483963" r:id="rId5"/>
    <p:sldLayoutId id="2147483964" r:id="rId6"/>
    <p:sldLayoutId id="2147483997" r:id="rId7"/>
    <p:sldLayoutId id="2147483965" r:id="rId8"/>
    <p:sldLayoutId id="2147483983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93" r:id="rId15"/>
    <p:sldLayoutId id="2147484014" r:id="rId16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1198950" y="296863"/>
            <a:ext cx="936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tittelstil</a:t>
            </a:r>
          </a:p>
        </p:txBody>
      </p:sp>
      <p:sp>
        <p:nvSpPr>
          <p:cNvPr id="1028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1198950" y="1592263"/>
            <a:ext cx="9360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19. juni 2020</a:t>
            </a:fld>
            <a:endParaRPr lang="nb-NO" dirty="0"/>
          </a:p>
        </p:txBody>
      </p:sp>
      <p:sp>
        <p:nvSpPr>
          <p:cNvPr id="2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2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2" name="TekstSylinder 1"/>
          <p:cNvSpPr txBox="1"/>
          <p:nvPr userDrawn="1"/>
        </p:nvSpPr>
        <p:spPr>
          <a:xfrm>
            <a:off x="595643" y="6304312"/>
            <a:ext cx="259228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800" noProof="0" dirty="0"/>
              <a:t>Norwegian</a:t>
            </a:r>
            <a:r>
              <a:rPr lang="en-GB" sz="800" baseline="0" noProof="0" dirty="0"/>
              <a:t> Ministry</a:t>
            </a:r>
            <a:br>
              <a:rPr lang="en-GB" sz="800" noProof="0" dirty="0"/>
            </a:br>
            <a:r>
              <a:rPr lang="en-GB" sz="800" noProof="0" dirty="0"/>
              <a:t>of Petroleum and Energy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4" y="6311701"/>
            <a:ext cx="180020" cy="218596"/>
          </a:xfrm>
          <a:prstGeom prst="rect">
            <a:avLst/>
          </a:prstGeom>
        </p:spPr>
      </p:pic>
      <p:cxnSp>
        <p:nvCxnSpPr>
          <p:cNvPr id="12" name="Rett linje 11"/>
          <p:cNvCxnSpPr/>
          <p:nvPr userDrawn="1"/>
        </p:nvCxnSpPr>
        <p:spPr>
          <a:xfrm>
            <a:off x="613868" y="6201308"/>
            <a:ext cx="0" cy="656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58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  <p:sldLayoutId id="2147484011" r:id="rId13"/>
    <p:sldLayoutId id="2147484012" r:id="rId14"/>
    <p:sldLayoutId id="2147484013" r:id="rId1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35.png"/><Relationship Id="rId3" Type="http://schemas.openxmlformats.org/officeDocument/2006/relationships/image" Target="../media/image30.tmp"/><Relationship Id="rId21" Type="http://schemas.openxmlformats.org/officeDocument/2006/relationships/image" Target="../media/image18.svg"/><Relationship Id="rId7" Type="http://schemas.openxmlformats.org/officeDocument/2006/relationships/image" Target="../media/image34.tmp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tmp"/><Relationship Id="rId11" Type="http://schemas.openxmlformats.org/officeDocument/2006/relationships/image" Target="../media/image8.svg"/><Relationship Id="rId5" Type="http://schemas.openxmlformats.org/officeDocument/2006/relationships/image" Target="../media/image32.tmp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10" Type="http://schemas.openxmlformats.org/officeDocument/2006/relationships/image" Target="../media/image7.png"/><Relationship Id="rId19" Type="http://schemas.openxmlformats.org/officeDocument/2006/relationships/image" Target="../media/image36.svg"/><Relationship Id="rId4" Type="http://schemas.openxmlformats.org/officeDocument/2006/relationships/image" Target="../media/image31.tmp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Skjermutklip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35" y="883105"/>
            <a:ext cx="9478065" cy="5974895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Plassholder for tekst 2"/>
          <p:cNvSpPr>
            <a:spLocks noGrp="1"/>
          </p:cNvSpPr>
          <p:nvPr>
            <p:ph type="body" sz="quarter" idx="20"/>
          </p:nvPr>
        </p:nvSpPr>
        <p:spPr>
          <a:xfrm>
            <a:off x="1199456" y="1084938"/>
            <a:ext cx="9792000" cy="1944055"/>
          </a:xfrm>
        </p:spPr>
        <p:txBody>
          <a:bodyPr/>
          <a:lstStyle/>
          <a:p>
            <a:r>
              <a:rPr lang="nb-NO" sz="2800" dirty="0"/>
              <a:t>Vindkraft på land – </a:t>
            </a:r>
          </a:p>
          <a:p>
            <a:r>
              <a:rPr lang="nb-NO" sz="2800" dirty="0"/>
              <a:t>Endringer i konsesjonsbehandlingen </a:t>
            </a:r>
          </a:p>
          <a:p>
            <a:r>
              <a:rPr lang="nb-NO" sz="1800" dirty="0"/>
              <a:t>Meld. St. 28 (2019-2020) </a:t>
            </a:r>
          </a:p>
          <a:p>
            <a:endParaRPr lang="nb-NO" sz="20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7"/>
          </p:nvPr>
        </p:nvSpPr>
        <p:spPr>
          <a:xfrm>
            <a:off x="1199456" y="3028993"/>
            <a:ext cx="2808312" cy="144000"/>
          </a:xfrm>
        </p:spPr>
        <p:txBody>
          <a:bodyPr/>
          <a:lstStyle/>
          <a:p>
            <a:r>
              <a:rPr lang="nb-NO" dirty="0"/>
              <a:t>Olje- og energiminister Tina Bru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/>
          </p:nvPr>
        </p:nvSpPr>
        <p:spPr>
          <a:xfrm>
            <a:off x="1199456" y="3349227"/>
            <a:ext cx="5400600" cy="281033"/>
          </a:xfrm>
        </p:spPr>
        <p:txBody>
          <a:bodyPr/>
          <a:lstStyle/>
          <a:p>
            <a:r>
              <a:rPr lang="nb-NO" sz="1200" dirty="0"/>
              <a:t>Pressekonferanse – framleggelse av stortingsmelding </a:t>
            </a:r>
          </a:p>
          <a:p>
            <a:r>
              <a:rPr lang="nb-NO" sz="1200" dirty="0"/>
              <a:t>19. juni 2020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9111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Skjermutklip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380" y="3883148"/>
            <a:ext cx="946518" cy="1129715"/>
          </a:xfrm>
          <a:prstGeom prst="rect">
            <a:avLst/>
          </a:prstGeom>
        </p:spPr>
      </p:pic>
      <p:pic>
        <p:nvPicPr>
          <p:cNvPr id="13" name="Bilde 12" descr="Skjermutklip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94" y="3814346"/>
            <a:ext cx="1135368" cy="1255300"/>
          </a:xfrm>
          <a:prstGeom prst="rect">
            <a:avLst/>
          </a:prstGeom>
        </p:spPr>
      </p:pic>
      <p:pic>
        <p:nvPicPr>
          <p:cNvPr id="12" name="Bilde 11" descr="Skjermutklip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84" y="3814346"/>
            <a:ext cx="1011277" cy="1218219"/>
          </a:xfrm>
          <a:prstGeom prst="rect">
            <a:avLst/>
          </a:prstGeom>
        </p:spPr>
      </p:pic>
      <p:pic>
        <p:nvPicPr>
          <p:cNvPr id="11" name="Bilde 10" descr="Skjermutklip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6" y="3814346"/>
            <a:ext cx="1048718" cy="1302830"/>
          </a:xfrm>
          <a:prstGeom prst="rect">
            <a:avLst/>
          </a:prstGeom>
        </p:spPr>
      </p:pic>
      <p:pic>
        <p:nvPicPr>
          <p:cNvPr id="6" name="Bilde 5" descr="Skjermutklip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75" y="3814346"/>
            <a:ext cx="1011211" cy="125472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5440" y="-65964"/>
            <a:ext cx="9793225" cy="972108"/>
          </a:xfrm>
        </p:spPr>
        <p:txBody>
          <a:bodyPr/>
          <a:lstStyle/>
          <a:p>
            <a:r>
              <a:rPr lang="nb-NO" dirty="0"/>
              <a:t>Skjerpet tidsløp og færre endringer underveis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0BF936EA-13AA-3645-B9AC-BD49487AF24E}"/>
              </a:ext>
            </a:extLst>
          </p:cNvPr>
          <p:cNvSpPr/>
          <p:nvPr/>
        </p:nvSpPr>
        <p:spPr>
          <a:xfrm>
            <a:off x="10545089" y="5003137"/>
            <a:ext cx="1646911" cy="734326"/>
          </a:xfrm>
          <a:prstGeom prst="rect">
            <a:avLst/>
          </a:prstGeom>
          <a:solidFill>
            <a:srgbClr val="FF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5F51D82C-8103-0342-8D9D-2752650AA754}"/>
              </a:ext>
            </a:extLst>
          </p:cNvPr>
          <p:cNvSpPr/>
          <p:nvPr/>
        </p:nvSpPr>
        <p:spPr>
          <a:xfrm>
            <a:off x="9075202" y="5002916"/>
            <a:ext cx="1471531" cy="734326"/>
          </a:xfrm>
          <a:prstGeom prst="rect">
            <a:avLst/>
          </a:prstGeom>
          <a:solidFill>
            <a:srgbClr val="007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42" name="Grafikk 67">
            <a:extLst>
              <a:ext uri="{FF2B5EF4-FFF2-40B4-BE49-F238E27FC236}">
                <a16:creationId xmlns:a16="http://schemas.microsoft.com/office/drawing/2014/main" id="{B58F9332-69DC-C144-A450-561B37CD5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99284" y="5048761"/>
            <a:ext cx="548615" cy="551533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43" name="Rektangel 42">
            <a:extLst>
              <a:ext uri="{FF2B5EF4-FFF2-40B4-BE49-F238E27FC236}">
                <a16:creationId xmlns:a16="http://schemas.microsoft.com/office/drawing/2014/main" id="{94EC243C-4FFB-D042-92C5-D62CB23B3057}"/>
              </a:ext>
            </a:extLst>
          </p:cNvPr>
          <p:cNvSpPr/>
          <p:nvPr/>
        </p:nvSpPr>
        <p:spPr>
          <a:xfrm>
            <a:off x="7603763" y="5002916"/>
            <a:ext cx="1471531" cy="734326"/>
          </a:xfrm>
          <a:prstGeom prst="rect">
            <a:avLst/>
          </a:prstGeom>
          <a:solidFill>
            <a:srgbClr val="578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44" name="Grafikk 73">
            <a:extLst>
              <a:ext uri="{FF2B5EF4-FFF2-40B4-BE49-F238E27FC236}">
                <a16:creationId xmlns:a16="http://schemas.microsoft.com/office/drawing/2014/main" id="{D5D4974E-189F-AD41-B996-F00B11186B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14786" y="5145189"/>
            <a:ext cx="499005" cy="478578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45" name="Rektangel 44">
            <a:extLst>
              <a:ext uri="{FF2B5EF4-FFF2-40B4-BE49-F238E27FC236}">
                <a16:creationId xmlns:a16="http://schemas.microsoft.com/office/drawing/2014/main" id="{96362C85-B94F-F249-B124-93507E9C8B3A}"/>
              </a:ext>
            </a:extLst>
          </p:cNvPr>
          <p:cNvSpPr/>
          <p:nvPr/>
        </p:nvSpPr>
        <p:spPr>
          <a:xfrm>
            <a:off x="6133784" y="5002916"/>
            <a:ext cx="1471531" cy="734326"/>
          </a:xfrm>
          <a:prstGeom prst="rect">
            <a:avLst/>
          </a:prstGeom>
          <a:solidFill>
            <a:srgbClr val="00B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6" name="Grafikk 9">
            <a:extLst>
              <a:ext uri="{FF2B5EF4-FFF2-40B4-BE49-F238E27FC236}">
                <a16:creationId xmlns:a16="http://schemas.microsoft.com/office/drawing/2014/main" id="{B2E410F0-68DB-7449-BA87-F3427EB7F3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32141" y="5245069"/>
            <a:ext cx="852578" cy="235705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47" name="Rektangel 46">
            <a:extLst>
              <a:ext uri="{FF2B5EF4-FFF2-40B4-BE49-F238E27FC236}">
                <a16:creationId xmlns:a16="http://schemas.microsoft.com/office/drawing/2014/main" id="{1A3387E9-C703-1442-80DA-7F8605447B7F}"/>
              </a:ext>
            </a:extLst>
          </p:cNvPr>
          <p:cNvSpPr/>
          <p:nvPr/>
        </p:nvSpPr>
        <p:spPr>
          <a:xfrm>
            <a:off x="4662345" y="5002916"/>
            <a:ext cx="1471531" cy="734326"/>
          </a:xfrm>
          <a:prstGeom prst="rect">
            <a:avLst/>
          </a:prstGeom>
          <a:solidFill>
            <a:srgbClr val="7EC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8" name="Grafikk 63">
            <a:extLst>
              <a:ext uri="{FF2B5EF4-FFF2-40B4-BE49-F238E27FC236}">
                <a16:creationId xmlns:a16="http://schemas.microsoft.com/office/drawing/2014/main" id="{8932046E-A3E4-3242-976F-D636A73A85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77576" y="5104187"/>
            <a:ext cx="411461" cy="493170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49" name="Rektangel 48">
            <a:extLst>
              <a:ext uri="{FF2B5EF4-FFF2-40B4-BE49-F238E27FC236}">
                <a16:creationId xmlns:a16="http://schemas.microsoft.com/office/drawing/2014/main" id="{8107530C-C623-804E-B701-C72BF60C1D45}"/>
              </a:ext>
            </a:extLst>
          </p:cNvPr>
          <p:cNvSpPr/>
          <p:nvPr/>
        </p:nvSpPr>
        <p:spPr>
          <a:xfrm>
            <a:off x="3192274" y="5002916"/>
            <a:ext cx="1471531" cy="734326"/>
          </a:xfrm>
          <a:prstGeom prst="rect">
            <a:avLst/>
          </a:prstGeom>
          <a:solidFill>
            <a:srgbClr val="13C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0" name="Grafikk 75">
            <a:extLst>
              <a:ext uri="{FF2B5EF4-FFF2-40B4-BE49-F238E27FC236}">
                <a16:creationId xmlns:a16="http://schemas.microsoft.com/office/drawing/2014/main" id="{83AB5EA5-5A08-454D-A7BE-02C465DBF83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27229" y="5104187"/>
            <a:ext cx="472743" cy="472743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51" name="Grafikk 70">
            <a:extLst>
              <a:ext uri="{FF2B5EF4-FFF2-40B4-BE49-F238E27FC236}">
                <a16:creationId xmlns:a16="http://schemas.microsoft.com/office/drawing/2014/main" id="{B10AFA14-4300-0B45-B112-7A9F8D5AE9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114012" y="5107131"/>
            <a:ext cx="510709" cy="554694"/>
          </a:xfrm>
          <a:prstGeom prst="rect">
            <a:avLst/>
          </a:prstGeom>
          <a:effectLst>
            <a:outerShdw blurRad="50800" dir="2700000" algn="tl" rotWithShape="0">
              <a:schemeClr val="tx1">
                <a:alpha val="25000"/>
              </a:schemeClr>
            </a:outerShdw>
          </a:effectLst>
        </p:spPr>
      </p:pic>
      <p:sp>
        <p:nvSpPr>
          <p:cNvPr id="52" name="Rektangel 51">
            <a:extLst>
              <a:ext uri="{FF2B5EF4-FFF2-40B4-BE49-F238E27FC236}">
                <a16:creationId xmlns:a16="http://schemas.microsoft.com/office/drawing/2014/main" id="{0AF8DC77-EA8C-A044-8451-253D82F94F66}"/>
              </a:ext>
            </a:extLst>
          </p:cNvPr>
          <p:cNvSpPr/>
          <p:nvPr/>
        </p:nvSpPr>
        <p:spPr>
          <a:xfrm>
            <a:off x="1734086" y="5002916"/>
            <a:ext cx="1471531" cy="734326"/>
          </a:xfrm>
          <a:prstGeom prst="rect">
            <a:avLst/>
          </a:prstGeom>
          <a:solidFill>
            <a:srgbClr val="15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3" name="Grafikk 65">
            <a:extLst>
              <a:ext uri="{FF2B5EF4-FFF2-40B4-BE49-F238E27FC236}">
                <a16:creationId xmlns:a16="http://schemas.microsoft.com/office/drawing/2014/main" id="{8C90B73C-E5B3-844A-A1AC-671DA59EB0C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67422" y="5105184"/>
            <a:ext cx="411461" cy="493170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54" name="Rektangel 53">
            <a:extLst>
              <a:ext uri="{FF2B5EF4-FFF2-40B4-BE49-F238E27FC236}">
                <a16:creationId xmlns:a16="http://schemas.microsoft.com/office/drawing/2014/main" id="{0349C4BB-339D-C945-B44B-757C1BC9915B}"/>
              </a:ext>
            </a:extLst>
          </p:cNvPr>
          <p:cNvSpPr/>
          <p:nvPr/>
        </p:nvSpPr>
        <p:spPr>
          <a:xfrm>
            <a:off x="1" y="5002915"/>
            <a:ext cx="1743576" cy="7343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5" name="Grafikk 69">
            <a:extLst>
              <a:ext uri="{FF2B5EF4-FFF2-40B4-BE49-F238E27FC236}">
                <a16:creationId xmlns:a16="http://schemas.microsoft.com/office/drawing/2014/main" id="{93546FDD-16E9-B647-A163-4E7B4AA7515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2554" y="5039987"/>
            <a:ext cx="396870" cy="536943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20" name="Plassholder for innhold 2"/>
          <p:cNvSpPr txBox="1">
            <a:spLocks/>
          </p:cNvSpPr>
          <p:nvPr/>
        </p:nvSpPr>
        <p:spPr bwMode="auto">
          <a:xfrm>
            <a:off x="1055440" y="1021076"/>
            <a:ext cx="9668846" cy="253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Innfører nye og strengere frister for prosessen</a:t>
            </a:r>
          </a:p>
          <a:p>
            <a:r>
              <a:rPr lang="nb-NO" sz="2000" dirty="0"/>
              <a:t>Det skal bli langt færre endringer i prosjektet før utbygging</a:t>
            </a:r>
          </a:p>
          <a:p>
            <a:pPr lvl="1">
              <a:lnSpc>
                <a:spcPct val="150000"/>
              </a:lnSpc>
            </a:pPr>
            <a:r>
              <a:rPr lang="nb-NO" sz="1800" dirty="0"/>
              <a:t>Vilkårene skal bli tydeligere </a:t>
            </a:r>
          </a:p>
          <a:p>
            <a:pPr lvl="1">
              <a:lnSpc>
                <a:spcPct val="150000"/>
              </a:lnSpc>
            </a:pPr>
            <a:r>
              <a:rPr lang="nb-NO" sz="1800" dirty="0"/>
              <a:t>maksimalhøyde på turbiner</a:t>
            </a:r>
          </a:p>
          <a:p>
            <a:pPr lvl="1">
              <a:lnSpc>
                <a:spcPct val="150000"/>
              </a:lnSpc>
            </a:pPr>
            <a:r>
              <a:rPr lang="nb-NO" sz="1800" dirty="0"/>
              <a:t>Klar sammenheng mellom konsesjon og detaljplan</a:t>
            </a:r>
            <a:endParaRPr lang="nb-NO" sz="2000" dirty="0"/>
          </a:p>
          <a:p>
            <a:r>
              <a:rPr lang="nb-NO" sz="2000" dirty="0"/>
              <a:t>Mulighet for å gi tidlig avslag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08164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43472" y="1830302"/>
            <a:ext cx="6841415" cy="3197396"/>
          </a:xfrm>
        </p:spPr>
        <p:txBody>
          <a:bodyPr/>
          <a:lstStyle/>
          <a:p>
            <a:r>
              <a:rPr lang="nb-NO" sz="2000" dirty="0"/>
              <a:t>Styrket krav til søkere om et helhetlig grunnlag og samfunnsøkonomisk lønnsomhet. </a:t>
            </a:r>
          </a:p>
          <a:p>
            <a:endParaRPr lang="nb-NO" sz="1800" dirty="0"/>
          </a:p>
          <a:p>
            <a:r>
              <a:rPr lang="nb-NO" sz="2000" dirty="0"/>
              <a:t>Mer systematiske vurderinger av fordeler og ulemper i konsesjonsbehandlingen</a:t>
            </a:r>
          </a:p>
          <a:p>
            <a:endParaRPr lang="nb-NO" sz="1800" dirty="0"/>
          </a:p>
          <a:p>
            <a:r>
              <a:rPr lang="nb-NO" sz="2000" dirty="0"/>
              <a:t>Økt transparens</a:t>
            </a:r>
          </a:p>
          <a:p>
            <a:pPr lvl="1"/>
            <a:r>
              <a:rPr lang="nb-NO" sz="1800" dirty="0"/>
              <a:t>Grunnlaget for beslutninger i konsesjonsvedtak skal være synlig</a:t>
            </a:r>
          </a:p>
        </p:txBody>
      </p:sp>
      <p:sp>
        <p:nvSpPr>
          <p:cNvPr id="4" name="Tittel 1"/>
          <p:cNvSpPr txBox="1">
            <a:spLocks/>
          </p:cNvSpPr>
          <p:nvPr/>
        </p:nvSpPr>
        <p:spPr bwMode="auto">
          <a:xfrm>
            <a:off x="1179395" y="719572"/>
            <a:ext cx="7309319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nb-NO" dirty="0"/>
              <a:t>Tydeligere vedtak og </a:t>
            </a:r>
          </a:p>
          <a:p>
            <a:r>
              <a:rPr lang="nb-NO" dirty="0"/>
              <a:t>godt begrunnet utbygging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276DFBDE-67AB-42BE-BC1E-79CB1E01AE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2" name="Plassholder for innhold 8" descr="Et bilde som inneholder klokke&#10;&#10;Automatisk generert beskrivelse">
            <a:extLst>
              <a:ext uri="{FF2B5EF4-FFF2-40B4-BE49-F238E27FC236}">
                <a16:creationId xmlns:a16="http://schemas.microsoft.com/office/drawing/2014/main" id="{64DDBA4F-B347-4A94-8706-5B5DF6CE7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794672" y="-27648"/>
            <a:ext cx="3420000" cy="614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9823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9958" cy="828092"/>
          </a:xfrm>
        </p:spPr>
        <p:txBody>
          <a:bodyPr/>
          <a:lstStyle/>
          <a:p>
            <a:r>
              <a:rPr lang="nb-NO" dirty="0"/>
              <a:t>Skatt og lokal kompensasjon</a:t>
            </a:r>
            <a:endParaRPr lang="nb-NO" dirty="0">
              <a:solidFill>
                <a:schemeClr val="accent2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/>
              <a:t>Kommunal eiendomsskatt på vindkraft videreføres. </a:t>
            </a:r>
          </a:p>
          <a:p>
            <a:endParaRPr lang="nb-NO" sz="2000" dirty="0"/>
          </a:p>
          <a:p>
            <a:r>
              <a:rPr lang="nb-NO" sz="2000" dirty="0"/>
              <a:t>Arbeidsplasser og grunnlag for lokal næringsutvikling. </a:t>
            </a:r>
            <a:endParaRPr lang="nb-NO" sz="2000" strike="sngStrike" dirty="0"/>
          </a:p>
          <a:p>
            <a:endParaRPr lang="nb-NO" sz="2000" dirty="0"/>
          </a:p>
          <a:p>
            <a:pPr lvl="0"/>
            <a:r>
              <a:rPr lang="nb-NO" sz="2000" dirty="0"/>
              <a:t>Så langt har ikke vindkraftverk hatt særlig høy avkastning. </a:t>
            </a:r>
          </a:p>
          <a:p>
            <a:pPr marL="0" lvl="0" indent="0">
              <a:buNone/>
            </a:pPr>
            <a:endParaRPr lang="nb-NO" sz="2000" dirty="0"/>
          </a:p>
          <a:p>
            <a:pPr lvl="0"/>
            <a:r>
              <a:rPr lang="nb-NO" sz="2000" dirty="0"/>
              <a:t>Regjeringen vil ikke innføre </a:t>
            </a:r>
            <a:r>
              <a:rPr lang="nb-NO" sz="2000"/>
              <a:t>nye skatter </a:t>
            </a:r>
            <a:r>
              <a:rPr lang="nb-NO" sz="2000" dirty="0"/>
              <a:t>og avgifter nå. </a:t>
            </a:r>
          </a:p>
          <a:p>
            <a:pPr marL="0" lvl="0" indent="0">
              <a:buNone/>
            </a:pPr>
            <a:endParaRPr lang="nb-NO" sz="2000" dirty="0"/>
          </a:p>
          <a:p>
            <a:pPr lvl="0"/>
            <a:r>
              <a:rPr lang="nb-NO" sz="2000" dirty="0"/>
              <a:t>Regjeringen kommer tilbake til Stortinget med en vurdering av fordeler og ulemper ved lokal kompensasjon.</a:t>
            </a:r>
          </a:p>
        </p:txBody>
      </p:sp>
      <p:pic>
        <p:nvPicPr>
          <p:cNvPr id="6" name="Plassholder for bilde 5" descr="Et bilde som inneholder utendørs, røyk, skyet, skyer&#10;&#10;Automatisk generert beskrivelse">
            <a:extLst>
              <a:ext uri="{FF2B5EF4-FFF2-40B4-BE49-F238E27FC236}">
                <a16:creationId xmlns:a16="http://schemas.microsoft.com/office/drawing/2014/main" id="{5368BD66-D463-4D15-A9A9-CF2D9F05C1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759" b="12759"/>
          <a:stretch>
            <a:fillRect/>
          </a:stretch>
        </p:blipFill>
        <p:spPr>
          <a:xfrm rot="5400000">
            <a:off x="7421563" y="1350963"/>
            <a:ext cx="6121400" cy="3419475"/>
          </a:xfr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DF47B07-6EEC-4F62-B5E9-8857D8870454}"/>
              </a:ext>
            </a:extLst>
          </p:cNvPr>
          <p:cNvSpPr/>
          <p:nvPr/>
        </p:nvSpPr>
        <p:spPr>
          <a:xfrm>
            <a:off x="8688288" y="6142654"/>
            <a:ext cx="7168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900" dirty="0"/>
              <a:t>Foto: NVE</a:t>
            </a:r>
          </a:p>
        </p:txBody>
      </p:sp>
    </p:spTree>
    <p:extLst>
      <p:ext uri="{BB962C8B-B14F-4D97-AF65-F5344CB8AC3E}">
        <p14:creationId xmlns:p14="http://schemas.microsoft.com/office/powerpoint/2010/main" val="380242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1" y="476672"/>
            <a:ext cx="7309958" cy="602940"/>
          </a:xfrm>
        </p:spPr>
        <p:txBody>
          <a:bodyPr/>
          <a:lstStyle/>
          <a:p>
            <a:r>
              <a:rPr lang="nb-NO" dirty="0"/>
              <a:t>Strengere krav til eiere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55440" y="2348880"/>
            <a:ext cx="7129447" cy="2772307"/>
          </a:xfrm>
        </p:spPr>
        <p:txBody>
          <a:bodyPr/>
          <a:lstStyle/>
          <a:p>
            <a:pPr lvl="0"/>
            <a:r>
              <a:rPr lang="nb-NO" sz="2000" dirty="0"/>
              <a:t>Det skal stille tydeligere krav til kompetanse og tilstedeværelse under bygging</a:t>
            </a:r>
          </a:p>
          <a:p>
            <a:pPr marL="0" lvl="0" indent="0">
              <a:buNone/>
            </a:pPr>
            <a:r>
              <a:rPr lang="nb-NO" sz="2000" dirty="0"/>
              <a:t> </a:t>
            </a:r>
          </a:p>
          <a:p>
            <a:pPr lvl="0"/>
            <a:r>
              <a:rPr lang="nb-NO" sz="2000" dirty="0"/>
              <a:t>Tilsynet skal skjerpes</a:t>
            </a:r>
          </a:p>
          <a:p>
            <a:pPr marL="0" lvl="0" indent="0">
              <a:buNone/>
            </a:pPr>
            <a:endParaRPr lang="nb-NO" sz="2000" dirty="0"/>
          </a:p>
          <a:p>
            <a:pPr lvl="0"/>
            <a:r>
              <a:rPr lang="nb-NO" sz="2000" dirty="0"/>
              <a:t>Garantistillelse for nedleggings- og oppryddingskostnader på et tidligere stadium enn dagens 12. driftsår skal vurderes</a:t>
            </a:r>
          </a:p>
          <a:p>
            <a:pPr marL="0" lv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15" name="Plassholder for bilde 14" descr="Et bilde som inneholder person, utendørs, drage, gress&#10;&#10;Automatisk generert beskrivelse">
            <a:extLst>
              <a:ext uri="{FF2B5EF4-FFF2-40B4-BE49-F238E27FC236}">
                <a16:creationId xmlns:a16="http://schemas.microsoft.com/office/drawing/2014/main" id="{D9D95224-3221-4DDE-9242-01FB0F65A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2225" r="32225"/>
          <a:stretch>
            <a:fillRect/>
          </a:stretch>
        </p:blipFill>
        <p:spPr/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F457CD3D-65E9-4861-9014-D9C808E24EB3}"/>
              </a:ext>
            </a:extLst>
          </p:cNvPr>
          <p:cNvSpPr/>
          <p:nvPr/>
        </p:nvSpPr>
        <p:spPr>
          <a:xfrm>
            <a:off x="8688288" y="6142654"/>
            <a:ext cx="7168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900" dirty="0"/>
              <a:t>Foto: NVE</a:t>
            </a:r>
          </a:p>
        </p:txBody>
      </p:sp>
    </p:spTree>
    <p:extLst>
      <p:ext uri="{BB962C8B-B14F-4D97-AF65-F5344CB8AC3E}">
        <p14:creationId xmlns:p14="http://schemas.microsoft.com/office/powerpoint/2010/main" val="119749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nb-NO" dirty="0"/>
              <a:t>Forbedre kunnskapsgrunnlaget </a:t>
            </a:r>
            <a:br>
              <a:rPr lang="nb-NO" dirty="0"/>
            </a:br>
            <a:r>
              <a:rPr lang="nb-NO" dirty="0"/>
              <a:t>og bedre statlig samarbeid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33987" y="1754814"/>
            <a:ext cx="7596843" cy="3348371"/>
          </a:xfrm>
        </p:spPr>
        <p:txBody>
          <a:bodyPr wrap="square" anchor="t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nb-NO" sz="2000" dirty="0"/>
              <a:t>Mer systematisk samarbeid mellom direktoratene</a:t>
            </a:r>
          </a:p>
          <a:p>
            <a:pPr lvl="1">
              <a:lnSpc>
                <a:spcPct val="150000"/>
              </a:lnSpc>
            </a:pPr>
            <a:r>
              <a:rPr lang="nb-NO" sz="1900" dirty="0"/>
              <a:t>Maler </a:t>
            </a:r>
          </a:p>
          <a:p>
            <a:pPr lvl="1">
              <a:lnSpc>
                <a:spcPct val="150000"/>
              </a:lnSpc>
            </a:pPr>
            <a:r>
              <a:rPr lang="nb-NO" sz="1900" dirty="0"/>
              <a:t>Veiledere </a:t>
            </a:r>
          </a:p>
          <a:p>
            <a:pPr lvl="1">
              <a:lnSpc>
                <a:spcPct val="150000"/>
              </a:lnSpc>
            </a:pPr>
            <a:r>
              <a:rPr lang="nb-NO" sz="1900" dirty="0"/>
              <a:t>Krav</a:t>
            </a:r>
          </a:p>
          <a:p>
            <a:pPr lvl="1">
              <a:lnSpc>
                <a:spcPct val="150000"/>
              </a:lnSpc>
            </a:pPr>
            <a:r>
              <a:rPr lang="nb-NO" sz="1900" dirty="0"/>
              <a:t>Informasjonsportal</a:t>
            </a:r>
          </a:p>
          <a:p>
            <a:pPr lvl="1">
              <a:lnSpc>
                <a:spcPct val="150000"/>
              </a:lnSpc>
            </a:pPr>
            <a:r>
              <a:rPr lang="nb-NO" sz="1900" dirty="0"/>
              <a:t>Videreutvikling av kunnskapsgrunnlaget 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nb-NO" sz="1800" dirty="0"/>
          </a:p>
          <a:p>
            <a:pPr>
              <a:lnSpc>
                <a:spcPct val="90000"/>
              </a:lnSpc>
            </a:pPr>
            <a:r>
              <a:rPr lang="nb-NO" sz="2000" dirty="0"/>
              <a:t>Mer kartlegging og forskning for å få et bedre beslutningsgrunnlag</a:t>
            </a:r>
          </a:p>
          <a:p>
            <a:pPr marL="0" indent="0">
              <a:lnSpc>
                <a:spcPct val="90000"/>
              </a:lnSpc>
              <a:buNone/>
            </a:pPr>
            <a:endParaRPr lang="nb-NO" dirty="0"/>
          </a:p>
          <a:p>
            <a:pPr>
              <a:lnSpc>
                <a:spcPct val="90000"/>
              </a:lnSpc>
            </a:pPr>
            <a:endParaRPr lang="nb-NO" dirty="0"/>
          </a:p>
        </p:txBody>
      </p:sp>
      <p:pic>
        <p:nvPicPr>
          <p:cNvPr id="7" name="Plassholder for bilde 6" descr="Et bilde som inneholder person, gress, utendørs, sitter&#10;&#10;Automatisk generert beskrivelse">
            <a:extLst>
              <a:ext uri="{FF2B5EF4-FFF2-40B4-BE49-F238E27FC236}">
                <a16:creationId xmlns:a16="http://schemas.microsoft.com/office/drawing/2014/main" id="{26909BB0-33A2-431D-95E9-69BDEA86E7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089" r="8089"/>
          <a:stretch>
            <a:fillRect/>
          </a:stretch>
        </p:blipFill>
        <p:spPr/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5F97B452-E11B-4D80-BA71-A9190AF00BC0}"/>
              </a:ext>
            </a:extLst>
          </p:cNvPr>
          <p:cNvSpPr/>
          <p:nvPr/>
        </p:nvSpPr>
        <p:spPr>
          <a:xfrm>
            <a:off x="8688288" y="6142654"/>
            <a:ext cx="17812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900" dirty="0"/>
              <a:t>Foto: Carl-Otto Jacobsen/NINA</a:t>
            </a:r>
          </a:p>
        </p:txBody>
      </p:sp>
    </p:spTree>
    <p:extLst>
      <p:ext uri="{BB962C8B-B14F-4D97-AF65-F5344CB8AC3E}">
        <p14:creationId xmlns:p14="http://schemas.microsoft.com/office/powerpoint/2010/main" val="1217946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8000" cy="1143000"/>
          </a:xfrm>
        </p:spPr>
        <p:txBody>
          <a:bodyPr/>
          <a:lstStyle/>
          <a:p>
            <a:r>
              <a:rPr lang="nb-NO" dirty="0"/>
              <a:t>Sterkere vektlegging av miljø og landskap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47688" y="1753983"/>
            <a:ext cx="7308000" cy="4525963"/>
          </a:xfrm>
        </p:spPr>
        <p:txBody>
          <a:bodyPr/>
          <a:lstStyle/>
          <a:p>
            <a:r>
              <a:rPr lang="nb-NO" sz="2000" dirty="0"/>
              <a:t>Bedre konsekvensutredninger</a:t>
            </a:r>
          </a:p>
          <a:p>
            <a:endParaRPr lang="nb-NO" sz="2000" dirty="0"/>
          </a:p>
          <a:p>
            <a:pPr lvl="0"/>
            <a:r>
              <a:rPr lang="nb-NO" sz="2000" dirty="0"/>
              <a:t>Sumvirkninger blir lettere å vurdere</a:t>
            </a:r>
          </a:p>
          <a:p>
            <a:pPr lvl="0"/>
            <a:endParaRPr lang="nb-NO" sz="2000" dirty="0"/>
          </a:p>
          <a:p>
            <a:pPr lvl="0"/>
            <a:r>
              <a:rPr lang="nb-NO" sz="2000" dirty="0"/>
              <a:t>Mer for- og etterundersøkelser</a:t>
            </a:r>
          </a:p>
          <a:p>
            <a:pPr lvl="0"/>
            <a:endParaRPr lang="nb-NO" sz="2000" dirty="0"/>
          </a:p>
          <a:p>
            <a:pPr lvl="0"/>
            <a:r>
              <a:rPr lang="nb-NO" sz="2000" dirty="0"/>
              <a:t>Terrenginngrep skal innskjerpes</a:t>
            </a:r>
          </a:p>
          <a:p>
            <a:pPr lvl="0"/>
            <a:endParaRPr lang="nb-NO" sz="2000" dirty="0"/>
          </a:p>
          <a:p>
            <a:pPr lvl="0"/>
            <a:r>
              <a:rPr lang="nb-NO" sz="2000" dirty="0"/>
              <a:t>Tydeligere vilkår</a:t>
            </a:r>
          </a:p>
          <a:p>
            <a:pPr lvl="0"/>
            <a:endParaRPr lang="nb-NO" sz="2000" dirty="0"/>
          </a:p>
          <a:p>
            <a:pPr lvl="0"/>
            <a:r>
              <a:rPr lang="nb-NO" sz="2000" dirty="0"/>
              <a:t>Friluftsliv viktig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25" name="Plassholder for bilde 24" descr="Et bilde som inneholder gress, objekt, utendørs, telt&#10;&#10;Automatisk generert beskrivelse">
            <a:extLst>
              <a:ext uri="{FF2B5EF4-FFF2-40B4-BE49-F238E27FC236}">
                <a16:creationId xmlns:a16="http://schemas.microsoft.com/office/drawing/2014/main" id="{133BECD6-34A6-4406-BEB7-EB43F1596F9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979" b="4979"/>
          <a:stretch>
            <a:fillRect/>
          </a:stretch>
        </p:blipFill>
        <p:spPr/>
      </p:pic>
      <p:pic>
        <p:nvPicPr>
          <p:cNvPr id="17" name="Plassholder for bilde 16" descr="Et bilde som inneholder gress, utendørs, tog, felt&#10;&#10;Automatisk generert beskrivelse">
            <a:extLst>
              <a:ext uri="{FF2B5EF4-FFF2-40B4-BE49-F238E27FC236}">
                <a16:creationId xmlns:a16="http://schemas.microsoft.com/office/drawing/2014/main" id="{FD9D9E73-EB5E-4128-AB40-5348548BD9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979" b="4979"/>
          <a:stretch>
            <a:fillRect/>
          </a:stretch>
        </p:blipFill>
        <p:spPr/>
      </p:pic>
      <p:pic>
        <p:nvPicPr>
          <p:cNvPr id="23" name="Plassholder for bilde 22" descr="Et bilde som inneholder utendørs, dyr, fugl, gress&#10;&#10;Automatisk generert beskrivelse">
            <a:extLst>
              <a:ext uri="{FF2B5EF4-FFF2-40B4-BE49-F238E27FC236}">
                <a16:creationId xmlns:a16="http://schemas.microsoft.com/office/drawing/2014/main" id="{AD286D8F-7153-45D3-B344-3A20DCAD5A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0731" b="10731"/>
          <a:stretch>
            <a:fillRect/>
          </a:stretch>
        </p:blipFill>
        <p:spPr/>
      </p:pic>
      <p:sp>
        <p:nvSpPr>
          <p:cNvPr id="29" name="TekstSylinder 28">
            <a:extLst>
              <a:ext uri="{FF2B5EF4-FFF2-40B4-BE49-F238E27FC236}">
                <a16:creationId xmlns:a16="http://schemas.microsoft.com/office/drawing/2014/main" id="{A6DB481D-0F5D-40E1-8158-42DF281B6A6E}"/>
              </a:ext>
            </a:extLst>
          </p:cNvPr>
          <p:cNvSpPr txBox="1"/>
          <p:nvPr/>
        </p:nvSpPr>
        <p:spPr>
          <a:xfrm>
            <a:off x="8688288" y="6124527"/>
            <a:ext cx="34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Foto: Kristine Johansen, Riksantikvaren; Frode Johansen; Vegard Strømsvåg.  </a:t>
            </a:r>
          </a:p>
        </p:txBody>
      </p:sp>
    </p:spTree>
    <p:extLst>
      <p:ext uri="{BB962C8B-B14F-4D97-AF65-F5344CB8AC3E}">
        <p14:creationId xmlns:p14="http://schemas.microsoft.com/office/powerpoint/2010/main" val="1736938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392" y="354648"/>
            <a:ext cx="7896600" cy="1082494"/>
          </a:xfrm>
        </p:spPr>
        <p:txBody>
          <a:bodyPr/>
          <a:lstStyle/>
          <a:p>
            <a:r>
              <a:rPr lang="nb-NO" dirty="0"/>
              <a:t>Sterkere vektlegging av nabovirkninger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10525" y="1437142"/>
            <a:ext cx="7309467" cy="4319068"/>
          </a:xfrm>
        </p:spPr>
        <p:txBody>
          <a:bodyPr/>
          <a:lstStyle/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Vilkår om minsteavstand til bebyggelse</a:t>
            </a:r>
          </a:p>
          <a:p>
            <a:pPr lvl="1"/>
            <a:r>
              <a:rPr lang="nb-NO" sz="1800" dirty="0"/>
              <a:t>4 ganger turbinhøyden, minimum 800 meter</a:t>
            </a:r>
          </a:p>
          <a:p>
            <a:pPr lvl="1"/>
            <a:endParaRPr lang="nb-NO" sz="2000" dirty="0"/>
          </a:p>
          <a:p>
            <a:r>
              <a:rPr lang="nb-NO" sz="2000" dirty="0"/>
              <a:t>Støy skal dokumenteres grundig</a:t>
            </a:r>
          </a:p>
          <a:p>
            <a:endParaRPr lang="nb-NO" sz="2000" dirty="0"/>
          </a:p>
          <a:p>
            <a:r>
              <a:rPr lang="nb-NO" sz="2000" dirty="0"/>
              <a:t>Bredere involvering av naboer i alle faser</a:t>
            </a:r>
          </a:p>
          <a:p>
            <a:endParaRPr lang="nb-NO" sz="2400" dirty="0"/>
          </a:p>
          <a:p>
            <a:pPr marL="0" indent="0">
              <a:buNone/>
            </a:pPr>
            <a:endParaRPr lang="nb-NO" sz="2400" dirty="0"/>
          </a:p>
          <a:p>
            <a:endParaRPr lang="nb-NO" sz="2400" dirty="0"/>
          </a:p>
          <a:p>
            <a:endParaRPr lang="nb-NO" dirty="0"/>
          </a:p>
        </p:txBody>
      </p:sp>
      <p:pic>
        <p:nvPicPr>
          <p:cNvPr id="7" name="Plassholder for bilde 6" descr="Et bilde som inneholder utendørs, bygning, hus, snø&#10;&#10;Automatisk generert beskrivelse">
            <a:extLst>
              <a:ext uri="{FF2B5EF4-FFF2-40B4-BE49-F238E27FC236}">
                <a16:creationId xmlns:a16="http://schemas.microsoft.com/office/drawing/2014/main" id="{F848FFCB-226E-48EC-A363-E738A63431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1289" r="11289"/>
          <a:stretch/>
        </p:blipFill>
        <p:spPr/>
      </p:pic>
      <p:pic>
        <p:nvPicPr>
          <p:cNvPr id="10" name="Plassholder for bilde 9" descr="Et bilde som inneholder fjell, utendørs, gress, stein&#10;&#10;Automatisk generert beskrivelse">
            <a:extLst>
              <a:ext uri="{FF2B5EF4-FFF2-40B4-BE49-F238E27FC236}">
                <a16:creationId xmlns:a16="http://schemas.microsoft.com/office/drawing/2014/main" id="{8B38BB41-B896-467F-B6CC-F29454CE5F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07" t="687" r="37114" b="687"/>
          <a:stretch/>
        </p:blipFill>
        <p:spPr>
          <a:xfrm>
            <a:off x="8772000" y="3059368"/>
            <a:ext cx="3420000" cy="3053454"/>
          </a:xfr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96D286AD-40C6-4F2E-A325-599A284BD60F}"/>
              </a:ext>
            </a:extLst>
          </p:cNvPr>
          <p:cNvSpPr/>
          <p:nvPr/>
        </p:nvSpPr>
        <p:spPr>
          <a:xfrm>
            <a:off x="8688288" y="6112822"/>
            <a:ext cx="7168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900" dirty="0"/>
              <a:t>Foto: NVE</a:t>
            </a:r>
          </a:p>
        </p:txBody>
      </p:sp>
    </p:spTree>
    <p:extLst>
      <p:ext uri="{BB962C8B-B14F-4D97-AF65-F5344CB8AC3E}">
        <p14:creationId xmlns:p14="http://schemas.microsoft.com/office/powerpoint/2010/main" val="1433525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310" y="403639"/>
            <a:ext cx="7309958" cy="602940"/>
          </a:xfrm>
        </p:spPr>
        <p:txBody>
          <a:bodyPr/>
          <a:lstStyle/>
          <a:p>
            <a:r>
              <a:rPr lang="nb-NO" dirty="0"/>
              <a:t>Bedre involvering av reindriften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8" name="Plassholder for bilde 7" descr="Et bilde som inneholder utendørs, stående, dyr, pattedyr&#10;&#10;Automatisk generert beskrivelse">
            <a:extLst>
              <a:ext uri="{FF2B5EF4-FFF2-40B4-BE49-F238E27FC236}">
                <a16:creationId xmlns:a16="http://schemas.microsoft.com/office/drawing/2014/main" id="{46041AE6-CD8A-4618-B129-93BF2855F5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47186" t="1080" r="15564" b="-1080"/>
          <a:stretch/>
        </p:blipFill>
        <p:spPr>
          <a:xfrm>
            <a:off x="8772000" y="-1"/>
            <a:ext cx="3420000" cy="6120000"/>
          </a:xfrm>
        </p:spPr>
      </p:pic>
      <p:sp>
        <p:nvSpPr>
          <p:cNvPr id="6" name="TekstSylinder 5"/>
          <p:cNvSpPr txBox="1"/>
          <p:nvPr/>
        </p:nvSpPr>
        <p:spPr>
          <a:xfrm>
            <a:off x="1271464" y="1340768"/>
            <a:ext cx="60486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Aktiv involvering i tidlig fase</a:t>
            </a:r>
          </a:p>
          <a:p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Medvirkning skal støttes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Utreder skal ha reindriftsfaglig kompetanse </a:t>
            </a:r>
          </a:p>
          <a:p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Medvirkning og avtale om avbøtende og kompenserende tiltak – gis prioritet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Konsultasjon med Sametinget og ev. innsigelse skal samordnes bedre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75C4972-0060-4794-8A77-2205C669C755}"/>
              </a:ext>
            </a:extLst>
          </p:cNvPr>
          <p:cNvSpPr/>
          <p:nvPr/>
        </p:nvSpPr>
        <p:spPr>
          <a:xfrm>
            <a:off x="8677338" y="6093296"/>
            <a:ext cx="7232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900" dirty="0"/>
              <a:t>Foto: LMD</a:t>
            </a:r>
          </a:p>
        </p:txBody>
      </p:sp>
    </p:spTree>
    <p:extLst>
      <p:ext uri="{BB962C8B-B14F-4D97-AF65-F5344CB8AC3E}">
        <p14:creationId xmlns:p14="http://schemas.microsoft.com/office/powerpoint/2010/main" val="1493449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820B17-5771-4B65-A304-2C49B49D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398" y="296863"/>
            <a:ext cx="9792000" cy="611857"/>
          </a:xfrm>
        </p:spPr>
        <p:txBody>
          <a:bodyPr/>
          <a:lstStyle/>
          <a:p>
            <a:r>
              <a:rPr lang="nb-NO" dirty="0"/>
              <a:t>Hovedpunkter for en strammere vindkraftpolitikk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217230-4A2A-4CF9-93B6-85A1B8D23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3472" y="1052736"/>
            <a:ext cx="10369152" cy="5184576"/>
          </a:xfrm>
        </p:spPr>
        <p:txBody>
          <a:bodyPr numCol="2"/>
          <a:lstStyle/>
          <a:p>
            <a:pPr>
              <a:lnSpc>
                <a:spcPct val="150000"/>
              </a:lnSpc>
            </a:pPr>
            <a:r>
              <a:rPr lang="nb-NO" sz="1900" dirty="0"/>
              <a:t>Bedre lokal og regional forankring </a:t>
            </a:r>
          </a:p>
          <a:p>
            <a:pPr>
              <a:lnSpc>
                <a:spcPct val="150000"/>
              </a:lnSpc>
            </a:pPr>
            <a:r>
              <a:rPr lang="nb-NO" sz="1900" dirty="0"/>
              <a:t>Egen regionvis behandling </a:t>
            </a:r>
          </a:p>
          <a:p>
            <a:pPr>
              <a:lnSpc>
                <a:spcPct val="150000"/>
              </a:lnSpc>
            </a:pPr>
            <a:r>
              <a:rPr lang="nb-NO" sz="1900" dirty="0"/>
              <a:t>Skjerpet tidsløp med flere og strengere frister </a:t>
            </a:r>
          </a:p>
          <a:p>
            <a:pPr>
              <a:lnSpc>
                <a:spcPct val="150000"/>
              </a:lnSpc>
            </a:pPr>
            <a:r>
              <a:rPr lang="nb-NO" sz="1900" dirty="0"/>
              <a:t>Mulighet for tidlig avslag for vindkraftverk  </a:t>
            </a:r>
          </a:p>
          <a:p>
            <a:pPr>
              <a:lnSpc>
                <a:spcPct val="150000"/>
              </a:lnSpc>
            </a:pPr>
            <a:r>
              <a:rPr lang="nb-NO" sz="1900" dirty="0"/>
              <a:t>Bedre koordinering av produksjon og nett</a:t>
            </a:r>
          </a:p>
          <a:p>
            <a:pPr>
              <a:lnSpc>
                <a:spcPct val="150000"/>
              </a:lnSpc>
            </a:pPr>
            <a:r>
              <a:rPr lang="nb-NO" sz="1900" dirty="0"/>
              <a:t>Bedre utredninger, Fylkesmannen skal delta</a:t>
            </a:r>
          </a:p>
          <a:p>
            <a:pPr>
              <a:lnSpc>
                <a:spcPct val="150000"/>
              </a:lnSpc>
            </a:pPr>
            <a:r>
              <a:rPr lang="nb-NO" sz="1900" dirty="0"/>
              <a:t>Bedre konsekvensutredninger</a:t>
            </a:r>
          </a:p>
          <a:p>
            <a:pPr>
              <a:lnSpc>
                <a:spcPct val="150000"/>
              </a:lnSpc>
            </a:pPr>
            <a:r>
              <a:rPr lang="nb-NO" sz="1900" dirty="0"/>
              <a:t>Sterkere vekt på miljø </a:t>
            </a:r>
            <a:r>
              <a:rPr lang="nb-NO" sz="1900" dirty="0" err="1"/>
              <a:t>f.eks</a:t>
            </a:r>
            <a:r>
              <a:rPr lang="nb-NO" sz="1900" dirty="0"/>
              <a:t> om terrenginngrep </a:t>
            </a:r>
          </a:p>
          <a:p>
            <a:pPr>
              <a:lnSpc>
                <a:spcPct val="150000"/>
              </a:lnSpc>
            </a:pPr>
            <a:r>
              <a:rPr lang="nb-NO" sz="1900" dirty="0"/>
              <a:t>Krav om makshøyde på turbiner  </a:t>
            </a:r>
          </a:p>
          <a:p>
            <a:pPr>
              <a:lnSpc>
                <a:spcPct val="150000"/>
              </a:lnSpc>
            </a:pPr>
            <a:r>
              <a:rPr lang="nb-NO" sz="1900" dirty="0"/>
              <a:t>Strengere krav til minsteavstand fra turbinene</a:t>
            </a:r>
          </a:p>
          <a:p>
            <a:pPr>
              <a:lnSpc>
                <a:spcPct val="150000"/>
              </a:lnSpc>
            </a:pPr>
            <a:r>
              <a:rPr lang="nb-NO" sz="1900" dirty="0"/>
              <a:t>Bedre involvering av reindriften</a:t>
            </a:r>
          </a:p>
          <a:p>
            <a:pPr>
              <a:lnSpc>
                <a:spcPct val="150000"/>
              </a:lnSpc>
            </a:pPr>
            <a:r>
              <a:rPr lang="nb-NO" sz="1900" dirty="0"/>
              <a:t>Styrket tilsyn ved bygging og drift</a:t>
            </a:r>
          </a:p>
          <a:p>
            <a:pPr>
              <a:lnSpc>
                <a:spcPct val="150000"/>
              </a:lnSpc>
            </a:pPr>
            <a:r>
              <a:rPr lang="nb-NO" sz="1900" dirty="0"/>
              <a:t>Tydeligere vilkår om nedlegging</a:t>
            </a:r>
          </a:p>
          <a:p>
            <a:pPr>
              <a:lnSpc>
                <a:spcPct val="150000"/>
              </a:lnSpc>
            </a:pPr>
            <a:r>
              <a:rPr lang="nb-NO" sz="1900" dirty="0"/>
              <a:t>Nye krav til eiere om kompetanse og tilstedeværelse under bygging</a:t>
            </a:r>
          </a:p>
          <a:p>
            <a:pPr>
              <a:lnSpc>
                <a:spcPct val="150000"/>
              </a:lnSpc>
            </a:pPr>
            <a:r>
              <a:rPr lang="nb-NO" sz="1900" dirty="0"/>
              <a:t>Videreutvikling av kunnskapsgrunnlag – bedre samarbeid mellom statlige etater</a:t>
            </a:r>
          </a:p>
          <a:p>
            <a:pPr>
              <a:lnSpc>
                <a:spcPct val="150000"/>
              </a:lnSpc>
            </a:pPr>
            <a:r>
              <a:rPr lang="nb-NO" sz="1900" dirty="0"/>
              <a:t>Bedre informasjon til alle involverte</a:t>
            </a:r>
          </a:p>
          <a:p>
            <a:r>
              <a:rPr lang="nb-NO" sz="2000" dirty="0"/>
              <a:t>Vurdere lokal kompensasjon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1388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i="1" dirty="0"/>
              <a:t>Da vil vi åpne for spørsmål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2AEB049-E270-4A6A-A8CC-C6332A6FC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6539272"/>
            <a:ext cx="11568608" cy="34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9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Skjermutklipp">
            <a:extLst>
              <a:ext uri="{FF2B5EF4-FFF2-40B4-BE49-F238E27FC236}">
                <a16:creationId xmlns:a16="http://schemas.microsoft.com/office/drawing/2014/main" id="{38F4BD2F-3D20-4C07-B411-3251E5367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35" y="883105"/>
            <a:ext cx="9478065" cy="59748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63451" y="548680"/>
            <a:ext cx="9864727" cy="540060"/>
          </a:xfrm>
        </p:spPr>
        <p:txBody>
          <a:bodyPr/>
          <a:lstStyle/>
          <a:p>
            <a:br>
              <a:rPr lang="nb-NO" dirty="0"/>
            </a:br>
            <a:r>
              <a:rPr lang="nb-NO" dirty="0"/>
              <a:t>Regjeringen</a:t>
            </a:r>
            <a:r>
              <a:rPr lang="nb-NO" sz="2800" dirty="0"/>
              <a:t> </a:t>
            </a:r>
            <a:r>
              <a:rPr lang="nb-NO" dirty="0"/>
              <a:t>vil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3392" y="1268760"/>
            <a:ext cx="10224767" cy="4525963"/>
          </a:xfrm>
        </p:spPr>
        <p:txBody>
          <a:bodyPr/>
          <a:lstStyle/>
          <a:p>
            <a:pPr marL="0" lvl="0" indent="0">
              <a:buNone/>
            </a:pPr>
            <a:endParaRPr lang="nb-NO" dirty="0"/>
          </a:p>
          <a:p>
            <a:pPr lvl="0"/>
            <a:r>
              <a:rPr lang="nb-NO" sz="2000" dirty="0"/>
              <a:t>Stramme inn på konsesjonsbehandlingen av vindkraft</a:t>
            </a:r>
          </a:p>
          <a:p>
            <a:pPr lvl="1"/>
            <a:r>
              <a:rPr lang="nb-NO" sz="2000" dirty="0"/>
              <a:t>Lokal og regional forankring skal forbedres</a:t>
            </a:r>
          </a:p>
          <a:p>
            <a:pPr lvl="1"/>
            <a:r>
              <a:rPr lang="nb-NO" sz="2000" dirty="0"/>
              <a:t>Mer hensyn til natur, miljø og naboer</a:t>
            </a:r>
          </a:p>
          <a:p>
            <a:pPr lvl="1"/>
            <a:r>
              <a:rPr lang="nb-NO" sz="2000" dirty="0"/>
              <a:t>Strammere tidsløp og færre endringer underveis</a:t>
            </a:r>
          </a:p>
          <a:p>
            <a:pPr marL="457200" lvl="1" indent="0">
              <a:buNone/>
            </a:pPr>
            <a:endParaRPr lang="nb-NO" dirty="0"/>
          </a:p>
          <a:p>
            <a:r>
              <a:rPr lang="nb-NO" sz="2000" dirty="0"/>
              <a:t> Moderat og begrenset utbygging av vindkraft på land</a:t>
            </a:r>
          </a:p>
          <a:p>
            <a:pPr lvl="1"/>
            <a:r>
              <a:rPr lang="nb-NO" sz="2000" dirty="0"/>
              <a:t>Laveste utbyggingskostnader</a:t>
            </a:r>
          </a:p>
          <a:p>
            <a:pPr lvl="1"/>
            <a:r>
              <a:rPr lang="nb-NO" sz="2000" dirty="0"/>
              <a:t>Gode vindressurser</a:t>
            </a:r>
          </a:p>
          <a:p>
            <a:pPr lvl="1"/>
            <a:r>
              <a:rPr lang="nb-NO" sz="2000" dirty="0"/>
              <a:t>Grunnlag for industri-, næringsutvikling og energiomlegging </a:t>
            </a:r>
          </a:p>
          <a:p>
            <a:pPr marL="800100" lvl="2" indent="0">
              <a:buNone/>
            </a:pP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5216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950" y="308658"/>
            <a:ext cx="9793225" cy="890972"/>
          </a:xfrm>
        </p:spPr>
        <p:txBody>
          <a:bodyPr/>
          <a:lstStyle/>
          <a:p>
            <a:r>
              <a:rPr lang="nb-NO" dirty="0"/>
              <a:t>Hvorfor en vindkraftmelding?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14397" y="1484784"/>
            <a:ext cx="6481226" cy="4536504"/>
          </a:xfrm>
        </p:spPr>
        <p:txBody>
          <a:bodyPr/>
          <a:lstStyle/>
          <a:p>
            <a:r>
              <a:rPr lang="nb-NO" sz="1800" dirty="0"/>
              <a:t>Behov for en avklart og forankret politikk</a:t>
            </a:r>
          </a:p>
          <a:p>
            <a:pPr lvl="1"/>
            <a:r>
              <a:rPr lang="nb-NO" sz="1600" dirty="0"/>
              <a:t>Konfliktnivået er for høyt</a:t>
            </a:r>
          </a:p>
          <a:p>
            <a:pPr lvl="1"/>
            <a:r>
              <a:rPr lang="nb-NO" sz="1600" dirty="0"/>
              <a:t>Forutsigbare rammer</a:t>
            </a:r>
          </a:p>
          <a:p>
            <a:pPr lvl="1"/>
            <a:r>
              <a:rPr lang="nb-NO" sz="1600" dirty="0"/>
              <a:t>Balansere motstridende hensyn</a:t>
            </a:r>
          </a:p>
          <a:p>
            <a:pPr marL="457200" lvl="1" indent="0">
              <a:buNone/>
            </a:pPr>
            <a:endParaRPr lang="nb-NO" sz="1400" dirty="0"/>
          </a:p>
          <a:p>
            <a:r>
              <a:rPr lang="nb-NO" sz="1800" dirty="0"/>
              <a:t>Endrede forutsetninger for vindkraft </a:t>
            </a:r>
          </a:p>
          <a:p>
            <a:pPr lvl="1">
              <a:lnSpc>
                <a:spcPct val="150000"/>
              </a:lnSpc>
            </a:pPr>
            <a:r>
              <a:rPr lang="nb-NO" sz="1600" dirty="0"/>
              <a:t>Teknologiutvikling og kostnadsreduksjon</a:t>
            </a:r>
          </a:p>
          <a:p>
            <a:pPr lvl="1">
              <a:lnSpc>
                <a:spcPct val="150000"/>
              </a:lnSpc>
            </a:pPr>
            <a:r>
              <a:rPr lang="nb-NO" sz="1600" dirty="0"/>
              <a:t>Stor utbygging nå – realisering av konsesjoner</a:t>
            </a:r>
          </a:p>
          <a:p>
            <a:pPr lvl="1">
              <a:lnSpc>
                <a:spcPct val="150000"/>
              </a:lnSpc>
            </a:pPr>
            <a:r>
              <a:rPr lang="nb-NO" sz="1600" dirty="0"/>
              <a:t>Mer kunnskap om virkninger </a:t>
            </a:r>
          </a:p>
          <a:p>
            <a:pPr marL="457200" lvl="1" indent="0">
              <a:buNone/>
            </a:pPr>
            <a:endParaRPr lang="nb-NO" sz="1600" dirty="0"/>
          </a:p>
          <a:p>
            <a:r>
              <a:rPr lang="nb-NO" sz="1800" dirty="0"/>
              <a:t>Vindkraft er viktig i Norge i dag</a:t>
            </a:r>
          </a:p>
          <a:p>
            <a:pPr lvl="1"/>
            <a:r>
              <a:rPr lang="nb-NO" sz="1600" dirty="0"/>
              <a:t>Produserer nok strøm til over 500 000 mennesker</a:t>
            </a:r>
          </a:p>
          <a:p>
            <a:pPr lvl="1"/>
            <a:r>
              <a:rPr lang="nb-NO" sz="1600" dirty="0"/>
              <a:t>En av de mest klimavennlige formene for kraftproduksjon</a:t>
            </a:r>
          </a:p>
          <a:p>
            <a:endParaRPr lang="nb-NO" sz="18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4EA23C5-182D-45C1-B9AD-A192D4362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"/>
          <a:stretch/>
        </p:blipFill>
        <p:spPr>
          <a:xfrm>
            <a:off x="8184232" y="836712"/>
            <a:ext cx="3325830" cy="4788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0293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950" y="116632"/>
            <a:ext cx="9793225" cy="972108"/>
          </a:xfrm>
        </p:spPr>
        <p:txBody>
          <a:bodyPr/>
          <a:lstStyle/>
          <a:p>
            <a:r>
              <a:rPr lang="nb-NO" dirty="0"/>
              <a:t>Hvorfor har vi en nasjonal kraftpolitikk?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21704" y="2060848"/>
            <a:ext cx="7821918" cy="3816424"/>
          </a:xfrm>
        </p:spPr>
        <p:txBody>
          <a:bodyPr/>
          <a:lstStyle/>
          <a:p>
            <a:r>
              <a:rPr lang="nb-NO" sz="2000" dirty="0"/>
              <a:t>Kraftforsyning er et nasjonalt ansvar</a:t>
            </a:r>
          </a:p>
          <a:p>
            <a:endParaRPr lang="nb-NO" sz="2000" dirty="0"/>
          </a:p>
          <a:p>
            <a:r>
              <a:rPr lang="nb-NO" sz="2000" dirty="0"/>
              <a:t>Ny og eksisterende kraftproduksjon og utvikling av strømnettet krever samordning på tvers av kommune- og fylkesgrenser</a:t>
            </a:r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Nasjonale miljøhensyn må sikres</a:t>
            </a:r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Strøm er en selvfølgelighet – eller?</a:t>
            </a:r>
          </a:p>
          <a:p>
            <a:pPr marL="0" indent="0">
              <a:buNone/>
            </a:pPr>
            <a:endParaRPr lang="nb-NO" sz="2000" dirty="0"/>
          </a:p>
          <a:p>
            <a:pPr marL="457200" lvl="1" indent="0">
              <a:buNone/>
            </a:pPr>
            <a:endParaRPr lang="nb-NO" sz="1800" dirty="0"/>
          </a:p>
          <a:p>
            <a:pPr marL="457200" lvl="1" indent="0">
              <a:buNone/>
            </a:pPr>
            <a:r>
              <a:rPr lang="nb-NO" sz="1000" dirty="0"/>
              <a:t>  </a:t>
            </a:r>
          </a:p>
          <a:p>
            <a:endParaRPr lang="nb-NO" sz="1000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0BF936EA-13AA-3645-B9AC-BD49487AF24E}"/>
              </a:ext>
            </a:extLst>
          </p:cNvPr>
          <p:cNvSpPr/>
          <p:nvPr/>
        </p:nvSpPr>
        <p:spPr>
          <a:xfrm>
            <a:off x="10720469" y="6525206"/>
            <a:ext cx="1471531" cy="339321"/>
          </a:xfrm>
          <a:prstGeom prst="rect">
            <a:avLst/>
          </a:prstGeom>
          <a:solidFill>
            <a:srgbClr val="FF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5F51D82C-8103-0342-8D9D-2752650AA754}"/>
              </a:ext>
            </a:extLst>
          </p:cNvPr>
          <p:cNvSpPr/>
          <p:nvPr/>
        </p:nvSpPr>
        <p:spPr>
          <a:xfrm>
            <a:off x="9248938" y="6525344"/>
            <a:ext cx="1471531" cy="332792"/>
          </a:xfrm>
          <a:prstGeom prst="rect">
            <a:avLst/>
          </a:prstGeom>
          <a:solidFill>
            <a:srgbClr val="007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42" name="Grafikk 67">
            <a:extLst>
              <a:ext uri="{FF2B5EF4-FFF2-40B4-BE49-F238E27FC236}">
                <a16:creationId xmlns:a16="http://schemas.microsoft.com/office/drawing/2014/main" id="{B58F9332-69DC-C144-A450-561B37CD5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6552" y="6583015"/>
            <a:ext cx="216024" cy="217173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43" name="Rektangel 42">
            <a:extLst>
              <a:ext uri="{FF2B5EF4-FFF2-40B4-BE49-F238E27FC236}">
                <a16:creationId xmlns:a16="http://schemas.microsoft.com/office/drawing/2014/main" id="{94EC243C-4FFB-D042-92C5-D62CB23B3057}"/>
              </a:ext>
            </a:extLst>
          </p:cNvPr>
          <p:cNvSpPr/>
          <p:nvPr/>
        </p:nvSpPr>
        <p:spPr>
          <a:xfrm>
            <a:off x="7802904" y="6525344"/>
            <a:ext cx="1471531" cy="332656"/>
          </a:xfrm>
          <a:prstGeom prst="rect">
            <a:avLst/>
          </a:prstGeom>
          <a:solidFill>
            <a:srgbClr val="578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44" name="Grafikk 73">
            <a:extLst>
              <a:ext uri="{FF2B5EF4-FFF2-40B4-BE49-F238E27FC236}">
                <a16:creationId xmlns:a16="http://schemas.microsoft.com/office/drawing/2014/main" id="{D5D4974E-189F-AD41-B996-F00B11186B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72203" y="6591600"/>
            <a:ext cx="226444" cy="217174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45" name="Rektangel 44">
            <a:extLst>
              <a:ext uri="{FF2B5EF4-FFF2-40B4-BE49-F238E27FC236}">
                <a16:creationId xmlns:a16="http://schemas.microsoft.com/office/drawing/2014/main" id="{96362C85-B94F-F249-B124-93507E9C8B3A}"/>
              </a:ext>
            </a:extLst>
          </p:cNvPr>
          <p:cNvSpPr/>
          <p:nvPr/>
        </p:nvSpPr>
        <p:spPr>
          <a:xfrm>
            <a:off x="6388446" y="6525344"/>
            <a:ext cx="1471531" cy="332656"/>
          </a:xfrm>
          <a:prstGeom prst="rect">
            <a:avLst/>
          </a:prstGeom>
          <a:solidFill>
            <a:srgbClr val="00B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6" name="Grafikk 9">
            <a:extLst>
              <a:ext uri="{FF2B5EF4-FFF2-40B4-BE49-F238E27FC236}">
                <a16:creationId xmlns:a16="http://schemas.microsoft.com/office/drawing/2014/main" id="{B2E410F0-68DB-7449-BA87-F3427EB7F3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44763" y="6621923"/>
            <a:ext cx="432048" cy="119445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47" name="Rektangel 46">
            <a:extLst>
              <a:ext uri="{FF2B5EF4-FFF2-40B4-BE49-F238E27FC236}">
                <a16:creationId xmlns:a16="http://schemas.microsoft.com/office/drawing/2014/main" id="{1A3387E9-C703-1442-80DA-7F8605447B7F}"/>
              </a:ext>
            </a:extLst>
          </p:cNvPr>
          <p:cNvSpPr/>
          <p:nvPr/>
        </p:nvSpPr>
        <p:spPr>
          <a:xfrm>
            <a:off x="4961633" y="6525344"/>
            <a:ext cx="1471531" cy="339321"/>
          </a:xfrm>
          <a:prstGeom prst="rect">
            <a:avLst/>
          </a:prstGeom>
          <a:solidFill>
            <a:srgbClr val="7EC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8" name="Grafikk 63">
            <a:extLst>
              <a:ext uri="{FF2B5EF4-FFF2-40B4-BE49-F238E27FC236}">
                <a16:creationId xmlns:a16="http://schemas.microsoft.com/office/drawing/2014/main" id="{8932046E-A3E4-3242-976F-D636A73A85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82045" y="6581321"/>
            <a:ext cx="198344" cy="237732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49" name="Rektangel 48">
            <a:extLst>
              <a:ext uri="{FF2B5EF4-FFF2-40B4-BE49-F238E27FC236}">
                <a16:creationId xmlns:a16="http://schemas.microsoft.com/office/drawing/2014/main" id="{8107530C-C623-804E-B701-C72BF60C1D45}"/>
              </a:ext>
            </a:extLst>
          </p:cNvPr>
          <p:cNvSpPr/>
          <p:nvPr/>
        </p:nvSpPr>
        <p:spPr>
          <a:xfrm>
            <a:off x="3502457" y="6525344"/>
            <a:ext cx="1471531" cy="339321"/>
          </a:xfrm>
          <a:prstGeom prst="rect">
            <a:avLst/>
          </a:prstGeom>
          <a:solidFill>
            <a:srgbClr val="13C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0" name="Grafikk 75">
            <a:extLst>
              <a:ext uri="{FF2B5EF4-FFF2-40B4-BE49-F238E27FC236}">
                <a16:creationId xmlns:a16="http://schemas.microsoft.com/office/drawing/2014/main" id="{83AB5EA5-5A08-454D-A7BE-02C465DBF8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06535" y="6581321"/>
            <a:ext cx="233234" cy="233234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51" name="Grafikk 70">
            <a:extLst>
              <a:ext uri="{FF2B5EF4-FFF2-40B4-BE49-F238E27FC236}">
                <a16:creationId xmlns:a16="http://schemas.microsoft.com/office/drawing/2014/main" id="{B10AFA14-4300-0B45-B112-7A9F8D5AE9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48222" y="6599314"/>
            <a:ext cx="216024" cy="234630"/>
          </a:xfrm>
          <a:prstGeom prst="rect">
            <a:avLst/>
          </a:prstGeom>
          <a:effectLst>
            <a:outerShdw blurRad="50800" dir="2700000" algn="tl" rotWithShape="0">
              <a:schemeClr val="tx1">
                <a:alpha val="25000"/>
              </a:schemeClr>
            </a:outerShdw>
          </a:effectLst>
        </p:spPr>
      </p:pic>
      <p:sp>
        <p:nvSpPr>
          <p:cNvPr id="52" name="Rektangel 51">
            <a:extLst>
              <a:ext uri="{FF2B5EF4-FFF2-40B4-BE49-F238E27FC236}">
                <a16:creationId xmlns:a16="http://schemas.microsoft.com/office/drawing/2014/main" id="{0AF8DC77-EA8C-A044-8451-253D82F94F66}"/>
              </a:ext>
            </a:extLst>
          </p:cNvPr>
          <p:cNvSpPr/>
          <p:nvPr/>
        </p:nvSpPr>
        <p:spPr>
          <a:xfrm>
            <a:off x="2043560" y="6525344"/>
            <a:ext cx="1471531" cy="332656"/>
          </a:xfrm>
          <a:prstGeom prst="rect">
            <a:avLst/>
          </a:prstGeom>
          <a:solidFill>
            <a:srgbClr val="159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3" name="Grafikk 65">
            <a:extLst>
              <a:ext uri="{FF2B5EF4-FFF2-40B4-BE49-F238E27FC236}">
                <a16:creationId xmlns:a16="http://schemas.microsoft.com/office/drawing/2014/main" id="{8C90B73C-E5B3-844A-A1AC-671DA59EB0C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10666" y="6572882"/>
            <a:ext cx="189646" cy="227306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54" name="Rektangel 53">
            <a:extLst>
              <a:ext uri="{FF2B5EF4-FFF2-40B4-BE49-F238E27FC236}">
                <a16:creationId xmlns:a16="http://schemas.microsoft.com/office/drawing/2014/main" id="{0349C4BB-339D-C945-B44B-757C1BC9915B}"/>
              </a:ext>
            </a:extLst>
          </p:cNvPr>
          <p:cNvSpPr/>
          <p:nvPr/>
        </p:nvSpPr>
        <p:spPr>
          <a:xfrm>
            <a:off x="616747" y="6525344"/>
            <a:ext cx="1451802" cy="332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5" name="Grafikk 69">
            <a:extLst>
              <a:ext uri="{FF2B5EF4-FFF2-40B4-BE49-F238E27FC236}">
                <a16:creationId xmlns:a16="http://schemas.microsoft.com/office/drawing/2014/main" id="{93546FDD-16E9-B647-A163-4E7B4AA7515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26410" y="6542331"/>
            <a:ext cx="190589" cy="257857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6845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53792" y="-19768"/>
            <a:ext cx="7308000" cy="1143000"/>
          </a:xfrm>
        </p:spPr>
        <p:txBody>
          <a:bodyPr/>
          <a:lstStyle/>
          <a:p>
            <a:r>
              <a:rPr lang="nb-NO" dirty="0"/>
              <a:t>Trenger vi mer kraft i Norge?</a:t>
            </a:r>
          </a:p>
        </p:txBody>
      </p:sp>
      <p:pic>
        <p:nvPicPr>
          <p:cNvPr id="11" name="Plassholder for bilde 10" descr="Et bilde som inneholder person, bygning, ridning, barn&#10;&#10;Automatisk generert beskrivelse">
            <a:extLst>
              <a:ext uri="{FF2B5EF4-FFF2-40B4-BE49-F238E27FC236}">
                <a16:creationId xmlns:a16="http://schemas.microsoft.com/office/drawing/2014/main" id="{4B3EF224-2DFC-4522-BA88-1BFF3299E1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979" b="4979"/>
          <a:stretch>
            <a:fillRect/>
          </a:stretch>
        </p:blipFill>
        <p:spPr/>
      </p:pic>
      <p:sp>
        <p:nvSpPr>
          <p:cNvPr id="5" name="TekstSylinder 4"/>
          <p:cNvSpPr txBox="1"/>
          <p:nvPr/>
        </p:nvSpPr>
        <p:spPr>
          <a:xfrm>
            <a:off x="1327745" y="1268761"/>
            <a:ext cx="6568455" cy="684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Kraftoverskudd i årene fremover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Kraftbalansen vil variere mellom år og sesonger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Produksjon og nett tar lang tid å få på plass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Forbruk av mer kraft i årene fremover: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Rigger samfunnet for storstilt elektrifisering</a:t>
            </a:r>
          </a:p>
          <a:p>
            <a:pPr marL="457200" marR="0" lvl="1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Legger til rette for "ny" kraftkrevende industri</a:t>
            </a:r>
          </a:p>
          <a:p>
            <a:pPr marL="457200" marR="0" lvl="1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Transport, industri, datasentre og norsk sokkel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1127448" y="4083477"/>
            <a:ext cx="1080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C43A6BF6-7279-4764-B0AE-A4D16AFF65F7}"/>
              </a:ext>
            </a:extLst>
          </p:cNvPr>
          <p:cNvSpPr/>
          <p:nvPr/>
        </p:nvSpPr>
        <p:spPr>
          <a:xfrm>
            <a:off x="8688288" y="6129300"/>
            <a:ext cx="34199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Foto: Marius Motrøen, Hydro; Sverre Tønset, KLD; Olav </a:t>
            </a:r>
            <a:r>
              <a:rPr kumimoji="0" lang="nb-NO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Heggø</a:t>
            </a: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4" name="Plassholder for bilde 23" descr="Et bilde som inneholder båt, utendørs, vann, forankret&#10;&#10;Automatisk generert beskrivelse">
            <a:extLst>
              <a:ext uri="{FF2B5EF4-FFF2-40B4-BE49-F238E27FC236}">
                <a16:creationId xmlns:a16="http://schemas.microsoft.com/office/drawing/2014/main" id="{82AE7EAA-ACA2-40AC-BCC1-8168777692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4951" b="4951"/>
          <a:stretch>
            <a:fillRect/>
          </a:stretch>
        </p:blipFill>
        <p:spPr/>
      </p:pic>
      <p:pic>
        <p:nvPicPr>
          <p:cNvPr id="26" name="Plassholder for bilde 25" descr="Et bilde som inneholder utendørs, gress, rød, kjører&#10;&#10;Automatisk generert beskrivelse">
            <a:extLst>
              <a:ext uri="{FF2B5EF4-FFF2-40B4-BE49-F238E27FC236}">
                <a16:creationId xmlns:a16="http://schemas.microsoft.com/office/drawing/2014/main" id="{43C5D933-CA89-4F6F-8DC8-444730A145F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5041" b="50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8368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296652"/>
            <a:ext cx="7309958" cy="828092"/>
          </a:xfrm>
        </p:spPr>
        <p:txBody>
          <a:bodyPr/>
          <a:lstStyle/>
          <a:p>
            <a:r>
              <a:rPr lang="nb-NO" dirty="0"/>
              <a:t>Kan vi ikke bare bygge ut vannkraft?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55440" y="2060848"/>
            <a:ext cx="7309467" cy="3384376"/>
          </a:xfrm>
        </p:spPr>
        <p:txBody>
          <a:bodyPr/>
          <a:lstStyle/>
          <a:p>
            <a:r>
              <a:rPr lang="nb-NO" sz="2000" dirty="0"/>
              <a:t>Potensialet for ny vannkraft uten betydelig naturinngrep er begrenset</a:t>
            </a:r>
          </a:p>
          <a:p>
            <a:endParaRPr lang="nb-NO" sz="2000" dirty="0"/>
          </a:p>
          <a:p>
            <a:r>
              <a:rPr lang="nb-NO" sz="2000" dirty="0"/>
              <a:t>Opprustning og utvidelser er begrenset</a:t>
            </a:r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Mye vannkraft er bygget ut – mye vernet</a:t>
            </a:r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Bedring av miljøforhold i eldre kraftverk – tap av produksjon</a:t>
            </a:r>
          </a:p>
          <a:p>
            <a:pPr marL="0" indent="0">
              <a:buNone/>
            </a:pPr>
            <a:endParaRPr lang="nb-NO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endParaRPr lang="nb-NO" altLang="nb-NO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b-NO" altLang="nb-NO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2" name="Plassholder for bilde 11" descr="Et bilde som inneholder utendørs, vann, båt, elv&#10;&#10;Automatisk generert beskrivelse">
            <a:extLst>
              <a:ext uri="{FF2B5EF4-FFF2-40B4-BE49-F238E27FC236}">
                <a16:creationId xmlns:a16="http://schemas.microsoft.com/office/drawing/2014/main" id="{E02AEE55-153F-428C-B9B2-E3D7562EA2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1235" t="20" r="14265" b="-20"/>
          <a:stretch/>
        </p:blipFill>
        <p:spPr>
          <a:xfrm>
            <a:off x="8772000" y="-1"/>
            <a:ext cx="3420000" cy="6120000"/>
          </a:xfr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4F3506E-9F62-4015-998D-8A89F355DDE8}"/>
              </a:ext>
            </a:extLst>
          </p:cNvPr>
          <p:cNvSpPr txBox="1"/>
          <p:nvPr/>
        </p:nvSpPr>
        <p:spPr>
          <a:xfrm>
            <a:off x="8688288" y="6119999"/>
            <a:ext cx="7296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/>
              <a:t>Foto: OED</a:t>
            </a:r>
          </a:p>
        </p:txBody>
      </p:sp>
    </p:spTree>
    <p:extLst>
      <p:ext uri="{BB962C8B-B14F-4D97-AF65-F5344CB8AC3E}">
        <p14:creationId xmlns:p14="http://schemas.microsoft.com/office/powerpoint/2010/main" val="1705401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800" y="332656"/>
            <a:ext cx="7308000" cy="746956"/>
          </a:xfrm>
        </p:spPr>
        <p:txBody>
          <a:bodyPr/>
          <a:lstStyle/>
          <a:p>
            <a:r>
              <a:rPr lang="nb-NO" dirty="0"/>
              <a:t>Prosessen fram til meldingen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3961" y="1412777"/>
            <a:ext cx="7308000" cy="3456384"/>
          </a:xfrm>
        </p:spPr>
        <p:txBody>
          <a:bodyPr/>
          <a:lstStyle/>
          <a:p>
            <a:r>
              <a:rPr lang="nb-NO" sz="2000" dirty="0"/>
              <a:t>Meldingen er et resultat av en bred og åpen prosess</a:t>
            </a:r>
          </a:p>
          <a:p>
            <a:endParaRPr lang="nb-NO" sz="2000" dirty="0"/>
          </a:p>
          <a:p>
            <a:r>
              <a:rPr lang="nb-NO" sz="2000" dirty="0"/>
              <a:t>Basert på: </a:t>
            </a:r>
          </a:p>
          <a:p>
            <a:pPr lvl="1"/>
            <a:r>
              <a:rPr lang="nb-NO" sz="1800" dirty="0"/>
              <a:t>Innspill fra høringen av nasjonal ramme for vindkraft</a:t>
            </a:r>
          </a:p>
          <a:p>
            <a:pPr lvl="1"/>
            <a:r>
              <a:rPr lang="nb-NO" sz="1800" dirty="0"/>
              <a:t>Regionale innspillsmøter</a:t>
            </a:r>
          </a:p>
          <a:p>
            <a:pPr lvl="1"/>
            <a:r>
              <a:rPr lang="nb-NO" sz="1800" dirty="0"/>
              <a:t>Møter med organisasjoner, bransje, myndigheter</a:t>
            </a:r>
          </a:p>
          <a:p>
            <a:pPr lvl="1"/>
            <a:r>
              <a:rPr lang="nb-NO" sz="1800" dirty="0"/>
              <a:t>Konsultasjoner </a:t>
            </a:r>
          </a:p>
          <a:p>
            <a:pPr lvl="1"/>
            <a:r>
              <a:rPr lang="nb-NO" sz="1800" dirty="0"/>
              <a:t>Ny runde med skriftlige innspill</a:t>
            </a:r>
          </a:p>
          <a:p>
            <a:pPr marL="457200" lvl="1" indent="0">
              <a:buNone/>
            </a:pPr>
            <a:endParaRPr lang="nb-NO" sz="1600" dirty="0"/>
          </a:p>
          <a:p>
            <a:r>
              <a:rPr lang="nb-NO" sz="2000" dirty="0"/>
              <a:t>Stortingets behandling – nye muligheter for innspill</a:t>
            </a:r>
          </a:p>
        </p:txBody>
      </p:sp>
      <p:pic>
        <p:nvPicPr>
          <p:cNvPr id="9" name="Plassholder for bilde 8" descr="Et bilde som inneholder person, innendørs, mann, stående&#10;&#10;Automatisk generert beskrivelse">
            <a:extLst>
              <a:ext uri="{FF2B5EF4-FFF2-40B4-BE49-F238E27FC236}">
                <a16:creationId xmlns:a16="http://schemas.microsoft.com/office/drawing/2014/main" id="{AB743D67-BB72-4B45-AB55-7F30C94AE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064" b="5064"/>
          <a:stretch>
            <a:fillRect/>
          </a:stretch>
        </p:blipFill>
        <p:spPr/>
      </p:pic>
      <p:pic>
        <p:nvPicPr>
          <p:cNvPr id="11" name="Plassholder for bilde 10" descr="Et bilde som inneholder stående, holder, mann, kvinne&#10;&#10;Automatisk generert beskrivelse">
            <a:extLst>
              <a:ext uri="{FF2B5EF4-FFF2-40B4-BE49-F238E27FC236}">
                <a16:creationId xmlns:a16="http://schemas.microsoft.com/office/drawing/2014/main" id="{DE4BE582-BB3A-476B-B964-549FBAFC9A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238" r="3238"/>
          <a:stretch>
            <a:fillRect/>
          </a:stretch>
        </p:blipFill>
        <p:spPr/>
      </p:pic>
      <p:pic>
        <p:nvPicPr>
          <p:cNvPr id="13" name="Plassholder for bilde 12" descr="Et bilde som inneholder innendørs, gruppe, personer, bord&#10;&#10;Automatisk generert beskrivelse">
            <a:extLst>
              <a:ext uri="{FF2B5EF4-FFF2-40B4-BE49-F238E27FC236}">
                <a16:creationId xmlns:a16="http://schemas.microsoft.com/office/drawing/2014/main" id="{52AD6098-68F1-4DE5-B440-A0107629B8B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3238" r="3238"/>
          <a:stretch>
            <a:fillRect/>
          </a:stretch>
        </p:blipFill>
        <p:spPr/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418DBEE-A554-468A-924B-20815E91D068}"/>
              </a:ext>
            </a:extLst>
          </p:cNvPr>
          <p:cNvSpPr txBox="1"/>
          <p:nvPr/>
        </p:nvSpPr>
        <p:spPr>
          <a:xfrm>
            <a:off x="8688288" y="6154757"/>
            <a:ext cx="7296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/>
              <a:t>Foto: OED</a:t>
            </a:r>
          </a:p>
        </p:txBody>
      </p:sp>
    </p:spTree>
    <p:extLst>
      <p:ext uri="{BB962C8B-B14F-4D97-AF65-F5344CB8AC3E}">
        <p14:creationId xmlns:p14="http://schemas.microsoft.com/office/powerpoint/2010/main" val="2650357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2127A59-9FBC-EF4F-A645-61541609F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8</a:t>
            </a:fld>
            <a:endParaRPr lang="nb-NO" dirty="0"/>
          </a:p>
        </p:txBody>
      </p:sp>
      <p:sp>
        <p:nvSpPr>
          <p:cNvPr id="44" name="Tittel 1"/>
          <p:cNvSpPr>
            <a:spLocks noGrp="1"/>
          </p:cNvSpPr>
          <p:nvPr>
            <p:ph type="title"/>
          </p:nvPr>
        </p:nvSpPr>
        <p:spPr>
          <a:xfrm>
            <a:off x="299356" y="234705"/>
            <a:ext cx="11521280" cy="828092"/>
          </a:xfrm>
        </p:spPr>
        <p:txBody>
          <a:bodyPr/>
          <a:lstStyle/>
          <a:p>
            <a:r>
              <a:rPr lang="nb-NO" sz="2800" dirty="0"/>
              <a:t>En konsesjon er en rettighet - etter en lang prosess</a:t>
            </a:r>
          </a:p>
        </p:txBody>
      </p:sp>
      <p:pic>
        <p:nvPicPr>
          <p:cNvPr id="6" name="Bilde 5" descr="Skjermutklip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484784"/>
            <a:ext cx="11593288" cy="441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8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Bedre lokal og regional forankring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27448" y="1340768"/>
            <a:ext cx="6767305" cy="4525963"/>
          </a:xfrm>
        </p:spPr>
        <p:txBody>
          <a:bodyPr/>
          <a:lstStyle/>
          <a:p>
            <a:pPr lvl="0"/>
            <a:endParaRPr lang="nb-NO" sz="2000" dirty="0"/>
          </a:p>
          <a:p>
            <a:pPr lvl="0"/>
            <a:r>
              <a:rPr lang="nb-NO" sz="2000" dirty="0"/>
              <a:t>En samlet regionvis behandling der hele fylket/regionen skal ses under ett </a:t>
            </a:r>
          </a:p>
          <a:p>
            <a:pPr lvl="0"/>
            <a:endParaRPr lang="nb-NO" sz="2000" dirty="0"/>
          </a:p>
          <a:p>
            <a:pPr lvl="0"/>
            <a:r>
              <a:rPr lang="nb-NO" sz="2000" dirty="0"/>
              <a:t>Kommuner og fylkeskommune med aktiv deltagelse i NVEs planlegging av prosessen og vurderinger underveis</a:t>
            </a:r>
          </a:p>
          <a:p>
            <a:pPr lvl="0"/>
            <a:endParaRPr lang="nb-NO" sz="2000" dirty="0"/>
          </a:p>
          <a:p>
            <a:pPr lvl="0"/>
            <a:r>
              <a:rPr lang="nb-NO" sz="2000" dirty="0"/>
              <a:t>Fylkesmannen skal bidra i konsekvensutredningene</a:t>
            </a:r>
          </a:p>
          <a:p>
            <a:pPr lvl="0"/>
            <a:endParaRPr lang="nb-NO" sz="2000" dirty="0"/>
          </a:p>
          <a:p>
            <a:pPr lvl="0"/>
            <a:r>
              <a:rPr lang="nb-NO" sz="2000" dirty="0"/>
              <a:t>Kun to steder er det gitt konsesjon mot kommunale vedtak med det tidligere systemet</a:t>
            </a:r>
          </a:p>
          <a:p>
            <a:pPr marL="0" lvl="0" indent="0">
              <a:buNone/>
            </a:pPr>
            <a:endParaRPr lang="nb-NO" sz="2000" dirty="0"/>
          </a:p>
        </p:txBody>
      </p:sp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91E7A9C4-80AA-48D5-ACF6-F5D538BA49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2518" t="-588" r="49399" b="588"/>
          <a:stretch/>
        </p:blipFill>
        <p:spPr>
          <a:xfrm>
            <a:off x="8755897" y="-20671"/>
            <a:ext cx="3420000" cy="6120000"/>
          </a:xfrm>
          <a:ln w="3175"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13453589"/>
      </p:ext>
    </p:extLst>
  </p:cSld>
  <p:clrMapOvr>
    <a:masterClrMapping/>
  </p:clrMapOvr>
</p:sld>
</file>

<file path=ppt/theme/theme1.xml><?xml version="1.0" encoding="utf-8"?>
<a:theme xmlns:a="http://schemas.openxmlformats.org/drawingml/2006/main" name="OED-pptmal_16-9_Norsk">
  <a:themeElements>
    <a:clrScheme name="OED NY">
      <a:dk1>
        <a:sysClr val="windowText" lastClr="000000"/>
      </a:dk1>
      <a:lt1>
        <a:sysClr val="window" lastClr="FFFFFF"/>
      </a:lt1>
      <a:dk2>
        <a:srgbClr val="1E467C"/>
      </a:dk2>
      <a:lt2>
        <a:srgbClr val="EAE8E5"/>
      </a:lt2>
      <a:accent1>
        <a:srgbClr val="4B82BE"/>
      </a:accent1>
      <a:accent2>
        <a:srgbClr val="FF0000"/>
      </a:accent2>
      <a:accent3>
        <a:srgbClr val="78913C"/>
      </a:accent3>
      <a:accent4>
        <a:srgbClr val="8264A0"/>
      </a:accent4>
      <a:accent5>
        <a:srgbClr val="46AAC8"/>
      </a:accent5>
      <a:accent6>
        <a:srgbClr val="F59646"/>
      </a:accent6>
      <a:hlink>
        <a:srgbClr val="5A8CC8"/>
      </a:hlink>
      <a:folHlink>
        <a:srgbClr val="8250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ED_pptmal_16-9_ Norsk og Eng.potx" id="{990FAABD-9A63-428A-8AFD-6CB0518DBA49}" vid="{8E77E3EC-1E75-4238-BFDF-5B32858963C2}"/>
    </a:ext>
  </a:extLst>
</a:theme>
</file>

<file path=ppt/theme/theme2.xml><?xml version="1.0" encoding="utf-8"?>
<a:theme xmlns:a="http://schemas.openxmlformats.org/drawingml/2006/main" name="OED-pptmal_16-9_ENGELSK">
  <a:themeElements>
    <a:clrScheme name="OED NY">
      <a:dk1>
        <a:sysClr val="windowText" lastClr="000000"/>
      </a:dk1>
      <a:lt1>
        <a:sysClr val="window" lastClr="FFFFFF"/>
      </a:lt1>
      <a:dk2>
        <a:srgbClr val="1E467C"/>
      </a:dk2>
      <a:lt2>
        <a:srgbClr val="EAE8E5"/>
      </a:lt2>
      <a:accent1>
        <a:srgbClr val="4B82BE"/>
      </a:accent1>
      <a:accent2>
        <a:srgbClr val="FF0000"/>
      </a:accent2>
      <a:accent3>
        <a:srgbClr val="78913C"/>
      </a:accent3>
      <a:accent4>
        <a:srgbClr val="8264A0"/>
      </a:accent4>
      <a:accent5>
        <a:srgbClr val="46AAC8"/>
      </a:accent5>
      <a:accent6>
        <a:srgbClr val="F59646"/>
      </a:accent6>
      <a:hlink>
        <a:srgbClr val="5A8CC8"/>
      </a:hlink>
      <a:folHlink>
        <a:srgbClr val="8250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ED_pptmal_16-9_ Norsk og Eng.potx" id="{990FAABD-9A63-428A-8AFD-6CB0518DBA49}" vid="{ABAD83DA-1E2B-4B05-AEC4-B08A49F3B881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fdc76af098e4c7f98490d5710fce5b2 xmlns="a07e8ad7-32a6-4cc9-b2ca-a1c735ff210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Energi- og vannressursavdelingen (EV)</TermName>
          <TermId xmlns="http://schemas.microsoft.com/office/infopath/2007/PartnerControls">5bd1c72e-e155-448c-8971-f7e1dc3e5d38</TermId>
        </TermInfo>
      </Terms>
    </ofdc76af098e4c7f98490d5710fce5b2>
    <AssignedTo xmlns="http://schemas.microsoft.com/sharepoint/v3">
      <UserInfo>
        <DisplayName/>
        <AccountId xsi:nil="true"/>
        <AccountType/>
      </UserInfo>
    </AssignedTo>
    <p5a018707ed111e5a8370800200c9a66 xmlns="a07e8ad7-32a6-4cc9-b2ca-a1c735ff2105">
      <Terms xmlns="http://schemas.microsoft.com/office/infopath/2007/PartnerControls"/>
    </p5a018707ed111e5a8370800200c9a66>
    <ec4548291c174201804f8d6e346b5e78 xmlns="a07e8ad7-32a6-4cc9-b2ca-a1c735ff210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Melding til stortinget, proposisjoner og høringer</TermName>
          <TermId xmlns="http://schemas.microsoft.com/office/infopath/2007/PartnerControls">baa0e410-6971-41f9-9209-5c91aae77024</TermId>
        </TermInfo>
      </Terms>
    </ec4548291c174201804f8d6e346b5e78>
    <f2f49eccf7d24422907cdfb28d82571e xmlns="a07e8ad7-32a6-4cc9-b2ca-a1c735ff2105">
      <Terms xmlns="http://schemas.microsoft.com/office/infopath/2007/PartnerControls">
        <TermInfo xmlns="http://schemas.microsoft.com/office/infopath/2007/PartnerControls">
          <TermName xmlns="http://schemas.microsoft.com/office/infopath/2007/PartnerControls">Olje- og energidepartementet</TermName>
          <TermId xmlns="http://schemas.microsoft.com/office/infopath/2007/PartnerControls">02a4a462-a876-4fef-94b4-4fc8d8eadf3c</TermId>
        </TermInfo>
      </Terms>
    </f2f49eccf7d24422907cdfb28d82571e>
    <l917ce326c5a48e1a29f6235eea1cd41 xmlns="a07e8ad7-32a6-4cc9-b2ca-a1c735ff2105">
      <Terms xmlns="http://schemas.microsoft.com/office/infopath/2007/PartnerControls"/>
    </l917ce326c5a48e1a29f6235eea1cd41>
    <MtsRelaterteInteressenter xmlns="a07e8ad7-32a6-4cc9-b2ca-a1c735ff2105"/>
    <TaxCatchAll xmlns="a07e8ad7-32a6-4cc9-b2ca-a1c735ff2105">
      <Value>11</Value>
      <Value>10</Value>
      <Value>9</Value>
    </TaxCatchAll>
    <DssArchivable xmlns="793ad56b-b905-482f-99c7-e0ad214f35d2">Ikke satt</DssArchivable>
    <DssWebsakRef xmlns="793ad56b-b905-482f-99c7-e0ad214f35d2" xsi:nil="true"/>
    <DssDokumenttypeChoice xmlns="a07e8ad7-32a6-4cc9-b2ca-a1c735ff2105" xsi:nil="true"/>
    <DssNotater xmlns="a07e8ad7-32a6-4cc9-b2ca-a1c735ff2105" xsi:nil="true"/>
    <ja062c7924ed4f31b584a4220ff29390 xmlns="a07e8ad7-32a6-4cc9-b2ca-a1c735ff2105">
      <Terms xmlns="http://schemas.microsoft.com/office/infopath/2007/PartnerControls"/>
    </ja062c7924ed4f31b584a4220ff29390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kstdokument" ma:contentTypeID="0x0101002C1B27F07ED111E5A8370800200C9A66010100EA56F433099C6F4FA6D54AE67CA5122A" ma:contentTypeVersion="3" ma:contentTypeDescription="Opprett et nytt dokument." ma:contentTypeScope="" ma:versionID="729d1cc961973f8711dd449f1996a48a">
  <xsd:schema xmlns:xsd="http://www.w3.org/2001/XMLSchema" xmlns:xs="http://www.w3.org/2001/XMLSchema" xmlns:p="http://schemas.microsoft.com/office/2006/metadata/properties" xmlns:ns1="http://schemas.microsoft.com/sharepoint/v3" xmlns:ns2="a07e8ad7-32a6-4cc9-b2ca-a1c735ff2105" xmlns:ns3="793ad56b-b905-482f-99c7-e0ad214f35d2" targetNamespace="http://schemas.microsoft.com/office/2006/metadata/properties" ma:root="true" ma:fieldsID="9c424d88c4e2c5cedbe9c969eb6f0a29" ns1:_="" ns2:_="" ns3:_="">
    <xsd:import namespace="http://schemas.microsoft.com/sharepoint/v3"/>
    <xsd:import namespace="a07e8ad7-32a6-4cc9-b2ca-a1c735ff2105"/>
    <xsd:import namespace="793ad56b-b905-482f-99c7-e0ad214f35d2"/>
    <xsd:element name="properties">
      <xsd:complexType>
        <xsd:sequence>
          <xsd:element name="documentManagement">
            <xsd:complexType>
              <xsd:all>
                <xsd:element ref="ns1:AssignedTo" minOccurs="0"/>
                <xsd:element ref="ns2:DssDokumenttypeChoice" minOccurs="0"/>
                <xsd:element ref="ns3:DssArchivable" minOccurs="0"/>
                <xsd:element ref="ns3:DssWebsakRef" minOccurs="0"/>
                <xsd:element ref="ns2:MtsRelaterteInteressenter" minOccurs="0"/>
                <xsd:element ref="ns2:DssNotater" minOccurs="0"/>
                <xsd:element ref="ns2:ofdc76af098e4c7f98490d5710fce5b2" minOccurs="0"/>
                <xsd:element ref="ns2:ec4548291c174201804f8d6e346b5e78" minOccurs="0"/>
                <xsd:element ref="ns2:ja062c7924ed4f31b584a4220ff29390" minOccurs="0"/>
                <xsd:element ref="ns2:l917ce326c5a48e1a29f6235eea1cd41" minOccurs="0"/>
                <xsd:element ref="ns2:TaxCatchAll" minOccurs="0"/>
                <xsd:element ref="ns2:TaxCatchAllLabel" minOccurs="0"/>
                <xsd:element ref="ns2:p5a018707ed111e5a8370800200c9a66" minOccurs="0"/>
                <xsd:element ref="ns2:f2f49eccf7d24422907cdfb28d82571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ssignedTo" ma:index="7" nillable="true" ma:displayName="Tilordnet til" ma:list="UserInfo" ma:internalName="AssignedTo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e8ad7-32a6-4cc9-b2ca-a1c735ff2105" elementFormDefault="qualified">
    <xsd:import namespace="http://schemas.microsoft.com/office/2006/documentManagement/types"/>
    <xsd:import namespace="http://schemas.microsoft.com/office/infopath/2007/PartnerControls"/>
    <xsd:element name="DssDokumenttypeChoice" ma:index="8" nillable="true" ma:displayName="Dokumenttypevalg" ma:format="Dropdown" ma:internalName="DssDokumenttypeChoice">
      <xsd:simpleType>
        <xsd:restriction base="dms:Choice">
          <xsd:enumeration value="1"/>
          <xsd:enumeration value="2"/>
          <xsd:enumeration value="3"/>
        </xsd:restriction>
      </xsd:simpleType>
    </xsd:element>
    <xsd:element name="MtsRelaterteInteressenter" ma:index="12" nillable="true" ma:displayName="Relaterte Interessenter" ma:list="{479cd7d9-c8cd-4312-8586-0e06098367e7}" ma:internalName="MtsRelaterteInteressenter" ma:showField="Title" ma:web="a07e8ad7-32a6-4cc9-b2ca-a1c735ff21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ssNotater" ma:index="13" nillable="true" ma:displayName="Notater" ma:hidden="true" ma:internalName="DssNotater" ma:readOnly="false">
      <xsd:simpleType>
        <xsd:restriction base="dms:Note"/>
      </xsd:simpleType>
    </xsd:element>
    <xsd:element name="ofdc76af098e4c7f98490d5710fce5b2" ma:index="14" nillable="true" ma:taxonomy="true" ma:internalName="ofdc76af098e4c7f98490d5710fce5b2" ma:taxonomyFieldName="DssAvdeling" ma:displayName="Avdeling" ma:fieldId="{8fdc76af-098e-4c7f-9849-0d5710fce5b2}" ma:sspId="dd1c9695-082f-4d62-9abb-ef5a22d84609" ma:termSetId="13c90cc6-0f43-4adb-b19c-c400e157a76b" ma:anchorId="02a4a462-a876-4fef-94b4-4fc8d8eadf3c" ma:open="false" ma:isKeyword="false">
      <xsd:complexType>
        <xsd:sequence>
          <xsd:element ref="pc:Terms" minOccurs="0" maxOccurs="1"/>
        </xsd:sequence>
      </xsd:complexType>
    </xsd:element>
    <xsd:element name="ec4548291c174201804f8d6e346b5e78" ma:index="16" nillable="true" ma:taxonomy="true" ma:internalName="ec4548291c174201804f8d6e346b5e78" ma:taxonomyFieldName="DssFunksjon" ma:displayName="Funksjon" ma:fieldId="{ec454829-1c17-4201-804f-8d6e346b5e78}" ma:sspId="dd1c9695-082f-4d62-9abb-ef5a22d84609" ma:termSetId="1d0cee9e-e85d-4bdd-9786-97612351352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a062c7924ed4f31b584a4220ff29390" ma:index="18" nillable="true" ma:taxonomy="true" ma:internalName="ja062c7924ed4f31b584a4220ff29390" ma:taxonomyFieldName="DssEmneord" ma:displayName="Emneord" ma:fieldId="{3a062c79-24ed-4f31-b584-a4220ff29390}" ma:taxonomyMulti="true" ma:sspId="dd1c9695-082f-4d62-9abb-ef5a22d84609" ma:termSetId="76727dcf-a431-492e-96ad-c8e0e60c175f" ma:anchorId="650bc899-c08b-4237-98d6-ce0c238c7719" ma:open="false" ma:isKeyword="false">
      <xsd:complexType>
        <xsd:sequence>
          <xsd:element ref="pc:Terms" minOccurs="0" maxOccurs="1"/>
        </xsd:sequence>
      </xsd:complexType>
    </xsd:element>
    <xsd:element name="l917ce326c5a48e1a29f6235eea1cd41" ma:index="21" nillable="true" ma:taxonomy="true" ma:internalName="l917ce326c5a48e1a29f6235eea1cd41" ma:taxonomyFieldName="DssRomtype" ma:displayName="Romtype" ma:readOnly="false" ma:fieldId="{5917ce32-6c5a-48e1-a29f-6235eea1cd41}" ma:sspId="dd1c9695-082f-4d62-9abb-ef5a22d84609" ma:termSetId="8e869b01-24d9-45a0-980a-bd4a553ad3c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2" nillable="true" ma:displayName="Global taksonomikolonne" ma:description="" ma:hidden="true" ma:list="{8ea4071c-728e-4b84-8cdf-cebf27f7973f}" ma:internalName="TaxCatchAll" ma:showField="CatchAllData" ma:web="a07e8ad7-32a6-4cc9-b2ca-a1c735ff21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3" nillable="true" ma:displayName="Global taksonomikolonne1" ma:description="" ma:hidden="true" ma:list="{8ea4071c-728e-4b84-8cdf-cebf27f7973f}" ma:internalName="TaxCatchAllLabel" ma:readOnly="true" ma:showField="CatchAllDataLabel" ma:web="a07e8ad7-32a6-4cc9-b2ca-a1c735ff21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5a018707ed111e5a8370800200c9a66" ma:index="24" nillable="true" ma:taxonomy="true" ma:internalName="p5a018707ed111e5a8370800200c9a66" ma:taxonomyFieldName="MtsAktivitet" ma:displayName="Aktivitet" ma:fieldId="{95a01870-7ed1-11e5-a837-0800200c9a66}" ma:sspId="dd1c9695-082f-4d62-9abb-ef5a22d84609" ma:termSetId="c1ebddde-8f58-4bed-9146-0ee1758e786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2f49eccf7d24422907cdfb28d82571e" ma:index="26" nillable="true" ma:taxonomy="true" ma:internalName="f2f49eccf7d24422907cdfb28d82571e" ma:taxonomyFieldName="DssDepartement" ma:displayName="Departement" ma:fieldId="{f2f49ecc-f7d2-4422-907c-dfb28d82571e}" ma:sspId="dd1c9695-082f-4d62-9abb-ef5a22d84609" ma:termSetId="13c90cc6-0f43-4adb-b19c-c400e157a76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ad56b-b905-482f-99c7-e0ad214f35d2" elementFormDefault="qualified">
    <xsd:import namespace="http://schemas.microsoft.com/office/2006/documentManagement/types"/>
    <xsd:import namespace="http://schemas.microsoft.com/office/infopath/2007/PartnerControls"/>
    <xsd:element name="DssArchivable" ma:index="9" nillable="true" ma:displayName="Arkivpliktig" ma:default="Ikke satt" ma:description="Er dokumentet arkivpliktig?" ma:internalName="DssArchivable">
      <xsd:simpleType>
        <xsd:restriction base="dms:Choice">
          <xsd:enumeration value="Ikke satt"/>
          <xsd:enumeration value="Ja"/>
          <xsd:enumeration value="Nei"/>
        </xsd:restriction>
      </xsd:simpleType>
    </xsd:element>
    <xsd:element name="DssWebsakRef" ma:index="10" nillable="true" ma:displayName="Arkivreferanse" ma:description="Referanse i arkivsystem" ma:internalName="DssWebsakRef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Innholdstype"/>
        <xsd:element ref="dc:title" minOccurs="0" maxOccurs="1" ma:index="1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69DF68-6FBD-4ED8-91FC-6595D0FC42D2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793ad56b-b905-482f-99c7-e0ad214f35d2"/>
    <ds:schemaRef ds:uri="http://schemas.microsoft.com/sharepoint/v3"/>
    <ds:schemaRef ds:uri="http://purl.org/dc/elements/1.1/"/>
    <ds:schemaRef ds:uri="a07e8ad7-32a6-4cc9-b2ca-a1c735ff210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3FA9569-0F10-464E-B400-AFB722398A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B2B158-0F69-4FDB-A51E-6770C8DE5F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07e8ad7-32a6-4cc9-b2ca-a1c735ff2105"/>
    <ds:schemaRef ds:uri="793ad56b-b905-482f-99c7-e0ad214f3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3348</TotalTime>
  <Words>823</Words>
  <Application>Microsoft Office PowerPoint</Application>
  <PresentationFormat>Widescreen</PresentationFormat>
  <Paragraphs>212</Paragraphs>
  <Slides>19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19</vt:i4>
      </vt:variant>
    </vt:vector>
  </HeadingPairs>
  <TitlesOfParts>
    <vt:vector size="24" baseType="lpstr">
      <vt:lpstr>Arial</vt:lpstr>
      <vt:lpstr>Calibri</vt:lpstr>
      <vt:lpstr>Verdana</vt:lpstr>
      <vt:lpstr>OED-pptmal_16-9_Norsk</vt:lpstr>
      <vt:lpstr>OED-pptmal_16-9_ENGELSK</vt:lpstr>
      <vt:lpstr>PowerPoint-presentasjon</vt:lpstr>
      <vt:lpstr> Regjeringen vil</vt:lpstr>
      <vt:lpstr>Hvorfor en vindkraftmelding? </vt:lpstr>
      <vt:lpstr>Hvorfor har vi en nasjonal kraftpolitikk?</vt:lpstr>
      <vt:lpstr>Trenger vi mer kraft i Norge?</vt:lpstr>
      <vt:lpstr>Kan vi ikke bare bygge ut vannkraft?</vt:lpstr>
      <vt:lpstr>Prosessen fram til meldingen </vt:lpstr>
      <vt:lpstr>En konsesjon er en rettighet - etter en lang prosess</vt:lpstr>
      <vt:lpstr>     Bedre lokal og regional forankring </vt:lpstr>
      <vt:lpstr>Skjerpet tidsløp og færre endringer underveis</vt:lpstr>
      <vt:lpstr> </vt:lpstr>
      <vt:lpstr>Skatt og lokal kompensasjon</vt:lpstr>
      <vt:lpstr>Strengere krav til eiere</vt:lpstr>
      <vt:lpstr>Forbedre kunnskapsgrunnlaget  og bedre statlig samarbeid</vt:lpstr>
      <vt:lpstr>Sterkere vektlegging av miljø og landskap</vt:lpstr>
      <vt:lpstr>Sterkere vektlegging av nabovirkninger</vt:lpstr>
      <vt:lpstr>Bedre involvering av reindriften</vt:lpstr>
      <vt:lpstr>Hovedpunkter for en strammere vindkraftpolitikk</vt:lpstr>
      <vt:lpstr>PowerPoint-presentasjon</vt:lpstr>
    </vt:vector>
  </TitlesOfParts>
  <Company>DSS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Jackson Monica Skog</dc:creator>
  <cp:lastModifiedBy>Qvale Peder</cp:lastModifiedBy>
  <cp:revision>215</cp:revision>
  <cp:lastPrinted>2020-06-17T10:46:35Z</cp:lastPrinted>
  <dcterms:created xsi:type="dcterms:W3CDTF">2020-06-10T08:55:54Z</dcterms:created>
  <dcterms:modified xsi:type="dcterms:W3CDTF">2020-06-19T14:10:53Z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0x0101002C1B27F07ED111E5A8370800200C9A66010100EA56F433099C6F4FA6D54AE67CA5122A</vt:lpwstr>
  </property>
  <property fmtid="{D5CDD505-2E9C-101B-9397-08002B2CF9AE}" pid="3" name="DssEmneord">
    <vt:lpwstr/>
  </property>
  <property fmtid="{D5CDD505-2E9C-101B-9397-08002B2CF9AE}" pid="4" name="MtsAktivitet">
    <vt:lpwstr/>
  </property>
  <property fmtid="{D5CDD505-2E9C-101B-9397-08002B2CF9AE}" pid="5" name="DssFunksjon">
    <vt:lpwstr>11;#Melding til stortinget, proposisjoner og høringer|baa0e410-6971-41f9-9209-5c91aae77024</vt:lpwstr>
  </property>
  <property fmtid="{D5CDD505-2E9C-101B-9397-08002B2CF9AE}" pid="6" name="DssAvdeling">
    <vt:lpwstr>10;#Energi- og vannressursavdelingen (EV)|5bd1c72e-e155-448c-8971-f7e1dc3e5d38</vt:lpwstr>
  </property>
  <property fmtid="{D5CDD505-2E9C-101B-9397-08002B2CF9AE}" pid="7" name="DssDepartement">
    <vt:lpwstr>9;#Olje- og energidepartementet|02a4a462-a876-4fef-94b4-4fc8d8eadf3c</vt:lpwstr>
  </property>
  <property fmtid="{D5CDD505-2E9C-101B-9397-08002B2CF9AE}" pid="8" name="DssRomtype">
    <vt:lpwstr/>
  </property>
</Properties>
</file>