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4" r:id="rId17"/>
    <p:sldId id="268" r:id="rId18"/>
    <p:sldId id="269" r:id="rId19"/>
    <p:sldId id="270" r:id="rId20"/>
    <p:sldId id="271" r:id="rId21"/>
    <p:sldId id="272" r:id="rId22"/>
    <p:sldId id="273"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tPQkjvMphzr2bItyuhv+PrySm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D7F74-2EF2-A67C-1762-8613DFF8C1D5}" name="Semb Turid" initials="ST" userId="S::Turid.Semb@dfd.dep.no::7b2414e5-b33f-4d84-8422-78abb407a1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37" autoAdjust="0"/>
  </p:normalViewPr>
  <p:slideViewPr>
    <p:cSldViewPr snapToGrid="0">
      <p:cViewPr varScale="1">
        <p:scale>
          <a:sx n="132" d="100"/>
          <a:sy n="132" d="100"/>
        </p:scale>
        <p:origin x="564" y="96"/>
      </p:cViewPr>
      <p:guideLst/>
    </p:cSldViewPr>
  </p:slideViewPr>
  <p:notesTextViewPr>
    <p:cViewPr>
      <p:scale>
        <a:sx n="1" d="1"/>
        <a:sy n="1" d="1"/>
      </p:scale>
      <p:origin x="0" y="0"/>
    </p:cViewPr>
  </p:notesTextViewPr>
  <p:notesViewPr>
    <p:cSldViewPr snapToGrid="0">
      <p:cViewPr varScale="1">
        <p:scale>
          <a:sx n="86" d="100"/>
          <a:sy n="86" d="100"/>
        </p:scale>
        <p:origin x="28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C7C7C1AD-7325-49E2-AAC7-10E5BA7392AC}" authorId="{217D7F74-2EF2-A67C-1762-8613DFF8C1D5}" created="2024-02-21T08:41:31.284">
    <ac:txMkLst xmlns:ac="http://schemas.microsoft.com/office/drawing/2013/main/command">
      <pc:docMk xmlns:pc="http://schemas.microsoft.com/office/powerpoint/2013/main/command"/>
      <pc:sldMk xmlns:pc="http://schemas.microsoft.com/office/powerpoint/2013/main/command" cId="0" sldId="256"/>
      <ac:spMk id="194" creationId="{00000000-0000-0000-0000-000000000000}"/>
      <ac:txMk cp="13" len="8">
        <ac:context len="54" hash="2246485047"/>
      </ac:txMk>
    </ac:txMkLst>
    <p188:pos x="5991860" y="68580"/>
    <p188:txBody>
      <a:bodyPr/>
      <a:lstStyle/>
      <a:p>
        <a:r>
          <a:rPr lang="nb-NO"/>
          <a:t>Ville skrevet Gruppearbeid om partssamarbeid og medbestemmelse.</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F5A3DF8D-272D-4AB5-A060-048003916841}" authorId="{217D7F74-2EF2-A67C-1762-8613DFF8C1D5}" created="2024-02-21T08:45:39.289">
    <ac:txMkLst xmlns:ac="http://schemas.microsoft.com/office/drawing/2013/main/command">
      <pc:docMk xmlns:pc="http://schemas.microsoft.com/office/powerpoint/2013/main/command"/>
      <pc:sldMk xmlns:pc="http://schemas.microsoft.com/office/powerpoint/2013/main/command" cId="0" sldId="260"/>
      <ac:spMk id="224" creationId="{00000000-0000-0000-0000-000000000000}"/>
      <ac:txMk cp="37" len="27">
        <ac:context len="107" hash="2211712698"/>
      </ac:txMk>
    </ac:txMkLst>
    <p188:pos x="6819900" y="311785"/>
    <p188:txBody>
      <a:bodyPr/>
      <a:lstStyle/>
      <a:p>
        <a:r>
          <a:rPr lang="nb-NO"/>
          <a:t>Kan man lære av hverandre...osv</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52CD52-8821-7320-6F5B-7D4318E3BB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6E0BA087-2C7E-C50D-1A76-C2B683D193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DD481E-9351-4D4D-B7E8-1A3B557132CB}" type="datetimeFigureOut">
              <a:rPr lang="nb-NO" smtClean="0"/>
              <a:t>14.03.2024</a:t>
            </a:fld>
            <a:endParaRPr lang="nb-NO"/>
          </a:p>
        </p:txBody>
      </p:sp>
      <p:sp>
        <p:nvSpPr>
          <p:cNvPr id="4" name="Footer Placeholder 3">
            <a:extLst>
              <a:ext uri="{FF2B5EF4-FFF2-40B4-BE49-F238E27FC236}">
                <a16:creationId xmlns:a16="http://schemas.microsoft.com/office/drawing/2014/main" id="{095771A5-565E-3EBD-F6AD-B0915A5C94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58190A31-62D0-362D-7D05-41AE4D08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6C1825-CB0B-4B75-87D4-0EA0AF496CF7}" type="slidenum">
              <a:rPr lang="nb-NO" smtClean="0"/>
              <a:t>‹#›</a:t>
            </a:fld>
            <a:endParaRPr lang="nb-NO"/>
          </a:p>
        </p:txBody>
      </p:sp>
    </p:spTree>
    <p:extLst>
      <p:ext uri="{BB962C8B-B14F-4D97-AF65-F5344CB8AC3E}">
        <p14:creationId xmlns:p14="http://schemas.microsoft.com/office/powerpoint/2010/main" val="361772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78329111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rbeidsgiver.dfo.no/omstilling-og-endring/prosess-en-omstilling" TargetMode="External"/><Relationship Id="rId5" Type="http://schemas.openxmlformats.org/officeDocument/2006/relationships/hyperlink" Target="https://vimeo.com/783290997" TargetMode="External"/><Relationship Id="rId4" Type="http://schemas.openxmlformats.org/officeDocument/2006/relationships/hyperlink" Target="https://vimeo.com/showcase/4000226/video/17085022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1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Vi skal nå prate litt i grupper, og dele våre erfaringer og tanker knyttet til partssamarbeid og medbestemmelse med hverandre.</a:t>
            </a:r>
            <a:endParaRPr dirty="0"/>
          </a:p>
          <a:p>
            <a:pPr marL="171450" lvl="0" indent="-171450" algn="l" rtl="0">
              <a:lnSpc>
                <a:spcPct val="100000"/>
              </a:lnSpc>
              <a:spcBef>
                <a:spcPts val="0"/>
              </a:spcBef>
              <a:spcAft>
                <a:spcPts val="0"/>
              </a:spcAft>
              <a:buSzPts val="1400"/>
              <a:buFont typeface="Calibri"/>
              <a:buChar char="-"/>
            </a:pPr>
            <a:r>
              <a:rPr lang="no-NO" dirty="0"/>
              <a:t>Det er ikke lagt opp til at man skal trenge å kunne mye om tema fra før, og det vil ikke være oppgaver med et tydelig fasitsvar, så her vil alle kunne delta – uavhengig av bakgrunn og erfaring.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Legg inn dato og sted for samarbeidskonferansen/samlingen i teksten i kursiv.</a:t>
            </a:r>
            <a:endParaRPr dirty="0"/>
          </a:p>
          <a:p>
            <a:pPr marL="171450" lvl="0" indent="-171450" algn="l" rtl="0">
              <a:lnSpc>
                <a:spcPct val="100000"/>
              </a:lnSpc>
              <a:spcBef>
                <a:spcPts val="0"/>
              </a:spcBef>
              <a:spcAft>
                <a:spcPts val="0"/>
              </a:spcAft>
              <a:buSzPts val="1400"/>
              <a:buFont typeface="Calibri"/>
              <a:buChar char="-"/>
            </a:pPr>
            <a:r>
              <a:rPr lang="no-NO" dirty="0"/>
              <a:t>Del ut penn og papir før gruppearbeidet starter.</a:t>
            </a:r>
            <a:endParaRPr dirty="0"/>
          </a:p>
          <a:p>
            <a:pPr marL="171450" lvl="0" indent="-171450" algn="l" rtl="0">
              <a:lnSpc>
                <a:spcPct val="100000"/>
              </a:lnSpc>
              <a:spcBef>
                <a:spcPts val="0"/>
              </a:spcBef>
              <a:spcAft>
                <a:spcPts val="0"/>
              </a:spcAft>
              <a:buSzPts val="1400"/>
              <a:buFont typeface="Calibri"/>
              <a:buChar char="-"/>
            </a:pPr>
            <a:r>
              <a:rPr lang="no-NO" dirty="0"/>
              <a:t>Del ut gruppeoppgave(r) på ark til gruppene (avhenger av valgt tilnærming).</a:t>
            </a:r>
            <a:endParaRPr dirty="0"/>
          </a:p>
          <a:p>
            <a:pPr marL="171450" lvl="0" indent="-171450" algn="l" rtl="0">
              <a:lnSpc>
                <a:spcPct val="100000"/>
              </a:lnSpc>
              <a:spcBef>
                <a:spcPts val="0"/>
              </a:spcBef>
              <a:spcAft>
                <a:spcPts val="0"/>
              </a:spcAft>
              <a:buSzPts val="1400"/>
              <a:buFont typeface="Calibri"/>
              <a:buChar char="-"/>
            </a:pPr>
            <a:r>
              <a:rPr lang="no-NO" dirty="0"/>
              <a:t>Ta opp presentasjonen på storskjerm og sørg for at alle ser det du deler.</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endParaRPr dirty="0"/>
          </a:p>
        </p:txBody>
      </p:sp>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9e0ed0519a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9e0ed0519a_0_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2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Tema dere skal drøfte i grupper er... </a:t>
            </a:r>
            <a:r>
              <a:rPr lang="no-NO" i="1"/>
              <a:t>(fyll inn).</a:t>
            </a:r>
            <a:endParaRPr/>
          </a:p>
          <a:p>
            <a:pPr marL="171450" lvl="0" indent="-171450" algn="l" rtl="0">
              <a:lnSpc>
                <a:spcPct val="100000"/>
              </a:lnSpc>
              <a:spcBef>
                <a:spcPts val="0"/>
              </a:spcBef>
              <a:spcAft>
                <a:spcPts val="0"/>
              </a:spcAft>
              <a:buSzPts val="1400"/>
              <a:buFont typeface="Calibri"/>
              <a:buChar char="-"/>
            </a:pPr>
            <a:r>
              <a:rPr lang="no-NO"/>
              <a:t>Dere skal få jobbe dere gjennom nåsituasjon, ønsket fremtidsbilde og hvordan å komme fra nåsituasjon til fremtidsbildet innen dette tema. </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Fyll inn tema i teksten i kursiv.</a:t>
            </a:r>
            <a:endParaRPr/>
          </a:p>
          <a:p>
            <a:pPr marL="171450" lvl="0" indent="-171450" algn="l" rtl="0">
              <a:lnSpc>
                <a:spcPct val="100000"/>
              </a:lnSpc>
              <a:spcBef>
                <a:spcPts val="0"/>
              </a:spcBef>
              <a:spcAft>
                <a:spcPts val="0"/>
              </a:spcAft>
              <a:buSzPts val="1400"/>
              <a:buFont typeface="Calibri"/>
              <a:buChar char="-"/>
            </a:pPr>
            <a:r>
              <a:rPr lang="no-NO"/>
              <a:t>Fjern boksen øverst til høyre.</a:t>
            </a:r>
            <a:endParaRPr/>
          </a:p>
          <a:p>
            <a:pPr marL="171450" lvl="0" indent="-171450" algn="l" rtl="0">
              <a:lnSpc>
                <a:spcPct val="100000"/>
              </a:lnSpc>
              <a:spcBef>
                <a:spcPts val="0"/>
              </a:spcBef>
              <a:spcAft>
                <a:spcPts val="0"/>
              </a:spcAft>
              <a:buSzPts val="1400"/>
              <a:buFont typeface="Calibri"/>
              <a:buChar char="-"/>
            </a:pPr>
            <a:r>
              <a:rPr lang="no-NO"/>
              <a:t>Fjern s. 8 og 9 i dette dokumentet (som kun skal benyttes hvis tema ikke er valgt på forhånd.</a:t>
            </a:r>
            <a:endParaRPr/>
          </a:p>
          <a:p>
            <a:pPr marL="0" lvl="0" indent="0" algn="l" rtl="0">
              <a:lnSpc>
                <a:spcPct val="100000"/>
              </a:lnSpc>
              <a:spcBef>
                <a:spcPts val="0"/>
              </a:spcBef>
              <a:spcAft>
                <a:spcPts val="0"/>
              </a:spcAft>
              <a:buSzPts val="1400"/>
              <a:buNone/>
            </a:pPr>
            <a:endParaRPr/>
          </a:p>
        </p:txBody>
      </p:sp>
      <p:sp>
        <p:nvSpPr>
          <p:cNvPr id="277" name="Google Shape;277;g29e0ed0519a_0_2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45 min (la oppgavesiden være på storskjerm resten av timen)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Nå ber jeg alle gruppene lese gjennom denne siden og følge instruksene.</a:t>
            </a:r>
            <a:endParaRPr/>
          </a:p>
          <a:p>
            <a:pPr marL="171450" lvl="0" indent="-171450" algn="l" rtl="0">
              <a:lnSpc>
                <a:spcPct val="100000"/>
              </a:lnSpc>
              <a:spcBef>
                <a:spcPts val="0"/>
              </a:spcBef>
              <a:spcAft>
                <a:spcPts val="0"/>
              </a:spcAft>
              <a:buSzPts val="1400"/>
              <a:buFont typeface="Calibri"/>
              <a:buChar char="-"/>
            </a:pPr>
            <a:r>
              <a:rPr lang="no-NO"/>
              <a:t>Jeg kommer til å hjelpe dere med å styre tiden, og gi beskjed om når det er hensiktsmessig at dere beveger dere over til neste del (for eksempel fra nåsituasjon til fremtidsbilde)</a:t>
            </a:r>
            <a:endParaRPr/>
          </a:p>
          <a:p>
            <a:pPr marL="171450" lvl="0" indent="-171450" algn="l" rtl="0">
              <a:lnSpc>
                <a:spcPct val="100000"/>
              </a:lnSpc>
              <a:spcBef>
                <a:spcPts val="0"/>
              </a:spcBef>
              <a:spcAft>
                <a:spcPts val="0"/>
              </a:spcAft>
              <a:buSzPts val="1400"/>
              <a:buFont typeface="Calibri"/>
              <a:buChar char="-"/>
            </a:pPr>
            <a:r>
              <a:rPr lang="no-NO"/>
              <a:t>Sett i gang!</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Se lenger ned i presentasjonen og erstatt denne siden med lysarket med ønsket oppgave.</a:t>
            </a:r>
            <a:endParaRPr/>
          </a:p>
          <a:p>
            <a:pPr marL="171450" lvl="0" indent="-171450" algn="l" rtl="0">
              <a:lnSpc>
                <a:spcPct val="100000"/>
              </a:lnSpc>
              <a:spcBef>
                <a:spcPts val="0"/>
              </a:spcBef>
              <a:spcAft>
                <a:spcPts val="0"/>
              </a:spcAft>
              <a:buSzPts val="1400"/>
              <a:buFont typeface="Calibri"/>
              <a:buChar char="-"/>
            </a:pPr>
            <a:r>
              <a:rPr lang="no-NO"/>
              <a:t>La oppgavesiden du velger være på storskjerm resten av timen!</a:t>
            </a:r>
            <a:endParaRPr/>
          </a:p>
          <a:p>
            <a:pPr marL="171450" lvl="0" indent="-171450" algn="l" rtl="0">
              <a:lnSpc>
                <a:spcPct val="100000"/>
              </a:lnSpc>
              <a:spcBef>
                <a:spcPts val="0"/>
              </a:spcBef>
              <a:spcAft>
                <a:spcPts val="0"/>
              </a:spcAft>
              <a:buSzPts val="1400"/>
              <a:buFont typeface="Calibri"/>
              <a:buChar char="-"/>
            </a:pPr>
            <a:r>
              <a:rPr lang="no-NO"/>
              <a:t>Husk å hjelp gruppene med å styre tiden. Her er forslag til hvor mange minutter du kan la gå før du gir beskjed i fellesskap om at de kan gå over til neste del (</a:t>
            </a:r>
            <a:r>
              <a:rPr lang="no-NO" i="1"/>
              <a:t>NB: Tiden avhenger også av hvor mye tid som har gått så langt, og om du vil ha en uavhengig spørsmålsdel på starten eller slutten eller ikke også. Så vær litt fleksibel her og gjør tilpasninger underveis</a:t>
            </a:r>
            <a:r>
              <a:rPr lang="no-NO"/>
              <a:t>):</a:t>
            </a:r>
            <a:endParaRPr/>
          </a:p>
          <a:p>
            <a:pPr marL="628650" lvl="1" indent="-171450" algn="l" rtl="0">
              <a:lnSpc>
                <a:spcPct val="100000"/>
              </a:lnSpc>
              <a:spcBef>
                <a:spcPts val="0"/>
              </a:spcBef>
              <a:spcAft>
                <a:spcPts val="0"/>
              </a:spcAft>
              <a:buSzPts val="1400"/>
              <a:buFont typeface="Courier New"/>
              <a:buChar char="o"/>
            </a:pPr>
            <a:r>
              <a:rPr lang="no-NO"/>
              <a:t>Nåsituasjon: ca. 15 min</a:t>
            </a:r>
            <a:endParaRPr/>
          </a:p>
          <a:p>
            <a:pPr marL="628650" lvl="1" indent="-171450" algn="l" rtl="0">
              <a:lnSpc>
                <a:spcPct val="100000"/>
              </a:lnSpc>
              <a:spcBef>
                <a:spcPts val="0"/>
              </a:spcBef>
              <a:spcAft>
                <a:spcPts val="0"/>
              </a:spcAft>
              <a:buSzPts val="1400"/>
              <a:buFont typeface="Courier New"/>
              <a:buChar char="o"/>
            </a:pPr>
            <a:r>
              <a:rPr lang="no-NO"/>
              <a:t>Fremtidsbilde + Grep for å tette gap: ca. 30 min</a:t>
            </a:r>
            <a:endParaRPr/>
          </a:p>
        </p:txBody>
      </p:sp>
      <p:sp>
        <p:nvSpPr>
          <p:cNvPr id="287" name="Google Shape;2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5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Kan alle finne frem mobilen sin og gå til lenken som er skrevet på skjermen her og fylle inn koden?</a:t>
            </a:r>
            <a:endParaRPr/>
          </a:p>
          <a:p>
            <a:pPr marL="171450" lvl="0" indent="-171450" algn="l" rtl="0">
              <a:lnSpc>
                <a:spcPct val="100000"/>
              </a:lnSpc>
              <a:spcBef>
                <a:spcPts val="0"/>
              </a:spcBef>
              <a:spcAft>
                <a:spcPts val="0"/>
              </a:spcAft>
              <a:buSzPts val="1400"/>
              <a:buFont typeface="Calibri"/>
              <a:buChar char="-"/>
            </a:pPr>
            <a:r>
              <a:rPr lang="no-NO" i="1"/>
              <a:t>Bytt så skjerm til å vise direkte fra presentasjonsverktøyet/spørsmålsverktøyet (for eksempel Slido/Mentimeter/annet), og les opp spørsmålene og drøft litt høyt rundt svarene som kommer opp.</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Denne siden kan stå her (på slutten av presentasjonen) eller flyttes til starten, avhengig av når du ønsker å gjennomføre det. Den kan også fjernes helt dersom du ikke vil ta den i bruk. Opplegget som helhet er ikke avhengig av denne delen, men det kan være et engasjerende og involverende element for deltakerne.</a:t>
            </a:r>
            <a:endParaRPr/>
          </a:p>
          <a:p>
            <a:pPr marL="171450" lvl="0" indent="-171450" algn="l" rtl="0">
              <a:lnSpc>
                <a:spcPct val="100000"/>
              </a:lnSpc>
              <a:spcBef>
                <a:spcPts val="0"/>
              </a:spcBef>
              <a:spcAft>
                <a:spcPts val="0"/>
              </a:spcAft>
              <a:buSzPts val="1400"/>
              <a:buFont typeface="Calibri"/>
              <a:buChar char="-"/>
            </a:pPr>
            <a:r>
              <a:rPr lang="no-NO"/>
              <a:t>Slett boksen øverst til høyre før deling.</a:t>
            </a:r>
            <a:endParaRPr/>
          </a:p>
          <a:p>
            <a:pPr marL="171450" lvl="0" indent="-171450" algn="l" rtl="0">
              <a:lnSpc>
                <a:spcPct val="100000"/>
              </a:lnSpc>
              <a:spcBef>
                <a:spcPts val="0"/>
              </a:spcBef>
              <a:spcAft>
                <a:spcPts val="0"/>
              </a:spcAft>
              <a:buSzPts val="1400"/>
              <a:buFont typeface="Calibri"/>
              <a:buChar char="-"/>
            </a:pPr>
            <a:r>
              <a:rPr lang="no-NO"/>
              <a:t>Slett all teksten i kursiv på siden og legg inn skjermbilde eller tekst med lenke og kode til valgt verktøy.</a:t>
            </a:r>
            <a:endParaRPr/>
          </a:p>
          <a:p>
            <a:pPr marL="171450" lvl="0" indent="-171450" algn="l" rtl="0">
              <a:lnSpc>
                <a:spcPct val="100000"/>
              </a:lnSpc>
              <a:spcBef>
                <a:spcPts val="0"/>
              </a:spcBef>
              <a:spcAft>
                <a:spcPts val="0"/>
              </a:spcAft>
              <a:buSzPts val="1400"/>
              <a:buFont typeface="Calibri"/>
              <a:buChar char="-"/>
            </a:pPr>
            <a:r>
              <a:rPr lang="no-NO"/>
              <a:t>For mer informasjon om gjennomføring av dette, se dokumentet "Kjøreplan og veileder til tilrettelegger".</a:t>
            </a:r>
            <a:endParaRPr/>
          </a:p>
        </p:txBody>
      </p:sp>
      <p:sp>
        <p:nvSpPr>
          <p:cNvPr id="297" name="Google Shape;2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Avslutningsside.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smtClean="0">
                <a:solidFill>
                  <a:schemeClr val="dk1"/>
                </a:solidFill>
                <a:latin typeface="Calibri"/>
                <a:ea typeface="Calibri"/>
                <a:cs typeface="Calibri"/>
                <a:sym typeface="Calibri"/>
              </a:rPr>
              <a:t>13</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622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dirty="0"/>
              <a:t>NB: Denne siden skal ikke vises på storskjerm.</a:t>
            </a:r>
            <a:endParaRPr dirty="0"/>
          </a:p>
        </p:txBody>
      </p:sp>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p:txBody>
      </p:sp>
      <p:sp>
        <p:nvSpPr>
          <p:cNvPr id="311" name="Google Shape;3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db333ad9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0" lvl="0" indent="0" algn="l" rtl="0">
              <a:lnSpc>
                <a:spcPct val="100000"/>
              </a:lnSpc>
              <a:spcBef>
                <a:spcPts val="0"/>
              </a:spcBef>
              <a:spcAft>
                <a:spcPts val="0"/>
              </a:spcAft>
              <a:buSzPts val="1400"/>
              <a:buFont typeface="Courier New"/>
              <a:buNone/>
            </a:pPr>
            <a:endParaRPr lang="nb-NO" dirty="0"/>
          </a:p>
        </p:txBody>
      </p:sp>
      <p:sp>
        <p:nvSpPr>
          <p:cNvPr id="322" name="Google Shape;322;g29db333ad9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9db333ad9b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0" lvl="0" indent="0" algn="l" rtl="0">
              <a:lnSpc>
                <a:spcPct val="100000"/>
              </a:lnSpc>
              <a:spcBef>
                <a:spcPts val="0"/>
              </a:spcBef>
              <a:spcAft>
                <a:spcPts val="0"/>
              </a:spcAft>
              <a:buSzPts val="1400"/>
              <a:buFont typeface="Courier New"/>
              <a:buNone/>
            </a:pPr>
            <a:endParaRPr lang="nb-NO" dirty="0"/>
          </a:p>
        </p:txBody>
      </p:sp>
      <p:sp>
        <p:nvSpPr>
          <p:cNvPr id="333" name="Google Shape;333;g29db333ad9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9db333ad9b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0" lvl="0" indent="0" algn="l" rtl="0">
              <a:lnSpc>
                <a:spcPct val="100000"/>
              </a:lnSpc>
              <a:spcBef>
                <a:spcPts val="0"/>
              </a:spcBef>
              <a:spcAft>
                <a:spcPts val="0"/>
              </a:spcAft>
              <a:buSzPts val="1400"/>
              <a:buFont typeface="Courier New"/>
              <a:buNone/>
            </a:pPr>
            <a:endParaRPr dirty="0"/>
          </a:p>
        </p:txBody>
      </p:sp>
      <p:sp>
        <p:nvSpPr>
          <p:cNvPr id="344" name="Google Shape;344;g29db333ad9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db333ad9b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45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 (hvis du som tilrettelegger har valgt dette tema for alle):</a:t>
            </a:r>
            <a:endParaRPr dirty="0"/>
          </a:p>
          <a:p>
            <a:pPr marL="171450" lvl="0" indent="-171450" algn="l" rtl="0">
              <a:lnSpc>
                <a:spcPct val="100000"/>
              </a:lnSpc>
              <a:spcBef>
                <a:spcPts val="0"/>
              </a:spcBef>
              <a:spcAft>
                <a:spcPts val="0"/>
              </a:spcAft>
              <a:buSzPts val="1400"/>
              <a:buFont typeface="Calibri"/>
              <a:buChar char="-"/>
            </a:pPr>
            <a:r>
              <a:rPr lang="no-NO" dirty="0"/>
              <a:t>Nå ber jeg alle gruppene lese gjennom denne siden og følge instruksene.</a:t>
            </a:r>
            <a:endParaRPr dirty="0"/>
          </a:p>
          <a:p>
            <a:pPr marL="171450" lvl="0" indent="-171450" algn="l" rtl="0">
              <a:lnSpc>
                <a:spcPct val="100000"/>
              </a:lnSpc>
              <a:spcBef>
                <a:spcPts val="0"/>
              </a:spcBef>
              <a:spcAft>
                <a:spcPts val="0"/>
              </a:spcAft>
              <a:buSzPts val="1400"/>
              <a:buFont typeface="Calibri"/>
              <a:buChar char="-"/>
            </a:pPr>
            <a:r>
              <a:rPr lang="no-NO" dirty="0"/>
              <a:t>Jeg kommer til å hjelpe dere med å styre tiden underveis, og gi beskjed om når det er hensiktsmessig at dere beveger dere over til neste del (for eksempel fra nåsituasjon til fremtidsbilde)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171450" lvl="0" indent="-82550" algn="l" rtl="0">
              <a:lnSpc>
                <a:spcPct val="100000"/>
              </a:lnSpc>
              <a:spcBef>
                <a:spcPts val="0"/>
              </a:spcBef>
              <a:spcAft>
                <a:spcPts val="0"/>
              </a:spcAft>
              <a:buSzPts val="1400"/>
              <a:buFont typeface="Calibri"/>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La denne oppgavesiden være på storskjerm resten av timen!</a:t>
            </a:r>
            <a:endParaRPr dirty="0"/>
          </a:p>
          <a:p>
            <a:pPr marL="171450" lvl="0" indent="-171450" algn="l" rtl="0">
              <a:lnSpc>
                <a:spcPct val="100000"/>
              </a:lnSpc>
              <a:spcBef>
                <a:spcPts val="0"/>
              </a:spcBef>
              <a:spcAft>
                <a:spcPts val="0"/>
              </a:spcAft>
              <a:buSzPts val="1400"/>
              <a:buFont typeface="Calibri"/>
              <a:buChar char="-"/>
            </a:pPr>
            <a:r>
              <a:rPr lang="no-NO" dirty="0"/>
              <a:t>Husk å hjelp gruppene med å styre tiden. Her er forslag til hvor mange minutter du kan la gå før du gir beskjed i fellesskap om at de kan gå over til neste del (</a:t>
            </a:r>
            <a:r>
              <a:rPr lang="no-NO" i="1" dirty="0"/>
              <a:t>NB: Tiden avhenger også av hvor mye tid som har gått så langt, og om du vil ha en uavhengig spørsmålsdel på starten eller slutten eller ikke også. Så vær litt fleksibel her og gjør tilpasninger underveis</a:t>
            </a:r>
            <a:r>
              <a:rPr lang="no-NO" dirty="0"/>
              <a:t>):</a:t>
            </a:r>
            <a:endParaRPr dirty="0"/>
          </a:p>
          <a:p>
            <a:pPr marL="628650" lvl="1" indent="-171450" algn="l" rtl="0">
              <a:lnSpc>
                <a:spcPct val="100000"/>
              </a:lnSpc>
              <a:spcBef>
                <a:spcPts val="0"/>
              </a:spcBef>
              <a:spcAft>
                <a:spcPts val="0"/>
              </a:spcAft>
              <a:buSzPts val="1400"/>
              <a:buFont typeface="Courier New"/>
              <a:buChar char="o"/>
            </a:pPr>
            <a:r>
              <a:rPr lang="no-NO" dirty="0"/>
              <a:t>Nåsituasjon: ca. 15 min</a:t>
            </a:r>
            <a:endParaRPr dirty="0"/>
          </a:p>
          <a:p>
            <a:pPr marL="628650" lvl="1" indent="-171450" algn="l" rtl="0">
              <a:lnSpc>
                <a:spcPct val="100000"/>
              </a:lnSpc>
              <a:spcBef>
                <a:spcPts val="0"/>
              </a:spcBef>
              <a:spcAft>
                <a:spcPts val="0"/>
              </a:spcAft>
              <a:buSzPts val="1400"/>
              <a:buFont typeface="Courier New"/>
              <a:buChar char="o"/>
            </a:pPr>
            <a:r>
              <a:rPr lang="no-NO" dirty="0"/>
              <a:t>Fremtidsbilde + Grep for å tette gap: ca. 30 min</a:t>
            </a:r>
            <a:endParaRPr lang="nb-NO"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b-NO" dirty="0"/>
              <a:t>Teksten under bakgrunn og kontekst er utdypet mer i veilederen. Hvis du ønsker å utdype mer enn det som står her muntlig, kan du derfor se på tilhørende side i veilederen.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nb-NO" dirty="0"/>
          </a:p>
          <a:p>
            <a:pPr marL="171450" lvl="0" indent="-171450" algn="l" rtl="0">
              <a:lnSpc>
                <a:spcPct val="100000"/>
              </a:lnSpc>
              <a:spcBef>
                <a:spcPts val="0"/>
              </a:spcBef>
              <a:spcAft>
                <a:spcPts val="0"/>
              </a:spcAft>
              <a:buSzPts val="1400"/>
              <a:buFont typeface="Courier New"/>
              <a:buChar char="o"/>
            </a:pPr>
            <a:endParaRPr dirty="0"/>
          </a:p>
        </p:txBody>
      </p:sp>
      <p:sp>
        <p:nvSpPr>
          <p:cNvPr id="355" name="Google Shape;355;g29db333ad9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0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b="1"/>
          </a:p>
          <a:p>
            <a:pPr marL="171450" lvl="0" indent="-171450" algn="l" rtl="0">
              <a:lnSpc>
                <a:spcPct val="100000"/>
              </a:lnSpc>
              <a:spcBef>
                <a:spcPts val="0"/>
              </a:spcBef>
              <a:spcAft>
                <a:spcPts val="0"/>
              </a:spcAft>
              <a:buSzPts val="1400"/>
              <a:buFont typeface="Calibri"/>
              <a:buChar char="-"/>
            </a:pPr>
            <a:r>
              <a:rPr lang="no-NO"/>
              <a:t>Aller først, en liten introduksjon til gruppearbeidet!</a:t>
            </a: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9e0ed0519a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9e0ed0519a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1 min</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no-NO" b="1" dirty="0"/>
              <a:t>Tips til hva du kan si til dette lysarket:</a:t>
            </a:r>
            <a:endParaRPr b="1" dirty="0"/>
          </a:p>
          <a:p>
            <a:pPr marL="171450" lvl="0" indent="-171450" algn="l" rtl="0">
              <a:lnSpc>
                <a:spcPct val="100000"/>
              </a:lnSpc>
              <a:spcBef>
                <a:spcPts val="0"/>
              </a:spcBef>
              <a:spcAft>
                <a:spcPts val="0"/>
              </a:spcAft>
              <a:buSzPts val="1400"/>
              <a:buFont typeface="Calibri"/>
              <a:buChar char="-"/>
            </a:pPr>
            <a:r>
              <a:rPr lang="no-NO" dirty="0"/>
              <a:t>Vi har cirka 1 time til dette gruppearbeidet, og her følger en kort agenda for denne timen.</a:t>
            </a:r>
            <a:endParaRPr dirty="0"/>
          </a:p>
          <a:p>
            <a:pPr marL="171450" lvl="0" indent="-171450" algn="l" rtl="0">
              <a:lnSpc>
                <a:spcPct val="100000"/>
              </a:lnSpc>
              <a:spcBef>
                <a:spcPts val="0"/>
              </a:spcBef>
              <a:spcAft>
                <a:spcPts val="0"/>
              </a:spcAft>
              <a:buSzPts val="1400"/>
              <a:buFont typeface="Calibri"/>
              <a:buChar char="-"/>
            </a:pPr>
            <a:r>
              <a:rPr lang="no-NO" dirty="0"/>
              <a:t>Først skal jeg ta noen ord om bakgrunnen og formålet med gruppearbeidet, og litt om tankesettet dere bør ha når dere går inn i oppgavene.</a:t>
            </a:r>
            <a:endParaRPr dirty="0"/>
          </a:p>
          <a:p>
            <a:pPr marL="171450" lvl="0" indent="-171450" algn="l" rtl="0">
              <a:lnSpc>
                <a:spcPct val="100000"/>
              </a:lnSpc>
              <a:spcBef>
                <a:spcPts val="0"/>
              </a:spcBef>
              <a:spcAft>
                <a:spcPts val="0"/>
              </a:spcAft>
              <a:buSzPts val="1400"/>
              <a:buFont typeface="Calibri"/>
              <a:buChar char="-"/>
            </a:pPr>
            <a:r>
              <a:rPr lang="no-NO" dirty="0"/>
              <a:t>Deretter vil jeg presentere selve oppgavene.</a:t>
            </a:r>
            <a:endParaRPr dirty="0"/>
          </a:p>
          <a:p>
            <a:pPr marL="171450" lvl="0" indent="-171450" algn="l" rtl="0">
              <a:lnSpc>
                <a:spcPct val="100000"/>
              </a:lnSpc>
              <a:spcBef>
                <a:spcPts val="0"/>
              </a:spcBef>
              <a:spcAft>
                <a:spcPts val="0"/>
              </a:spcAft>
              <a:buSzPts val="1400"/>
              <a:buFont typeface="Calibri"/>
              <a:buChar char="-"/>
            </a:pPr>
            <a:r>
              <a:rPr lang="no-NO" dirty="0"/>
              <a:t>Mesteparten av tiden vil brukes på selve gruppearbeidet.</a:t>
            </a:r>
            <a:endParaRPr dirty="0"/>
          </a:p>
          <a:p>
            <a:pPr marL="171450" lvl="0" indent="-171450" algn="l" rtl="0">
              <a:lnSpc>
                <a:spcPct val="100000"/>
              </a:lnSpc>
              <a:spcBef>
                <a:spcPts val="0"/>
              </a:spcBef>
              <a:spcAft>
                <a:spcPts val="0"/>
              </a:spcAft>
              <a:buSzPts val="1400"/>
              <a:buFont typeface="Calibri"/>
              <a:buChar char="-"/>
            </a:pPr>
            <a:r>
              <a:rPr lang="no-NO" dirty="0"/>
              <a:t>Det blir ingen gjennomgang i plenum til slutt – det du sitter igjen med etter denne delen er de gode diskusjonene du har hatt på ditt bord.</a:t>
            </a:r>
            <a:endParaRPr dirty="0"/>
          </a:p>
          <a:p>
            <a:pPr marL="171450" lvl="0" indent="-171450" algn="l" rtl="0">
              <a:lnSpc>
                <a:spcPct val="100000"/>
              </a:lnSpc>
              <a:spcBef>
                <a:spcPts val="0"/>
              </a:spcBef>
              <a:spcAft>
                <a:spcPts val="0"/>
              </a:spcAft>
              <a:buSzPts val="1400"/>
              <a:buFont typeface="Calibri"/>
              <a:buChar char="-"/>
            </a:pPr>
            <a:r>
              <a:rPr lang="no-NO" i="1" dirty="0"/>
              <a:t>Avslutningsvis, hvis vi får tid, blir det et par spørsmål i fellesskap ved bruk av Slido/Mentimeter/annet (evt. Innledningsvis eller strykes helt)</a:t>
            </a:r>
            <a:r>
              <a:rPr lang="nb-NO" i="1"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Tilpass og fjern teksten i kursiv før samlingen</a:t>
            </a:r>
            <a:r>
              <a:rPr lang="nb-NO" dirty="0"/>
              <a:t>.</a:t>
            </a:r>
            <a:endParaRPr dirty="0"/>
          </a:p>
          <a:p>
            <a:pPr marL="0" lvl="0" indent="0" algn="l" rtl="0">
              <a:lnSpc>
                <a:spcPct val="100000"/>
              </a:lnSpc>
              <a:spcBef>
                <a:spcPts val="0"/>
              </a:spcBef>
              <a:spcAft>
                <a:spcPts val="0"/>
              </a:spcAft>
              <a:buSzPts val="1400"/>
              <a:buFont typeface="Calibri"/>
              <a:buNone/>
            </a:pPr>
            <a:endParaRPr dirty="0"/>
          </a:p>
        </p:txBody>
      </p:sp>
      <p:sp>
        <p:nvSpPr>
          <p:cNvPr id="204" name="Google Shape;204;g29e0ed0519a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e0ed0519a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9e0ed0519a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1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Så, hvorfor gruppearbeid?</a:t>
            </a:r>
            <a:endParaRPr dirty="0"/>
          </a:p>
          <a:p>
            <a:pPr marL="171450" lvl="0" indent="-171450" algn="l" rtl="0">
              <a:lnSpc>
                <a:spcPct val="100000"/>
              </a:lnSpc>
              <a:spcBef>
                <a:spcPts val="0"/>
              </a:spcBef>
              <a:spcAft>
                <a:spcPts val="0"/>
              </a:spcAft>
              <a:buSzPts val="1400"/>
              <a:buFont typeface="Calibri"/>
              <a:buChar char="-"/>
            </a:pPr>
            <a:r>
              <a:rPr lang="no-NO" dirty="0"/>
              <a:t>I dette rommet sitter det mange tillitsvalgte og mange arbeidsgivere, fra en rekke ulike virksomheter. Det er en gylden arena for å prate med hverandre om hvordan partssamarbeid og medbestemmelse kan og bør gjøres, og å dele erfaringer. </a:t>
            </a:r>
            <a:endParaRPr dirty="0"/>
          </a:p>
          <a:p>
            <a:pPr marL="171450" lvl="0" indent="-171450" algn="l" rtl="0">
              <a:lnSpc>
                <a:spcPct val="100000"/>
              </a:lnSpc>
              <a:spcBef>
                <a:spcPts val="0"/>
              </a:spcBef>
              <a:spcAft>
                <a:spcPts val="0"/>
              </a:spcAft>
              <a:buSzPts val="1400"/>
              <a:buFont typeface="Calibri"/>
              <a:buChar char="-"/>
            </a:pPr>
            <a:r>
              <a:rPr lang="no-NO" dirty="0"/>
              <a:t>Formålet med gruppearbeidet er nettopp å skape verdifull dialog mellom tillitsvalgte og arbeidsgiver, og økt forståelse for dette temaet i praksis.</a:t>
            </a:r>
            <a:endParaRPr dirty="0"/>
          </a:p>
          <a:p>
            <a:pPr marL="171450" lvl="0" indent="-171450" algn="l" rtl="0">
              <a:lnSpc>
                <a:spcPct val="100000"/>
              </a:lnSpc>
              <a:spcBef>
                <a:spcPts val="0"/>
              </a:spcBef>
              <a:spcAft>
                <a:spcPts val="0"/>
              </a:spcAft>
              <a:buSzPts val="1400"/>
              <a:buFont typeface="Calibri"/>
              <a:buChar char="-"/>
            </a:pPr>
            <a:r>
              <a:rPr lang="no-NO" dirty="0"/>
              <a:t>Oppgavene retter fokus mot reelle dilemmaer og situasjoner, og åpner for at dere kan dele fra deres hverdag. </a:t>
            </a:r>
            <a:endParaRPr dirty="0"/>
          </a:p>
          <a:p>
            <a:pPr marL="171450" lvl="0" indent="-171450" algn="l" rtl="0">
              <a:lnSpc>
                <a:spcPct val="100000"/>
              </a:lnSpc>
              <a:spcBef>
                <a:spcPts val="0"/>
              </a:spcBef>
              <a:spcAft>
                <a:spcPts val="0"/>
              </a:spcAft>
              <a:buSzPts val="1400"/>
              <a:buFont typeface="Calibri"/>
              <a:buChar char="-"/>
            </a:pPr>
            <a:r>
              <a:rPr lang="no-NO" dirty="0"/>
              <a:t>Vær imidlertid forsiktig med å nevne navn og lignende fra virksomheten, hold det generelt og anonymt!</a:t>
            </a:r>
            <a:endParaRPr dirty="0"/>
          </a:p>
        </p:txBody>
      </p:sp>
      <p:sp>
        <p:nvSpPr>
          <p:cNvPr id="212" name="Google Shape;212;g29e0ed0519a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e0ed0519a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9e0ed0519a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0 min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Ved å dele erfaringer med hverandre, har man god mulighet til å lære av hverandre og få nye perspektiver.</a:t>
            </a:r>
            <a:endParaRPr/>
          </a:p>
          <a:p>
            <a:pPr marL="171450" lvl="0" indent="-171450" algn="l" rtl="0">
              <a:lnSpc>
                <a:spcPct val="100000"/>
              </a:lnSpc>
              <a:spcBef>
                <a:spcPts val="0"/>
              </a:spcBef>
              <a:spcAft>
                <a:spcPts val="0"/>
              </a:spcAft>
              <a:buSzPts val="1400"/>
              <a:buFont typeface="Calibri"/>
              <a:buChar char="-"/>
            </a:pPr>
            <a:r>
              <a:rPr lang="no-NO"/>
              <a:t>Skriv gjerne notater underveis, og husk å la alle på gruppen slippe til!</a:t>
            </a:r>
            <a:endParaRPr/>
          </a:p>
          <a:p>
            <a:pPr marL="171450" lvl="0" indent="-82550" algn="l" rtl="0">
              <a:lnSpc>
                <a:spcPct val="100000"/>
              </a:lnSpc>
              <a:spcBef>
                <a:spcPts val="0"/>
              </a:spcBef>
              <a:spcAft>
                <a:spcPts val="0"/>
              </a:spcAft>
              <a:buSzPts val="1400"/>
              <a:buFont typeface="Calibri"/>
              <a:buNone/>
            </a:pPr>
            <a:endParaRPr/>
          </a:p>
        </p:txBody>
      </p:sp>
      <p:sp>
        <p:nvSpPr>
          <p:cNvPr id="221" name="Google Shape;221;g29e0ed0519a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2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Her er en liten videosnutt (som er laget av partene i staten) som sier noe om…</a:t>
            </a:r>
            <a:r>
              <a:rPr lang="no-NO" i="1" dirty="0"/>
              <a:t> </a:t>
            </a:r>
            <a:r>
              <a:rPr lang="nb-NO" i="1" dirty="0"/>
              <a:t>(sett inn valgt tema) </a:t>
            </a:r>
            <a:r>
              <a:rPr lang="no-NO" dirty="0"/>
              <a:t>og som setter konteksten for gruppearbeidet</a:t>
            </a:r>
            <a:r>
              <a:rPr lang="no-NO" i="1" dirty="0"/>
              <a:t> (avhenger av video valgt)</a:t>
            </a:r>
            <a:r>
              <a:rPr lang="no-NO" dirty="0"/>
              <a:t>.</a:t>
            </a:r>
            <a:endParaRPr dirty="0"/>
          </a:p>
          <a:p>
            <a:pPr marL="0" lvl="0" indent="0" algn="l" rtl="0">
              <a:lnSpc>
                <a:spcPct val="150000"/>
              </a:lnSpc>
              <a:spcBef>
                <a:spcPts val="100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Denne siden er valgfri. Hvis du velger å bruke den, husk å fjerne teksten i kursiv på siden før samling.</a:t>
            </a:r>
            <a:endParaRPr dirty="0"/>
          </a:p>
          <a:p>
            <a:pPr marL="171450" lvl="0" indent="-171450" algn="l" rtl="0">
              <a:lnSpc>
                <a:spcPct val="100000"/>
              </a:lnSpc>
              <a:spcBef>
                <a:spcPts val="0"/>
              </a:spcBef>
              <a:spcAft>
                <a:spcPts val="0"/>
              </a:spcAft>
              <a:buSzPts val="1400"/>
              <a:buFont typeface="Calibri"/>
              <a:buChar char="-"/>
            </a:pPr>
            <a:r>
              <a:rPr lang="no-NO" dirty="0"/>
              <a:t>Her er forslag til videoer (laget av partene i staten) som kan være aktuelle å vise. Følg fremgangsmåten i sliden for å legge den inn</a:t>
            </a:r>
            <a:r>
              <a:rPr lang="nb-NO" dirty="0"/>
              <a: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om partene i staten: </a:t>
            </a:r>
            <a:r>
              <a:rPr lang="nb-NO" u="sng" dirty="0">
                <a:solidFill>
                  <a:schemeClr val="hlink"/>
                </a:solidFill>
                <a:hlinkClick r:id="rId3"/>
              </a:rPr>
              <a:t>https://vimeo.com/783291116</a:t>
            </a:r>
            <a:endParaRPr lang="nb-NO"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som illustrerer et dilemma der leder og tillitsvalgte er uenige: </a:t>
            </a:r>
            <a:r>
              <a:rPr lang="nb-NO" u="sng" dirty="0">
                <a:solidFill>
                  <a:schemeClr val="hlink"/>
                </a:solidFill>
                <a:hlinkClick r:id="rId4"/>
              </a:rPr>
              <a:t>https://vimeo.com/showcase/4000226/video/170850222</a:t>
            </a:r>
            <a:r>
              <a:rPr lang="nb-NO" dirty="0"/>
              <a:t> (frem til 0:44)</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om hovedavtalen og hovedtariffavtalen: </a:t>
            </a:r>
            <a:r>
              <a:rPr lang="nb-NO" u="sng" dirty="0">
                <a:solidFill>
                  <a:schemeClr val="hlink"/>
                </a:solidFill>
                <a:hlinkClick r:id="rId5"/>
              </a:rPr>
              <a:t>https://vimeo.com/783290997</a:t>
            </a:r>
            <a:endParaRPr lang="nb-NO"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lang="nb-NO" dirty="0"/>
              <a:t>Lenke til video om omstilling: </a:t>
            </a:r>
            <a:r>
              <a:rPr lang="nb-NO" u="sng" dirty="0">
                <a:solidFill>
                  <a:schemeClr val="hlink"/>
                </a:solidFill>
                <a:hlinkClick r:id="rId6"/>
              </a:rPr>
              <a:t>https://arbeidsgiver.dfo.no/omstilling-og-endring/prosess-en-omstilling</a:t>
            </a:r>
            <a:r>
              <a:rPr lang="nb-NO" dirty="0"/>
              <a:t> </a:t>
            </a:r>
          </a:p>
          <a:p>
            <a:pPr marL="171450" lvl="0" indent="-171450" algn="l" rtl="0">
              <a:lnSpc>
                <a:spcPct val="150000"/>
              </a:lnSpc>
              <a:spcBef>
                <a:spcPts val="1000"/>
              </a:spcBef>
              <a:spcAft>
                <a:spcPts val="0"/>
              </a:spcAft>
              <a:buSzPts val="1400"/>
              <a:buFont typeface="Calibri"/>
              <a:buChar char="-"/>
            </a:pPr>
            <a:r>
              <a:rPr lang="no-NO" b="1" dirty="0"/>
              <a:t>OBS! Hvis du vil vise video må du teste lyden før samlingen og sørge for at du får spilt av lyd i rommet.</a:t>
            </a:r>
            <a:endParaRPr dirty="0"/>
          </a:p>
          <a:p>
            <a:pPr marL="0" lvl="0" indent="0" algn="l" rtl="0">
              <a:lnSpc>
                <a:spcPct val="150000"/>
              </a:lnSpc>
              <a:spcBef>
                <a:spcPts val="1000"/>
              </a:spcBef>
              <a:spcAft>
                <a:spcPts val="0"/>
              </a:spcAft>
              <a:buSzPts val="1400"/>
              <a:buNone/>
            </a:pPr>
            <a:endParaRPr dirty="0"/>
          </a:p>
        </p:txBody>
      </p:sp>
      <p:sp>
        <p:nvSpPr>
          <p:cNvPr id="230" name="Google Shape;2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2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Før vi begynner, bruk et par minutter på en </a:t>
            </a:r>
            <a:r>
              <a:rPr lang="no-NO" u="sng" dirty="0"/>
              <a:t>kort</a:t>
            </a:r>
            <a:r>
              <a:rPr lang="no-NO" dirty="0"/>
              <a:t> presentasjonsrunde i gruppen! Her er "kort" understreket, det holder med navn og virksomhet.</a:t>
            </a:r>
            <a:endParaRPr dirty="0"/>
          </a:p>
          <a:p>
            <a:pPr marL="171450" lvl="0" indent="-171450" algn="l" rtl="0">
              <a:lnSpc>
                <a:spcPct val="100000"/>
              </a:lnSpc>
              <a:spcBef>
                <a:spcPts val="0"/>
              </a:spcBef>
              <a:spcAft>
                <a:spcPts val="0"/>
              </a:spcAft>
              <a:buSzPts val="1400"/>
              <a:buFont typeface="Calibri"/>
              <a:buChar char="-"/>
            </a:pPr>
            <a:r>
              <a:rPr lang="no-NO" dirty="0"/>
              <a:t>Hvis dere ikke rekker gjennom alle, kan dere fullføre runden etter at dere har blitt presentert for selve oppgavene.</a:t>
            </a:r>
            <a:endParaRPr dirty="0"/>
          </a:p>
          <a:p>
            <a:pPr marL="171450" lvl="0" indent="-171450" algn="l" rtl="0">
              <a:lnSpc>
                <a:spcPct val="100000"/>
              </a:lnSpc>
              <a:spcBef>
                <a:spcPts val="0"/>
              </a:spcBef>
              <a:spcAft>
                <a:spcPts val="0"/>
              </a:spcAft>
              <a:buSzPts val="1400"/>
              <a:buFont typeface="Calibri"/>
              <a:buChar char="-"/>
            </a:pPr>
            <a:r>
              <a:rPr lang="no-NO" dirty="0"/>
              <a:t>Sett i gang!</a:t>
            </a:r>
            <a:endParaRPr dirty="0"/>
          </a:p>
          <a:p>
            <a:pPr marL="0" lvl="0" indent="0" algn="l" rtl="0">
              <a:lnSpc>
                <a:spcPct val="150000"/>
              </a:lnSpc>
              <a:spcBef>
                <a:spcPts val="100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Hvis du vet at alle på gruppene kjenner hverandre fra før, kan denne droppes. </a:t>
            </a:r>
            <a:endParaRPr dirty="0"/>
          </a:p>
          <a:p>
            <a:pPr marL="0" lvl="0" indent="0" algn="l" rtl="0">
              <a:lnSpc>
                <a:spcPct val="100000"/>
              </a:lnSpc>
              <a:spcBef>
                <a:spcPts val="0"/>
              </a:spcBef>
              <a:spcAft>
                <a:spcPts val="0"/>
              </a:spcAft>
              <a:buSzPts val="1400"/>
              <a:buFont typeface="Calibri"/>
              <a:buNone/>
            </a:pPr>
            <a:endParaRPr dirty="0"/>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e0ed0519a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9e0ed0519a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dirty="0"/>
              <a:t>Anslått tidsbruk på dette lysarket:</a:t>
            </a:r>
            <a:r>
              <a:rPr lang="no-NO" dirty="0"/>
              <a:t> 3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Tips til hva du kan si til dette lysarket:</a:t>
            </a:r>
            <a:endParaRPr dirty="0"/>
          </a:p>
          <a:p>
            <a:pPr marL="171450" lvl="0" indent="-171450" algn="l" rtl="0">
              <a:lnSpc>
                <a:spcPct val="100000"/>
              </a:lnSpc>
              <a:spcBef>
                <a:spcPts val="0"/>
              </a:spcBef>
              <a:spcAft>
                <a:spcPts val="0"/>
              </a:spcAft>
              <a:buSzPts val="1400"/>
              <a:buFont typeface="Calibri"/>
              <a:buChar char="-"/>
            </a:pPr>
            <a:r>
              <a:rPr lang="no-NO" dirty="0"/>
              <a:t>Da skal dere få se temaene for gruppeoppgavene.</a:t>
            </a:r>
            <a:endParaRPr dirty="0"/>
          </a:p>
          <a:p>
            <a:pPr marL="171450" lvl="0" indent="-171450" algn="l" rtl="0">
              <a:lnSpc>
                <a:spcPct val="100000"/>
              </a:lnSpc>
              <a:spcBef>
                <a:spcPts val="0"/>
              </a:spcBef>
              <a:spcAft>
                <a:spcPts val="0"/>
              </a:spcAft>
              <a:buSzPts val="1400"/>
              <a:buFont typeface="Calibri"/>
              <a:buChar char="-"/>
            </a:pPr>
            <a:r>
              <a:rPr lang="no-NO" dirty="0"/>
              <a:t>Det er 5 dere kan velge mellom på gruppen, og hvert tema inne har flere spørsmål og refleksjonsoppgaver. De fem temaene er:</a:t>
            </a:r>
            <a:endParaRPr dirty="0"/>
          </a:p>
          <a:p>
            <a:pPr marL="914400" lvl="1" indent="-228600" algn="l" rtl="0">
              <a:lnSpc>
                <a:spcPct val="100000"/>
              </a:lnSpc>
              <a:spcBef>
                <a:spcPts val="0"/>
              </a:spcBef>
              <a:spcAft>
                <a:spcPts val="0"/>
              </a:spcAft>
              <a:buSzPts val="1400"/>
              <a:buFont typeface="Courier New"/>
              <a:buChar char="o"/>
            </a:pPr>
            <a:r>
              <a:rPr lang="no-NO" dirty="0"/>
              <a:t>Likeverdige parter og reell medbestemmelse</a:t>
            </a:r>
            <a:endParaRPr dirty="0"/>
          </a:p>
          <a:p>
            <a:pPr marL="914400" lvl="1" indent="-228600" algn="l" rtl="0">
              <a:lnSpc>
                <a:spcPct val="100000"/>
              </a:lnSpc>
              <a:spcBef>
                <a:spcPts val="0"/>
              </a:spcBef>
              <a:spcAft>
                <a:spcPts val="0"/>
              </a:spcAft>
              <a:buSzPts val="1400"/>
              <a:buFont typeface="Courier New"/>
              <a:buChar char="o"/>
            </a:pPr>
            <a:r>
              <a:rPr lang="no-NO" dirty="0"/>
              <a:t>Samarbeider vi om de riktige sakene?</a:t>
            </a:r>
            <a:endParaRPr dirty="0"/>
          </a:p>
          <a:p>
            <a:pPr marL="914400" lvl="1" indent="-228600" algn="l" rtl="0">
              <a:lnSpc>
                <a:spcPct val="100000"/>
              </a:lnSpc>
              <a:spcBef>
                <a:spcPts val="0"/>
              </a:spcBef>
              <a:spcAft>
                <a:spcPts val="0"/>
              </a:spcAft>
              <a:buSzPts val="1400"/>
              <a:buFont typeface="Courier New"/>
              <a:buChar char="o"/>
            </a:pPr>
            <a:r>
              <a:rPr lang="no-NO" dirty="0"/>
              <a:t>Balansen mellom arbeidsgivers styringsrett og medbestemmelse</a:t>
            </a:r>
            <a:endParaRPr dirty="0"/>
          </a:p>
          <a:p>
            <a:pPr marL="914400" lvl="1" indent="-228600" algn="l" rtl="0">
              <a:lnSpc>
                <a:spcPct val="100000"/>
              </a:lnSpc>
              <a:spcBef>
                <a:spcPts val="0"/>
              </a:spcBef>
              <a:spcAft>
                <a:spcPts val="0"/>
              </a:spcAft>
              <a:buSzPts val="1400"/>
              <a:buFont typeface="Courier New"/>
              <a:buChar char="o"/>
            </a:pPr>
            <a:r>
              <a:rPr lang="no-NO" dirty="0"/>
              <a:t>Evaluering og utvikling av partssamarbeidet</a:t>
            </a:r>
            <a:endParaRPr dirty="0"/>
          </a:p>
          <a:p>
            <a:pPr marL="914400" lvl="1" indent="-228600" algn="l" rtl="0">
              <a:lnSpc>
                <a:spcPct val="100000"/>
              </a:lnSpc>
              <a:spcBef>
                <a:spcPts val="0"/>
              </a:spcBef>
              <a:spcAft>
                <a:spcPts val="0"/>
              </a:spcAft>
              <a:buSzPts val="1400"/>
              <a:buFont typeface="Courier New"/>
              <a:buChar char="o"/>
            </a:pPr>
            <a:r>
              <a:rPr lang="no-NO" dirty="0"/>
              <a:t>Rolleforståelse</a:t>
            </a:r>
            <a:endParaRPr dirty="0"/>
          </a:p>
          <a:p>
            <a:pPr marL="171450" lvl="0" indent="-171450" algn="l" rtl="0">
              <a:lnSpc>
                <a:spcPct val="100000"/>
              </a:lnSpc>
              <a:spcBef>
                <a:spcPts val="0"/>
              </a:spcBef>
              <a:spcAft>
                <a:spcPts val="0"/>
              </a:spcAft>
              <a:buSzPts val="1400"/>
              <a:buFont typeface="Calibri"/>
              <a:buChar char="-"/>
            </a:pPr>
            <a:r>
              <a:rPr lang="no-NO" dirty="0"/>
              <a:t>Hver gruppe rekker kun å prate om ett tema. Dere skal få lov til å velge hvilket tema dere ønsker å prate om innad i gruppen.</a:t>
            </a:r>
            <a:endParaRPr dirty="0"/>
          </a:p>
          <a:p>
            <a:pPr marL="171450" lvl="0" indent="-171450" algn="l" rtl="0">
              <a:lnSpc>
                <a:spcPct val="100000"/>
              </a:lnSpc>
              <a:spcBef>
                <a:spcPts val="0"/>
              </a:spcBef>
              <a:spcAft>
                <a:spcPts val="0"/>
              </a:spcAft>
              <a:buSzPts val="1400"/>
              <a:buFont typeface="Calibri"/>
              <a:buChar char="-"/>
            </a:pPr>
            <a:r>
              <a:rPr lang="no-NO" dirty="0"/>
              <a:t>Bruk først litt tid individuelt til å tenke hvilket tema du ønsker, så kan dere ta en runde rundt bordet på gruppen og høre alles forslag, for så å bestemme dere for det temaet som har fått flest stemmer.</a:t>
            </a:r>
            <a:endParaRPr dirty="0"/>
          </a:p>
          <a:p>
            <a:pPr marL="171450" lvl="0" indent="-171450" algn="l" rtl="0">
              <a:lnSpc>
                <a:spcPct val="100000"/>
              </a:lnSpc>
              <a:spcBef>
                <a:spcPts val="0"/>
              </a:spcBef>
              <a:spcAft>
                <a:spcPts val="0"/>
              </a:spcAft>
              <a:buSzPts val="1400"/>
              <a:buFont typeface="Calibri"/>
              <a:buChar char="-"/>
            </a:pPr>
            <a:r>
              <a:rPr lang="no-NO" i="1" dirty="0"/>
              <a:t>Etter et par minutter: </a:t>
            </a:r>
            <a:r>
              <a:rPr lang="no-NO" dirty="0"/>
              <a:t>Da håper jeg alle gruppene har kommet frem til et tema de vil prate om.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o-NO" b="1" dirty="0"/>
              <a:t>Husk:</a:t>
            </a:r>
            <a:endParaRPr dirty="0"/>
          </a:p>
          <a:p>
            <a:pPr marL="171450" lvl="0" indent="-171450" algn="l" rtl="0">
              <a:lnSpc>
                <a:spcPct val="100000"/>
              </a:lnSpc>
              <a:spcBef>
                <a:spcPts val="0"/>
              </a:spcBef>
              <a:spcAft>
                <a:spcPts val="0"/>
              </a:spcAft>
              <a:buSzPts val="1400"/>
              <a:buFont typeface="Calibri"/>
              <a:buChar char="-"/>
            </a:pPr>
            <a:r>
              <a:rPr lang="no-NO" dirty="0"/>
              <a:t>Denne siden må tilpasses før den skal brukes:</a:t>
            </a:r>
            <a:endParaRPr dirty="0"/>
          </a:p>
          <a:p>
            <a:pPr marL="628650" lvl="1" indent="-171450" algn="l" rtl="0">
              <a:lnSpc>
                <a:spcPct val="100000"/>
              </a:lnSpc>
              <a:spcBef>
                <a:spcPts val="0"/>
              </a:spcBef>
              <a:spcAft>
                <a:spcPts val="0"/>
              </a:spcAft>
              <a:buSzPts val="1400"/>
              <a:buFont typeface="Courier New"/>
              <a:buChar char="o"/>
            </a:pPr>
            <a:r>
              <a:rPr lang="no-NO" dirty="0"/>
              <a:t>Fjern boksen øverst til høyre</a:t>
            </a:r>
            <a:endParaRPr dirty="0"/>
          </a:p>
          <a:p>
            <a:pPr marL="628650" lvl="1" indent="-171450" algn="l" rtl="0">
              <a:lnSpc>
                <a:spcPct val="100000"/>
              </a:lnSpc>
              <a:spcBef>
                <a:spcPts val="0"/>
              </a:spcBef>
              <a:spcAft>
                <a:spcPts val="0"/>
              </a:spcAft>
              <a:buSzPts val="1400"/>
              <a:buFont typeface="Courier New"/>
              <a:buChar char="o"/>
            </a:pPr>
            <a:r>
              <a:rPr lang="no-NO" dirty="0"/>
              <a:t>Slett side 10 og 11 i presentasjonen (som kun skal brukes dersom at tema er valgt på forhånd)</a:t>
            </a:r>
            <a:endParaRPr dirty="0"/>
          </a:p>
          <a:p>
            <a:pPr marL="0" lvl="0" indent="0" algn="l" rtl="0">
              <a:lnSpc>
                <a:spcPct val="100000"/>
              </a:lnSpc>
              <a:spcBef>
                <a:spcPts val="0"/>
              </a:spcBef>
              <a:spcAft>
                <a:spcPts val="0"/>
              </a:spcAft>
              <a:buSzPts val="1400"/>
              <a:buNone/>
            </a:pPr>
            <a:endParaRPr dirty="0"/>
          </a:p>
        </p:txBody>
      </p:sp>
      <p:sp>
        <p:nvSpPr>
          <p:cNvPr id="247" name="Google Shape;247;g29e0ed0519a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e0492db5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b="1"/>
              <a:t>Anslått tidsbruk på dette lysarket:</a:t>
            </a:r>
            <a:r>
              <a:rPr lang="no-NO"/>
              <a:t> 45 min (la denne oppgavesiden være på storskjerm resten av timen)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Tips til hva du kan si til dette lysarket:</a:t>
            </a:r>
            <a:endParaRPr/>
          </a:p>
          <a:p>
            <a:pPr marL="171450" lvl="0" indent="-171450" algn="l" rtl="0">
              <a:lnSpc>
                <a:spcPct val="100000"/>
              </a:lnSpc>
              <a:spcBef>
                <a:spcPts val="0"/>
              </a:spcBef>
              <a:spcAft>
                <a:spcPts val="0"/>
              </a:spcAft>
              <a:buSzPts val="1400"/>
              <a:buFont typeface="Calibri"/>
              <a:buChar char="-"/>
            </a:pPr>
            <a:r>
              <a:rPr lang="no-NO"/>
              <a:t>Uavhengig av tema valgt, vil dere jobbe dere gjennom nåsituasjon, ønsket fremtidsbilde og hvordan å komme fra nåsituasjon til fremtidsbildet innen tema. Dere vil få konkrete hjelpespørsmål til valgt tema.</a:t>
            </a:r>
            <a:endParaRPr/>
          </a:p>
          <a:p>
            <a:pPr marL="171450" lvl="0" indent="-171450" algn="l" rtl="0">
              <a:lnSpc>
                <a:spcPct val="100000"/>
              </a:lnSpc>
              <a:spcBef>
                <a:spcPts val="0"/>
              </a:spcBef>
              <a:spcAft>
                <a:spcPts val="0"/>
              </a:spcAft>
              <a:buSzPts val="1400"/>
              <a:buFont typeface="Calibri"/>
              <a:buChar char="-"/>
            </a:pPr>
            <a:r>
              <a:rPr lang="no-NO"/>
              <a:t>På bordene finner dere oppgaveark for alle temaene. Velg det oppgavearket som samstemmer med deres tema og følg instruksene der!</a:t>
            </a:r>
            <a:endParaRPr/>
          </a:p>
          <a:p>
            <a:pPr marL="171450" lvl="0" indent="-171450" algn="l" rtl="0">
              <a:lnSpc>
                <a:spcPct val="100000"/>
              </a:lnSpc>
              <a:spcBef>
                <a:spcPts val="0"/>
              </a:spcBef>
              <a:spcAft>
                <a:spcPts val="0"/>
              </a:spcAft>
              <a:buSzPts val="1400"/>
              <a:buFont typeface="Calibri"/>
              <a:buChar char="-"/>
            </a:pPr>
            <a:r>
              <a:rPr lang="no-NO"/>
              <a:t>Jeg kommer til å hjelpe dere med å styre tiden, og gi beskjed om når det er hensiktsmessig at dere beveger dere over til neste del (for eksempel fra nåsituasjon til fremtidsbilde)</a:t>
            </a:r>
            <a:endParaRPr/>
          </a:p>
          <a:p>
            <a:pPr marL="171450" lvl="0" indent="-171450" algn="l" rtl="0">
              <a:lnSpc>
                <a:spcPct val="100000"/>
              </a:lnSpc>
              <a:spcBef>
                <a:spcPts val="0"/>
              </a:spcBef>
              <a:spcAft>
                <a:spcPts val="0"/>
              </a:spcAft>
              <a:buSzPts val="1400"/>
              <a:buFont typeface="Calibri"/>
              <a:buChar char="-"/>
            </a:pPr>
            <a:r>
              <a:rPr lang="no-NO"/>
              <a:t>Sett i gang!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o-NO" b="1"/>
              <a:t>Husk:</a:t>
            </a:r>
            <a:endParaRPr/>
          </a:p>
          <a:p>
            <a:pPr marL="171450" lvl="0" indent="-171450" algn="l" rtl="0">
              <a:lnSpc>
                <a:spcPct val="100000"/>
              </a:lnSpc>
              <a:spcBef>
                <a:spcPts val="0"/>
              </a:spcBef>
              <a:spcAft>
                <a:spcPts val="0"/>
              </a:spcAft>
              <a:buSzPts val="1400"/>
              <a:buFont typeface="Calibri"/>
              <a:buChar char="-"/>
            </a:pPr>
            <a:r>
              <a:rPr lang="no-NO"/>
              <a:t>Denne siden må tilpasses før den skal brukes:</a:t>
            </a:r>
            <a:endParaRPr/>
          </a:p>
          <a:p>
            <a:pPr marL="628650" lvl="1" indent="-171450" algn="l" rtl="0">
              <a:lnSpc>
                <a:spcPct val="100000"/>
              </a:lnSpc>
              <a:spcBef>
                <a:spcPts val="0"/>
              </a:spcBef>
              <a:spcAft>
                <a:spcPts val="0"/>
              </a:spcAft>
              <a:buSzPts val="1400"/>
              <a:buFont typeface="Courier New"/>
              <a:buChar char="o"/>
            </a:pPr>
            <a:r>
              <a:rPr lang="no-NO"/>
              <a:t>Fjern boksen øverst til høyre</a:t>
            </a:r>
            <a:endParaRPr/>
          </a:p>
          <a:p>
            <a:pPr marL="171450" lvl="0" indent="-171450" algn="l" rtl="0">
              <a:lnSpc>
                <a:spcPct val="100000"/>
              </a:lnSpc>
              <a:spcBef>
                <a:spcPts val="0"/>
              </a:spcBef>
              <a:spcAft>
                <a:spcPts val="0"/>
              </a:spcAft>
              <a:buSzPts val="1400"/>
              <a:buFont typeface="Calibri"/>
              <a:buChar char="-"/>
            </a:pPr>
            <a:r>
              <a:rPr lang="no-NO"/>
              <a:t>La denne oppgavesiden være på storskjerm resten av timen!</a:t>
            </a:r>
            <a:endParaRPr/>
          </a:p>
          <a:p>
            <a:pPr marL="171450" lvl="0" indent="-171450" algn="l" rtl="0">
              <a:lnSpc>
                <a:spcPct val="100000"/>
              </a:lnSpc>
              <a:spcBef>
                <a:spcPts val="0"/>
              </a:spcBef>
              <a:spcAft>
                <a:spcPts val="0"/>
              </a:spcAft>
              <a:buSzPts val="1400"/>
              <a:buFont typeface="Calibri"/>
              <a:buChar char="-"/>
            </a:pPr>
            <a:r>
              <a:rPr lang="no-NO"/>
              <a:t>Husk å hjelp gruppene med å styre tiden. Her er forslag til hvor mange minutter du kan la gå før du gir beskjed i fellesskap om at de kan gå over til neste del (</a:t>
            </a:r>
            <a:r>
              <a:rPr lang="no-NO" i="1"/>
              <a:t>NB: Tiden avhenger også av hvor mye tid som har gått så langt, og om du vil ha en uavhengig spørsmålsdel på starten eller slutten eller ikke (Slido/Mentimeter/annet). Så vær litt fleksibel her og gjør tilpasninger underveis</a:t>
            </a:r>
            <a:r>
              <a:rPr lang="no-NO"/>
              <a:t>):</a:t>
            </a:r>
            <a:endParaRPr/>
          </a:p>
          <a:p>
            <a:pPr marL="628650" lvl="1" indent="-171450" algn="l" rtl="0">
              <a:lnSpc>
                <a:spcPct val="100000"/>
              </a:lnSpc>
              <a:spcBef>
                <a:spcPts val="0"/>
              </a:spcBef>
              <a:spcAft>
                <a:spcPts val="0"/>
              </a:spcAft>
              <a:buSzPts val="1400"/>
              <a:buFont typeface="Courier New"/>
              <a:buChar char="o"/>
            </a:pPr>
            <a:r>
              <a:rPr lang="no-NO"/>
              <a:t>Nåsituasjon: ca. 15 min</a:t>
            </a:r>
            <a:endParaRPr/>
          </a:p>
          <a:p>
            <a:pPr marL="628650" lvl="1" indent="-171450" algn="l" rtl="0">
              <a:lnSpc>
                <a:spcPct val="100000"/>
              </a:lnSpc>
              <a:spcBef>
                <a:spcPts val="0"/>
              </a:spcBef>
              <a:spcAft>
                <a:spcPts val="0"/>
              </a:spcAft>
              <a:buSzPts val="1400"/>
              <a:buFont typeface="Courier New"/>
              <a:buChar char="o"/>
            </a:pPr>
            <a:r>
              <a:rPr lang="no-NO"/>
              <a:t>Fremtidsbilde + Grep for å tette gap: ca. 30 min</a:t>
            </a:r>
            <a:endParaRPr/>
          </a:p>
        </p:txBody>
      </p:sp>
      <p:sp>
        <p:nvSpPr>
          <p:cNvPr id="267" name="Google Shape;267;g29e0492db5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14"/>
        <p:cNvGrpSpPr/>
        <p:nvPr/>
      </p:nvGrpSpPr>
      <p:grpSpPr>
        <a:xfrm>
          <a:off x="0" y="0"/>
          <a:ext cx="0" cy="0"/>
          <a:chOff x="0" y="0"/>
          <a:chExt cx="0" cy="0"/>
        </a:xfrm>
      </p:grpSpPr>
      <p:sp>
        <p:nvSpPr>
          <p:cNvPr id="15" name="Google Shape;15;p27">
            <a:extLst>
              <a:ext uri="{C183D7F6-B498-43B3-948B-1728B52AA6E4}">
                <adec:decorative xmlns:adec="http://schemas.microsoft.com/office/drawing/2017/decorative" val="1"/>
              </a:ext>
            </a:extLst>
          </p:cNvPr>
          <p:cNvSpPr/>
          <p:nvPr/>
        </p:nvSpPr>
        <p:spPr>
          <a:xfrm>
            <a:off x="0" y="6712721"/>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7">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Brødtekst"/>
          <p:cNvSpPr txBox="1">
            <a:spLocks noGrp="1"/>
          </p:cNvSpPr>
          <p:nvPr>
            <p:ph type="body" idx="1"/>
          </p:nvPr>
        </p:nvSpPr>
        <p:spPr>
          <a:xfrm>
            <a:off x="831850" y="4250177"/>
            <a:ext cx="6867911" cy="1461916"/>
          </a:xfrm>
          <a:prstGeom prst="rect">
            <a:avLst/>
          </a:prstGeom>
          <a:noFill/>
          <a:ln>
            <a:noFill/>
          </a:ln>
        </p:spPr>
        <p:txBody>
          <a:bodyPr spcFirstLastPara="1" wrap="square" lIns="91425" tIns="45700" rIns="91425" bIns="45700" anchor="t" anchorCtr="0">
            <a:normAutofit/>
          </a:bodyPr>
          <a:lstStyle>
            <a:lvl1pPr marL="0" lvl="0" indent="-317500" algn="l">
              <a:lnSpc>
                <a:spcPct val="150000"/>
              </a:lnSpc>
              <a:spcBef>
                <a:spcPts val="0"/>
              </a:spcBef>
              <a:spcAft>
                <a:spcPts val="0"/>
              </a:spcAft>
              <a:buClr>
                <a:schemeClr val="dk1"/>
              </a:buClr>
              <a:buSzPts val="1400"/>
              <a:buFont typeface="Arial"/>
              <a:buChar char="•"/>
              <a:defRPr sz="1400">
                <a:solidFill>
                  <a:schemeClr val="dk1"/>
                </a:solidFill>
              </a:defRPr>
            </a:lvl1pPr>
            <a:lvl2pPr marL="914400" lvl="1" indent="-228600" algn="l">
              <a:lnSpc>
                <a:spcPct val="90000"/>
              </a:lnSpc>
              <a:spcBef>
                <a:spcPts val="500"/>
              </a:spcBef>
              <a:spcAft>
                <a:spcPts val="0"/>
              </a:spcAft>
              <a:buClr>
                <a:srgbClr val="978888"/>
              </a:buClr>
              <a:buSzPts val="2000"/>
              <a:buNone/>
              <a:defRPr sz="2000">
                <a:solidFill>
                  <a:srgbClr val="978888"/>
                </a:solidFill>
              </a:defRPr>
            </a:lvl2pPr>
            <a:lvl3pPr marL="1371600" lvl="2" indent="-228600" algn="l">
              <a:lnSpc>
                <a:spcPct val="90000"/>
              </a:lnSpc>
              <a:spcBef>
                <a:spcPts val="500"/>
              </a:spcBef>
              <a:spcAft>
                <a:spcPts val="0"/>
              </a:spcAft>
              <a:buClr>
                <a:srgbClr val="978888"/>
              </a:buClr>
              <a:buSzPts val="1800"/>
              <a:buNone/>
              <a:defRPr sz="1800">
                <a:solidFill>
                  <a:srgbClr val="978888"/>
                </a:solidFill>
              </a:defRPr>
            </a:lvl3pPr>
            <a:lvl4pPr marL="1828800" lvl="3" indent="-228600" algn="l">
              <a:lnSpc>
                <a:spcPct val="90000"/>
              </a:lnSpc>
              <a:spcBef>
                <a:spcPts val="500"/>
              </a:spcBef>
              <a:spcAft>
                <a:spcPts val="0"/>
              </a:spcAft>
              <a:buClr>
                <a:srgbClr val="978888"/>
              </a:buClr>
              <a:buSzPts val="1600"/>
              <a:buNone/>
              <a:defRPr sz="1600">
                <a:solidFill>
                  <a:srgbClr val="978888"/>
                </a:solidFill>
              </a:defRPr>
            </a:lvl4pPr>
            <a:lvl5pPr marL="2286000" lvl="4" indent="-228600" algn="l">
              <a:lnSpc>
                <a:spcPct val="90000"/>
              </a:lnSpc>
              <a:spcBef>
                <a:spcPts val="500"/>
              </a:spcBef>
              <a:spcAft>
                <a:spcPts val="0"/>
              </a:spcAft>
              <a:buClr>
                <a:srgbClr val="978888"/>
              </a:buClr>
              <a:buSzPts val="1600"/>
              <a:buNone/>
              <a:defRPr sz="1600">
                <a:solidFill>
                  <a:srgbClr val="978888"/>
                </a:solidFill>
              </a:defRPr>
            </a:lvl5pPr>
            <a:lvl6pPr marL="2743200" lvl="5" indent="-228600" algn="l">
              <a:lnSpc>
                <a:spcPct val="90000"/>
              </a:lnSpc>
              <a:spcBef>
                <a:spcPts val="500"/>
              </a:spcBef>
              <a:spcAft>
                <a:spcPts val="0"/>
              </a:spcAft>
              <a:buClr>
                <a:srgbClr val="978888"/>
              </a:buClr>
              <a:buSzPts val="1600"/>
              <a:buNone/>
              <a:defRPr sz="1600">
                <a:solidFill>
                  <a:srgbClr val="978888"/>
                </a:solidFill>
              </a:defRPr>
            </a:lvl6pPr>
            <a:lvl7pPr marL="3200400" lvl="6" indent="-228600" algn="l">
              <a:lnSpc>
                <a:spcPct val="90000"/>
              </a:lnSpc>
              <a:spcBef>
                <a:spcPts val="500"/>
              </a:spcBef>
              <a:spcAft>
                <a:spcPts val="0"/>
              </a:spcAft>
              <a:buClr>
                <a:srgbClr val="978888"/>
              </a:buClr>
              <a:buSzPts val="1600"/>
              <a:buNone/>
              <a:defRPr sz="1600">
                <a:solidFill>
                  <a:srgbClr val="978888"/>
                </a:solidFill>
              </a:defRPr>
            </a:lvl7pPr>
            <a:lvl8pPr marL="3657600" lvl="7" indent="-228600" algn="l">
              <a:lnSpc>
                <a:spcPct val="90000"/>
              </a:lnSpc>
              <a:spcBef>
                <a:spcPts val="500"/>
              </a:spcBef>
              <a:spcAft>
                <a:spcPts val="0"/>
              </a:spcAft>
              <a:buClr>
                <a:srgbClr val="978888"/>
              </a:buClr>
              <a:buSzPts val="1600"/>
              <a:buNone/>
              <a:defRPr sz="1600">
                <a:solidFill>
                  <a:srgbClr val="978888"/>
                </a:solidFill>
              </a:defRPr>
            </a:lvl8pPr>
            <a:lvl9pPr marL="4114800" lvl="8" indent="-228600" algn="l">
              <a:lnSpc>
                <a:spcPct val="90000"/>
              </a:lnSpc>
              <a:spcBef>
                <a:spcPts val="500"/>
              </a:spcBef>
              <a:spcAft>
                <a:spcPts val="0"/>
              </a:spcAft>
              <a:buClr>
                <a:srgbClr val="978888"/>
              </a:buClr>
              <a:buSzPts val="1600"/>
              <a:buNone/>
              <a:defRPr sz="1600">
                <a:solidFill>
                  <a:srgbClr val="978888"/>
                </a:solidFill>
              </a:defRPr>
            </a:lvl9pPr>
          </a:lstStyle>
          <a:p>
            <a:endParaRPr dirty="0"/>
          </a:p>
        </p:txBody>
      </p:sp>
      <p:sp>
        <p:nvSpPr>
          <p:cNvPr id="16" name="Overskrift"/>
          <p:cNvSpPr txBox="1">
            <a:spLocks noGrp="1"/>
          </p:cNvSpPr>
          <p:nvPr>
            <p:ph type="title"/>
          </p:nvPr>
        </p:nvSpPr>
        <p:spPr>
          <a:xfrm>
            <a:off x="831850" y="1280160"/>
            <a:ext cx="6861561" cy="2583919"/>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40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 name="Sidetall">
            <a:extLst>
              <a:ext uri="{FF2B5EF4-FFF2-40B4-BE49-F238E27FC236}">
                <a16:creationId xmlns:a16="http://schemas.microsoft.com/office/drawing/2014/main" id="{07B78A29-D430-09A0-7DD5-826EFFA7A3E2}"/>
              </a:ext>
            </a:extLst>
          </p:cNvPr>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fld id="{00000000-1234-1234-1234-123412341234}" type="slidenum">
              <a:rPr lang="no-NO" smtClean="0"/>
              <a:pPr/>
              <a:t>‹#›</a:t>
            </a:fld>
            <a:endParaRPr lang="no-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26"/>
        <p:cNvGrpSpPr/>
        <p:nvPr/>
      </p:nvGrpSpPr>
      <p:grpSpPr>
        <a:xfrm>
          <a:off x="0" y="0"/>
          <a:ext cx="0" cy="0"/>
          <a:chOff x="0" y="0"/>
          <a:chExt cx="0" cy="0"/>
        </a:xfrm>
      </p:grpSpPr>
      <p:sp>
        <p:nvSpPr>
          <p:cNvPr id="127" name="Google Shape;12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131"/>
        <p:cNvGrpSpPr/>
        <p:nvPr/>
      </p:nvGrpSpPr>
      <p:grpSpPr>
        <a:xfrm>
          <a:off x="0" y="0"/>
          <a:ext cx="0" cy="0"/>
          <a:chOff x="0" y="0"/>
          <a:chExt cx="0" cy="0"/>
        </a:xfrm>
      </p:grpSpPr>
      <p:sp>
        <p:nvSpPr>
          <p:cNvPr id="132" name="Google Shape;132;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978888"/>
              </a:buClr>
              <a:buSzPts val="2000"/>
              <a:buNone/>
              <a:defRPr sz="2000">
                <a:solidFill>
                  <a:srgbClr val="978888"/>
                </a:solidFill>
              </a:defRPr>
            </a:lvl2pPr>
            <a:lvl3pPr marL="1371600" lvl="2" indent="-228600" algn="l">
              <a:lnSpc>
                <a:spcPct val="90000"/>
              </a:lnSpc>
              <a:spcBef>
                <a:spcPts val="500"/>
              </a:spcBef>
              <a:spcAft>
                <a:spcPts val="0"/>
              </a:spcAft>
              <a:buClr>
                <a:srgbClr val="978888"/>
              </a:buClr>
              <a:buSzPts val="1800"/>
              <a:buNone/>
              <a:defRPr sz="1800">
                <a:solidFill>
                  <a:srgbClr val="978888"/>
                </a:solidFill>
              </a:defRPr>
            </a:lvl3pPr>
            <a:lvl4pPr marL="1828800" lvl="3" indent="-228600" algn="l">
              <a:lnSpc>
                <a:spcPct val="90000"/>
              </a:lnSpc>
              <a:spcBef>
                <a:spcPts val="500"/>
              </a:spcBef>
              <a:spcAft>
                <a:spcPts val="0"/>
              </a:spcAft>
              <a:buClr>
                <a:srgbClr val="978888"/>
              </a:buClr>
              <a:buSzPts val="1600"/>
              <a:buNone/>
              <a:defRPr sz="1600">
                <a:solidFill>
                  <a:srgbClr val="978888"/>
                </a:solidFill>
              </a:defRPr>
            </a:lvl4pPr>
            <a:lvl5pPr marL="2286000" lvl="4" indent="-228600" algn="l">
              <a:lnSpc>
                <a:spcPct val="90000"/>
              </a:lnSpc>
              <a:spcBef>
                <a:spcPts val="500"/>
              </a:spcBef>
              <a:spcAft>
                <a:spcPts val="0"/>
              </a:spcAft>
              <a:buClr>
                <a:srgbClr val="978888"/>
              </a:buClr>
              <a:buSzPts val="1600"/>
              <a:buNone/>
              <a:defRPr sz="1600">
                <a:solidFill>
                  <a:srgbClr val="978888"/>
                </a:solidFill>
              </a:defRPr>
            </a:lvl5pPr>
            <a:lvl6pPr marL="2743200" lvl="5" indent="-228600" algn="l">
              <a:lnSpc>
                <a:spcPct val="90000"/>
              </a:lnSpc>
              <a:spcBef>
                <a:spcPts val="500"/>
              </a:spcBef>
              <a:spcAft>
                <a:spcPts val="0"/>
              </a:spcAft>
              <a:buClr>
                <a:srgbClr val="978888"/>
              </a:buClr>
              <a:buSzPts val="1600"/>
              <a:buNone/>
              <a:defRPr sz="1600">
                <a:solidFill>
                  <a:srgbClr val="978888"/>
                </a:solidFill>
              </a:defRPr>
            </a:lvl6pPr>
            <a:lvl7pPr marL="3200400" lvl="6" indent="-228600" algn="l">
              <a:lnSpc>
                <a:spcPct val="90000"/>
              </a:lnSpc>
              <a:spcBef>
                <a:spcPts val="500"/>
              </a:spcBef>
              <a:spcAft>
                <a:spcPts val="0"/>
              </a:spcAft>
              <a:buClr>
                <a:srgbClr val="978888"/>
              </a:buClr>
              <a:buSzPts val="1600"/>
              <a:buNone/>
              <a:defRPr sz="1600">
                <a:solidFill>
                  <a:srgbClr val="978888"/>
                </a:solidFill>
              </a:defRPr>
            </a:lvl7pPr>
            <a:lvl8pPr marL="3657600" lvl="7" indent="-228600" algn="l">
              <a:lnSpc>
                <a:spcPct val="90000"/>
              </a:lnSpc>
              <a:spcBef>
                <a:spcPts val="500"/>
              </a:spcBef>
              <a:spcAft>
                <a:spcPts val="0"/>
              </a:spcAft>
              <a:buClr>
                <a:srgbClr val="978888"/>
              </a:buClr>
              <a:buSzPts val="1600"/>
              <a:buNone/>
              <a:defRPr sz="1600">
                <a:solidFill>
                  <a:srgbClr val="978888"/>
                </a:solidFill>
              </a:defRPr>
            </a:lvl8pPr>
            <a:lvl9pPr marL="4114800" lvl="8" indent="-228600" algn="l">
              <a:lnSpc>
                <a:spcPct val="90000"/>
              </a:lnSpc>
              <a:spcBef>
                <a:spcPts val="500"/>
              </a:spcBef>
              <a:spcAft>
                <a:spcPts val="0"/>
              </a:spcAft>
              <a:buClr>
                <a:srgbClr val="978888"/>
              </a:buClr>
              <a:buSzPts val="1600"/>
              <a:buNone/>
              <a:defRPr sz="1600">
                <a:solidFill>
                  <a:srgbClr val="978888"/>
                </a:solidFill>
              </a:defRPr>
            </a:lvl9pPr>
          </a:lstStyle>
          <a:p>
            <a:endParaRPr/>
          </a:p>
        </p:txBody>
      </p:sp>
      <p:sp>
        <p:nvSpPr>
          <p:cNvPr id="134" name="Google Shape;13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142"/>
        <p:cNvGrpSpPr/>
        <p:nvPr/>
      </p:nvGrpSpPr>
      <p:grpSpPr>
        <a:xfrm>
          <a:off x="0" y="0"/>
          <a:ext cx="0" cy="0"/>
          <a:chOff x="0" y="0"/>
          <a:chExt cx="0" cy="0"/>
        </a:xfrm>
      </p:grpSpPr>
      <p:sp>
        <p:nvSpPr>
          <p:cNvPr id="143" name="Google Shape;143;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800"/>
              <a:buNone/>
              <a:defRPr sz="28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800"/>
              <a:buNone/>
              <a:defRPr sz="28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150"/>
        <p:cNvGrpSpPr/>
        <p:nvPr/>
      </p:nvGrpSpPr>
      <p:grpSpPr>
        <a:xfrm>
          <a:off x="0" y="0"/>
          <a:ext cx="0" cy="0"/>
          <a:chOff x="0" y="0"/>
          <a:chExt cx="0" cy="0"/>
        </a:xfrm>
      </p:grpSpPr>
      <p:sp>
        <p:nvSpPr>
          <p:cNvPr id="151" name="Google Shape;15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54"/>
        <p:cNvGrpSpPr/>
        <p:nvPr/>
      </p:nvGrpSpPr>
      <p:grpSpPr>
        <a:xfrm>
          <a:off x="0" y="0"/>
          <a:ext cx="0" cy="0"/>
          <a:chOff x="0" y="0"/>
          <a:chExt cx="0" cy="0"/>
        </a:xfrm>
      </p:grpSpPr>
      <p:sp>
        <p:nvSpPr>
          <p:cNvPr id="155" name="Google Shape;1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157"/>
        <p:cNvGrpSpPr/>
        <p:nvPr/>
      </p:nvGrpSpPr>
      <p:grpSpPr>
        <a:xfrm>
          <a:off x="0" y="0"/>
          <a:ext cx="0" cy="0"/>
          <a:chOff x="0" y="0"/>
          <a:chExt cx="0" cy="0"/>
        </a:xfrm>
      </p:grpSpPr>
      <p:sp>
        <p:nvSpPr>
          <p:cNvPr id="158" name="Google Shape;158;p43"/>
          <p:cNvSpPr txBox="1">
            <a:spLocks noGrp="1"/>
          </p:cNvSpPr>
          <p:nvPr>
            <p:ph type="title"/>
          </p:nvPr>
        </p:nvSpPr>
        <p:spPr>
          <a:xfrm>
            <a:off x="839788" y="987424"/>
            <a:ext cx="3932237" cy="9507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0" name="Google Shape;160;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1" name="Google Shape;16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lde med tekst">
  <p:cSld name="Bilde med tekst">
    <p:spTree>
      <p:nvGrpSpPr>
        <p:cNvPr id="1" name="Shape 163"/>
        <p:cNvGrpSpPr/>
        <p:nvPr/>
      </p:nvGrpSpPr>
      <p:grpSpPr>
        <a:xfrm>
          <a:off x="0" y="0"/>
          <a:ext cx="0" cy="0"/>
          <a:chOff x="0" y="0"/>
          <a:chExt cx="0" cy="0"/>
        </a:xfrm>
      </p:grpSpPr>
      <p:sp>
        <p:nvSpPr>
          <p:cNvPr id="164" name="Google Shape;164;p44"/>
          <p:cNvSpPr>
            <a:spLocks noGrp="1"/>
          </p:cNvSpPr>
          <p:nvPr>
            <p:ph type="pic" idx="2"/>
          </p:nvPr>
        </p:nvSpPr>
        <p:spPr>
          <a:xfrm>
            <a:off x="5183188" y="987425"/>
            <a:ext cx="6172200" cy="4873625"/>
          </a:xfrm>
          <a:prstGeom prst="rect">
            <a:avLst/>
          </a:prstGeom>
          <a:noFill/>
          <a:ln>
            <a:noFill/>
          </a:ln>
        </p:spPr>
      </p:sp>
      <p:sp>
        <p:nvSpPr>
          <p:cNvPr id="165" name="Google Shape;165;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4"/>
          <p:cNvSpPr txBox="1">
            <a:spLocks noGrp="1"/>
          </p:cNvSpPr>
          <p:nvPr>
            <p:ph type="body" idx="3"/>
          </p:nvPr>
        </p:nvSpPr>
        <p:spPr>
          <a:xfrm>
            <a:off x="839788" y="987425"/>
            <a:ext cx="3932237" cy="960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a:latin typeface="Tahoma"/>
                <a:ea typeface="Tahoma"/>
                <a:cs typeface="Tahoma"/>
                <a:sym typeface="Tahom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9"/>
        <p:cNvGrpSpPr/>
        <p:nvPr/>
      </p:nvGrpSpPr>
      <p:grpSpPr>
        <a:xfrm>
          <a:off x="0" y="0"/>
          <a:ext cx="0" cy="0"/>
          <a:chOff x="0" y="0"/>
          <a:chExt cx="0" cy="0"/>
        </a:xfrm>
      </p:grpSpPr>
      <p:sp>
        <p:nvSpPr>
          <p:cNvPr id="20" name="Google Shape;20;p45">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45">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45">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45">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298450" algn="l">
              <a:lnSpc>
                <a:spcPct val="150000"/>
              </a:lnSpc>
              <a:spcBef>
                <a:spcPts val="500"/>
              </a:spcBef>
              <a:spcAft>
                <a:spcPts val="0"/>
              </a:spcAft>
              <a:buClr>
                <a:schemeClr val="dk1"/>
              </a:buClr>
              <a:buSzPts val="1100"/>
              <a:buChar char="•"/>
              <a:defRPr sz="11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27"/>
        <p:cNvGrpSpPr/>
        <p:nvPr/>
      </p:nvGrpSpPr>
      <p:grpSpPr>
        <a:xfrm>
          <a:off x="0" y="0"/>
          <a:ext cx="0" cy="0"/>
          <a:chOff x="0" y="0"/>
          <a:chExt cx="0" cy="0"/>
        </a:xfrm>
      </p:grpSpPr>
      <p:sp>
        <p:nvSpPr>
          <p:cNvPr id="28" name="Google Shape;28;p47">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7">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7">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47">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Brødtekst 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Brødtekst 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28">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8">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8">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8">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 name="Google Shape;43;p28"/>
          <p:cNvSpPr txBox="1"/>
          <p:nvPr/>
        </p:nvSpPr>
        <p:spPr>
          <a:xfrm>
            <a:off x="838200" y="6356350"/>
            <a:ext cx="384588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0"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400"/>
            </a:lvl1pPr>
            <a:lvl2pPr marL="914400" lvl="1" indent="-298450" algn="l">
              <a:lnSpc>
                <a:spcPct val="150000"/>
              </a:lnSpc>
              <a:spcBef>
                <a:spcPts val="500"/>
              </a:spcBef>
              <a:spcAft>
                <a:spcPts val="0"/>
              </a:spcAft>
              <a:buClr>
                <a:schemeClr val="dk1"/>
              </a:buClr>
              <a:buSzPts val="1100"/>
              <a:buChar char="•"/>
              <a:defRPr sz="11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5"/>
        <p:cNvGrpSpPr/>
        <p:nvPr/>
      </p:nvGrpSpPr>
      <p:grpSpPr>
        <a:xfrm>
          <a:off x="0" y="0"/>
          <a:ext cx="0" cy="0"/>
          <a:chOff x="0" y="0"/>
          <a:chExt cx="0" cy="0"/>
        </a:xfrm>
      </p:grpSpPr>
      <p:sp>
        <p:nvSpPr>
          <p:cNvPr id="46" name="Google Shape;46;p30">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0">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0">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0">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Brødtekst 2"/>
          <p:cNvSpPr txBox="1">
            <a:spLocks noGrp="1"/>
          </p:cNvSpPr>
          <p:nvPr>
            <p:ph type="body" idx="2"/>
          </p:nvPr>
        </p:nvSpPr>
        <p:spPr>
          <a:xfrm>
            <a:off x="6172200" y="2437895"/>
            <a:ext cx="5181600" cy="3739067"/>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Underoverskrift 2"/>
          <p:cNvSpPr txBox="1">
            <a:spLocks noGrp="1"/>
          </p:cNvSpPr>
          <p:nvPr>
            <p:ph type="body" idx="4"/>
          </p:nvPr>
        </p:nvSpPr>
        <p:spPr>
          <a:xfrm>
            <a:off x="6172200" y="1825625"/>
            <a:ext cx="5183188" cy="57816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Brødtekst 1"/>
          <p:cNvSpPr txBox="1">
            <a:spLocks noGrp="1"/>
          </p:cNvSpPr>
          <p:nvPr>
            <p:ph type="body" idx="1"/>
          </p:nvPr>
        </p:nvSpPr>
        <p:spPr>
          <a:xfrm>
            <a:off x="838200" y="2437895"/>
            <a:ext cx="5181600" cy="3739067"/>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Underoverskrift 1"/>
          <p:cNvSpPr txBox="1">
            <a:spLocks noGrp="1"/>
          </p:cNvSpPr>
          <p:nvPr>
            <p:ph type="body" idx="3"/>
          </p:nvPr>
        </p:nvSpPr>
        <p:spPr>
          <a:xfrm>
            <a:off x="839788" y="1825625"/>
            <a:ext cx="5180012" cy="57816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reserve="1">
  <p:cSld name="5_Custom Layout">
    <p:spTree>
      <p:nvGrpSpPr>
        <p:cNvPr id="1" name="Shape 45"/>
        <p:cNvGrpSpPr/>
        <p:nvPr/>
      </p:nvGrpSpPr>
      <p:grpSpPr>
        <a:xfrm>
          <a:off x="0" y="0"/>
          <a:ext cx="0" cy="0"/>
          <a:chOff x="0" y="0"/>
          <a:chExt cx="0" cy="0"/>
        </a:xfrm>
      </p:grpSpPr>
      <p:sp>
        <p:nvSpPr>
          <p:cNvPr id="46" name="Google Shape;46;p30">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0">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0">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0">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Brødtekst 2"/>
          <p:cNvSpPr txBox="1">
            <a:spLocks noGrp="1"/>
          </p:cNvSpPr>
          <p:nvPr>
            <p:ph type="body" idx="2"/>
          </p:nvPr>
        </p:nvSpPr>
        <p:spPr>
          <a:xfrm>
            <a:off x="6172200" y="2317548"/>
            <a:ext cx="5181600" cy="3764164"/>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Underoverskrift 2"/>
          <p:cNvSpPr txBox="1">
            <a:spLocks noGrp="1"/>
          </p:cNvSpPr>
          <p:nvPr>
            <p:ph type="body" idx="4"/>
          </p:nvPr>
        </p:nvSpPr>
        <p:spPr>
          <a:xfrm>
            <a:off x="6172200" y="1825624"/>
            <a:ext cx="5180400" cy="482399"/>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Brødtekst 1"/>
          <p:cNvSpPr txBox="1">
            <a:spLocks noGrp="1"/>
          </p:cNvSpPr>
          <p:nvPr>
            <p:ph type="body" idx="1"/>
          </p:nvPr>
        </p:nvSpPr>
        <p:spPr>
          <a:xfrm>
            <a:off x="838200" y="2317548"/>
            <a:ext cx="5181600" cy="3764165"/>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Underoverskrift 1"/>
          <p:cNvSpPr txBox="1">
            <a:spLocks noGrp="1"/>
          </p:cNvSpPr>
          <p:nvPr>
            <p:ph type="body" idx="3"/>
          </p:nvPr>
        </p:nvSpPr>
        <p:spPr>
          <a:xfrm>
            <a:off x="839788" y="1825624"/>
            <a:ext cx="5180012" cy="48240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54253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5"/>
        <p:cNvGrpSpPr/>
        <p:nvPr/>
      </p:nvGrpSpPr>
      <p:grpSpPr>
        <a:xfrm>
          <a:off x="0" y="0"/>
          <a:ext cx="0" cy="0"/>
          <a:chOff x="0" y="0"/>
          <a:chExt cx="0" cy="0"/>
        </a:xfrm>
      </p:grpSpPr>
      <p:sp>
        <p:nvSpPr>
          <p:cNvPr id="66" name="Google Shape;66;p31">
            <a:extLst>
              <a:ext uri="{C183D7F6-B498-43B3-948B-1728B52AA6E4}">
                <adec:decorative xmlns:adec="http://schemas.microsoft.com/office/drawing/2017/decorative" val="1"/>
              </a:ext>
            </a:extLst>
          </p:cNvPr>
          <p:cNvSpPr/>
          <p:nvPr/>
        </p:nvSpPr>
        <p:spPr>
          <a:xfrm>
            <a:off x="9913121" y="6236783"/>
            <a:ext cx="1440679" cy="53696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31">
            <a:extLst>
              <a:ext uri="{C183D7F6-B498-43B3-948B-1728B52AA6E4}">
                <adec:decorative xmlns:adec="http://schemas.microsoft.com/office/drawing/2017/decorative" val="1"/>
              </a:ext>
            </a:extLst>
          </p:cNvPr>
          <p:cNvSpPr/>
          <p:nvPr/>
        </p:nvSpPr>
        <p:spPr>
          <a:xfrm>
            <a:off x="0" y="0"/>
            <a:ext cx="12192000" cy="140151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31">
            <a:extLst>
              <a:ext uri="{C183D7F6-B498-43B3-948B-1728B52AA6E4}">
                <adec:decorative xmlns:adec="http://schemas.microsoft.com/office/drawing/2017/decorative" val="1"/>
              </a:ext>
            </a:extLst>
          </p:cNvPr>
          <p:cNvSpPr/>
          <p:nvPr/>
        </p:nvSpPr>
        <p:spPr>
          <a:xfrm>
            <a:off x="0" y="1401510"/>
            <a:ext cx="12192000" cy="14527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31">
            <a:extLst>
              <a:ext uri="{C183D7F6-B498-43B3-948B-1728B52AA6E4}">
                <adec:decorative xmlns:adec="http://schemas.microsoft.com/office/drawing/2017/decorative" val="1"/>
              </a:ext>
            </a:extLst>
          </p:cNvPr>
          <p:cNvSpPr/>
          <p:nvPr/>
        </p:nvSpPr>
        <p:spPr>
          <a:xfrm>
            <a:off x="11090304" y="6034755"/>
            <a:ext cx="1646490" cy="1646490"/>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Brødtekst"/>
          <p:cNvSpPr txBox="1">
            <a:spLocks noGrp="1"/>
          </p:cNvSpPr>
          <p:nvPr>
            <p:ph type="body" idx="1"/>
          </p:nvPr>
        </p:nvSpPr>
        <p:spPr>
          <a:xfrm>
            <a:off x="838200" y="2437895"/>
            <a:ext cx="10515600" cy="3739068"/>
          </a:xfrm>
          <a:prstGeom prst="rect">
            <a:avLst/>
          </a:prstGeom>
          <a:noFill/>
          <a:ln>
            <a:noFill/>
          </a:ln>
        </p:spPr>
        <p:txBody>
          <a:bodyPr spcFirstLastPara="1" wrap="square" lIns="91425" tIns="45700" rIns="91425" bIns="45700" anchor="t" anchorCtr="0">
            <a:normAutofit/>
          </a:bodyPr>
          <a:lstStyle>
            <a:lvl1pPr marL="0" lvl="0" indent="-228600" algn="l">
              <a:lnSpc>
                <a:spcPct val="150000"/>
              </a:lnSpc>
              <a:spcBef>
                <a:spcPts val="0"/>
              </a:spcBef>
              <a:spcAft>
                <a:spcPts val="0"/>
              </a:spcAft>
              <a:buClr>
                <a:schemeClr val="dk1"/>
              </a:buClr>
              <a:buSzPts val="1200"/>
              <a:buNone/>
              <a:defRPr sz="1200"/>
            </a:lvl1pPr>
            <a:lvl2pPr marL="914400" lvl="1" indent="-304800" algn="l">
              <a:lnSpc>
                <a:spcPct val="150000"/>
              </a:lnSpc>
              <a:spcBef>
                <a:spcPts val="500"/>
              </a:spcBef>
              <a:spcAft>
                <a:spcPts val="0"/>
              </a:spcAft>
              <a:buClr>
                <a:schemeClr val="dk1"/>
              </a:buClr>
              <a:buSzPts val="1200"/>
              <a:buChar char="•"/>
              <a:defRPr sz="12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Underoverskrift"/>
          <p:cNvSpPr txBox="1">
            <a:spLocks noGrp="1"/>
          </p:cNvSpPr>
          <p:nvPr>
            <p:ph type="body" idx="2"/>
          </p:nvPr>
        </p:nvSpPr>
        <p:spPr>
          <a:xfrm>
            <a:off x="839788" y="1825625"/>
            <a:ext cx="10514012" cy="578160"/>
          </a:xfrm>
          <a:prstGeom prst="rect">
            <a:avLst/>
          </a:prstGeom>
          <a:noFill/>
          <a:ln>
            <a:noFill/>
          </a:ln>
        </p:spPr>
        <p:txBody>
          <a:bodyPr spcFirstLastPara="1" wrap="square" lIns="91425" tIns="45700" rIns="91425" bIns="45700" anchor="t" anchorCtr="0">
            <a:noAutofit/>
          </a:bodyPr>
          <a:lstStyle>
            <a:lvl1pPr marL="0" lvl="0" indent="-228600" algn="l">
              <a:lnSpc>
                <a:spcPct val="150000"/>
              </a:lnSpc>
              <a:spcBef>
                <a:spcPts val="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0"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lysbilde">
  <p:cSld name="Tittellysbilde">
    <p:bg>
      <p:bgPr>
        <a:solidFill>
          <a:srgbClr val="FFFFFF"/>
        </a:solidFill>
        <a:effectLst/>
      </p:bgPr>
    </p:bg>
    <p:spTree>
      <p:nvGrpSpPr>
        <p:cNvPr id="1" name="Shape 122"/>
        <p:cNvGrpSpPr/>
        <p:nvPr/>
      </p:nvGrpSpPr>
      <p:grpSpPr>
        <a:xfrm>
          <a:off x="0" y="0"/>
          <a:ext cx="0" cy="0"/>
          <a:chOff x="0" y="0"/>
          <a:chExt cx="0" cy="0"/>
        </a:xfrm>
      </p:grpSpPr>
      <p:sp>
        <p:nvSpPr>
          <p:cNvPr id="123" name="Google Shape;123;p35"/>
          <p:cNvSpPr txBox="1">
            <a:spLocks noGrp="1"/>
          </p:cNvSpPr>
          <p:nvPr>
            <p:ph type="ctrTitle"/>
          </p:nvPr>
        </p:nvSpPr>
        <p:spPr>
          <a:xfrm>
            <a:off x="733002" y="1935677"/>
            <a:ext cx="5857804" cy="15742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Tahoma"/>
              <a:buNone/>
              <a:defRPr sz="4800">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5"/>
          <p:cNvSpPr txBox="1">
            <a:spLocks noGrp="1"/>
          </p:cNvSpPr>
          <p:nvPr>
            <p:ph type="subTitle" idx="1"/>
          </p:nvPr>
        </p:nvSpPr>
        <p:spPr>
          <a:xfrm>
            <a:off x="733001" y="3602038"/>
            <a:ext cx="5857805" cy="7087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3"/>
              </a:buClr>
              <a:buSzPts val="2400"/>
              <a:buNone/>
              <a:defRPr sz="2400">
                <a:solidFill>
                  <a:schemeClr val="accent3"/>
                </a:solidFill>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tellysbilde">
  <p:cSld name="1_Tittellysbilde">
    <p:bg>
      <p:bgPr>
        <a:solidFill>
          <a:srgbClr val="FFFFFF"/>
        </a:solidFill>
        <a:effectLst/>
      </p:bgPr>
    </p:bg>
    <p:spTree>
      <p:nvGrpSpPr>
        <p:cNvPr id="1" name="Shape 1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55"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Sidetall">
            <a:extLst>
              <a:ext uri="{FF2B5EF4-FFF2-40B4-BE49-F238E27FC236}">
                <a16:creationId xmlns:a16="http://schemas.microsoft.com/office/drawing/2014/main" id="{499B2934-0D15-D28B-288D-26E4FEBE7902}"/>
              </a:ext>
            </a:extLst>
          </p:cNvPr>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a:t>
            </a:fld>
            <a:endParaRPr dirty="0"/>
          </a:p>
        </p:txBody>
      </p:sp>
      <p:sp>
        <p:nvSpPr>
          <p:cNvPr id="194" name="Overskrift"/>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ct val="111111"/>
              <a:buFont typeface="Tahoma"/>
              <a:buNone/>
            </a:pPr>
            <a:r>
              <a:rPr lang="no-NO" b="1" dirty="0"/>
              <a:t>Gruppearbeid på tema partssamarbeid og medbestemmelse</a:t>
            </a:r>
            <a:endParaRPr dirty="0"/>
          </a:p>
        </p:txBody>
      </p:sp>
      <p:sp>
        <p:nvSpPr>
          <p:cNvPr id="193" name="Underoverskrift"/>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400"/>
              <a:buNone/>
            </a:pPr>
            <a:r>
              <a:rPr lang="no-NO" i="1" dirty="0"/>
              <a:t>Skriv gjerne dato og sted her</a:t>
            </a:r>
            <a:endParaRPr dirty="0"/>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10</a:t>
            </a:fld>
            <a:endParaRPr/>
          </a:p>
        </p:txBody>
      </p:sp>
      <p:sp>
        <p:nvSpPr>
          <p:cNvPr id="279" name="Hjelpetekst øverst">
            <a:extLs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a:solidFill>
                  <a:schemeClr val="lt1"/>
                </a:solidFill>
                <a:latin typeface="Arial"/>
                <a:ea typeface="Arial"/>
                <a:cs typeface="Arial"/>
                <a:sym typeface="Arial"/>
              </a:rPr>
              <a:t>Tema er valgt på forhånd (denne boksen kan fjernes av tilrettelegger)</a:t>
            </a:r>
            <a:endParaRPr sz="2400"/>
          </a:p>
        </p:txBody>
      </p:sp>
      <p:sp>
        <p:nvSpPr>
          <p:cNvPr id="281"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dirty="0"/>
              <a:t>Fremgangsmåte for gruppearbeid</a:t>
            </a:r>
            <a:endParaRPr i="1" dirty="0"/>
          </a:p>
        </p:txBody>
      </p:sp>
      <p:sp>
        <p:nvSpPr>
          <p:cNvPr id="280" name="Brødtekst"/>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400" u="sng" dirty="0"/>
              <a:t>Tema:</a:t>
            </a:r>
            <a:endParaRPr dirty="0"/>
          </a:p>
          <a:p>
            <a:pPr marL="0" lvl="0" indent="0" algn="l" rtl="0">
              <a:lnSpc>
                <a:spcPct val="150000"/>
              </a:lnSpc>
              <a:spcBef>
                <a:spcPts val="1000"/>
              </a:spcBef>
              <a:spcAft>
                <a:spcPts val="0"/>
              </a:spcAft>
              <a:buSzPts val="1200"/>
              <a:buNone/>
            </a:pPr>
            <a:r>
              <a:rPr lang="no-NO" sz="1800" b="1" i="1" dirty="0"/>
              <a:t>Fyll inn</a:t>
            </a:r>
            <a:endParaRPr dirty="0"/>
          </a:p>
          <a:p>
            <a:pPr marL="0" lvl="0" indent="0" algn="l" rtl="0">
              <a:lnSpc>
                <a:spcPct val="150000"/>
              </a:lnSpc>
              <a:spcBef>
                <a:spcPts val="1000"/>
              </a:spcBef>
              <a:spcAft>
                <a:spcPts val="0"/>
              </a:spcAft>
              <a:buSzPts val="1200"/>
              <a:buNone/>
            </a:pPr>
            <a:endParaRPr sz="1600" i="1" dirty="0"/>
          </a:p>
          <a:p>
            <a:pPr marL="0" lvl="0" indent="0" algn="l" rtl="0">
              <a:lnSpc>
                <a:spcPct val="150000"/>
              </a:lnSpc>
              <a:spcBef>
                <a:spcPts val="1000"/>
              </a:spcBef>
              <a:spcAft>
                <a:spcPts val="0"/>
              </a:spcAft>
              <a:buSzPts val="1200"/>
              <a:buNone/>
            </a:pPr>
            <a:endParaRPr sz="1600" dirty="0"/>
          </a:p>
          <a:p>
            <a:pPr marL="0" lvl="0" indent="0" algn="l" rtl="0">
              <a:lnSpc>
                <a:spcPct val="150000"/>
              </a:lnSpc>
              <a:spcBef>
                <a:spcPts val="0"/>
              </a:spcBef>
              <a:spcAft>
                <a:spcPts val="0"/>
              </a:spcAft>
              <a:buSzPts val="1200"/>
              <a:buNone/>
            </a:pPr>
            <a:r>
              <a:rPr lang="no-NO" sz="1400" u="sng" dirty="0"/>
              <a:t>Overordnet fremgangsmåte:</a:t>
            </a:r>
            <a:endParaRPr sz="1400" dirty="0"/>
          </a:p>
          <a:p>
            <a:pPr marL="285750" lvl="0" indent="-285750" algn="l" rtl="0">
              <a:lnSpc>
                <a:spcPct val="150000"/>
              </a:lnSpc>
              <a:spcBef>
                <a:spcPts val="0"/>
              </a:spcBef>
              <a:spcAft>
                <a:spcPts val="0"/>
              </a:spcAft>
              <a:buSzPts val="1200"/>
              <a:buFont typeface="Arial"/>
              <a:buChar char="•"/>
            </a:pPr>
            <a:r>
              <a:rPr lang="no-NO" sz="1400" dirty="0"/>
              <a:t>Start med nåsituasjonen</a:t>
            </a:r>
            <a:endParaRPr dirty="0"/>
          </a:p>
          <a:p>
            <a:pPr marL="285750" lvl="0" indent="-285750" algn="l" rtl="0">
              <a:lnSpc>
                <a:spcPct val="150000"/>
              </a:lnSpc>
              <a:spcBef>
                <a:spcPts val="1000"/>
              </a:spcBef>
              <a:spcAft>
                <a:spcPts val="0"/>
              </a:spcAft>
              <a:buSzPts val="1200"/>
              <a:buFont typeface="Arial"/>
              <a:buChar char="•"/>
            </a:pPr>
            <a:r>
              <a:rPr lang="no-NO" sz="1400" dirty="0"/>
              <a:t>Gå over til fremtidsbildet</a:t>
            </a:r>
            <a:endParaRPr dirty="0"/>
          </a:p>
          <a:p>
            <a:pPr marL="285750" lvl="0" indent="-285750" algn="l" rtl="0">
              <a:lnSpc>
                <a:spcPct val="150000"/>
              </a:lnSpc>
              <a:spcBef>
                <a:spcPts val="1000"/>
              </a:spcBef>
              <a:spcAft>
                <a:spcPts val="0"/>
              </a:spcAft>
              <a:buSzPts val="1200"/>
              <a:buFont typeface="Arial"/>
              <a:buChar char="•"/>
            </a:pPr>
            <a:r>
              <a:rPr lang="no-NO" sz="1400" dirty="0"/>
              <a:t>Avrund med å “tette gapet”</a:t>
            </a:r>
            <a:endParaRPr dirty="0"/>
          </a:p>
          <a:p>
            <a:pPr marL="0" lvl="0" indent="0" algn="l" rtl="0">
              <a:lnSpc>
                <a:spcPct val="150000"/>
              </a:lnSpc>
              <a:spcBef>
                <a:spcPts val="1000"/>
              </a:spcBef>
              <a:spcAft>
                <a:spcPts val="0"/>
              </a:spcAft>
              <a:buSzPts val="1200"/>
              <a:buNone/>
            </a:pPr>
            <a:endParaRPr sz="1600" i="1" dirty="0"/>
          </a:p>
        </p:txBody>
      </p:sp>
      <p:pic>
        <p:nvPicPr>
          <p:cNvPr id="283" name="Figu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89104" y="2927731"/>
            <a:ext cx="3464466" cy="30773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11</a:t>
            </a:fld>
            <a:endParaRPr/>
          </a:p>
        </p:txBody>
      </p:sp>
      <p:sp>
        <p:nvSpPr>
          <p:cNvPr id="293" name="Hjelpetekst øverst">
            <a:extLs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a:solidFill>
                  <a:schemeClr val="lt1"/>
                </a:solidFill>
                <a:latin typeface="Arial"/>
                <a:ea typeface="Arial"/>
                <a:cs typeface="Arial"/>
                <a:sym typeface="Arial"/>
              </a:rPr>
              <a:t>Tema er valgt på forhånd (denne boksen kan fjernes av tilrettelegger)</a:t>
            </a:r>
            <a:endParaRPr sz="2400"/>
          </a:p>
        </p:txBody>
      </p:sp>
      <p:sp>
        <p:nvSpPr>
          <p:cNvPr id="3" name="Overskrift">
            <a:extLst>
              <a:ext uri="{FF2B5EF4-FFF2-40B4-BE49-F238E27FC236}">
                <a16:creationId xmlns:a16="http://schemas.microsoft.com/office/drawing/2014/main" id="{B0CD7756-B4C5-0BD8-DC1F-4FB53BA4FD5B}"/>
              </a:ext>
            </a:extLst>
          </p:cNvPr>
          <p:cNvSpPr txBox="1">
            <a:spLocks/>
          </p:cNvSpPr>
          <p:nvPr/>
        </p:nvSpPr>
        <p:spPr>
          <a:xfrm>
            <a:off x="838200" y="165378"/>
            <a:ext cx="10515600" cy="1236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i="1" dirty="0"/>
              <a:t>Til deg som tilrettelegger: </a:t>
            </a:r>
            <a:br>
              <a:rPr lang="nb-NO" i="1" dirty="0"/>
            </a:br>
            <a:r>
              <a:rPr lang="nb-NO" i="1" dirty="0"/>
              <a:t>Kopier inn lysark med valgt tema her</a:t>
            </a:r>
          </a:p>
        </p:txBody>
      </p:sp>
      <p:sp>
        <p:nvSpPr>
          <p:cNvPr id="290" name="Brødtekst 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indent="0" algn="l" rtl="0">
              <a:lnSpc>
                <a:spcPct val="150000"/>
              </a:lnSpc>
              <a:spcAft>
                <a:spcPts val="0"/>
              </a:spcAft>
              <a:buClr>
                <a:schemeClr val="dk1"/>
              </a:buClr>
              <a:buSzPts val="1200"/>
              <a:buNone/>
            </a:pPr>
            <a:r>
              <a:rPr lang="no-NO" sz="1400" i="1" dirty="0"/>
              <a:t>Se side 1</a:t>
            </a:r>
            <a:r>
              <a:rPr lang="nb-NO" sz="1400" i="1" dirty="0"/>
              <a:t>5</a:t>
            </a:r>
            <a:r>
              <a:rPr lang="nb-NO" i="1" dirty="0"/>
              <a:t> til </a:t>
            </a:r>
            <a:r>
              <a:rPr lang="no-NO" sz="1400" i="1" dirty="0"/>
              <a:t>1</a:t>
            </a:r>
            <a:r>
              <a:rPr lang="nb-NO" sz="1400" i="1" dirty="0"/>
              <a:t>9</a:t>
            </a:r>
            <a:r>
              <a:rPr lang="no-NO" sz="1400" i="1" dirty="0"/>
              <a:t> og erstatt denne siden med en av de</a:t>
            </a:r>
            <a:r>
              <a:rPr lang="nb-NO" sz="1400" i="1" dirty="0"/>
              <a:t> i forkant av gruppearbeidet</a:t>
            </a:r>
            <a:r>
              <a:rPr lang="no-NO" sz="1400" i="1" dirty="0"/>
              <a:t>!</a:t>
            </a:r>
            <a:endParaRPr sz="1400" dirty="0"/>
          </a:p>
        </p:txBody>
      </p:sp>
      <p:sp>
        <p:nvSpPr>
          <p:cNvPr id="7" name="Text Placeholder 6">
            <a:extLst>
              <a:ext uri="{FF2B5EF4-FFF2-40B4-BE49-F238E27FC236}">
                <a16:creationId xmlns:a16="http://schemas.microsoft.com/office/drawing/2014/main" id="{9238F4B2-2378-747A-E88D-1B167913B324}"/>
              </a:ext>
            </a:extLst>
          </p:cNvPr>
          <p:cNvSpPr>
            <a:spLocks noGrp="1"/>
          </p:cNvSpPr>
          <p:nvPr>
            <p:ph type="body" idx="2"/>
          </p:nvPr>
        </p:nvSpPr>
        <p:spPr/>
        <p:txBody>
          <a:bodyPr/>
          <a:lstStyle/>
          <a:p>
            <a:endParaRPr lang="nb-N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12</a:t>
            </a:fld>
            <a:endParaRPr/>
          </a:p>
        </p:txBody>
      </p:sp>
      <p:sp>
        <p:nvSpPr>
          <p:cNvPr id="302" name="Hjelpetekst øverst">
            <a:extLs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a:solidFill>
                  <a:schemeClr val="lt1"/>
                </a:solidFill>
                <a:latin typeface="Arial"/>
                <a:ea typeface="Arial"/>
                <a:cs typeface="Arial"/>
                <a:sym typeface="Arial"/>
              </a:rPr>
              <a:t>Valgfri + kan flyttes dit man ønsker i presentasjonen</a:t>
            </a:r>
            <a:endParaRPr sz="2400" b="0" i="0" u="none" strike="noStrike" cap="none">
              <a:solidFill>
                <a:schemeClr val="lt1"/>
              </a:solidFill>
              <a:latin typeface="Arial"/>
              <a:ea typeface="Arial"/>
              <a:cs typeface="Arial"/>
              <a:sym typeface="Arial"/>
            </a:endParaRPr>
          </a:p>
        </p:txBody>
      </p:sp>
      <p:sp>
        <p:nvSpPr>
          <p:cNvPr id="4" name="Title 3">
            <a:extLst>
              <a:ext uri="{FF2B5EF4-FFF2-40B4-BE49-F238E27FC236}">
                <a16:creationId xmlns:a16="http://schemas.microsoft.com/office/drawing/2014/main" id="{A072DE2E-22E9-59C8-1AE1-6DC25EF3362C}"/>
              </a:ext>
            </a:extLst>
          </p:cNvPr>
          <p:cNvSpPr>
            <a:spLocks noGrp="1"/>
          </p:cNvSpPr>
          <p:nvPr>
            <p:ph type="title"/>
          </p:nvPr>
        </p:nvSpPr>
        <p:spPr/>
        <p:txBody>
          <a:bodyPr/>
          <a:lstStyle/>
          <a:p>
            <a:r>
              <a:rPr lang="nb-NO" dirty="0"/>
              <a:t>Noen spørsmål i fellesskap</a:t>
            </a:r>
          </a:p>
        </p:txBody>
      </p:sp>
      <p:sp>
        <p:nvSpPr>
          <p:cNvPr id="299" name="Brødtekst"/>
          <p:cNvSpPr txBox="1">
            <a:spLocks noGrp="1"/>
          </p:cNvSpPr>
          <p:nvPr>
            <p:ph type="body" idx="1"/>
          </p:nvPr>
        </p:nvSpPr>
        <p:spPr>
          <a:prstGeom prst="rect">
            <a:avLst/>
          </a:prstGeom>
          <a:noFill/>
          <a:ln>
            <a:noFill/>
          </a:ln>
        </p:spPr>
        <p:txBody>
          <a:bodyPr spcFirstLastPara="1" wrap="square" lIns="91425" tIns="45700" rIns="91425" bIns="45700" anchor="ctr" anchorCtr="0">
            <a:normAutofit fontScale="92500" lnSpcReduction="10000"/>
          </a:bodyPr>
          <a:lstStyle/>
          <a:p>
            <a:pPr marL="457200" lvl="0" indent="-228600" algn="ctr" rtl="0">
              <a:lnSpc>
                <a:spcPct val="150000"/>
              </a:lnSpc>
              <a:spcAft>
                <a:spcPts val="0"/>
              </a:spcAft>
              <a:buSzPts val="1200"/>
              <a:buNone/>
            </a:pPr>
            <a:endParaRPr b="1" i="1" dirty="0"/>
          </a:p>
          <a:p>
            <a:pPr marL="457200" lvl="0" indent="-228600" algn="ctr" rtl="0">
              <a:lnSpc>
                <a:spcPct val="150000"/>
              </a:lnSpc>
              <a:spcBef>
                <a:spcPts val="1000"/>
              </a:spcBef>
              <a:spcAft>
                <a:spcPts val="0"/>
              </a:spcAft>
              <a:buSzPts val="1200"/>
              <a:buNone/>
            </a:pPr>
            <a:endParaRPr b="1" i="1" dirty="0"/>
          </a:p>
          <a:p>
            <a:pPr marL="457200" lvl="0" indent="-228600" algn="ctr" rtl="0">
              <a:lnSpc>
                <a:spcPct val="150000"/>
              </a:lnSpc>
              <a:spcBef>
                <a:spcPts val="1000"/>
              </a:spcBef>
              <a:spcAft>
                <a:spcPts val="0"/>
              </a:spcAft>
              <a:buSzPts val="1200"/>
              <a:buNone/>
            </a:pPr>
            <a:r>
              <a:rPr lang="no-NO" b="1" i="1" dirty="0"/>
              <a:t>Skjermbilde av Slido/Mentimeter/annet* her, med lenke og kode til deltakerne</a:t>
            </a:r>
            <a:endParaRPr dirty="0"/>
          </a:p>
          <a:p>
            <a:pPr marL="457200" lvl="0" indent="-228600" algn="ctr" rtl="0">
              <a:lnSpc>
                <a:spcPct val="150000"/>
              </a:lnSpc>
              <a:spcBef>
                <a:spcPts val="1000"/>
              </a:spcBef>
              <a:spcAft>
                <a:spcPts val="0"/>
              </a:spcAft>
              <a:buSzPts val="1200"/>
              <a:buNone/>
            </a:pPr>
            <a:endParaRPr i="1" dirty="0"/>
          </a:p>
          <a:p>
            <a:pPr marL="457200" lvl="0" indent="-228600" algn="ctr" rtl="0">
              <a:lnSpc>
                <a:spcPct val="150000"/>
              </a:lnSpc>
              <a:spcBef>
                <a:spcPts val="1000"/>
              </a:spcBef>
              <a:spcAft>
                <a:spcPts val="0"/>
              </a:spcAft>
              <a:buSzPts val="1200"/>
              <a:buNone/>
            </a:pPr>
            <a:endParaRPr i="1" dirty="0"/>
          </a:p>
          <a:p>
            <a:pPr marL="457200" lvl="0" indent="-228600" algn="ctr" rtl="0">
              <a:lnSpc>
                <a:spcPct val="150000"/>
              </a:lnSpc>
              <a:spcBef>
                <a:spcPts val="1000"/>
              </a:spcBef>
              <a:spcAft>
                <a:spcPts val="0"/>
              </a:spcAft>
              <a:buSzPts val="1200"/>
              <a:buNone/>
            </a:pPr>
            <a:endParaRPr i="1" dirty="0"/>
          </a:p>
          <a:p>
            <a:pPr marL="457200" lvl="0" indent="-228600" algn="ctr" rtl="0">
              <a:lnSpc>
                <a:spcPct val="150000"/>
              </a:lnSpc>
              <a:spcBef>
                <a:spcPts val="1000"/>
              </a:spcBef>
              <a:spcAft>
                <a:spcPts val="0"/>
              </a:spcAft>
              <a:buSzPts val="1200"/>
              <a:buNone/>
            </a:pPr>
            <a:endParaRPr i="1" dirty="0"/>
          </a:p>
          <a:p>
            <a:pPr marL="457200" lvl="0" indent="-228600" algn="l" rtl="0">
              <a:lnSpc>
                <a:spcPct val="150000"/>
              </a:lnSpc>
              <a:spcBef>
                <a:spcPts val="1000"/>
              </a:spcBef>
              <a:spcAft>
                <a:spcPts val="0"/>
              </a:spcAft>
              <a:buClr>
                <a:schemeClr val="dk1"/>
              </a:buClr>
              <a:buSzPts val="1200"/>
              <a:buNone/>
            </a:pPr>
            <a:r>
              <a:rPr lang="no-NO" i="1" dirty="0"/>
              <a:t>SLETT FØR BRUK:</a:t>
            </a:r>
            <a:br>
              <a:rPr lang="no-NO" i="1" dirty="0"/>
            </a:br>
            <a:r>
              <a:rPr lang="no-NO" i="1" dirty="0"/>
              <a:t>*Slido og Mentimeter er eksempel på verktøy der man kan vise spørsmål på storskjerm og få direkte svar fra deltakerne, ved at disse følger en lenke og svarer på spørsmålene på sin mobil. Svarene kan vises på skjermen i sanntid.</a:t>
            </a:r>
            <a:r>
              <a:rPr lang="nb-NO" i="1" dirty="0"/>
              <a:t> </a:t>
            </a:r>
          </a:p>
          <a:p>
            <a:pPr marL="457200" lvl="0" indent="-228600" algn="l" rtl="0">
              <a:lnSpc>
                <a:spcPct val="150000"/>
              </a:lnSpc>
              <a:spcBef>
                <a:spcPts val="1000"/>
              </a:spcBef>
              <a:spcAft>
                <a:spcPts val="0"/>
              </a:spcAft>
              <a:buClr>
                <a:schemeClr val="dk1"/>
              </a:buClr>
              <a:buSzPts val="1200"/>
              <a:buNone/>
            </a:pPr>
            <a:r>
              <a:rPr lang="nb-NO" i="1" dirty="0"/>
              <a:t>	Du som tilrettelegger må sørge for eventuell tilgang til et slikt digitalt verktøy selv.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detall">
            <a:extLst>
              <a:ext uri="{FF2B5EF4-FFF2-40B4-BE49-F238E27FC236}">
                <a16:creationId xmlns:a16="http://schemas.microsoft.com/office/drawing/2014/main" id="{FF6FD8AF-FB58-D6F3-1A52-192234A9ECA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13</a:t>
            </a:fld>
            <a:endParaRPr dirty="0"/>
          </a:p>
        </p:txBody>
      </p:sp>
      <p:sp>
        <p:nvSpPr>
          <p:cNvPr id="6" name="Overskrift">
            <a:extLst>
              <a:ext uri="{FF2B5EF4-FFF2-40B4-BE49-F238E27FC236}">
                <a16:creationId xmlns:a16="http://schemas.microsoft.com/office/drawing/2014/main" id="{75762EBB-4F15-6D69-2DF6-0D089BFFD37D}"/>
              </a:ext>
            </a:extLst>
          </p:cNvPr>
          <p:cNvSpPr>
            <a:spLocks noGrp="1"/>
          </p:cNvSpPr>
          <p:nvPr>
            <p:ph type="title"/>
          </p:nvPr>
        </p:nvSpPr>
        <p:spPr/>
        <p:txBody>
          <a:bodyPr anchor="b" anchorCtr="0"/>
          <a:lstStyle/>
          <a:p>
            <a:r>
              <a:rPr lang="nb-NO" dirty="0"/>
              <a:t>Takk for i dag!</a:t>
            </a:r>
          </a:p>
        </p:txBody>
      </p:sp>
      <p:sp>
        <p:nvSpPr>
          <p:cNvPr id="3" name="Text Placeholder 2">
            <a:extLst>
              <a:ext uri="{FF2B5EF4-FFF2-40B4-BE49-F238E27FC236}">
                <a16:creationId xmlns:a16="http://schemas.microsoft.com/office/drawing/2014/main" id="{1264B587-B613-7666-130D-D10C488A007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26132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 name="Sidetall">
            <a:extLst>
              <a:ext uri="{FF2B5EF4-FFF2-40B4-BE49-F238E27FC236}">
                <a16:creationId xmlns:a16="http://schemas.microsoft.com/office/drawing/2014/main" id="{B0B9299C-36C7-C7C7-E332-7A4612FB1C8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14</a:t>
            </a:fld>
            <a:endParaRPr dirty="0"/>
          </a:p>
        </p:txBody>
      </p:sp>
      <p:sp>
        <p:nvSpPr>
          <p:cNvPr id="308" name="Overskrift"/>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4000"/>
              <a:buFont typeface="Tahoma"/>
              <a:buNone/>
            </a:pPr>
            <a:r>
              <a:rPr lang="no-NO" dirty="0"/>
              <a:t>Oppgavesider </a:t>
            </a:r>
            <a:br>
              <a:rPr lang="no-NO" dirty="0"/>
            </a:br>
            <a:r>
              <a:rPr lang="no-NO" dirty="0"/>
              <a:t>(én side per tema)</a:t>
            </a:r>
            <a:endParaRPr dirty="0"/>
          </a:p>
        </p:txBody>
      </p:sp>
      <p:sp>
        <p:nvSpPr>
          <p:cNvPr id="307" name="Brødtekst"/>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400"/>
              <a:buNone/>
            </a:pPr>
            <a:r>
              <a:rPr lang="no-NO" b="1" dirty="0"/>
              <a:t>Hvis deltakerne skal velge tema:</a:t>
            </a:r>
            <a:r>
              <a:rPr lang="no-NO" dirty="0"/>
              <a:t> Skriv ut s. 1</a:t>
            </a:r>
            <a:r>
              <a:rPr lang="nb-NO" dirty="0"/>
              <a:t>5 til </a:t>
            </a:r>
            <a:r>
              <a:rPr lang="no-NO" dirty="0"/>
              <a:t>1</a:t>
            </a:r>
            <a:r>
              <a:rPr lang="nb-NO" dirty="0"/>
              <a:t>9</a:t>
            </a:r>
            <a:r>
              <a:rPr lang="no-NO" dirty="0"/>
              <a:t> (alle oppgavearkene) i forkant av samlingen og del ut kopier til alle gruppene</a:t>
            </a:r>
            <a:endParaRPr dirty="0"/>
          </a:p>
          <a:p>
            <a:pPr marL="0" lvl="0" indent="0" algn="l" rtl="0">
              <a:lnSpc>
                <a:spcPct val="150000"/>
              </a:lnSpc>
              <a:spcBef>
                <a:spcPts val="1000"/>
              </a:spcBef>
              <a:spcAft>
                <a:spcPts val="0"/>
              </a:spcAft>
              <a:buSzPts val="1400"/>
              <a:buNone/>
            </a:pPr>
            <a:r>
              <a:rPr lang="no-NO" b="1" dirty="0"/>
              <a:t>Hvis tilrettelegger har valgt tema: </a:t>
            </a:r>
            <a:r>
              <a:rPr lang="no-NO" dirty="0"/>
              <a:t>Erstatt side 11 med den av sidene her som gjelder.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9"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15</a:t>
            </a:fld>
            <a:endParaRPr/>
          </a:p>
        </p:txBody>
      </p:sp>
      <p:sp>
        <p:nvSpPr>
          <p:cNvPr id="318"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latin typeface="Tahoma"/>
                <a:ea typeface="Tahoma"/>
                <a:cs typeface="Tahoma"/>
                <a:sym typeface="Tahoma"/>
              </a:rPr>
              <a:t>Likeverdige parter og reell medbestemmelse</a:t>
            </a:r>
            <a:endParaRPr dirty="0"/>
          </a:p>
        </p:txBody>
      </p:sp>
      <p:sp>
        <p:nvSpPr>
          <p:cNvPr id="317"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16" name="Brødtekst 1"/>
          <p:cNvSpPr txBox="1">
            <a:spLocks noGrp="1"/>
          </p:cNvSpPr>
          <p:nvPr>
            <p:ph type="body" idx="1"/>
          </p:nvPr>
        </p:nvSpPr>
        <p:spPr>
          <a:xfrm>
            <a:off x="838200" y="2310169"/>
            <a:ext cx="5181600" cy="4458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FFFF"/>
              </a:buClr>
              <a:buSzPts val="1200"/>
              <a:buNone/>
            </a:pPr>
            <a:r>
              <a:rPr lang="nb-NO" dirty="0"/>
              <a:t>For å nå målsettingen om et godt partssamarbeid, må arbeidsgivere og tillitsvalgte i virksomhetene møtes som likeverdige parter.  Partene må møtes med vilje til å finne løsninger, selv om de har ulike roller og derfor kan ha ulike interesser å ivareta. </a:t>
            </a:r>
            <a:endParaRPr dirty="0"/>
          </a:p>
          <a:p>
            <a:pPr marL="0" lvl="0" indent="0" algn="l" rtl="0">
              <a:spcBef>
                <a:spcPts val="1000"/>
              </a:spcBef>
              <a:spcAft>
                <a:spcPts val="0"/>
              </a:spcAft>
              <a:buClr>
                <a:srgbClr val="FFFFFF"/>
              </a:buClr>
              <a:buSzPts val="1200"/>
              <a:buNone/>
            </a:pPr>
            <a:r>
              <a:rPr lang="no-NO" u="sng" dirty="0"/>
              <a:t>Fremgangsmåte gruppearbeid:</a:t>
            </a:r>
            <a:endParaRPr dirty="0"/>
          </a:p>
          <a:p>
            <a:pPr marL="0" lvl="0" indent="0" algn="l" rtl="0">
              <a:spcBef>
                <a:spcPts val="0"/>
              </a:spcBef>
              <a:spcAft>
                <a:spcPts val="0"/>
              </a:spcAft>
              <a:buClr>
                <a:srgbClr val="FFFFFF"/>
              </a:buClr>
              <a:buSzPts val="120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20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20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kriv gjerne notater på ark.</a:t>
            </a:r>
            <a:endParaRPr dirty="0"/>
          </a:p>
          <a:p>
            <a:pPr marL="0" lvl="0" indent="0" algn="l" rtl="0">
              <a:spcBef>
                <a:spcPts val="1000"/>
              </a:spcBef>
              <a:spcAft>
                <a:spcPts val="1000"/>
              </a:spcAft>
              <a:buClr>
                <a:srgbClr val="FFFFFF"/>
              </a:buClr>
              <a:buSzPts val="1200"/>
              <a:buNone/>
            </a:pPr>
            <a:r>
              <a:rPr lang="no-NO" b="1" dirty="0"/>
              <a:t>Til slutt: </a:t>
            </a:r>
            <a:r>
              <a:rPr lang="no-NO" dirty="0"/>
              <a:t>Drøft hvilke grep som kan gjøres for å oppnå fremtidsbildet.</a:t>
            </a:r>
            <a:endParaRPr dirty="0"/>
          </a:p>
        </p:txBody>
      </p:sp>
      <p:cxnSp>
        <p:nvCxnSpPr>
          <p:cNvPr id="315" name="Skillelinje">
            <a:extLs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14"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13" name="Brødtekst 2"/>
          <p:cNvSpPr txBox="1">
            <a:spLocks noGrp="1"/>
          </p:cNvSpPr>
          <p:nvPr>
            <p:ph type="body" idx="2"/>
          </p:nvPr>
        </p:nvSpPr>
        <p:spPr>
          <a:xfrm>
            <a:off x="6172956" y="2310168"/>
            <a:ext cx="5181600" cy="4458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Opplever dere å møtes som likeverdige parter i deres virksomhet, og at medbestemmelsen er reell? </a:t>
            </a:r>
          </a:p>
          <a:p>
            <a:pPr marL="323850" lvl="0" indent="-171450" algn="l" rtl="0">
              <a:spcBef>
                <a:spcPts val="0"/>
              </a:spcBef>
              <a:spcAft>
                <a:spcPts val="0"/>
              </a:spcAft>
              <a:buSzPts val="1200"/>
              <a:buFont typeface="Arial" panose="020B0604020202020204" pitchFamily="34" charset="0"/>
              <a:buChar char="•"/>
            </a:pPr>
            <a:r>
              <a:rPr lang="nb-NO" dirty="0"/>
              <a:t>Settes det av nok tid i møtene for å sikre felles forståelse for saker som skal behandles? ​</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Kan dere beskrive en ideell samarbeidsform der alle opplever at dere møtes som likeverdige parter og hvor medbestemmelsen oppleves som reell? </a:t>
            </a:r>
          </a:p>
          <a:p>
            <a:pPr marL="323850" lvl="0" indent="-171450" algn="l" rtl="0">
              <a:spcBef>
                <a:spcPts val="0"/>
              </a:spcBef>
              <a:spcAft>
                <a:spcPts val="0"/>
              </a:spcAft>
              <a:buSzPts val="1200"/>
              <a:buFont typeface="Arial" panose="020B0604020202020204" pitchFamily="34" charset="0"/>
              <a:buChar char="•"/>
            </a:pPr>
            <a:r>
              <a:rPr lang="nb-NO" dirty="0"/>
              <a:t>Hva kjennetegner partssamarbeidet i dette fremtidsbildet?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7"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16</a:t>
            </a:fld>
            <a:endParaRPr/>
          </a:p>
        </p:txBody>
      </p:sp>
      <p:sp>
        <p:nvSpPr>
          <p:cNvPr id="326"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Samarbeider vi om de riktige sakene?</a:t>
            </a:r>
            <a:endParaRPr dirty="0"/>
          </a:p>
        </p:txBody>
      </p:sp>
      <p:sp>
        <p:nvSpPr>
          <p:cNvPr id="328"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24" name="Brødtekst 1"/>
          <p:cNvSpPr txBox="1">
            <a:spLocks noGrp="1"/>
          </p:cNvSpPr>
          <p:nvPr>
            <p:ph type="body" idx="1"/>
          </p:nvPr>
        </p:nvSpPr>
        <p:spPr>
          <a:xfrm>
            <a:off x="838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1200"/>
              <a:buFont typeface="Arial"/>
              <a:buNone/>
            </a:pPr>
            <a:r>
              <a:rPr lang="nb-NO" dirty="0"/>
              <a:t>Hovedavtalen lister opp en rekke saker hvor partene skal samarbeide, men åpner også opp for at det kan samarbeides om andre saker enn de som er nevnt i avtalen, bortsett fra forhandlingssaker.  </a:t>
            </a:r>
          </a:p>
          <a:p>
            <a:pPr marL="0" lvl="0" indent="0" algn="l" rtl="0">
              <a:spcBef>
                <a:spcPts val="1000"/>
              </a:spcBef>
              <a:spcAft>
                <a:spcPts val="0"/>
              </a:spcAft>
              <a:buClr>
                <a:srgbClr val="FFFFFF"/>
              </a:buClr>
              <a:buSzPts val="1200"/>
              <a:buFont typeface="Arial"/>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81E57012-186D-E807-7A6A-6760503242D4}"/>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29"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25" name="Brødtekst 2"/>
          <p:cNvSpPr txBox="1">
            <a:spLocks noGrp="1"/>
          </p:cNvSpPr>
          <p:nvPr>
            <p:ph type="body" idx="2"/>
          </p:nvPr>
        </p:nvSpPr>
        <p:spPr>
          <a:xfrm>
            <a:off x="6172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Hvilke saker har dere samarbeidet om det siste året? </a:t>
            </a:r>
          </a:p>
          <a:p>
            <a:pPr marL="323850" lvl="0" indent="-171450" algn="l" rtl="0">
              <a:spcBef>
                <a:spcPts val="0"/>
              </a:spcBef>
              <a:spcAft>
                <a:spcPts val="0"/>
              </a:spcAft>
              <a:buSzPts val="1200"/>
              <a:buFont typeface="Arial" panose="020B0604020202020204" pitchFamily="34" charset="0"/>
              <a:buChar char="•"/>
            </a:pPr>
            <a:r>
              <a:rPr lang="nb-NO" dirty="0"/>
              <a:t>Er det noen av disse sakene som kunne vært håndtert på andre arenaer? </a:t>
            </a:r>
          </a:p>
          <a:p>
            <a:pPr marL="323850" lvl="0" indent="-171450" algn="l" rtl="0">
              <a:spcBef>
                <a:spcPts val="0"/>
              </a:spcBef>
              <a:spcAft>
                <a:spcPts val="0"/>
              </a:spcAft>
              <a:buSzPts val="1200"/>
              <a:buFont typeface="Arial" panose="020B0604020202020204" pitchFamily="34" charset="0"/>
              <a:buChar char="•"/>
            </a:pPr>
            <a:r>
              <a:rPr lang="nb-NO" dirty="0"/>
              <a:t>Er det andre saker som dere i ettertid ser at det burde vært samarbeidet om?</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spcBef>
                <a:spcPts val="0"/>
              </a:spcBef>
              <a:spcAft>
                <a:spcPts val="0"/>
              </a:spcAft>
              <a:buSzPts val="1200"/>
              <a:buFont typeface="Arial" panose="020B0604020202020204" pitchFamily="34" charset="0"/>
              <a:buChar char="•"/>
            </a:pPr>
            <a:r>
              <a:rPr lang="nb-NO" dirty="0"/>
              <a:t>Hvordan ser det ideelle samarbeidet ut i deres virksomhet? </a:t>
            </a:r>
          </a:p>
          <a:p>
            <a:pPr marL="323850" lvl="0" indent="-171450" algn="l" rtl="0">
              <a:spcBef>
                <a:spcPts val="0"/>
              </a:spcBef>
              <a:spcAft>
                <a:spcPts val="0"/>
              </a:spcAft>
              <a:buSzPts val="1200"/>
              <a:buFont typeface="Arial" panose="020B0604020202020204" pitchFamily="34" charset="0"/>
              <a:buChar char="•"/>
            </a:pPr>
            <a:r>
              <a:rPr lang="nb-NO" dirty="0"/>
              <a:t>Hvordan håndterer dere samarbeidet om saker som ikke er eksplisitt nevnt i hovedavtalen?</a:t>
            </a:r>
          </a:p>
          <a:p>
            <a:pPr marL="323850" lvl="0" indent="-171450" algn="l" rtl="0">
              <a:spcBef>
                <a:spcPts val="0"/>
              </a:spcBef>
              <a:spcAft>
                <a:spcPts val="0"/>
              </a:spcAft>
              <a:buSzPts val="1200"/>
              <a:buFont typeface="Arial" panose="020B0604020202020204" pitchFamily="34" charset="0"/>
              <a:buChar char="•"/>
            </a:pPr>
            <a:r>
              <a:rPr lang="nb-NO" dirty="0"/>
              <a:t>Hva er en god balanse mellom detaljfokus og effektivitet i samarbeidet?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8"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17</a:t>
            </a:fld>
            <a:endParaRPr/>
          </a:p>
        </p:txBody>
      </p:sp>
      <p:sp>
        <p:nvSpPr>
          <p:cNvPr id="337" name="Overskrift"/>
          <p:cNvSpPr txBox="1">
            <a:spLocks noGrp="1"/>
          </p:cNvSpPr>
          <p:nvPr>
            <p:ph type="title"/>
          </p:nvPr>
        </p:nvSpPr>
        <p:spPr>
          <a:xfrm>
            <a:off x="838200" y="128388"/>
            <a:ext cx="10515600" cy="12732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Balansen mellom arbeidsgivers styringsrett og medbestemmelse</a:t>
            </a:r>
            <a:endParaRPr dirty="0"/>
          </a:p>
        </p:txBody>
      </p:sp>
      <p:sp>
        <p:nvSpPr>
          <p:cNvPr id="339"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35" name="Brødtekst 1"/>
          <p:cNvSpPr txBox="1">
            <a:spLocks noGrp="1"/>
          </p:cNvSpPr>
          <p:nvPr>
            <p:ph type="body" idx="1"/>
          </p:nvPr>
        </p:nvSpPr>
        <p:spPr>
          <a:xfrm>
            <a:off x="8383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nb-NO" dirty="0"/>
              <a:t>Hovedavtalen gir arbeidstakerne rett til medbestemmelse. Samtidig har arbeidsgiver rett til å organisere, lede, kontrollere og fordele arbeidet gjennom styringsretten. Det kan være ulike oppfatninger om hva som er en god balanse mellom styringsrett og medbestemmelse.</a:t>
            </a:r>
          </a:p>
          <a:p>
            <a:pPr marL="0" lvl="0" indent="0" algn="l" rtl="0">
              <a:spcBef>
                <a:spcPts val="1000"/>
              </a:spcBef>
              <a:spcAft>
                <a:spcPts val="0"/>
              </a:spcAft>
              <a:buClr>
                <a:srgbClr val="FFFFFF"/>
              </a:buClr>
              <a:buSzPts val="1110"/>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312F9FA5-F359-152E-4F28-81D42E1846EA}"/>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40"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36" name="Brødtekst 2"/>
          <p:cNvSpPr txBox="1">
            <a:spLocks noGrp="1"/>
          </p:cNvSpPr>
          <p:nvPr>
            <p:ph type="body" idx="2"/>
          </p:nvPr>
        </p:nvSpPr>
        <p:spPr>
          <a:xfrm>
            <a:off x="61723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lnSpc>
                <a:spcPct val="150000"/>
              </a:lnSpc>
              <a:spcBef>
                <a:spcPts val="0"/>
              </a:spcBef>
              <a:spcAft>
                <a:spcPts val="0"/>
              </a:spcAft>
              <a:buSzPts val="1200"/>
              <a:buFont typeface="Arial" panose="020B0604020202020204" pitchFamily="34" charset="0"/>
              <a:buChar char="•"/>
            </a:pPr>
            <a:r>
              <a:rPr lang="nb-NO" dirty="0"/>
              <a:t>Har det vært tilfeller hvor dere ikke har vært enige om balansen mellom styringsrett og medbestemmelse? </a:t>
            </a:r>
          </a:p>
          <a:p>
            <a:pPr marL="323850" lvl="0" indent="-171450" algn="l" rtl="0">
              <a:lnSpc>
                <a:spcPct val="150000"/>
              </a:lnSpc>
              <a:spcBef>
                <a:spcPts val="0"/>
              </a:spcBef>
              <a:spcAft>
                <a:spcPts val="0"/>
              </a:spcAft>
              <a:buSzPts val="1200"/>
              <a:buFont typeface="Arial" panose="020B0604020202020204" pitchFamily="34" charset="0"/>
              <a:buChar char="•"/>
            </a:pPr>
            <a:r>
              <a:rPr lang="nb-NO" dirty="0"/>
              <a:t>Hva tror dere er årsakene til denne uenigheten, og kunne den vært unngått?</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Hvordan kan dere tidlig identifisere saker der det oppstår uenighet om balansen mellom styringsrett og medbestemmelse? </a:t>
            </a:r>
          </a:p>
          <a:p>
            <a:pPr marL="323850" lvl="0" indent="-171450" algn="l" rtl="0">
              <a:lnSpc>
                <a:spcPct val="150000"/>
              </a:lnSpc>
              <a:spcBef>
                <a:spcPts val="0"/>
              </a:spcBef>
              <a:spcAft>
                <a:spcPts val="0"/>
              </a:spcAft>
              <a:buSzPts val="1200"/>
              <a:buFont typeface="Arial"/>
              <a:buChar char="•"/>
            </a:pPr>
            <a:r>
              <a:rPr lang="nb-NO" dirty="0"/>
              <a:t>Hvordan kan dere legge til rette for et mest mulig konstruktivt samarbeid dersom balansen mellom styringsrett og medbestemmelse er uklar?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9"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18</a:t>
            </a:fld>
            <a:endParaRPr/>
          </a:p>
        </p:txBody>
      </p:sp>
      <p:sp>
        <p:nvSpPr>
          <p:cNvPr id="348"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Rolleforståelse</a:t>
            </a:r>
            <a:endParaRPr dirty="0"/>
          </a:p>
        </p:txBody>
      </p:sp>
      <p:sp>
        <p:nvSpPr>
          <p:cNvPr id="350"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46" name="Brødtekst 1"/>
          <p:cNvSpPr txBox="1">
            <a:spLocks noGrp="1"/>
          </p:cNvSpPr>
          <p:nvPr>
            <p:ph type="body" idx="1"/>
          </p:nvPr>
        </p:nvSpPr>
        <p:spPr>
          <a:xfrm>
            <a:off x="838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1110"/>
              <a:buNone/>
            </a:pPr>
            <a:r>
              <a:rPr lang="nb-NO" dirty="0"/>
              <a:t>Arbeidsgiver og tillitsvalgte har ulike roller og ulikt ansvar. For virksomhetslederen kan effektivitet og behovet for strategiske beslutninger stå sterkt. For tillitsvalgte kan hensynet til medlemmenes interesser stå sterkt. Begge har en felles interesse i virksomhetens samfunnsoppdrag. </a:t>
            </a:r>
            <a:endParaRPr dirty="0"/>
          </a:p>
          <a:p>
            <a:pPr marL="0" lvl="0" indent="0" algn="l" rtl="0">
              <a:spcBef>
                <a:spcPts val="1000"/>
              </a:spcBef>
              <a:spcAft>
                <a:spcPts val="0"/>
              </a:spcAft>
              <a:buClr>
                <a:srgbClr val="FFFFFF"/>
              </a:buClr>
              <a:buSzPts val="1110"/>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6A31F6EC-2FBF-2D59-382E-C1FF0F6629F3}"/>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51"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47" name="Brødtekst 2"/>
          <p:cNvSpPr txBox="1">
            <a:spLocks noGrp="1"/>
          </p:cNvSpPr>
          <p:nvPr>
            <p:ph type="body" idx="2"/>
          </p:nvPr>
        </p:nvSpPr>
        <p:spPr>
          <a:xfrm>
            <a:off x="6172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Har dere eksempler på uenighet mellom partene som skyldes manglende forståelse for at rollene til arbeidsgiver og tillitsvalgte </a:t>
            </a:r>
            <a:r>
              <a:rPr lang="nb-NO"/>
              <a:t>er ulike? </a:t>
            </a:r>
            <a:endParaRPr lang="nb-NO" dirty="0"/>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Hvordan kan dere sikre at begge parter har en god forståelse for hverandres roller? </a:t>
            </a:r>
          </a:p>
          <a:p>
            <a:pPr marL="323850" lvl="0" indent="-171450" algn="l" rtl="0">
              <a:lnSpc>
                <a:spcPct val="150000"/>
              </a:lnSpc>
              <a:spcBef>
                <a:spcPts val="0"/>
              </a:spcBef>
              <a:spcAft>
                <a:spcPts val="0"/>
              </a:spcAft>
              <a:buSzPts val="1200"/>
              <a:buFont typeface="Arial"/>
              <a:buChar char="•"/>
            </a:pPr>
            <a:r>
              <a:rPr lang="nb-NO" dirty="0"/>
              <a:t>Hvordan kan dere identifisere og håndtere uenigheter som beror på manglende rolleforståelse?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0"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19</a:t>
            </a:fld>
            <a:endParaRPr/>
          </a:p>
        </p:txBody>
      </p:sp>
      <p:sp>
        <p:nvSpPr>
          <p:cNvPr id="359"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no-NO" dirty="0"/>
              <a:t>Evaluering og utvikling av partssamarbeidet</a:t>
            </a:r>
            <a:endParaRPr dirty="0"/>
          </a:p>
        </p:txBody>
      </p:sp>
      <p:sp>
        <p:nvSpPr>
          <p:cNvPr id="361" name="Underoverskrift 1"/>
          <p:cNvSpPr txBox="1">
            <a:spLocks noGrp="1"/>
          </p:cNvSpPr>
          <p:nvPr>
            <p:ph type="body" idx="3"/>
          </p:nvPr>
        </p:nvSpPr>
        <p:spPr>
          <a:xfrm>
            <a:off x="839800" y="1825625"/>
            <a:ext cx="5180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Bakgrunn og kontekst</a:t>
            </a:r>
            <a:endParaRPr dirty="0"/>
          </a:p>
        </p:txBody>
      </p:sp>
      <p:sp>
        <p:nvSpPr>
          <p:cNvPr id="357" name="Brødtekst 1"/>
          <p:cNvSpPr txBox="1">
            <a:spLocks noGrp="1"/>
          </p:cNvSpPr>
          <p:nvPr>
            <p:ph type="body" idx="1"/>
          </p:nvPr>
        </p:nvSpPr>
        <p:spPr>
          <a:xfrm>
            <a:off x="838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1110"/>
              <a:buNone/>
            </a:pPr>
            <a:r>
              <a:rPr lang="nb-NO" dirty="0"/>
              <a:t>Det skal gjennomføres minst ett årlig evalueringsmøte mellom partene i virksomheten. I møtet bør dere identifisere tiltak for å bevare og forbedre partssamarbeidet fremover. </a:t>
            </a:r>
            <a:endParaRPr dirty="0"/>
          </a:p>
          <a:p>
            <a:pPr marL="0" lvl="0" indent="0" algn="l" rtl="0">
              <a:spcBef>
                <a:spcPts val="1000"/>
              </a:spcBef>
              <a:spcAft>
                <a:spcPts val="0"/>
              </a:spcAft>
              <a:buClr>
                <a:srgbClr val="FFFFFF"/>
              </a:buClr>
              <a:buSzPts val="1110"/>
              <a:buNone/>
            </a:pPr>
            <a:r>
              <a:rPr lang="no-NO" u="sng" dirty="0"/>
              <a:t>Fremgangsmåte gruppearbeid:</a:t>
            </a:r>
            <a:endParaRPr dirty="0"/>
          </a:p>
          <a:p>
            <a:pPr marL="0" lvl="0" indent="0" algn="l" rtl="0">
              <a:spcBef>
                <a:spcPts val="0"/>
              </a:spcBef>
              <a:spcAft>
                <a:spcPts val="0"/>
              </a:spcAft>
              <a:buClr>
                <a:srgbClr val="FFFFFF"/>
              </a:buClr>
              <a:buSzPts val="1110"/>
              <a:buNone/>
            </a:pPr>
            <a:r>
              <a:rPr lang="no-NO" dirty="0"/>
              <a:t>Se på refleksjonsoppgavene og bruk gjerne hjelpespørsmålene som støtte.</a:t>
            </a:r>
            <a:endParaRPr dirty="0"/>
          </a:p>
          <a:p>
            <a:pPr marL="0" lvl="0" indent="0" algn="l" rtl="0">
              <a:spcBef>
                <a:spcPts val="1000"/>
              </a:spcBef>
              <a:spcAft>
                <a:spcPts val="0"/>
              </a:spcAft>
              <a:buClr>
                <a:srgbClr val="FFFFFF"/>
              </a:buClr>
              <a:buSzPts val="1110"/>
              <a:buNone/>
            </a:pPr>
            <a:r>
              <a:rPr lang="no-NO" b="1" dirty="0"/>
              <a:t>Start med nåsituasjonen:</a:t>
            </a:r>
            <a:r>
              <a:rPr lang="no-NO" dirty="0"/>
              <a:t> Ta en runde rundt bordet og del deres tanker om hvordan dere gjør det i egen virksomhet. </a:t>
            </a:r>
            <a:endParaRPr dirty="0"/>
          </a:p>
          <a:p>
            <a:pPr marL="0" lvl="0" indent="0" algn="l" rtl="0">
              <a:spcBef>
                <a:spcPts val="1000"/>
              </a:spcBef>
              <a:spcAft>
                <a:spcPts val="0"/>
              </a:spcAft>
              <a:buClr>
                <a:srgbClr val="FFFFFF"/>
              </a:buClr>
              <a:buSzPts val="1110"/>
              <a:buNone/>
            </a:pPr>
            <a:r>
              <a:rPr lang="no-NO" b="1" dirty="0"/>
              <a:t>Gå over til fremtidsbildet:</a:t>
            </a:r>
            <a:r>
              <a:rPr lang="no-NO" dirty="0"/>
              <a:t> Bruk noen minutter individuelt til å tenke gjennom ønsket fremtidssituasjon. Ta en runde rundt bordet og del deres tanker. Drøft dere deretter frem til et felles bilde på hvordan dette kan gjøres/se ut på sitt aller beste. </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a:t>
            </a:r>
            <a:r>
              <a:rPr lang="no-NO"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kriv gjerne notater på ark.</a:t>
            </a:r>
            <a:endParaRPr dirty="0"/>
          </a:p>
          <a:p>
            <a:pPr marL="0" lvl="0" indent="0" algn="l" rtl="0">
              <a:spcBef>
                <a:spcPts val="1000"/>
              </a:spcBef>
              <a:spcAft>
                <a:spcPts val="1000"/>
              </a:spcAft>
              <a:buClr>
                <a:srgbClr val="FFFFFF"/>
              </a:buClr>
              <a:buSzPts val="1110"/>
              <a:buNone/>
            </a:pPr>
            <a:r>
              <a:rPr lang="no-NO" b="1" dirty="0"/>
              <a:t>Til slutt: </a:t>
            </a:r>
            <a:r>
              <a:rPr lang="no-NO" dirty="0"/>
              <a:t>Drøft hvilke grep som kan gjøres for å oppnå fremtidsbildet.</a:t>
            </a:r>
            <a:endParaRPr dirty="0"/>
          </a:p>
        </p:txBody>
      </p:sp>
      <p:cxnSp>
        <p:nvCxnSpPr>
          <p:cNvPr id="2" name="Skillelinje">
            <a:extLst>
              <a:ext uri="{FF2B5EF4-FFF2-40B4-BE49-F238E27FC236}">
                <a16:creationId xmlns:a16="http://schemas.microsoft.com/office/drawing/2014/main" id="{C9C72892-8F21-D5E8-C25B-AB1E0099786E}"/>
              </a:ext>
              <a:ext uri="{C183D7F6-B498-43B3-948B-1728B52AA6E4}">
                <adec:decorative xmlns:adec="http://schemas.microsoft.com/office/drawing/2017/decorative" val="1"/>
              </a:ext>
            </a:extLst>
          </p:cNvPr>
          <p:cNvCxnSpPr>
            <a:cxnSpLocks/>
          </p:cNvCxnSpPr>
          <p:nvPr/>
        </p:nvCxnSpPr>
        <p:spPr>
          <a:xfrm>
            <a:off x="6054825" y="1825625"/>
            <a:ext cx="0" cy="4713287"/>
          </a:xfrm>
          <a:prstGeom prst="straightConnector1">
            <a:avLst/>
          </a:prstGeom>
          <a:noFill/>
          <a:ln w="9525" cap="flat" cmpd="sng">
            <a:solidFill>
              <a:schemeClr val="dk2"/>
            </a:solidFill>
            <a:prstDash val="dot"/>
            <a:round/>
            <a:headEnd type="none" w="sm" len="sm"/>
            <a:tailEnd type="none" w="sm" len="sm"/>
          </a:ln>
        </p:spPr>
      </p:cxnSp>
      <p:sp>
        <p:nvSpPr>
          <p:cNvPr id="362" name="Underoverskrift 2"/>
          <p:cNvSpPr txBox="1">
            <a:spLocks noGrp="1"/>
          </p:cNvSpPr>
          <p:nvPr>
            <p:ph type="body" idx="4"/>
          </p:nvPr>
        </p:nvSpPr>
        <p:spPr>
          <a:xfrm>
            <a:off x="6172206" y="1825625"/>
            <a:ext cx="5183100" cy="365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no-NO" dirty="0"/>
              <a:t>Refleksjonsoppgaver</a:t>
            </a:r>
            <a:endParaRPr dirty="0"/>
          </a:p>
        </p:txBody>
      </p:sp>
      <p:sp>
        <p:nvSpPr>
          <p:cNvPr id="358" name="Brødtekst 2"/>
          <p:cNvSpPr txBox="1">
            <a:spLocks noGrp="1"/>
          </p:cNvSpPr>
          <p:nvPr>
            <p:ph type="body" idx="2"/>
          </p:nvPr>
        </p:nvSpPr>
        <p:spPr>
          <a:xfrm>
            <a:off x="6172200" y="2310168"/>
            <a:ext cx="5181600" cy="3986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200"/>
              <a:buNone/>
            </a:pPr>
            <a:r>
              <a:rPr lang="no-NO" u="sng" dirty="0"/>
              <a:t>Nåsituasjon:</a:t>
            </a:r>
            <a:r>
              <a:rPr lang="no-NO" dirty="0"/>
              <a:t> </a:t>
            </a:r>
            <a:endParaRPr lang="nb-NO" dirty="0"/>
          </a:p>
          <a:p>
            <a:pPr marL="0" lvl="0" indent="0" algn="l" rtl="0">
              <a:lnSpc>
                <a:spcPct val="150000"/>
              </a:lnSpc>
              <a:spcBef>
                <a:spcPts val="0"/>
              </a:spcBef>
              <a:spcAft>
                <a:spcPts val="0"/>
              </a:spcAft>
              <a:buClr>
                <a:srgbClr val="FFFFFF"/>
              </a:buClr>
              <a:buSzPts val="1200"/>
              <a:buNone/>
            </a:pPr>
            <a:r>
              <a:rPr lang="nb-NO" dirty="0"/>
              <a:t>I disse møtene kan man blant annet komme inn på følgende temaer:</a:t>
            </a:r>
          </a:p>
          <a:p>
            <a:pPr marL="323850" lvl="0" indent="-171450" algn="l" rtl="0">
              <a:lnSpc>
                <a:spcPct val="150000"/>
              </a:lnSpc>
              <a:spcBef>
                <a:spcPts val="0"/>
              </a:spcBef>
              <a:spcAft>
                <a:spcPts val="0"/>
              </a:spcAft>
              <a:buSzPts val="1200"/>
              <a:buFont typeface="Arial"/>
              <a:buChar char="•"/>
            </a:pPr>
            <a:r>
              <a:rPr lang="nb-NO" dirty="0"/>
              <a:t>Har dere god kjennskap til lov- og avtaleverk? </a:t>
            </a:r>
          </a:p>
          <a:p>
            <a:pPr marL="323850" lvl="0" indent="-171450" algn="l" rtl="0">
              <a:lnSpc>
                <a:spcPct val="150000"/>
              </a:lnSpc>
              <a:spcBef>
                <a:spcPts val="0"/>
              </a:spcBef>
              <a:spcAft>
                <a:spcPts val="0"/>
              </a:spcAft>
              <a:buSzPts val="1200"/>
              <a:buFont typeface="Arial"/>
              <a:buChar char="•"/>
            </a:pPr>
            <a:r>
              <a:rPr lang="nb-NO" dirty="0"/>
              <a:t>Har dere faste møter? </a:t>
            </a:r>
          </a:p>
          <a:p>
            <a:pPr marL="323850" lvl="0" indent="-171450" algn="l" rtl="0">
              <a:lnSpc>
                <a:spcPct val="150000"/>
              </a:lnSpc>
              <a:spcBef>
                <a:spcPts val="0"/>
              </a:spcBef>
              <a:spcAft>
                <a:spcPts val="0"/>
              </a:spcAft>
              <a:buSzPts val="1200"/>
              <a:buFont typeface="Arial"/>
              <a:buChar char="•"/>
            </a:pPr>
            <a:r>
              <a:rPr lang="nb-NO" dirty="0"/>
              <a:t>Mottar dere møtepapirer i tilstrekkelig tid i forkant? </a:t>
            </a:r>
          </a:p>
          <a:p>
            <a:pPr marL="323850" lvl="0" indent="-171450" algn="l" rtl="0">
              <a:lnSpc>
                <a:spcPct val="150000"/>
              </a:lnSpc>
              <a:spcBef>
                <a:spcPts val="0"/>
              </a:spcBef>
              <a:spcAft>
                <a:spcPts val="0"/>
              </a:spcAft>
              <a:buSzPts val="1200"/>
              <a:buFont typeface="Arial"/>
              <a:buChar char="•"/>
            </a:pPr>
            <a:r>
              <a:rPr lang="nb-NO" dirty="0"/>
              <a:t>Har dere avklart fullmakter og hvem som skal delta på møtene?</a:t>
            </a:r>
          </a:p>
          <a:p>
            <a:pPr marL="0" lvl="0" indent="0" algn="l" rtl="0">
              <a:lnSpc>
                <a:spcPct val="150000"/>
              </a:lnSpc>
              <a:spcBef>
                <a:spcPts val="1000"/>
              </a:spcBef>
              <a:spcAft>
                <a:spcPts val="0"/>
              </a:spcAft>
              <a:buClr>
                <a:srgbClr val="FFFFFF"/>
              </a:buClr>
              <a:buSzPts val="1200"/>
              <a:buNone/>
            </a:pPr>
            <a:r>
              <a:rPr lang="no-NO" u="sng" dirty="0"/>
              <a:t>Fremtidsbilde:</a:t>
            </a:r>
            <a:r>
              <a:rPr lang="no-NO" dirty="0"/>
              <a:t> </a:t>
            </a:r>
            <a:endParaRPr dirty="0"/>
          </a:p>
          <a:p>
            <a:pPr marL="323850" lvl="0" indent="-171450" algn="l" rtl="0">
              <a:lnSpc>
                <a:spcPct val="150000"/>
              </a:lnSpc>
              <a:spcBef>
                <a:spcPts val="0"/>
              </a:spcBef>
              <a:spcAft>
                <a:spcPts val="0"/>
              </a:spcAft>
              <a:buSzPts val="1200"/>
              <a:buFont typeface="Arial"/>
              <a:buChar char="•"/>
            </a:pPr>
            <a:r>
              <a:rPr lang="nb-NO" dirty="0"/>
              <a:t>Hvilke mål har dere for samarbeidet? </a:t>
            </a:r>
          </a:p>
          <a:p>
            <a:pPr marL="323850" lvl="0" indent="-171450" algn="l" rtl="0">
              <a:lnSpc>
                <a:spcPct val="150000"/>
              </a:lnSpc>
              <a:spcBef>
                <a:spcPts val="0"/>
              </a:spcBef>
              <a:spcAft>
                <a:spcPts val="0"/>
              </a:spcAft>
              <a:buSzPts val="1200"/>
              <a:buFont typeface="Arial"/>
              <a:buChar char="•"/>
            </a:pPr>
            <a:r>
              <a:rPr lang="nb-NO" dirty="0"/>
              <a:t>Hvilke forventninger har dere til egen rolle og den andre partens rolle?</a:t>
            </a:r>
          </a:p>
          <a:p>
            <a:pPr marL="323850" lvl="0" indent="-171450" algn="l" rtl="0">
              <a:lnSpc>
                <a:spcPct val="150000"/>
              </a:lnSpc>
              <a:spcBef>
                <a:spcPts val="0"/>
              </a:spcBef>
              <a:spcAft>
                <a:spcPts val="0"/>
              </a:spcAft>
              <a:buSzPts val="1200"/>
              <a:buFont typeface="Arial"/>
              <a:buChar char="•"/>
            </a:pPr>
            <a:r>
              <a:rPr lang="nb-NO" dirty="0"/>
              <a:t>Hva er de viktigste sakene dere skal samarbeide om? </a:t>
            </a:r>
          </a:p>
          <a:p>
            <a:pPr marL="323850" lvl="0" indent="-171450" algn="l" rtl="0">
              <a:lnSpc>
                <a:spcPct val="150000"/>
              </a:lnSpc>
              <a:spcBef>
                <a:spcPts val="0"/>
              </a:spcBef>
              <a:spcAft>
                <a:spcPts val="0"/>
              </a:spcAft>
              <a:buSzPts val="1200"/>
              <a:buFont typeface="Arial"/>
              <a:buChar char="•"/>
            </a:pPr>
            <a:r>
              <a:rPr lang="nb-NO" dirty="0"/>
              <a:t>Hvilke samarbeidsarenaer ønsker dere å ha? </a:t>
            </a:r>
          </a:p>
          <a:p>
            <a:pPr marL="323850" lvl="0" indent="-171450" algn="l" rtl="0">
              <a:lnSpc>
                <a:spcPct val="150000"/>
              </a:lnSpc>
              <a:spcBef>
                <a:spcPts val="0"/>
              </a:spcBef>
              <a:spcAft>
                <a:spcPts val="0"/>
              </a:spcAft>
              <a:buSzPts val="1200"/>
              <a:buFont typeface="Arial"/>
              <a:buChar char="•"/>
            </a:pPr>
            <a:r>
              <a:rPr lang="nb-NO" dirty="0"/>
              <a:t>Hvordan skal samarbeidet være på disse arenaene?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Sidetall">
            <a:extLst>
              <a:ext uri="{FF2B5EF4-FFF2-40B4-BE49-F238E27FC236}">
                <a16:creationId xmlns:a16="http://schemas.microsoft.com/office/drawing/2014/main" id="{0521998D-2B93-41A1-0007-F9255689003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2</a:t>
            </a:fld>
            <a:endParaRPr dirty="0"/>
          </a:p>
        </p:txBody>
      </p:sp>
      <p:sp>
        <p:nvSpPr>
          <p:cNvPr id="200" name="Overskrift"/>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4000"/>
              <a:buFont typeface="Tahoma"/>
              <a:buNone/>
            </a:pPr>
            <a:r>
              <a:rPr lang="no-NO" dirty="0"/>
              <a:t>Introduksjon til gruppearbeid</a:t>
            </a:r>
            <a:endParaRPr dirty="0"/>
          </a:p>
        </p:txBody>
      </p:sp>
      <p:sp>
        <p:nvSpPr>
          <p:cNvPr id="4" name="Text Placeholder 3">
            <a:extLst>
              <a:ext uri="{FF2B5EF4-FFF2-40B4-BE49-F238E27FC236}">
                <a16:creationId xmlns:a16="http://schemas.microsoft.com/office/drawing/2014/main" id="{2B165C82-5976-0B44-DC34-E588DABD172D}"/>
              </a:ext>
            </a:extLst>
          </p:cNvPr>
          <p:cNvSpPr>
            <a:spLocks noGrp="1"/>
          </p:cNvSpPr>
          <p:nvPr>
            <p:ph type="body" idx="1"/>
          </p:nvPr>
        </p:nvSpPr>
        <p:spPr/>
        <p:txBody>
          <a:bodyPr/>
          <a:lstStyle/>
          <a:p>
            <a:endParaRPr 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3</a:t>
            </a:fld>
            <a:endParaRPr dirty="0"/>
          </a:p>
        </p:txBody>
      </p:sp>
      <p:sp>
        <p:nvSpPr>
          <p:cNvPr id="207"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dirty="0"/>
              <a:t>Agenda</a:t>
            </a:r>
            <a:endParaRPr dirty="0"/>
          </a:p>
        </p:txBody>
      </p:sp>
      <p:sp>
        <p:nvSpPr>
          <p:cNvPr id="206" name="Underoverskrift"/>
          <p:cNvSpPr txBox="1">
            <a:spLocks noGrp="1"/>
          </p:cNvSpPr>
          <p:nvPr>
            <p:ph type="body" idx="1"/>
          </p:nvPr>
        </p:nvSpPr>
        <p:spPr>
          <a:xfrm>
            <a:off x="838200" y="1825625"/>
            <a:ext cx="10515600" cy="4659628"/>
          </a:xfrm>
          <a:prstGeom prst="rect">
            <a:avLst/>
          </a:prstGeom>
          <a:noFill/>
          <a:ln>
            <a:noFill/>
          </a:ln>
        </p:spPr>
        <p:txBody>
          <a:bodyPr spcFirstLastPara="1" wrap="square" lIns="91425" tIns="45700" rIns="91425" bIns="45700" anchor="t" anchorCtr="0">
            <a:normAutofit/>
          </a:bodyPr>
          <a:lstStyle/>
          <a:p>
            <a:pPr marL="438150" lvl="0" indent="-285750" algn="l" rtl="0">
              <a:lnSpc>
                <a:spcPct val="150000"/>
              </a:lnSpc>
              <a:spcAft>
                <a:spcPts val="1200"/>
              </a:spcAft>
              <a:buSzPts val="1200"/>
              <a:buFont typeface="Arial" panose="020B0604020202020204" pitchFamily="34" charset="0"/>
              <a:buChar char="•"/>
            </a:pPr>
            <a:r>
              <a:rPr lang="no-NO" sz="1400" i="1" dirty="0"/>
              <a:t>Eventuell bruk av spørsmålsverktøy (Slido/Mentimeter/annet)*</a:t>
            </a:r>
            <a:endParaRPr sz="1400" dirty="0"/>
          </a:p>
          <a:p>
            <a:pPr marL="438150" lvl="0" indent="-285750" algn="l" rtl="0">
              <a:lnSpc>
                <a:spcPct val="150000"/>
              </a:lnSpc>
              <a:spcAft>
                <a:spcPts val="1200"/>
              </a:spcAft>
              <a:buSzPts val="1200"/>
              <a:buFont typeface="Arial" panose="020B0604020202020204" pitchFamily="34" charset="0"/>
              <a:buChar char="•"/>
            </a:pPr>
            <a:r>
              <a:rPr lang="no-NO" sz="1400" dirty="0"/>
              <a:t>Bakgrunn og formål</a:t>
            </a:r>
            <a:endParaRPr sz="1400" dirty="0"/>
          </a:p>
          <a:p>
            <a:pPr marL="438150" lvl="0" indent="-285750" algn="l" rtl="0">
              <a:lnSpc>
                <a:spcPct val="150000"/>
              </a:lnSpc>
              <a:spcAft>
                <a:spcPts val="1200"/>
              </a:spcAft>
              <a:buSzPts val="1200"/>
              <a:buFont typeface="Arial" panose="020B0604020202020204" pitchFamily="34" charset="0"/>
              <a:buChar char="•"/>
            </a:pPr>
            <a:r>
              <a:rPr lang="no-NO" sz="1400" dirty="0"/>
              <a:t>Introduksjon til gruppearbeid </a:t>
            </a:r>
            <a:endParaRPr sz="1400" dirty="0"/>
          </a:p>
          <a:p>
            <a:pPr marL="438150" lvl="0" indent="-285750" algn="l" rtl="0">
              <a:lnSpc>
                <a:spcPct val="150000"/>
              </a:lnSpc>
              <a:spcAft>
                <a:spcPts val="1200"/>
              </a:spcAft>
              <a:buSzPts val="1200"/>
              <a:buFont typeface="Arial" panose="020B0604020202020204" pitchFamily="34" charset="0"/>
              <a:buChar char="•"/>
            </a:pPr>
            <a:r>
              <a:rPr lang="no-NO" sz="1400" dirty="0"/>
              <a:t>Gruppearbeid</a:t>
            </a:r>
            <a:endParaRPr sz="1400" dirty="0"/>
          </a:p>
          <a:p>
            <a:pPr marL="438150" lvl="0" indent="-285750" algn="l" rtl="0">
              <a:lnSpc>
                <a:spcPct val="150000"/>
              </a:lnSpc>
              <a:spcAft>
                <a:spcPts val="1200"/>
              </a:spcAft>
              <a:buSzPts val="1200"/>
              <a:buFont typeface="Arial" panose="020B0604020202020204" pitchFamily="34" charset="0"/>
              <a:buChar char="•"/>
            </a:pPr>
            <a:r>
              <a:rPr lang="no-NO" sz="1400" i="1" dirty="0"/>
              <a:t>Eventuell bruk av spørsmålsverktøy (Slido/Mentimeter/annet)*</a:t>
            </a:r>
            <a:endParaRPr sz="1400" i="1" dirty="0"/>
          </a:p>
          <a:p>
            <a:pPr marL="0" lvl="0" indent="0" algn="l" rtl="0">
              <a:lnSpc>
                <a:spcPct val="160000"/>
              </a:lnSpc>
              <a:spcAft>
                <a:spcPts val="1200"/>
              </a:spcAft>
              <a:buSzPts val="1200"/>
              <a:buNone/>
            </a:pPr>
            <a:endParaRPr sz="1050" i="1" dirty="0"/>
          </a:p>
          <a:p>
            <a:pPr marL="0" lvl="0" indent="0" algn="l" rtl="0">
              <a:lnSpc>
                <a:spcPct val="150000"/>
              </a:lnSpc>
              <a:spcAft>
                <a:spcPts val="1000"/>
              </a:spcAft>
              <a:buSzPts val="1200"/>
              <a:buNone/>
            </a:pP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7"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4</a:t>
            </a:fld>
            <a:endParaRPr/>
          </a:p>
        </p:txBody>
      </p:sp>
      <p:sp>
        <p:nvSpPr>
          <p:cNvPr id="216" name="Overskrift"/>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dirty="0"/>
              <a:t>Hvorfor gruppearbeid?</a:t>
            </a:r>
            <a:endParaRPr dirty="0"/>
          </a:p>
        </p:txBody>
      </p:sp>
      <p:sp>
        <p:nvSpPr>
          <p:cNvPr id="215" name="Underoverskrift"/>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Aft>
                <a:spcPts val="0"/>
              </a:spcAft>
              <a:buSzPts val="1200"/>
              <a:buNone/>
            </a:pPr>
            <a:r>
              <a:rPr lang="no-NO" sz="1800" b="1" i="1" dirty="0"/>
              <a:t>Formålet med gruppearbeidet er å skape god dialog mellom tillitsvalgte og arbeidsgiver, og økt forståelse for partssamarbeid og medbestemmelse i praksis. </a:t>
            </a:r>
            <a:endParaRPr sz="1800" b="1" i="1" dirty="0"/>
          </a:p>
        </p:txBody>
      </p:sp>
      <p:pic>
        <p:nvPicPr>
          <p:cNvPr id="214" name="Figur" descr="Illustrasjon av arbeidsgiver og tillitsvalgt som håndhilser."/>
          <p:cNvPicPr preferRelativeResize="0"/>
          <p:nvPr/>
        </p:nvPicPr>
        <p:blipFill rotWithShape="1">
          <a:blip r:embed="rId3">
            <a:alphaModFix/>
          </a:blip>
          <a:srcRect/>
          <a:stretch/>
        </p:blipFill>
        <p:spPr>
          <a:xfrm>
            <a:off x="4441131" y="3291031"/>
            <a:ext cx="3298192" cy="2856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6" name="Sidetall"/>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a:t>
            </a:fld>
            <a:endParaRPr/>
          </a:p>
        </p:txBody>
      </p:sp>
      <p:sp>
        <p:nvSpPr>
          <p:cNvPr id="225" name="Overskrift"/>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a:t>Vær åpen for nye perspektiver og tankesett</a:t>
            </a:r>
            <a:endParaRPr/>
          </a:p>
        </p:txBody>
      </p:sp>
      <p:sp>
        <p:nvSpPr>
          <p:cNvPr id="224" name="Underoverskrift"/>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800" b="1" i="1" dirty="0"/>
              <a:t>Ved å dele erfaringer med hverandre, har man god mulighet til å lære av hverandre og få nye perspektiver.</a:t>
            </a:r>
            <a:endParaRPr dirty="0"/>
          </a:p>
          <a:p>
            <a:pPr marL="0" lvl="0" indent="0" algn="l" rtl="0">
              <a:lnSpc>
                <a:spcPct val="150000"/>
              </a:lnSpc>
              <a:spcBef>
                <a:spcPts val="1000"/>
              </a:spcBef>
              <a:spcAft>
                <a:spcPts val="0"/>
              </a:spcAft>
              <a:buSzPts val="1200"/>
              <a:buNone/>
            </a:pPr>
            <a:endParaRPr dirty="0"/>
          </a:p>
        </p:txBody>
      </p:sp>
      <p:pic>
        <p:nvPicPr>
          <p:cNvPr id="223" name="Figur" descr="Illustrasjon av en gruppe mennesker som kommuniserer rundt et bord."/>
          <p:cNvPicPr preferRelativeResize="0"/>
          <p:nvPr/>
        </p:nvPicPr>
        <p:blipFill rotWithShape="1">
          <a:blip r:embed="rId4">
            <a:alphaModFix/>
          </a:blip>
          <a:srcRect/>
          <a:stretch/>
        </p:blipFill>
        <p:spPr>
          <a:xfrm>
            <a:off x="1503344" y="3252375"/>
            <a:ext cx="8767589" cy="2955987"/>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5"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6</a:t>
            </a:fld>
            <a:endParaRPr/>
          </a:p>
        </p:txBody>
      </p:sp>
      <p:sp>
        <p:nvSpPr>
          <p:cNvPr id="234" name="Overskrift"/>
          <p:cNvSpPr txBox="1">
            <a:spLocks noGrp="1"/>
          </p:cNvSpPr>
          <p:nvPr>
            <p:ph type="title"/>
          </p:nvPr>
        </p:nvSpPr>
        <p:spPr>
          <a:xfrm>
            <a:off x="838200" y="365125"/>
            <a:ext cx="10515600" cy="1036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o-NO"/>
              <a:t>En liten video som intro til gruppearbeidet</a:t>
            </a:r>
            <a:endParaRPr/>
          </a:p>
        </p:txBody>
      </p:sp>
      <p:pic>
        <p:nvPicPr>
          <p:cNvPr id="233" name="Video" descr="Eksempel på video som er hentet fra nettkurset Samarbeid og medbestemmelse."/>
          <p:cNvPicPr preferRelativeResize="0"/>
          <p:nvPr/>
        </p:nvPicPr>
        <p:blipFill rotWithShape="1">
          <a:blip r:embed="rId3">
            <a:alphaModFix/>
          </a:blip>
          <a:srcRect/>
          <a:stretch/>
        </p:blipFill>
        <p:spPr>
          <a:xfrm>
            <a:off x="2127684" y="1926412"/>
            <a:ext cx="7942932" cy="4466202"/>
          </a:xfrm>
          <a:prstGeom prst="rect">
            <a:avLst/>
          </a:prstGeom>
          <a:noFill/>
          <a:ln>
            <a:noFill/>
          </a:ln>
        </p:spPr>
      </p:pic>
      <p:sp>
        <p:nvSpPr>
          <p:cNvPr id="232" name="Hjelpetekst"/>
          <p:cNvSpPr txBox="1"/>
          <p:nvPr/>
        </p:nvSpPr>
        <p:spPr>
          <a:xfrm>
            <a:off x="369523" y="5175757"/>
            <a:ext cx="1751861" cy="12168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o-NO" sz="1400" b="0" i="1" u="none" strike="noStrike" cap="none" baseline="-25000" dirty="0">
                <a:solidFill>
                  <a:srgbClr val="540C08"/>
                </a:solidFill>
                <a:latin typeface="Cambria"/>
                <a:ea typeface="Cambria"/>
                <a:cs typeface="Cambria"/>
                <a:sym typeface="Cambria"/>
              </a:rPr>
              <a:t>*Tilrettelegger kan velge video, se eksempler i notatene under lysbildet. Video legges inn på følgende måte: </a:t>
            </a:r>
            <a:endParaRPr lang="nb-NO" sz="1400" b="0" i="1" u="none" strike="noStrike" cap="none" baseline="-25000" dirty="0">
              <a:solidFill>
                <a:srgbClr val="540C08"/>
              </a:solidFill>
              <a:latin typeface="Cambria"/>
              <a:ea typeface="Cambria"/>
              <a:cs typeface="Cambria"/>
              <a:sym typeface="Cambria"/>
            </a:endParaRPr>
          </a:p>
          <a:p>
            <a:pPr marL="0" marR="0" lvl="0" indent="0" algn="l" rtl="0">
              <a:lnSpc>
                <a:spcPct val="150000"/>
              </a:lnSpc>
              <a:spcBef>
                <a:spcPts val="0"/>
              </a:spcBef>
              <a:spcAft>
                <a:spcPts val="0"/>
              </a:spcAft>
              <a:buNone/>
            </a:pPr>
            <a:r>
              <a:rPr lang="no-NO" sz="1400" b="0" i="1" u="none" strike="noStrike" cap="none" baseline="-25000" dirty="0">
                <a:solidFill>
                  <a:srgbClr val="540C08"/>
                </a:solidFill>
                <a:latin typeface="Cambria"/>
                <a:ea typeface="Cambria"/>
                <a:cs typeface="Cambria"/>
                <a:sym typeface="Cambria"/>
              </a:rPr>
              <a:t>Insert – Video</a:t>
            </a:r>
            <a:r>
              <a:rPr lang="nb-NO" sz="1400" b="0" i="1" u="none" strike="noStrike" cap="none" baseline="-25000" dirty="0">
                <a:solidFill>
                  <a:srgbClr val="540C08"/>
                </a:solidFill>
                <a:latin typeface="Cambria"/>
                <a:ea typeface="Cambria"/>
                <a:cs typeface="Cambria"/>
                <a:sym typeface="Cambria"/>
              </a:rPr>
              <a:t> – </a:t>
            </a:r>
            <a:r>
              <a:rPr lang="no-NO" sz="1400" b="0" i="1" u="none" strike="noStrike" cap="none" baseline="-25000" dirty="0">
                <a:solidFill>
                  <a:srgbClr val="540C08"/>
                </a:solidFill>
                <a:latin typeface="Cambria"/>
                <a:ea typeface="Cambria"/>
                <a:cs typeface="Cambria"/>
                <a:sym typeface="Cambria"/>
              </a:rPr>
              <a:t>Online video</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Sidetall"/>
          <p:cNvSpPr txBox="1">
            <a:spLocks noGrp="1"/>
          </p:cNvSpPr>
          <p:nvPr>
            <p:ph type="sldNum" idx="12"/>
          </p:nvPr>
        </p:nvSpPr>
        <p:spPr>
          <a:xfrm>
            <a:off x="10885336" y="6356350"/>
            <a:ext cx="11211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o-NO"/>
              <a:t>7</a:t>
            </a:fld>
            <a:endParaRPr/>
          </a:p>
        </p:txBody>
      </p:sp>
      <p:sp>
        <p:nvSpPr>
          <p:cNvPr id="242" name="Overskrift"/>
          <p:cNvSpPr txBox="1">
            <a:spLocks noGrp="1"/>
          </p:cNvSpPr>
          <p:nvPr>
            <p:ph type="title"/>
          </p:nvPr>
        </p:nvSpPr>
        <p:spPr>
          <a:xfrm>
            <a:off x="838200" y="165378"/>
            <a:ext cx="10515600" cy="12361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o-NO" dirty="0"/>
              <a:t>Før vi begynner, bruk et par minutter på en kort presentasjonsrunde i gruppen!</a:t>
            </a:r>
            <a:endParaRPr dirty="0"/>
          </a:p>
        </p:txBody>
      </p:sp>
      <p:pic>
        <p:nvPicPr>
          <p:cNvPr id="241" name="Figur" descr="Illustrasjon av fem ulike personer i en gruppe."/>
          <p:cNvPicPr preferRelativeResize="0"/>
          <p:nvPr/>
        </p:nvPicPr>
        <p:blipFill rotWithShape="1">
          <a:blip r:embed="rId3">
            <a:alphaModFix/>
          </a:blip>
          <a:srcRect/>
          <a:stretch/>
        </p:blipFill>
        <p:spPr>
          <a:xfrm>
            <a:off x="4349281" y="2330984"/>
            <a:ext cx="3488848" cy="3380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8</a:t>
            </a:fld>
            <a:endParaRPr/>
          </a:p>
        </p:txBody>
      </p:sp>
      <p:sp>
        <p:nvSpPr>
          <p:cNvPr id="249" name="Hjelpetekst øverst">
            <a:extLst>
              <a:ext uri="{C183D7F6-B498-43B3-948B-1728B52AA6E4}">
                <adec:decorative xmlns:adec="http://schemas.microsoft.com/office/drawing/2017/decorative" val="0"/>
              </a:ext>
            </a:extLst>
          </p:cNvPr>
          <p:cNvSpPr/>
          <p:nvPr/>
        </p:nvSpPr>
        <p:spPr>
          <a:xfrm>
            <a:off x="8322816" y="22194"/>
            <a:ext cx="3839591" cy="473565"/>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dirty="0">
                <a:solidFill>
                  <a:schemeClr val="lt1"/>
                </a:solidFill>
                <a:latin typeface="Arial"/>
                <a:ea typeface="Arial"/>
                <a:cs typeface="Arial"/>
                <a:sym typeface="Arial"/>
              </a:rPr>
              <a:t>Tema er </a:t>
            </a:r>
            <a:r>
              <a:rPr lang="no-NO" sz="1200" b="0" i="1" u="sng" strike="noStrike" cap="none" dirty="0">
                <a:solidFill>
                  <a:schemeClr val="lt1"/>
                </a:solidFill>
                <a:latin typeface="Arial"/>
                <a:ea typeface="Arial"/>
                <a:cs typeface="Arial"/>
                <a:sym typeface="Arial"/>
              </a:rPr>
              <a:t>ikke</a:t>
            </a:r>
            <a:r>
              <a:rPr lang="no-NO" sz="1200" b="0" i="1" u="none" strike="noStrike" cap="none" dirty="0">
                <a:solidFill>
                  <a:schemeClr val="lt1"/>
                </a:solidFill>
                <a:latin typeface="Arial"/>
                <a:ea typeface="Arial"/>
                <a:cs typeface="Arial"/>
                <a:sym typeface="Arial"/>
              </a:rPr>
              <a:t> valgt på forhånd (denne boksen kan fjernes av tilrettelegger)</a:t>
            </a:r>
            <a:endParaRPr sz="2400" dirty="0"/>
          </a:p>
        </p:txBody>
      </p:sp>
      <p:sp>
        <p:nvSpPr>
          <p:cNvPr id="262" name="Overskrift"/>
          <p:cNvSpPr txBox="1">
            <a:spLocks noGrp="1"/>
          </p:cNvSpPr>
          <p:nvPr>
            <p:ph type="title"/>
          </p:nvPr>
        </p:nvSpPr>
        <p:spPr>
          <a:xfrm>
            <a:off x="838200" y="365125"/>
            <a:ext cx="11387700" cy="103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no-NO"/>
              <a:t>Fremgangsmåte for gruppearbeid</a:t>
            </a:r>
            <a:endParaRPr/>
          </a:p>
        </p:txBody>
      </p:sp>
      <p:sp>
        <p:nvSpPr>
          <p:cNvPr id="261" name="Underoverskrift 1"/>
          <p:cNvSpPr txBox="1">
            <a:spLocks noGrp="1"/>
          </p:cNvSpPr>
          <p:nvPr>
            <p:ph type="body" idx="1"/>
          </p:nvPr>
        </p:nvSpPr>
        <p:spPr>
          <a:xfrm>
            <a:off x="838200" y="1825625"/>
            <a:ext cx="5181600" cy="87411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400" b="1" dirty="0"/>
              <a:t>Hver gruppe får nå mulighet til å velge hvilket tema dere ønsker å prate om. Dere kan velge mellom følgende temaer: </a:t>
            </a:r>
            <a:endParaRPr dirty="0"/>
          </a:p>
        </p:txBody>
      </p:sp>
      <p:sp>
        <p:nvSpPr>
          <p:cNvPr id="260" name="1-tall">
            <a:extLst>
              <a:ext uri="{C183D7F6-B498-43B3-948B-1728B52AA6E4}">
                <adec:decorative xmlns:adec="http://schemas.microsoft.com/office/drawing/2017/decorative" val="0"/>
              </a:ext>
            </a:extLst>
          </p:cNvPr>
          <p:cNvSpPr/>
          <p:nvPr/>
        </p:nvSpPr>
        <p:spPr>
          <a:xfrm>
            <a:off x="927350" y="2913325"/>
            <a:ext cx="597300" cy="48632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dirty="0">
                <a:solidFill>
                  <a:schemeClr val="dk1"/>
                </a:solidFill>
                <a:latin typeface="Cambria"/>
                <a:ea typeface="Cambria"/>
                <a:cs typeface="Cambria"/>
                <a:sym typeface="Cambria"/>
              </a:rPr>
              <a:t>1</a:t>
            </a:r>
            <a:endParaRPr sz="1600" b="1" i="0" u="none" strike="noStrike" cap="none" dirty="0">
              <a:solidFill>
                <a:schemeClr val="dk1"/>
              </a:solidFill>
              <a:latin typeface="Cambria"/>
              <a:ea typeface="Cambria"/>
              <a:cs typeface="Cambria"/>
              <a:sym typeface="Cambria"/>
            </a:endParaRPr>
          </a:p>
        </p:txBody>
      </p:sp>
      <p:sp>
        <p:nvSpPr>
          <p:cNvPr id="259" name="Boks 1">
            <a:extLst>
              <a:ext uri="{C183D7F6-B498-43B3-948B-1728B52AA6E4}">
                <adec:decorative xmlns:adec="http://schemas.microsoft.com/office/drawing/2017/decorative" val="0"/>
              </a:ext>
            </a:extLst>
          </p:cNvPr>
          <p:cNvSpPr/>
          <p:nvPr/>
        </p:nvSpPr>
        <p:spPr>
          <a:xfrm>
            <a:off x="1524650" y="2911734"/>
            <a:ext cx="5387998"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no-NO" sz="1400" b="0" i="0" u="none" strike="noStrike" cap="none" dirty="0">
                <a:solidFill>
                  <a:schemeClr val="dk1"/>
                </a:solidFill>
                <a:latin typeface="Cambria"/>
                <a:ea typeface="Cambria"/>
                <a:cs typeface="Cambria"/>
                <a:sym typeface="Cambria"/>
              </a:rPr>
              <a:t>Likeverdige parter og reell medbestemmelse</a:t>
            </a:r>
            <a:endParaRPr sz="1400" b="0" i="0" u="none" strike="noStrike" cap="none" dirty="0">
              <a:solidFill>
                <a:schemeClr val="dk1"/>
              </a:solidFill>
              <a:latin typeface="Cambria"/>
              <a:ea typeface="Cambria"/>
              <a:cs typeface="Cambria"/>
              <a:sym typeface="Cambria"/>
            </a:endParaRPr>
          </a:p>
        </p:txBody>
      </p:sp>
      <p:sp>
        <p:nvSpPr>
          <p:cNvPr id="258" name="2-tall">
            <a:extLst>
              <a:ext uri="{C183D7F6-B498-43B3-948B-1728B52AA6E4}">
                <adec:decorative xmlns:adec="http://schemas.microsoft.com/office/drawing/2017/decorative" val="0"/>
              </a:ext>
            </a:extLst>
          </p:cNvPr>
          <p:cNvSpPr/>
          <p:nvPr/>
        </p:nvSpPr>
        <p:spPr>
          <a:xfrm>
            <a:off x="927350" y="3621859"/>
            <a:ext cx="597300" cy="486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dirty="0">
                <a:solidFill>
                  <a:schemeClr val="dk1"/>
                </a:solidFill>
                <a:latin typeface="Cambria"/>
                <a:ea typeface="Cambria"/>
                <a:cs typeface="Cambria"/>
                <a:sym typeface="Cambria"/>
              </a:rPr>
              <a:t>2</a:t>
            </a:r>
            <a:endParaRPr sz="1600" b="1" i="0" u="none" strike="noStrike" cap="none" dirty="0">
              <a:solidFill>
                <a:schemeClr val="dk1"/>
              </a:solidFill>
              <a:latin typeface="Cambria"/>
              <a:ea typeface="Cambria"/>
              <a:cs typeface="Cambria"/>
              <a:sym typeface="Cambria"/>
            </a:endParaRPr>
          </a:p>
        </p:txBody>
      </p:sp>
      <p:sp>
        <p:nvSpPr>
          <p:cNvPr id="257" name="Boks 2">
            <a:extLst>
              <a:ext uri="{C183D7F6-B498-43B3-948B-1728B52AA6E4}">
                <adec:decorative xmlns:adec="http://schemas.microsoft.com/office/drawing/2017/decorative" val="0"/>
              </a:ext>
            </a:extLst>
          </p:cNvPr>
          <p:cNvSpPr/>
          <p:nvPr/>
        </p:nvSpPr>
        <p:spPr>
          <a:xfrm>
            <a:off x="1524529" y="3620143"/>
            <a:ext cx="5387998"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None/>
            </a:pPr>
            <a:r>
              <a:rPr lang="no-NO" sz="1400" b="0" i="0" u="none" strike="noStrike" cap="none" dirty="0">
                <a:solidFill>
                  <a:schemeClr val="dk1"/>
                </a:solidFill>
                <a:latin typeface="Cambria"/>
                <a:ea typeface="Cambria"/>
                <a:cs typeface="Cambria"/>
                <a:sym typeface="Cambria"/>
              </a:rPr>
              <a:t>Samarbeider vi om de riktige sakene?</a:t>
            </a:r>
            <a:endParaRPr sz="1400" b="0" i="0" u="none" strike="noStrike" cap="none" dirty="0">
              <a:solidFill>
                <a:schemeClr val="dk1"/>
              </a:solidFill>
              <a:latin typeface="Arial"/>
              <a:ea typeface="Arial"/>
              <a:cs typeface="Arial"/>
              <a:sym typeface="Arial"/>
            </a:endParaRPr>
          </a:p>
        </p:txBody>
      </p:sp>
      <p:sp>
        <p:nvSpPr>
          <p:cNvPr id="256" name="3-tall">
            <a:extLst>
              <a:ext uri="{C183D7F6-B498-43B3-948B-1728B52AA6E4}">
                <adec:decorative xmlns:adec="http://schemas.microsoft.com/office/drawing/2017/decorative" val="0"/>
              </a:ext>
            </a:extLst>
          </p:cNvPr>
          <p:cNvSpPr/>
          <p:nvPr/>
        </p:nvSpPr>
        <p:spPr>
          <a:xfrm>
            <a:off x="927350" y="4330064"/>
            <a:ext cx="597300" cy="48632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dirty="0">
                <a:solidFill>
                  <a:schemeClr val="dk1"/>
                </a:solidFill>
                <a:latin typeface="Cambria"/>
                <a:ea typeface="Cambria"/>
                <a:cs typeface="Cambria"/>
                <a:sym typeface="Cambria"/>
              </a:rPr>
              <a:t>3</a:t>
            </a:r>
            <a:endParaRPr sz="1600" b="1" i="0" u="none" strike="noStrike" cap="none" dirty="0">
              <a:solidFill>
                <a:schemeClr val="dk1"/>
              </a:solidFill>
              <a:latin typeface="Cambria"/>
              <a:ea typeface="Cambria"/>
              <a:cs typeface="Cambria"/>
              <a:sym typeface="Cambria"/>
            </a:endParaRPr>
          </a:p>
        </p:txBody>
      </p:sp>
      <p:sp>
        <p:nvSpPr>
          <p:cNvPr id="255" name="Boks 3">
            <a:extLst>
              <a:ext uri="{C183D7F6-B498-43B3-948B-1728B52AA6E4}">
                <adec:decorative xmlns:adec="http://schemas.microsoft.com/office/drawing/2017/decorative" val="0"/>
              </a:ext>
            </a:extLst>
          </p:cNvPr>
          <p:cNvSpPr/>
          <p:nvPr/>
        </p:nvSpPr>
        <p:spPr>
          <a:xfrm>
            <a:off x="1524408" y="4328552"/>
            <a:ext cx="5387998"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25000"/>
              </a:lnSpc>
              <a:spcBef>
                <a:spcPts val="0"/>
              </a:spcBef>
              <a:spcAft>
                <a:spcPts val="0"/>
              </a:spcAft>
              <a:buNone/>
            </a:pPr>
            <a:r>
              <a:rPr lang="no-NO" sz="1400" b="0" i="0" u="none" strike="noStrike" cap="none" dirty="0">
                <a:solidFill>
                  <a:schemeClr val="dk1"/>
                </a:solidFill>
                <a:latin typeface="Cambria"/>
                <a:ea typeface="Cambria"/>
                <a:cs typeface="Cambria"/>
                <a:sym typeface="Cambria"/>
              </a:rPr>
              <a:t>Balansen mellom arbeidsgivers styringsrett og medbestemmelse</a:t>
            </a:r>
            <a:endParaRPr sz="1400" b="0" i="0" u="none" strike="noStrike" cap="none" dirty="0">
              <a:solidFill>
                <a:schemeClr val="dk1"/>
              </a:solidFill>
              <a:latin typeface="Arial"/>
              <a:ea typeface="Arial"/>
              <a:cs typeface="Arial"/>
              <a:sym typeface="Arial"/>
            </a:endParaRPr>
          </a:p>
        </p:txBody>
      </p:sp>
      <p:sp>
        <p:nvSpPr>
          <p:cNvPr id="254" name="4-tall">
            <a:extLst>
              <a:ext uri="{C183D7F6-B498-43B3-948B-1728B52AA6E4}">
                <adec:decorative xmlns:adec="http://schemas.microsoft.com/office/drawing/2017/decorative" val="0"/>
              </a:ext>
            </a:extLst>
          </p:cNvPr>
          <p:cNvSpPr/>
          <p:nvPr/>
        </p:nvSpPr>
        <p:spPr>
          <a:xfrm>
            <a:off x="927350" y="5035199"/>
            <a:ext cx="597300" cy="486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a:solidFill>
                  <a:schemeClr val="dk1"/>
                </a:solidFill>
                <a:latin typeface="Cambria"/>
                <a:ea typeface="Cambria"/>
                <a:cs typeface="Cambria"/>
                <a:sym typeface="Cambria"/>
              </a:rPr>
              <a:t>4</a:t>
            </a:r>
            <a:endParaRPr sz="1600" b="1" i="0" u="none" strike="noStrike" cap="none">
              <a:solidFill>
                <a:schemeClr val="dk1"/>
              </a:solidFill>
              <a:latin typeface="Cambria"/>
              <a:ea typeface="Cambria"/>
              <a:cs typeface="Cambria"/>
              <a:sym typeface="Cambria"/>
            </a:endParaRPr>
          </a:p>
        </p:txBody>
      </p:sp>
      <p:sp>
        <p:nvSpPr>
          <p:cNvPr id="253" name="Boks 4">
            <a:extLst>
              <a:ext uri="{C183D7F6-B498-43B3-948B-1728B52AA6E4}">
                <adec:decorative xmlns:adec="http://schemas.microsoft.com/office/drawing/2017/decorative" val="0"/>
              </a:ext>
            </a:extLst>
          </p:cNvPr>
          <p:cNvSpPr/>
          <p:nvPr/>
        </p:nvSpPr>
        <p:spPr>
          <a:xfrm>
            <a:off x="1524408" y="5036961"/>
            <a:ext cx="5388361" cy="486000"/>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None/>
            </a:pPr>
            <a:r>
              <a:rPr lang="no-NO" sz="1400" b="0" i="0" u="none" strike="noStrike" cap="none" dirty="0">
                <a:solidFill>
                  <a:srgbClr val="540C08"/>
                </a:solidFill>
                <a:latin typeface="Cambria"/>
                <a:ea typeface="Cambria"/>
                <a:cs typeface="Cambria"/>
                <a:sym typeface="Cambria"/>
              </a:rPr>
              <a:t>Rolleforståelse</a:t>
            </a:r>
            <a:endParaRPr sz="1400" b="0" i="0" u="none" strike="noStrike" cap="none" dirty="0">
              <a:solidFill>
                <a:schemeClr val="dk1"/>
              </a:solidFill>
              <a:latin typeface="Cambria"/>
              <a:ea typeface="Cambria"/>
              <a:cs typeface="Cambria"/>
              <a:sym typeface="Cambria"/>
            </a:endParaRPr>
          </a:p>
        </p:txBody>
      </p:sp>
      <p:sp>
        <p:nvSpPr>
          <p:cNvPr id="252" name="5-tall">
            <a:extLst>
              <a:ext uri="{C183D7F6-B498-43B3-948B-1728B52AA6E4}">
                <adec:decorative xmlns:adec="http://schemas.microsoft.com/office/drawing/2017/decorative" val="0"/>
              </a:ext>
            </a:extLst>
          </p:cNvPr>
          <p:cNvSpPr/>
          <p:nvPr/>
        </p:nvSpPr>
        <p:spPr>
          <a:xfrm>
            <a:off x="927350" y="5746804"/>
            <a:ext cx="597300" cy="48632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no-NO" sz="1600" b="1" i="0" u="none" strike="noStrike" cap="none">
                <a:solidFill>
                  <a:schemeClr val="dk1"/>
                </a:solidFill>
                <a:latin typeface="Cambria"/>
                <a:ea typeface="Cambria"/>
                <a:cs typeface="Cambria"/>
                <a:sym typeface="Cambria"/>
              </a:rPr>
              <a:t>5</a:t>
            </a:r>
            <a:endParaRPr sz="1600" b="1" i="0" u="none" strike="noStrike" cap="none">
              <a:solidFill>
                <a:schemeClr val="dk1"/>
              </a:solidFill>
              <a:latin typeface="Cambria"/>
              <a:ea typeface="Cambria"/>
              <a:cs typeface="Cambria"/>
              <a:sym typeface="Cambria"/>
            </a:endParaRPr>
          </a:p>
        </p:txBody>
      </p:sp>
      <p:sp>
        <p:nvSpPr>
          <p:cNvPr id="251" name="Boks 5">
            <a:extLst>
              <a:ext uri="{C183D7F6-B498-43B3-948B-1728B52AA6E4}">
                <adec:decorative xmlns:adec="http://schemas.microsoft.com/office/drawing/2017/decorative" val="0"/>
              </a:ext>
            </a:extLst>
          </p:cNvPr>
          <p:cNvSpPr/>
          <p:nvPr/>
        </p:nvSpPr>
        <p:spPr>
          <a:xfrm>
            <a:off x="1524408" y="5745042"/>
            <a:ext cx="5388483" cy="486329"/>
          </a:xfrm>
          <a:prstGeom prst="roundRect">
            <a:avLst>
              <a:gd name="adj" fmla="val 0"/>
            </a:avLst>
          </a:prstGeom>
          <a:solidFill>
            <a:schemeClr val="lt1"/>
          </a:solidFill>
          <a:ln>
            <a:noFill/>
          </a:ln>
        </p:spPr>
        <p:txBody>
          <a:bodyPr spcFirstLastPara="1" wrap="square" lIns="182875" tIns="91425" rIns="91425" bIns="91425" anchor="ctr" anchorCtr="0">
            <a:noAutofit/>
          </a:bodyPr>
          <a:lstStyle/>
          <a:p>
            <a:pPr marL="0" marR="0" lvl="0" indent="0" algn="l" rtl="0">
              <a:lnSpc>
                <a:spcPct val="150000"/>
              </a:lnSpc>
              <a:spcBef>
                <a:spcPts val="0"/>
              </a:spcBef>
              <a:spcAft>
                <a:spcPts val="0"/>
              </a:spcAft>
              <a:buNone/>
            </a:pPr>
            <a:r>
              <a:rPr lang="no-NO" sz="1400" b="0" i="0" u="none" strike="noStrike" cap="none" dirty="0">
                <a:solidFill>
                  <a:schemeClr val="dk1"/>
                </a:solidFill>
                <a:latin typeface="Cambria"/>
                <a:ea typeface="Cambria"/>
                <a:cs typeface="Cambria"/>
                <a:sym typeface="Cambria"/>
              </a:rPr>
              <a:t>Evaluering og utvikling av partssamarbeidet</a:t>
            </a:r>
            <a:endParaRPr dirty="0"/>
          </a:p>
        </p:txBody>
      </p:sp>
      <p:cxnSp>
        <p:nvCxnSpPr>
          <p:cNvPr id="264" name="Skillelinje">
            <a:extLst>
              <a:ext uri="{C183D7F6-B498-43B3-948B-1728B52AA6E4}">
                <adec:decorative xmlns:adec="http://schemas.microsoft.com/office/drawing/2017/decorative" val="1"/>
              </a:ext>
            </a:extLst>
          </p:cNvPr>
          <p:cNvCxnSpPr/>
          <p:nvPr/>
        </p:nvCxnSpPr>
        <p:spPr>
          <a:xfrm>
            <a:off x="7156663" y="1897750"/>
            <a:ext cx="0" cy="4458600"/>
          </a:xfrm>
          <a:prstGeom prst="straightConnector1">
            <a:avLst/>
          </a:prstGeom>
          <a:noFill/>
          <a:ln w="9525" cap="flat" cmpd="sng">
            <a:solidFill>
              <a:schemeClr val="dk2"/>
            </a:solidFill>
            <a:prstDash val="dot"/>
            <a:round/>
            <a:headEnd type="none" w="sm" len="sm"/>
            <a:tailEnd type="none" w="sm" len="sm"/>
          </a:ln>
        </p:spPr>
      </p:cxnSp>
      <p:sp>
        <p:nvSpPr>
          <p:cNvPr id="250" name="Underoverskrift 2 og brødtekts"/>
          <p:cNvSpPr txBox="1">
            <a:spLocks noGrp="1"/>
          </p:cNvSpPr>
          <p:nvPr>
            <p:ph type="body" idx="2"/>
          </p:nvPr>
        </p:nvSpPr>
        <p:spPr>
          <a:xfrm>
            <a:off x="7273254" y="1825625"/>
            <a:ext cx="4080545"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Aft>
                <a:spcPts val="0"/>
              </a:spcAft>
              <a:buSzPts val="1200"/>
              <a:buNone/>
            </a:pPr>
            <a:r>
              <a:rPr lang="no-NO" sz="1400" b="1" dirty="0"/>
              <a:t>Fremgangsmåte for valg av tema:</a:t>
            </a:r>
            <a:endParaRPr dirty="0"/>
          </a:p>
          <a:p>
            <a:pPr marL="457200" lvl="0" indent="-317500" algn="l" rtl="0">
              <a:lnSpc>
                <a:spcPct val="150000"/>
              </a:lnSpc>
              <a:spcAft>
                <a:spcPts val="0"/>
              </a:spcAft>
              <a:buSzPts val="1400"/>
              <a:buChar char="●"/>
            </a:pPr>
            <a:r>
              <a:rPr lang="no-NO" sz="1400" dirty="0"/>
              <a:t>Individuelt: Bestem deg for hvilket tema du ønsker at din gruppe skal prate om</a:t>
            </a:r>
            <a:endParaRPr dirty="0"/>
          </a:p>
          <a:p>
            <a:pPr marL="457200" lvl="0" indent="-317500" algn="l" rtl="0">
              <a:lnSpc>
                <a:spcPct val="150000"/>
              </a:lnSpc>
              <a:spcAft>
                <a:spcPts val="0"/>
              </a:spcAft>
              <a:buSzPts val="1400"/>
              <a:buChar char="●"/>
            </a:pPr>
            <a:r>
              <a:rPr lang="no-NO" sz="1400" dirty="0"/>
              <a:t>Gruppevis: Ta en kjapp runde rundt bordet i gruppen og velg temaet som får flest stemmer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2" name="Sidetall"/>
          <p:cNvSpPr txBox="1">
            <a:spLocks noGrp="1"/>
          </p:cNvSpPr>
          <p:nvPr>
            <p:ph type="sldNum" idx="12"/>
          </p:nvPr>
        </p:nvSpPr>
        <p:spPr>
          <a:xfrm>
            <a:off x="10885336" y="6356350"/>
            <a:ext cx="112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9</a:t>
            </a:fld>
            <a:endParaRPr/>
          </a:p>
        </p:txBody>
      </p:sp>
      <p:sp>
        <p:nvSpPr>
          <p:cNvPr id="2" name="Hjelpetekst øverst">
            <a:extLst>
              <a:ext uri="{FF2B5EF4-FFF2-40B4-BE49-F238E27FC236}">
                <a16:creationId xmlns:a16="http://schemas.microsoft.com/office/drawing/2014/main" id="{16E82DCA-CD89-9345-DBA4-E1FAD0D0D344}"/>
              </a:ext>
              <a:ext uri="{C183D7F6-B498-43B3-948B-1728B52AA6E4}">
                <adec:decorative xmlns:adec="http://schemas.microsoft.com/office/drawing/2017/decorative" val="0"/>
              </a:ext>
            </a:extLst>
          </p:cNvPr>
          <p:cNvSpPr/>
          <p:nvPr/>
        </p:nvSpPr>
        <p:spPr>
          <a:xfrm>
            <a:off x="8322816" y="22193"/>
            <a:ext cx="3839591" cy="475200"/>
          </a:xfrm>
          <a:prstGeom prst="rect">
            <a:avLst/>
          </a:prstGeom>
          <a:solidFill>
            <a:schemeClr val="accent1"/>
          </a:solidFill>
          <a:ln w="25400" cap="flat" cmpd="sng">
            <a:solidFill>
              <a:srgbClr val="1501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200" b="0" i="1" u="none" strike="noStrike" cap="none" dirty="0">
                <a:solidFill>
                  <a:schemeClr val="lt1"/>
                </a:solidFill>
                <a:latin typeface="Arial"/>
                <a:ea typeface="Arial"/>
                <a:cs typeface="Arial"/>
                <a:sym typeface="Arial"/>
              </a:rPr>
              <a:t>Tema er </a:t>
            </a:r>
            <a:r>
              <a:rPr lang="no-NO" sz="1200" b="0" i="1" u="sng" strike="noStrike" cap="none" dirty="0">
                <a:solidFill>
                  <a:schemeClr val="lt1"/>
                </a:solidFill>
                <a:latin typeface="Arial"/>
                <a:ea typeface="Arial"/>
                <a:cs typeface="Arial"/>
                <a:sym typeface="Arial"/>
              </a:rPr>
              <a:t>ikke</a:t>
            </a:r>
            <a:r>
              <a:rPr lang="no-NO" sz="1200" b="0" i="1" u="none" strike="noStrike" cap="none" dirty="0">
                <a:solidFill>
                  <a:schemeClr val="lt1"/>
                </a:solidFill>
                <a:latin typeface="Arial"/>
                <a:ea typeface="Arial"/>
                <a:cs typeface="Arial"/>
                <a:sym typeface="Arial"/>
              </a:rPr>
              <a:t> valgt på forhånd (denne boksen kan fjernes av tilrettelegger)</a:t>
            </a:r>
            <a:endParaRPr sz="2400" dirty="0"/>
          </a:p>
        </p:txBody>
      </p:sp>
      <p:sp>
        <p:nvSpPr>
          <p:cNvPr id="271" name="Overskrift"/>
          <p:cNvSpPr txBox="1">
            <a:spLocks noGrp="1"/>
          </p:cNvSpPr>
          <p:nvPr>
            <p:ph type="title"/>
          </p:nvPr>
        </p:nvSpPr>
        <p:spPr>
          <a:xfrm>
            <a:off x="838200" y="365125"/>
            <a:ext cx="10515600" cy="1036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000"/>
              <a:buNone/>
            </a:pPr>
            <a:r>
              <a:rPr lang="no-NO" dirty="0"/>
              <a:t>Overordnet fremgangsmåte for gruppeoppgave</a:t>
            </a:r>
            <a:endParaRPr dirty="0"/>
          </a:p>
        </p:txBody>
      </p:sp>
      <p:sp>
        <p:nvSpPr>
          <p:cNvPr id="269" name="Brødtekst"/>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Aft>
                <a:spcPts val="0"/>
              </a:spcAft>
              <a:buSzPts val="1200"/>
              <a:buNone/>
            </a:pPr>
            <a:r>
              <a:rPr lang="no-NO" sz="1600" b="1" dirty="0"/>
              <a:t>Dere får skreddersydde refleksjonsoppgaver avhengig av tema, men alle følger en gitt form: </a:t>
            </a:r>
            <a:endParaRPr dirty="0"/>
          </a:p>
          <a:p>
            <a:pPr marL="171450" lvl="0" indent="-100965" algn="l" rtl="0">
              <a:lnSpc>
                <a:spcPct val="150000"/>
              </a:lnSpc>
              <a:spcBef>
                <a:spcPts val="0"/>
              </a:spcBef>
              <a:spcAft>
                <a:spcPts val="0"/>
              </a:spcAft>
              <a:buClr>
                <a:srgbClr val="FFFFFF"/>
              </a:buClr>
              <a:buSzPts val="1110"/>
              <a:buNone/>
            </a:pPr>
            <a:endParaRPr dirty="0"/>
          </a:p>
          <a:p>
            <a:pPr marL="342900" lvl="0" indent="-342900" algn="l" rtl="0">
              <a:lnSpc>
                <a:spcPct val="150000"/>
              </a:lnSpc>
              <a:spcBef>
                <a:spcPts val="0"/>
              </a:spcBef>
              <a:spcAft>
                <a:spcPts val="0"/>
              </a:spcAft>
              <a:buSzPts val="1200"/>
              <a:buAutoNum type="arabicPeriod"/>
            </a:pPr>
            <a:r>
              <a:rPr lang="no-NO" sz="1400" dirty="0"/>
              <a:t>Start med nåsituasjonen</a:t>
            </a:r>
            <a:endParaRPr dirty="0"/>
          </a:p>
          <a:p>
            <a:pPr marL="342900" lvl="0" indent="-342900" algn="l" rtl="0">
              <a:lnSpc>
                <a:spcPct val="150000"/>
              </a:lnSpc>
              <a:spcBef>
                <a:spcPts val="1000"/>
              </a:spcBef>
              <a:spcAft>
                <a:spcPts val="0"/>
              </a:spcAft>
              <a:buSzPts val="1200"/>
              <a:buAutoNum type="arabicPeriod"/>
            </a:pPr>
            <a:r>
              <a:rPr lang="no-NO" sz="1400" dirty="0"/>
              <a:t>Gå over til fremtidsbildet</a:t>
            </a:r>
            <a:endParaRPr dirty="0"/>
          </a:p>
          <a:p>
            <a:pPr marL="342900" lvl="0" indent="-342900" algn="l" rtl="0">
              <a:lnSpc>
                <a:spcPct val="150000"/>
              </a:lnSpc>
              <a:spcBef>
                <a:spcPts val="1000"/>
              </a:spcBef>
              <a:spcAft>
                <a:spcPts val="0"/>
              </a:spcAft>
              <a:buSzPts val="1200"/>
              <a:buAutoNum type="arabicPeriod"/>
            </a:pPr>
            <a:r>
              <a:rPr lang="no-NO" sz="1400" dirty="0"/>
              <a:t>Avrund temaet med å “tette gapet”</a:t>
            </a:r>
            <a:endParaRPr dirty="0"/>
          </a:p>
          <a:p>
            <a:pPr marL="285750" lvl="0" indent="-209550" algn="l" rtl="0">
              <a:lnSpc>
                <a:spcPct val="150000"/>
              </a:lnSpc>
              <a:spcBef>
                <a:spcPts val="1000"/>
              </a:spcBef>
              <a:spcAft>
                <a:spcPts val="0"/>
              </a:spcAft>
              <a:buSzPts val="1200"/>
              <a:buNone/>
            </a:pPr>
            <a:endParaRPr sz="1400" dirty="0"/>
          </a:p>
          <a:p>
            <a:pPr marL="0" lvl="0" indent="0" algn="l" rtl="0">
              <a:lnSpc>
                <a:spcPct val="150000"/>
              </a:lnSpc>
              <a:spcBef>
                <a:spcPts val="1000"/>
              </a:spcBef>
              <a:spcAft>
                <a:spcPts val="0"/>
              </a:spcAft>
              <a:buSzPts val="1200"/>
              <a:buNone/>
            </a:pPr>
            <a:endParaRPr sz="1400" dirty="0"/>
          </a:p>
        </p:txBody>
      </p:sp>
      <p:pic>
        <p:nvPicPr>
          <p:cNvPr id="270" name="Figur">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89104" y="2872647"/>
            <a:ext cx="3464466" cy="3077379"/>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Samarbeidskonferanse Farger">
      <a:dk1>
        <a:srgbClr val="540C08"/>
      </a:dk1>
      <a:lt1>
        <a:srgbClr val="F0D2C1"/>
      </a:lt1>
      <a:dk2>
        <a:srgbClr val="CA4928"/>
      </a:dk2>
      <a:lt2>
        <a:srgbClr val="D09780"/>
      </a:lt2>
      <a:accent1>
        <a:srgbClr val="330303"/>
      </a:accent1>
      <a:accent2>
        <a:srgbClr val="540C08"/>
      </a:accent2>
      <a:accent3>
        <a:srgbClr val="882014"/>
      </a:accent3>
      <a:accent4>
        <a:srgbClr val="E26644"/>
      </a:accent4>
      <a:accent5>
        <a:srgbClr val="DFB19C"/>
      </a:accent5>
      <a:accent6>
        <a:srgbClr val="F0D2C1"/>
      </a:accent6>
      <a:hlink>
        <a:srgbClr val="882014"/>
      </a:hlink>
      <a:folHlink>
        <a:srgbClr val="540C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ssignedTo xmlns="http://schemas.microsoft.com/sharepoint/v3">
      <UserInfo>
        <DisplayName/>
        <AccountId xsi:nil="true"/>
        <AccountType/>
      </UserInfo>
    </AssignedTo>
    <DssDokumenttypeChoice xmlns="c63f8a08-053b-44cf-b521-0e1e1de01185" xsi:nil="true"/>
    <ja062c7924ed4f31b584a4220ff29390 xmlns="c63f8a08-053b-44cf-b521-0e1e1de01185">
      <Terms xmlns="http://schemas.microsoft.com/office/infopath/2007/PartnerControls"/>
    </ja062c7924ed4f31b584a4220ff29390>
    <ec4548291c174201804f8d6e346b5e78 xmlns="c63f8a08-053b-44cf-b521-0e1e1de01185">
      <Terms xmlns="http://schemas.microsoft.com/office/infopath/2007/PartnerControls"/>
    </ec4548291c174201804f8d6e346b5e78>
    <DssArchivable xmlns="793ad56b-b905-482f-99c7-e0ad214f35d2">Ikke satt</DssArchivable>
    <DssWebsakRef xmlns="793ad56b-b905-482f-99c7-e0ad214f35d2" xsi:nil="true"/>
    <DssFremhevet xmlns="c63f8a08-053b-44cf-b521-0e1e1de01185">false</DssFremhevet>
    <ofdc76af098e4c7f98490d5710fce5b2 xmlns="c63f8a08-053b-44cf-b521-0e1e1de01185">
      <Terms xmlns="http://schemas.microsoft.com/office/infopath/2007/PartnerControls"/>
    </ofdc76af098e4c7f98490d5710fce5b2>
    <TaxCatchAll xmlns="c63f8a08-053b-44cf-b521-0e1e1de01185" xsi:nil="true"/>
    <DssNotater xmlns="c63f8a08-053b-44cf-b521-0e1e1de01185" xsi:nil="true"/>
    <l917ce326c5a48e1a29f6235eea1cd41 xmlns="c63f8a08-053b-44cf-b521-0e1e1de01185">
      <Terms xmlns="http://schemas.microsoft.com/office/infopath/2007/PartnerControls"/>
    </l917ce326c5a48e1a29f6235eea1cd41>
    <f2f49eccf7d24422907cdfb28d82571e xmlns="c63f8a08-053b-44cf-b521-0e1e1de01185">
      <Terms xmlns="http://schemas.microsoft.com/office/infopath/2007/PartnerControls"/>
    </f2f49eccf7d24422907cdfb28d82571e>
  </documentManagement>
</p:properties>
</file>

<file path=customXml/item3.xml><?xml version="1.0" encoding="utf-8"?>
<ct:contentTypeSchema xmlns:ct="http://schemas.microsoft.com/office/2006/metadata/contentType" xmlns:ma="http://schemas.microsoft.com/office/2006/metadata/properties/metaAttributes" ct:_="" ma:_="" ma:contentTypeName="Tekstdokument" ma:contentTypeID="0x0101002C1B27F07ED111E5A8370800200C9A660101002C40A01EA3C14E41B08FE97FCBE720FF" ma:contentTypeVersion="31" ma:contentTypeDescription="Opprett et nytt dokument." ma:contentTypeScope="" ma:versionID="6ae3c8931ef89b99d8ae0ce9e978cb02">
  <xsd:schema xmlns:xsd="http://www.w3.org/2001/XMLSchema" xmlns:xs="http://www.w3.org/2001/XMLSchema" xmlns:p="http://schemas.microsoft.com/office/2006/metadata/properties" xmlns:ns1="http://schemas.microsoft.com/sharepoint/v3" xmlns:ns2="c63f8a08-053b-44cf-b521-0e1e1de01185" xmlns:ns3="793ad56b-b905-482f-99c7-e0ad214f35d2" xmlns:ns4="df944c41-66a8-44cc-8e64-388bc737508e" targetNamespace="http://schemas.microsoft.com/office/2006/metadata/properties" ma:root="true" ma:fieldsID="d686b07d5a4e6c8290037048e6ff97ba" ns1:_="" ns2:_="" ns3:_="" ns4:_="">
    <xsd:import namespace="http://schemas.microsoft.com/sharepoint/v3"/>
    <xsd:import namespace="c63f8a08-053b-44cf-b521-0e1e1de01185"/>
    <xsd:import namespace="793ad56b-b905-482f-99c7-e0ad214f35d2"/>
    <xsd:import namespace="df944c41-66a8-44cc-8e64-388bc737508e"/>
    <xsd:element name="properties">
      <xsd:complexType>
        <xsd:sequence>
          <xsd:element name="documentManagement">
            <xsd:complexType>
              <xsd:all>
                <xsd:element ref="ns1:AssignedTo" minOccurs="0"/>
                <xsd:element ref="ns2:DssDokumenttypeChoice" minOccurs="0"/>
                <xsd:element ref="ns3:DssArchivable" minOccurs="0"/>
                <xsd:element ref="ns3:DssWebsakRef" minOccurs="0"/>
                <xsd:element ref="ns2:DssFremhevet" minOccurs="0"/>
                <xsd:element ref="ns2:DssNotater" minOccurs="0"/>
                <xsd:element ref="ns2:ofdc76af098e4c7f98490d5710fce5b2" minOccurs="0"/>
                <xsd:element ref="ns2:ec4548291c174201804f8d6e346b5e78" minOccurs="0"/>
                <xsd:element ref="ns2:ja062c7924ed4f31b584a4220ff29390" minOccurs="0"/>
                <xsd:element ref="ns2:l917ce326c5a48e1a29f6235eea1cd41" minOccurs="0"/>
                <xsd:element ref="ns2:TaxCatchAll" minOccurs="0"/>
                <xsd:element ref="ns2:TaxCatchAllLabel" minOccurs="0"/>
                <xsd:element ref="ns2:f2f49eccf7d24422907cdfb28d82571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7" nillable="true" ma:displayName="Tilordnet til" ma:hidden="true" ma:list="UserInfo" ma:internalName="AssignedTo"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3f8a08-053b-44cf-b521-0e1e1de01185" elementFormDefault="qualified">
    <xsd:import namespace="http://schemas.microsoft.com/office/2006/documentManagement/types"/>
    <xsd:import namespace="http://schemas.microsoft.com/office/infopath/2007/PartnerControls"/>
    <xsd:element name="DssDokumenttypeChoice" ma:index="8" nillable="true" ma:displayName="Dokumenttypevalg" ma:format="Dropdown" ma:hidden="true" ma:internalName="DssDokumenttypeChoice" ma:readOnly="false">
      <xsd:simpleType>
        <xsd:restriction base="dms:Choice">
          <xsd:enumeration value="Avklaringsnotat"/>
          <xsd:enumeration value="Bakgrunnsinformasjon"/>
          <xsd:enumeration value="Beslutningsnotat"/>
          <xsd:enumeration value="Brukerveiledning"/>
          <xsd:enumeration value="Brev"/>
          <xsd:enumeration value="Budsjettdokument"/>
          <xsd:enumeration value="Budskapsplattform"/>
          <xsd:enumeration value="Dokumentasjon"/>
          <xsd:enumeration value="Eksempel"/>
          <xsd:enumeration value="Figur"/>
          <xsd:enumeration value="Flak"/>
          <xsd:enumeration value="Forskrift"/>
          <xsd:enumeration value="Håndnotat"/>
          <xsd:enumeration value="Illustrasjon"/>
          <xsd:enumeration value="Instruks"/>
          <xsd:enumeration value="Kapittelutkast"/>
          <xsd:enumeration value="Kommunikasjonsmateriell"/>
          <xsd:enumeration value="Kronikk/innlegg"/>
          <xsd:enumeration value="Læringsmateriell"/>
          <xsd:enumeration value="Mal"/>
          <xsd:enumeration value="Media"/>
          <xsd:enumeration value="Melding til Stortinget"/>
          <xsd:enumeration value="Møtereferat"/>
          <xsd:enumeration value="Møtedokument"/>
          <xsd:enumeration value="Nettside"/>
          <xsd:enumeration value="Notat"/>
          <xsd:enumeration value="NOU"/>
          <xsd:enumeration value="Presentasjon"/>
          <xsd:enumeration value="Presseinvitasjon"/>
          <xsd:enumeration value="Pressemelding"/>
          <xsd:enumeration value="Proposisjon"/>
          <xsd:enumeration value="Rapport"/>
          <xsd:enumeration value="Regneark"/>
          <xsd:enumeration value="Rutine/retningslinje/håndbok"/>
          <xsd:enumeration value="Satsingsforslag"/>
          <xsd:enumeration value="Sluttrapport"/>
          <xsd:enumeration value="Statistikk"/>
          <xsd:enumeration value="Strategi/plan"/>
          <xsd:enumeration value="Tale"/>
          <xsd:enumeration value="Talepunkt"/>
          <xsd:enumeration value="Tildelingsbrev"/>
          <xsd:enumeration value="Utkast til r-notat"/>
          <xsd:enumeration value="Utredningsnotat"/>
        </xsd:restriction>
      </xsd:simpleType>
    </xsd:element>
    <xsd:element name="DssFremhevet" ma:index="11" nillable="true" ma:displayName="Fremhevet" ma:default="False" ma:description="Fremhevet dokument vises på Om rommet siden." ma:internalName="DssFremhevet">
      <xsd:simpleType>
        <xsd:restriction base="dms:Boolean"/>
      </xsd:simpleType>
    </xsd:element>
    <xsd:element name="DssNotater" ma:index="12" nillable="true" ma:displayName="Notater" ma:hidden="true" ma:internalName="DssNotater" ma:readOnly="false">
      <xsd:simpleType>
        <xsd:restriction base="dms:Note"/>
      </xsd:simpleType>
    </xsd:element>
    <xsd:element name="ofdc76af098e4c7f98490d5710fce5b2" ma:index="14" nillable="true" ma:taxonomy="true" ma:internalName="ofdc76af098e4c7f98490d5710fce5b2" ma:taxonomyFieldName="DssAvdeling" ma:displayName="Avdeling" ma:fieldId="{8fdc76af-098e-4c7f-9849-0d5710fce5b2}" ma:sspId="2424752e-f20b-4035-887f-e0fa58a02903" ma:termSetId="13c90cc6-0f43-4adb-b19c-c400e157a76b" ma:anchorId="a2ab03e0-00da-4aff-bc02-b423670f63dc" ma:open="false" ma:isKeyword="false">
      <xsd:complexType>
        <xsd:sequence>
          <xsd:element ref="pc:Terms" minOccurs="0" maxOccurs="1"/>
        </xsd:sequence>
      </xsd:complexType>
    </xsd:element>
    <xsd:element name="ec4548291c174201804f8d6e346b5e78" ma:index="16" nillable="true" ma:taxonomy="true" ma:internalName="ec4548291c174201804f8d6e346b5e78" ma:taxonomyFieldName="DssFunksjon" ma:displayName="Funksjon" ma:readOnly="false" ma:fieldId="{ec454829-1c17-4201-804f-8d6e346b5e78}" ma:sspId="2424752e-f20b-4035-887f-e0fa58a02903" ma:termSetId="1d0cee9e-e85d-4bdd-9786-976123513522" ma:anchorId="00000000-0000-0000-0000-000000000000" ma:open="false" ma:isKeyword="false">
      <xsd:complexType>
        <xsd:sequence>
          <xsd:element ref="pc:Terms" minOccurs="0" maxOccurs="1"/>
        </xsd:sequence>
      </xsd:complexType>
    </xsd:element>
    <xsd:element name="ja062c7924ed4f31b584a4220ff29390" ma:index="18" nillable="true" ma:taxonomy="true" ma:internalName="ja062c7924ed4f31b584a4220ff29390" ma:taxonomyFieldName="DssEmneord" ma:displayName="Emneord" ma:readOnly="false" ma:fieldId="{3a062c79-24ed-4f31-b584-a4220ff29390}" ma:taxonomyMulti="true" ma:sspId="2424752e-f20b-4035-887f-e0fa58a02903" ma:termSetId="76727dcf-a431-492e-96ad-c8e0e60c175f" ma:anchorId="bd60c4b0-bb2c-4c99-acd3-a9c965622bd9" ma:open="false" ma:isKeyword="false">
      <xsd:complexType>
        <xsd:sequence>
          <xsd:element ref="pc:Terms" minOccurs="0" maxOccurs="1"/>
        </xsd:sequence>
      </xsd:complexType>
    </xsd:element>
    <xsd:element name="l917ce326c5a48e1a29f6235eea1cd41" ma:index="21" nillable="true" ma:taxonomy="true" ma:internalName="l917ce326c5a48e1a29f6235eea1cd41" ma:taxonomyFieldName="DssRomtype" ma:displayName="Romtype" ma:readOnly="false" ma:fieldId="{5917ce32-6c5a-48e1-a29f-6235eea1cd41}" ma:sspId="2424752e-f20b-4035-887f-e0fa58a02903" ma:termSetId="8e869b01-24d9-45a0-980a-bd4a553ad3c2"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c50214b4-ef45-40e5-a568-43b6804d6561}" ma:internalName="TaxCatchAll" ma:showField="CatchAllData" ma:web="c63f8a08-053b-44cf-b521-0e1e1de01185">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c50214b4-ef45-40e5-a568-43b6804d6561}" ma:internalName="TaxCatchAllLabel" ma:readOnly="true" ma:showField="CatchAllDataLabel" ma:web="c63f8a08-053b-44cf-b521-0e1e1de01185">
      <xsd:complexType>
        <xsd:complexContent>
          <xsd:extension base="dms:MultiChoiceLookup">
            <xsd:sequence>
              <xsd:element name="Value" type="dms:Lookup" maxOccurs="unbounded" minOccurs="0" nillable="true"/>
            </xsd:sequence>
          </xsd:extension>
        </xsd:complexContent>
      </xsd:complexType>
    </xsd:element>
    <xsd:element name="f2f49eccf7d24422907cdfb28d82571e" ma:index="25" nillable="true" ma:taxonomy="true" ma:internalName="f2f49eccf7d24422907cdfb28d82571e" ma:taxonomyFieldName="DssDepartement" ma:displayName="Departement" ma:readOnly="false" ma:fieldId="{f2f49ecc-f7d2-4422-907c-dfb28d82571e}" ma:sspId="2424752e-f20b-4035-887f-e0fa58a02903" ma:termSetId="13c90cc6-0f43-4adb-b19c-c400e157a7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3ad56b-b905-482f-99c7-e0ad214f35d2" elementFormDefault="qualified">
    <xsd:import namespace="http://schemas.microsoft.com/office/2006/documentManagement/types"/>
    <xsd:import namespace="http://schemas.microsoft.com/office/infopath/2007/PartnerControls"/>
    <xsd:element name="DssArchivable" ma:index="9" nillable="true" ma:displayName="Arkivpliktig" ma:default="Ikke satt" ma:description="Er dokumentet arkivpliktig?" ma:hidden="true" ma:internalName="DssArchivable" ma:readOnly="false">
      <xsd:simpleType>
        <xsd:restriction base="dms:Choice">
          <xsd:enumeration value="Ikke satt"/>
          <xsd:enumeration value="Ja"/>
          <xsd:enumeration value="Nei"/>
        </xsd:restriction>
      </xsd:simpleType>
    </xsd:element>
    <xsd:element name="DssWebsakRef" ma:index="10" nillable="true" ma:displayName="Arkivreferanse" ma:description="Referanse i arkivsystem" ma:hidden="true" ma:internalName="DssWebsakRef"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944c41-66a8-44cc-8e64-388bc737508e"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ADCBAB-F28C-4FCA-9FAA-7EB75786960E}">
  <ds:schemaRefs>
    <ds:schemaRef ds:uri="http://schemas.microsoft.com/sharepoint/v3/contenttype/forms"/>
  </ds:schemaRefs>
</ds:datastoreItem>
</file>

<file path=customXml/itemProps2.xml><?xml version="1.0" encoding="utf-8"?>
<ds:datastoreItem xmlns:ds="http://schemas.openxmlformats.org/officeDocument/2006/customXml" ds:itemID="{ACE062D4-B1CB-4D63-B039-545C604B1D3C}">
  <ds:schemaRefs>
    <ds:schemaRef ds:uri="http://purl.org/dc/terms/"/>
    <ds:schemaRef ds:uri="c63f8a08-053b-44cf-b521-0e1e1de01185"/>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schemas.microsoft.com/sharepoint/v3"/>
    <ds:schemaRef ds:uri="df944c41-66a8-44cc-8e64-388bc737508e"/>
    <ds:schemaRef ds:uri="793ad56b-b905-482f-99c7-e0ad214f35d2"/>
    <ds:schemaRef ds:uri="http://purl.org/dc/dcmitype/"/>
  </ds:schemaRefs>
</ds:datastoreItem>
</file>

<file path=customXml/itemProps3.xml><?xml version="1.0" encoding="utf-8"?>
<ds:datastoreItem xmlns:ds="http://schemas.openxmlformats.org/officeDocument/2006/customXml" ds:itemID="{E8505981-0E8C-4D1E-8B8C-EE7A37D21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3f8a08-053b-44cf-b521-0e1e1de01185"/>
    <ds:schemaRef ds:uri="793ad56b-b905-482f-99c7-e0ad214f35d2"/>
    <ds:schemaRef ds:uri="df944c41-66a8-44cc-8e64-388bc7375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297</TotalTime>
  <Words>4535</Words>
  <Application>Microsoft Office PowerPoint</Application>
  <PresentationFormat>Widescreen</PresentationFormat>
  <Paragraphs>375</Paragraphs>
  <Slides>19</Slides>
  <Notes>19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Calibri</vt:lpstr>
      <vt:lpstr>Tahoma</vt:lpstr>
      <vt:lpstr>Courier New</vt:lpstr>
      <vt:lpstr>Arial</vt:lpstr>
      <vt:lpstr>Cambria</vt:lpstr>
      <vt:lpstr>Office-tema</vt:lpstr>
      <vt:lpstr>Gruppearbeid på tema partssamarbeid og medbestemmelse</vt:lpstr>
      <vt:lpstr>Introduksjon til gruppearbeid</vt:lpstr>
      <vt:lpstr>Agenda</vt:lpstr>
      <vt:lpstr>Hvorfor gruppearbeid?</vt:lpstr>
      <vt:lpstr>Vær åpen for nye perspektiver og tankesett</vt:lpstr>
      <vt:lpstr>En liten video som intro til gruppearbeidet</vt:lpstr>
      <vt:lpstr>Før vi begynner, bruk et par minutter på en kort presentasjonsrunde i gruppen!</vt:lpstr>
      <vt:lpstr>Fremgangsmåte for gruppearbeid</vt:lpstr>
      <vt:lpstr>Overordnet fremgangsmåte for gruppeoppgave</vt:lpstr>
      <vt:lpstr>Fremgangsmåte for gruppearbeid</vt:lpstr>
      <vt:lpstr>PowerPoint-presentasjon</vt:lpstr>
      <vt:lpstr>Noen spørsmål i fellesskap</vt:lpstr>
      <vt:lpstr>Takk for i dag!</vt:lpstr>
      <vt:lpstr>Oppgavesider  (én side per tema)</vt:lpstr>
      <vt:lpstr>Likeverdige parter og reell medbestemmelse</vt:lpstr>
      <vt:lpstr>Samarbeider vi om de riktige sakene?</vt:lpstr>
      <vt:lpstr>Balansen mellom arbeidsgivers styringsrett og medbestemmelse</vt:lpstr>
      <vt:lpstr>Rolleforståelse</vt:lpstr>
      <vt:lpstr>Evaluering og utvikling av partssamarbeidet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Gruppearbeid på tema partssamarbeid og medbestemmelse</dc:title>
  <dc:creator>Anette Hoel</dc:creator>
  <cp:lastModifiedBy>Indreeide Ragnhild</cp:lastModifiedBy>
  <cp:revision>33</cp:revision>
  <dcterms:created xsi:type="dcterms:W3CDTF">2022-01-24T10:03:54Z</dcterms:created>
  <dcterms:modified xsi:type="dcterms:W3CDTF">2024-03-14T08:30:58Z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0x0101002C1B27F07ED111E5A8370800200C9A660101002C40A01EA3C14E41B08FE97FCBE720FF</vt:lpwstr>
  </property>
  <property fmtid="{D5CDD505-2E9C-101B-9397-08002B2CF9AE}" pid="3" name="MSIP_Label_b18985c6-4489-4cca-acb8-99e5de85d8fc_Enabled">
    <vt:lpwstr>true</vt:lpwstr>
  </property>
  <property fmtid="{D5CDD505-2E9C-101B-9397-08002B2CF9AE}" pid="4" name="MSIP_Label_b18985c6-4489-4cca-acb8-99e5de85d8fc_SetDate">
    <vt:lpwstr>2024-02-21T08:41:41Z</vt:lpwstr>
  </property>
  <property fmtid="{D5CDD505-2E9C-101B-9397-08002B2CF9AE}" pid="5" name="MSIP_Label_b18985c6-4489-4cca-acb8-99e5de85d8fc_Method">
    <vt:lpwstr>Standard</vt:lpwstr>
  </property>
  <property fmtid="{D5CDD505-2E9C-101B-9397-08002B2CF9AE}" pid="6" name="MSIP_Label_b18985c6-4489-4cca-acb8-99e5de85d8fc_Name">
    <vt:lpwstr>Intern (DFD)</vt:lpwstr>
  </property>
  <property fmtid="{D5CDD505-2E9C-101B-9397-08002B2CF9AE}" pid="7" name="MSIP_Label_b18985c6-4489-4cca-acb8-99e5de85d8fc_SiteId">
    <vt:lpwstr>f696e186-1c3b-44cd-bf76-5ace0e7007bd</vt:lpwstr>
  </property>
  <property fmtid="{D5CDD505-2E9C-101B-9397-08002B2CF9AE}" pid="8" name="MSIP_Label_b18985c6-4489-4cca-acb8-99e5de85d8fc_ActionId">
    <vt:lpwstr>de8d075a-9d89-45dd-a5b1-c72c9256010e</vt:lpwstr>
  </property>
  <property fmtid="{D5CDD505-2E9C-101B-9397-08002B2CF9AE}" pid="9" name="MSIP_Label_b18985c6-4489-4cca-acb8-99e5de85d8fc_ContentBits">
    <vt:lpwstr>0</vt:lpwstr>
  </property>
  <property fmtid="{D5CDD505-2E9C-101B-9397-08002B2CF9AE}" pid="10" name="DssFunksjon">
    <vt:lpwstr/>
  </property>
  <property fmtid="{D5CDD505-2E9C-101B-9397-08002B2CF9AE}" pid="11" name="DssDepartement">
    <vt:lpwstr/>
  </property>
  <property fmtid="{D5CDD505-2E9C-101B-9397-08002B2CF9AE}" pid="12" name="DssRomtype">
    <vt:lpwstr/>
  </property>
  <property fmtid="{D5CDD505-2E9C-101B-9397-08002B2CF9AE}" pid="13" name="DssAvdeling">
    <vt:lpwstr/>
  </property>
</Properties>
</file>