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63" r:id="rId3"/>
    <p:sldId id="264" r:id="rId4"/>
    <p:sldId id="270" r:id="rId5"/>
    <p:sldId id="273" r:id="rId6"/>
    <p:sldId id="260" r:id="rId7"/>
    <p:sldId id="271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  <p:sldId id="290" r:id="rId25"/>
    <p:sldId id="272" r:id="rId26"/>
  </p:sldIdLst>
  <p:sldSz cx="9144000" cy="6858000" type="screen4x3"/>
  <p:notesSz cx="6669088" cy="97758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000F"/>
    <a:srgbClr val="FF0011"/>
    <a:srgbClr val="6FA7B3"/>
    <a:srgbClr val="FFFFFF"/>
    <a:srgbClr val="2C3079"/>
    <a:srgbClr val="333366"/>
    <a:srgbClr val="E4E4E4"/>
    <a:srgbClr val="E2930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881" autoAdjust="0"/>
    <p:restoredTop sz="94728" autoAdjust="0"/>
  </p:normalViewPr>
  <p:slideViewPr>
    <p:cSldViewPr snapToGrid="0">
      <p:cViewPr varScale="1">
        <p:scale>
          <a:sx n="124" d="100"/>
          <a:sy n="124" d="100"/>
        </p:scale>
        <p:origin x="-2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624" tIns="44312" rIns="88624" bIns="443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0"/>
            <a:ext cx="2889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624" tIns="44312" rIns="88624" bIns="443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6875"/>
            <a:ext cx="2889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624" tIns="44312" rIns="88624" bIns="443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n-NO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286875"/>
            <a:ext cx="2889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624" tIns="44312" rIns="88624" bIns="443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FDC46FD-57EE-4A0F-BD5F-814CFAB8506E}" type="slidenum">
              <a:rPr lang="nn-NO"/>
              <a:pPr>
                <a:defRPr/>
              </a:pPr>
              <a:t>‹#›</a:t>
            </a:fld>
            <a:endParaRPr lang="nn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624" tIns="44312" rIns="88624" bIns="443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624" tIns="44312" rIns="88624" bIns="443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0588" y="731838"/>
            <a:ext cx="4887912" cy="36671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643438"/>
            <a:ext cx="5335588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624" tIns="44312" rIns="88624" bIns="443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 smtClean="0"/>
              <a:t>Klikk for å redigere tekststiler i malen</a:t>
            </a:r>
          </a:p>
          <a:p>
            <a:pPr lvl="1"/>
            <a:r>
              <a:rPr lang="nb-NO" noProof="0" smtClean="0"/>
              <a:t>Andre nivå</a:t>
            </a:r>
          </a:p>
          <a:p>
            <a:pPr lvl="2"/>
            <a:r>
              <a:rPr lang="nb-NO" noProof="0" smtClean="0"/>
              <a:t>Tredje nivå</a:t>
            </a:r>
          </a:p>
          <a:p>
            <a:pPr lvl="3"/>
            <a:r>
              <a:rPr lang="nb-NO" noProof="0" smtClean="0"/>
              <a:t>Fjerde nivå</a:t>
            </a:r>
          </a:p>
          <a:p>
            <a:pPr lvl="4"/>
            <a:r>
              <a:rPr lang="nb-NO" noProof="0" smtClean="0"/>
              <a:t>Femte nivå</a:t>
            </a:r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5288"/>
            <a:ext cx="2889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624" tIns="44312" rIns="88624" bIns="443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911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285288"/>
            <a:ext cx="2889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624" tIns="44312" rIns="88624" bIns="443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D67E8B0-C673-49A7-8638-0B528D195C6D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Plassholder for lysbil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endParaRPr lang="nb-NO" dirty="0"/>
          </a:p>
        </p:txBody>
      </p:sp>
      <p:sp>
        <p:nvSpPr>
          <p:cNvPr id="29700" name="Plassholder for lysbildenumm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39F7D6-DE84-4304-95F1-0FA39810DAB8}" type="slidenum">
              <a:rPr lang="nb-NO" smtClean="0"/>
              <a:pPr/>
              <a:t>5</a:t>
            </a:fld>
            <a:endParaRPr lang="nb-NO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8"/>
          <p:cNvSpPr>
            <a:spLocks noChangeArrowheads="1"/>
          </p:cNvSpPr>
          <p:nvPr/>
        </p:nvSpPr>
        <p:spPr bwMode="auto">
          <a:xfrm>
            <a:off x="0" y="3048000"/>
            <a:ext cx="9145588" cy="3305175"/>
          </a:xfrm>
          <a:prstGeom prst="rect">
            <a:avLst/>
          </a:prstGeom>
          <a:solidFill>
            <a:srgbClr val="E6E6E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4429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 flipH="1">
            <a:off x="0" y="63531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7" name="Line 12"/>
          <p:cNvSpPr>
            <a:spLocks noChangeShapeType="1"/>
          </p:cNvSpPr>
          <p:nvPr/>
        </p:nvSpPr>
        <p:spPr bwMode="auto">
          <a:xfrm>
            <a:off x="0" y="4381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708025" y="3040063"/>
            <a:ext cx="539750" cy="84137"/>
          </a:xfrm>
          <a:prstGeom prst="rect">
            <a:avLst/>
          </a:prstGeom>
          <a:solidFill>
            <a:srgbClr val="2C30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9" name="Line 16"/>
          <p:cNvSpPr>
            <a:spLocks noChangeShapeType="1"/>
          </p:cNvSpPr>
          <p:nvPr/>
        </p:nvSpPr>
        <p:spPr bwMode="auto">
          <a:xfrm>
            <a:off x="0" y="3040063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" name="Line 29"/>
          <p:cNvSpPr>
            <a:spLocks noChangeShapeType="1"/>
          </p:cNvSpPr>
          <p:nvPr/>
        </p:nvSpPr>
        <p:spPr bwMode="auto">
          <a:xfrm>
            <a:off x="7096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1" name="Line 30"/>
          <p:cNvSpPr>
            <a:spLocks noChangeShapeType="1"/>
          </p:cNvSpPr>
          <p:nvPr/>
        </p:nvSpPr>
        <p:spPr bwMode="auto">
          <a:xfrm>
            <a:off x="8382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2" name="Line 31"/>
          <p:cNvSpPr>
            <a:spLocks noChangeShapeType="1"/>
          </p:cNvSpPr>
          <p:nvPr/>
        </p:nvSpPr>
        <p:spPr bwMode="auto">
          <a:xfrm>
            <a:off x="5030788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3" name="Line 32"/>
          <p:cNvSpPr>
            <a:spLocks noChangeShapeType="1"/>
          </p:cNvSpPr>
          <p:nvPr/>
        </p:nvSpPr>
        <p:spPr bwMode="auto">
          <a:xfrm>
            <a:off x="5334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4" name="Line 33"/>
          <p:cNvSpPr>
            <a:spLocks noChangeShapeType="1"/>
          </p:cNvSpPr>
          <p:nvPr/>
        </p:nvSpPr>
        <p:spPr bwMode="auto">
          <a:xfrm>
            <a:off x="7235825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5" name="Line 34"/>
          <p:cNvSpPr>
            <a:spLocks noChangeShapeType="1"/>
          </p:cNvSpPr>
          <p:nvPr/>
        </p:nvSpPr>
        <p:spPr bwMode="auto">
          <a:xfrm>
            <a:off x="76057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6" name="Line 35"/>
          <p:cNvSpPr>
            <a:spLocks noChangeShapeType="1"/>
          </p:cNvSpPr>
          <p:nvPr/>
        </p:nvSpPr>
        <p:spPr bwMode="auto">
          <a:xfrm>
            <a:off x="8763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7" name="Line 36"/>
          <p:cNvSpPr>
            <a:spLocks noChangeShapeType="1"/>
          </p:cNvSpPr>
          <p:nvPr/>
        </p:nvSpPr>
        <p:spPr bwMode="auto">
          <a:xfrm>
            <a:off x="7096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8" name="Line 37"/>
          <p:cNvSpPr>
            <a:spLocks noChangeShapeType="1"/>
          </p:cNvSpPr>
          <p:nvPr/>
        </p:nvSpPr>
        <p:spPr bwMode="auto">
          <a:xfrm>
            <a:off x="8382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9" name="Line 38"/>
          <p:cNvSpPr>
            <a:spLocks noChangeShapeType="1"/>
          </p:cNvSpPr>
          <p:nvPr/>
        </p:nvSpPr>
        <p:spPr bwMode="auto">
          <a:xfrm>
            <a:off x="5030788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0" name="Line 39"/>
          <p:cNvSpPr>
            <a:spLocks noChangeShapeType="1"/>
          </p:cNvSpPr>
          <p:nvPr/>
        </p:nvSpPr>
        <p:spPr bwMode="auto">
          <a:xfrm>
            <a:off x="5334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1" name="Line 40"/>
          <p:cNvSpPr>
            <a:spLocks noChangeShapeType="1"/>
          </p:cNvSpPr>
          <p:nvPr/>
        </p:nvSpPr>
        <p:spPr bwMode="auto">
          <a:xfrm>
            <a:off x="7235825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2" name="Line 41"/>
          <p:cNvSpPr>
            <a:spLocks noChangeShapeType="1"/>
          </p:cNvSpPr>
          <p:nvPr/>
        </p:nvSpPr>
        <p:spPr bwMode="auto">
          <a:xfrm>
            <a:off x="76057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3" name="Line 42"/>
          <p:cNvSpPr>
            <a:spLocks noChangeShapeType="1"/>
          </p:cNvSpPr>
          <p:nvPr/>
        </p:nvSpPr>
        <p:spPr bwMode="auto">
          <a:xfrm>
            <a:off x="8763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4" name="Line 43"/>
          <p:cNvSpPr>
            <a:spLocks noChangeShapeType="1"/>
          </p:cNvSpPr>
          <p:nvPr/>
        </p:nvSpPr>
        <p:spPr bwMode="auto">
          <a:xfrm>
            <a:off x="-409575" y="4572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5" name="Line 44"/>
          <p:cNvSpPr>
            <a:spLocks noChangeShapeType="1"/>
          </p:cNvSpPr>
          <p:nvPr/>
        </p:nvSpPr>
        <p:spPr bwMode="auto">
          <a:xfrm>
            <a:off x="-409575" y="1052513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6" name="Line 45"/>
          <p:cNvSpPr>
            <a:spLocks noChangeShapeType="1"/>
          </p:cNvSpPr>
          <p:nvPr/>
        </p:nvSpPr>
        <p:spPr bwMode="auto">
          <a:xfrm>
            <a:off x="-409575" y="30480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7" name="Line 46"/>
          <p:cNvSpPr>
            <a:spLocks noChangeShapeType="1"/>
          </p:cNvSpPr>
          <p:nvPr/>
        </p:nvSpPr>
        <p:spPr bwMode="auto">
          <a:xfrm>
            <a:off x="-409575" y="63246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8" name="Line 47"/>
          <p:cNvSpPr>
            <a:spLocks noChangeShapeType="1"/>
          </p:cNvSpPr>
          <p:nvPr/>
        </p:nvSpPr>
        <p:spPr bwMode="auto">
          <a:xfrm>
            <a:off x="9258300" y="45720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9" name="Line 48"/>
          <p:cNvSpPr>
            <a:spLocks noChangeShapeType="1"/>
          </p:cNvSpPr>
          <p:nvPr/>
        </p:nvSpPr>
        <p:spPr bwMode="auto">
          <a:xfrm>
            <a:off x="9258300" y="105251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30" name="Line 49"/>
          <p:cNvSpPr>
            <a:spLocks noChangeShapeType="1"/>
          </p:cNvSpPr>
          <p:nvPr/>
        </p:nvSpPr>
        <p:spPr bwMode="auto">
          <a:xfrm>
            <a:off x="9258300" y="30416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31" name="Line 50"/>
          <p:cNvSpPr>
            <a:spLocks noChangeShapeType="1"/>
          </p:cNvSpPr>
          <p:nvPr/>
        </p:nvSpPr>
        <p:spPr bwMode="auto">
          <a:xfrm>
            <a:off x="9258300" y="63182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pic>
        <p:nvPicPr>
          <p:cNvPr id="32" name="Picture 53" descr="BLD2CX0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22625" y="1495425"/>
            <a:ext cx="2689225" cy="99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57" descr="info_ly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57938"/>
            <a:ext cx="9144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22" name="Rectangle 2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813300"/>
            <a:ext cx="6400800" cy="1346200"/>
          </a:xfrm>
        </p:spPr>
        <p:txBody>
          <a:bodyPr anchorCtr="1"/>
          <a:lstStyle>
            <a:lvl1pPr marL="0" indent="0" algn="ctr">
              <a:buFontTx/>
              <a:buNone/>
              <a:defRPr sz="1400" i="1"/>
            </a:lvl1pPr>
          </a:lstStyle>
          <a:p>
            <a:r>
              <a:rPr lang="nb-NO" smtClean="0"/>
              <a:t>Klikk for å redigere undertittelstil i malen</a:t>
            </a:r>
            <a:endParaRPr lang="nn-NO"/>
          </a:p>
        </p:txBody>
      </p:sp>
      <p:sp>
        <p:nvSpPr>
          <p:cNvPr id="4123" name="Rectangle 27"/>
          <p:cNvSpPr>
            <a:spLocks noGrp="1" noChangeArrowheads="1"/>
          </p:cNvSpPr>
          <p:nvPr>
            <p:ph type="ctrTitle" sz="quarter"/>
          </p:nvPr>
        </p:nvSpPr>
        <p:spPr>
          <a:xfrm>
            <a:off x="1371600" y="3502025"/>
            <a:ext cx="6400800" cy="1317625"/>
          </a:xfrm>
        </p:spPr>
        <p:txBody>
          <a:bodyPr anchor="b" anchorCtr="1"/>
          <a:lstStyle>
            <a:lvl1pPr algn="ctr">
              <a:defRPr sz="1800" i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5999163" y="1066800"/>
            <a:ext cx="1620837" cy="48863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1133475" y="1066800"/>
            <a:ext cx="4713288" cy="48863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1133475" y="1838325"/>
            <a:ext cx="316706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452938" y="1838325"/>
            <a:ext cx="316706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04850" y="441325"/>
            <a:ext cx="8439150" cy="5926138"/>
          </a:xfrm>
          <a:prstGeom prst="rect">
            <a:avLst/>
          </a:prstGeom>
          <a:solidFill>
            <a:srgbClr val="E6E6E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nb-NO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704850" cy="457200"/>
          </a:xfrm>
          <a:prstGeom prst="rect">
            <a:avLst/>
          </a:prstGeom>
          <a:solidFill>
            <a:srgbClr val="E2930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446088"/>
            <a:ext cx="704850" cy="6411912"/>
          </a:xfrm>
          <a:prstGeom prst="rect">
            <a:avLst/>
          </a:prstGeom>
          <a:solidFill>
            <a:srgbClr val="808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35" name="Line 11"/>
          <p:cNvSpPr>
            <a:spLocks noChangeShapeType="1"/>
          </p:cNvSpPr>
          <p:nvPr/>
        </p:nvSpPr>
        <p:spPr bwMode="auto">
          <a:xfrm>
            <a:off x="70485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33475" y="1838325"/>
            <a:ext cx="64865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GB" smtClean="0"/>
          </a:p>
        </p:txBody>
      </p:sp>
      <p:sp>
        <p:nvSpPr>
          <p:cNvPr id="1044" name="Text Box 20"/>
          <p:cNvSpPr txBox="1">
            <a:spLocks noChangeArrowheads="1"/>
          </p:cNvSpPr>
          <p:nvPr/>
        </p:nvSpPr>
        <p:spPr bwMode="auto">
          <a:xfrm>
            <a:off x="0" y="6415088"/>
            <a:ext cx="7096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fld id="{08E6C948-4609-4F6A-A113-0D915188D1AD}" type="slidenum">
              <a:rPr lang="en-US" sz="1800">
                <a:solidFill>
                  <a:schemeClr val="bg1"/>
                </a:solidFill>
                <a:latin typeface="Verdana" pitchFamily="34" charset="0"/>
              </a:rPr>
              <a:pPr algn="ctr">
                <a:spcBef>
                  <a:spcPct val="50000"/>
                </a:spcBef>
                <a:defRPr/>
              </a:pPr>
              <a:t>‹#›</a:t>
            </a:fld>
            <a:endParaRPr lang="en-US" sz="1800">
              <a:solidFill>
                <a:schemeClr val="bg1"/>
              </a:solidFill>
              <a:latin typeface="Verdana" pitchFamily="34" charset="0"/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711200" y="444500"/>
            <a:ext cx="539750" cy="84138"/>
          </a:xfrm>
          <a:prstGeom prst="rect">
            <a:avLst/>
          </a:prstGeom>
          <a:solidFill>
            <a:srgbClr val="2C307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7620000" y="434975"/>
            <a:ext cx="1524000" cy="5910263"/>
          </a:xfrm>
          <a:prstGeom prst="rect">
            <a:avLst/>
          </a:prstGeom>
          <a:solidFill>
            <a:srgbClr val="C7C7C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nb-NO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0" y="43815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37" name="Line 13"/>
          <p:cNvSpPr>
            <a:spLocks noChangeShapeType="1"/>
          </p:cNvSpPr>
          <p:nvPr/>
        </p:nvSpPr>
        <p:spPr bwMode="auto">
          <a:xfrm flipH="1">
            <a:off x="0" y="63531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58875" y="1066800"/>
            <a:ext cx="64357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  <a:endParaRPr lang="en-GB" smtClean="0"/>
          </a:p>
        </p:txBody>
      </p:sp>
      <p:sp>
        <p:nvSpPr>
          <p:cNvPr id="1051" name="Line 27"/>
          <p:cNvSpPr>
            <a:spLocks noChangeShapeType="1"/>
          </p:cNvSpPr>
          <p:nvPr/>
        </p:nvSpPr>
        <p:spPr bwMode="auto">
          <a:xfrm>
            <a:off x="7096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2" name="Line 28"/>
          <p:cNvSpPr>
            <a:spLocks noChangeShapeType="1"/>
          </p:cNvSpPr>
          <p:nvPr/>
        </p:nvSpPr>
        <p:spPr bwMode="auto">
          <a:xfrm>
            <a:off x="8382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3" name="Line 29"/>
          <p:cNvSpPr>
            <a:spLocks noChangeShapeType="1"/>
          </p:cNvSpPr>
          <p:nvPr/>
        </p:nvSpPr>
        <p:spPr bwMode="auto">
          <a:xfrm>
            <a:off x="5030788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4" name="Line 30"/>
          <p:cNvSpPr>
            <a:spLocks noChangeShapeType="1"/>
          </p:cNvSpPr>
          <p:nvPr/>
        </p:nvSpPr>
        <p:spPr bwMode="auto">
          <a:xfrm>
            <a:off x="5334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5" name="Line 31"/>
          <p:cNvSpPr>
            <a:spLocks noChangeShapeType="1"/>
          </p:cNvSpPr>
          <p:nvPr/>
        </p:nvSpPr>
        <p:spPr bwMode="auto">
          <a:xfrm>
            <a:off x="7235825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6" name="Line 32"/>
          <p:cNvSpPr>
            <a:spLocks noChangeShapeType="1"/>
          </p:cNvSpPr>
          <p:nvPr/>
        </p:nvSpPr>
        <p:spPr bwMode="auto">
          <a:xfrm>
            <a:off x="7605713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7" name="Line 33"/>
          <p:cNvSpPr>
            <a:spLocks noChangeShapeType="1"/>
          </p:cNvSpPr>
          <p:nvPr/>
        </p:nvSpPr>
        <p:spPr bwMode="auto">
          <a:xfrm>
            <a:off x="8763000" y="-414338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8" name="Line 34"/>
          <p:cNvSpPr>
            <a:spLocks noChangeShapeType="1"/>
          </p:cNvSpPr>
          <p:nvPr/>
        </p:nvSpPr>
        <p:spPr bwMode="auto">
          <a:xfrm>
            <a:off x="7096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59" name="Line 35"/>
          <p:cNvSpPr>
            <a:spLocks noChangeShapeType="1"/>
          </p:cNvSpPr>
          <p:nvPr/>
        </p:nvSpPr>
        <p:spPr bwMode="auto">
          <a:xfrm>
            <a:off x="8382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0" name="Line 36"/>
          <p:cNvSpPr>
            <a:spLocks noChangeShapeType="1"/>
          </p:cNvSpPr>
          <p:nvPr/>
        </p:nvSpPr>
        <p:spPr bwMode="auto">
          <a:xfrm>
            <a:off x="5030788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1" name="Line 37"/>
          <p:cNvSpPr>
            <a:spLocks noChangeShapeType="1"/>
          </p:cNvSpPr>
          <p:nvPr/>
        </p:nvSpPr>
        <p:spPr bwMode="auto">
          <a:xfrm>
            <a:off x="5334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2" name="Line 38"/>
          <p:cNvSpPr>
            <a:spLocks noChangeShapeType="1"/>
          </p:cNvSpPr>
          <p:nvPr/>
        </p:nvSpPr>
        <p:spPr bwMode="auto">
          <a:xfrm>
            <a:off x="7235825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3" name="Line 39"/>
          <p:cNvSpPr>
            <a:spLocks noChangeShapeType="1"/>
          </p:cNvSpPr>
          <p:nvPr/>
        </p:nvSpPr>
        <p:spPr bwMode="auto">
          <a:xfrm>
            <a:off x="7605713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4" name="Line 40"/>
          <p:cNvSpPr>
            <a:spLocks noChangeShapeType="1"/>
          </p:cNvSpPr>
          <p:nvPr/>
        </p:nvSpPr>
        <p:spPr bwMode="auto">
          <a:xfrm>
            <a:off x="8763000" y="696277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5" name="Line 41"/>
          <p:cNvSpPr>
            <a:spLocks noChangeShapeType="1"/>
          </p:cNvSpPr>
          <p:nvPr/>
        </p:nvSpPr>
        <p:spPr bwMode="auto">
          <a:xfrm>
            <a:off x="-409575" y="4572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6" name="Line 42"/>
          <p:cNvSpPr>
            <a:spLocks noChangeShapeType="1"/>
          </p:cNvSpPr>
          <p:nvPr/>
        </p:nvSpPr>
        <p:spPr bwMode="auto">
          <a:xfrm>
            <a:off x="-409575" y="1052513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7" name="Line 43"/>
          <p:cNvSpPr>
            <a:spLocks noChangeShapeType="1"/>
          </p:cNvSpPr>
          <p:nvPr/>
        </p:nvSpPr>
        <p:spPr bwMode="auto">
          <a:xfrm>
            <a:off x="-409575" y="30480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8" name="Line 44"/>
          <p:cNvSpPr>
            <a:spLocks noChangeShapeType="1"/>
          </p:cNvSpPr>
          <p:nvPr/>
        </p:nvSpPr>
        <p:spPr bwMode="auto">
          <a:xfrm>
            <a:off x="-409575" y="6324600"/>
            <a:ext cx="3603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69" name="Line 45"/>
          <p:cNvSpPr>
            <a:spLocks noChangeShapeType="1"/>
          </p:cNvSpPr>
          <p:nvPr/>
        </p:nvSpPr>
        <p:spPr bwMode="auto">
          <a:xfrm>
            <a:off x="9258300" y="45720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70" name="Line 46"/>
          <p:cNvSpPr>
            <a:spLocks noChangeShapeType="1"/>
          </p:cNvSpPr>
          <p:nvPr/>
        </p:nvSpPr>
        <p:spPr bwMode="auto">
          <a:xfrm>
            <a:off x="9258300" y="105251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71" name="Line 47"/>
          <p:cNvSpPr>
            <a:spLocks noChangeShapeType="1"/>
          </p:cNvSpPr>
          <p:nvPr/>
        </p:nvSpPr>
        <p:spPr bwMode="auto">
          <a:xfrm>
            <a:off x="9258300" y="30416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72" name="Line 48"/>
          <p:cNvSpPr>
            <a:spLocks noChangeShapeType="1"/>
          </p:cNvSpPr>
          <p:nvPr/>
        </p:nvSpPr>
        <p:spPr bwMode="auto">
          <a:xfrm>
            <a:off x="9258300" y="6318250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nb-NO"/>
          </a:p>
        </p:txBody>
      </p:sp>
      <p:sp>
        <p:nvSpPr>
          <p:cNvPr id="1073" name="Text Box 49"/>
          <p:cNvSpPr txBox="1">
            <a:spLocks noChangeArrowheads="1"/>
          </p:cNvSpPr>
          <p:nvPr/>
        </p:nvSpPr>
        <p:spPr bwMode="auto">
          <a:xfrm>
            <a:off x="3240088" y="6457950"/>
            <a:ext cx="56848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endParaRPr lang="nb-NO" sz="1400">
              <a:latin typeface="Verdana" pitchFamily="34" charset="0"/>
            </a:endParaRPr>
          </a:p>
        </p:txBody>
      </p:sp>
      <p:pic>
        <p:nvPicPr>
          <p:cNvPr id="3" name="Picture 56" descr="bildestripe_pptlys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446088"/>
            <a:ext cx="696913" cy="589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57" descr="BLD2CX00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635875" y="6457950"/>
            <a:ext cx="1068388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Verdana" pitchFamily="34" charset="0"/>
        </a:defRPr>
      </a:lvl9pPr>
    </p:titleStyle>
    <p:bodyStyle>
      <a:lvl1pPr marL="314325" indent="-314325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666750" indent="-333375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038225" indent="-352425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524000" indent="-3048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847850" indent="-295275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305050" indent="-295275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762250" indent="-295275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219450" indent="-295275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676650" indent="-295275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nb-NO" smtClean="0"/>
              <a:t>Veien til fremtidens barnevern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nb-NO" smtClean="0"/>
          </a:p>
          <a:p>
            <a:pPr eaLnBrk="1" hangingPunct="1"/>
            <a:r>
              <a:rPr lang="nb-NO" smtClean="0"/>
              <a:t>Statsråd Audun Lysbakken</a:t>
            </a:r>
          </a:p>
          <a:p>
            <a:pPr eaLnBrk="1" hangingPunct="1"/>
            <a:r>
              <a:rPr lang="nb-NO" smtClean="0"/>
              <a:t>15.11.2011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Jan Storø</a:t>
            </a:r>
          </a:p>
        </p:txBody>
      </p:sp>
      <p:sp>
        <p:nvSpPr>
          <p:cNvPr id="12291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mtClean="0"/>
              <a:t>Utdannet barnevernpedagog</a:t>
            </a:r>
          </a:p>
          <a:p>
            <a:r>
              <a:rPr lang="nb-NO" smtClean="0"/>
              <a:t>Ansatt ved høyskolen i Oslo som førstelektor</a:t>
            </a:r>
          </a:p>
          <a:p>
            <a:r>
              <a:rPr lang="nb-NO" smtClean="0"/>
              <a:t>Bosted: Moss</a:t>
            </a:r>
          </a:p>
          <a:p>
            <a:endParaRPr lang="nb-NO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nb-NO" dirty="0" smtClean="0">
                <a:solidFill>
                  <a:schemeClr val="tx1"/>
                </a:solidFill>
                <a:latin typeface="+mn-lt"/>
              </a:rPr>
              <a:t>Renathe </a:t>
            </a:r>
            <a:r>
              <a:rPr lang="nb-NO" dirty="0" err="1" smtClean="0">
                <a:solidFill>
                  <a:schemeClr val="tx1"/>
                </a:solidFill>
                <a:latin typeface="+mn-lt"/>
              </a:rPr>
              <a:t>Arevoll</a:t>
            </a:r>
            <a:endParaRPr lang="nb-NO" dirty="0"/>
          </a:p>
        </p:txBody>
      </p:sp>
      <p:sp>
        <p:nvSpPr>
          <p:cNvPr id="1331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mtClean="0"/>
              <a:t>Leder for landsforeningen for barnevernsbarn</a:t>
            </a:r>
          </a:p>
          <a:p>
            <a:r>
              <a:rPr lang="nb-NO" smtClean="0"/>
              <a:t>Bosted: Skoppum</a:t>
            </a:r>
          </a:p>
          <a:p>
            <a:endParaRPr lang="nb-NO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Sandra Kristiansen</a:t>
            </a:r>
          </a:p>
        </p:txBody>
      </p:sp>
      <p:sp>
        <p:nvSpPr>
          <p:cNvPr id="14339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mtClean="0"/>
              <a:t>Medlem i Barnvernproffene</a:t>
            </a:r>
          </a:p>
          <a:p>
            <a:r>
              <a:rPr lang="nb-NO" smtClean="0"/>
              <a:t>Bosted: Alta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Marit Sanner</a:t>
            </a:r>
          </a:p>
        </p:txBody>
      </p:sp>
      <p:sp>
        <p:nvSpPr>
          <p:cNvPr id="1536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mtClean="0"/>
              <a:t>Leder av Forandringsfabrikken</a:t>
            </a:r>
          </a:p>
          <a:p>
            <a:r>
              <a:rPr lang="nb-NO" smtClean="0"/>
              <a:t>Bosted: Kristiansand, Vest-Agder</a:t>
            </a:r>
          </a:p>
          <a:p>
            <a:endParaRPr lang="nb-NO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Ellen Galaasen</a:t>
            </a:r>
          </a:p>
        </p:txBody>
      </p:sp>
      <p:sp>
        <p:nvSpPr>
          <p:cNvPr id="16387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mtClean="0"/>
              <a:t>Representant fra Fellesorganisasjonen (FO)</a:t>
            </a:r>
          </a:p>
          <a:p>
            <a:r>
              <a:rPr lang="nb-NO" smtClean="0"/>
              <a:t>Bosted: Oslo</a:t>
            </a:r>
          </a:p>
          <a:p>
            <a:endParaRPr lang="nb-NO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Kjetil Ostling</a:t>
            </a:r>
          </a:p>
        </p:txBody>
      </p:sp>
      <p:sp>
        <p:nvSpPr>
          <p:cNvPr id="17411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mtClean="0"/>
              <a:t>Fra Oslo kommune</a:t>
            </a:r>
          </a:p>
          <a:p>
            <a:r>
              <a:rPr lang="nb-NO" smtClean="0"/>
              <a:t>Han begynner som barnverndirektør i januar 2011 </a:t>
            </a:r>
          </a:p>
          <a:p>
            <a:r>
              <a:rPr lang="nb-NO" smtClean="0"/>
              <a:t>Bosted: Oslo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Jorunn Vindegg</a:t>
            </a:r>
          </a:p>
        </p:txBody>
      </p:sp>
      <p:sp>
        <p:nvSpPr>
          <p:cNvPr id="1843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mtClean="0"/>
              <a:t>Leder av Norsk Barnevernsamband</a:t>
            </a:r>
          </a:p>
          <a:p>
            <a:r>
              <a:rPr lang="nb-NO" smtClean="0"/>
              <a:t>Redaktør for tidsskriftet Norges Barnevern </a:t>
            </a:r>
          </a:p>
          <a:p>
            <a:r>
              <a:rPr lang="nb-NO" smtClean="0"/>
              <a:t>Bosted: Oslo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Erling Segelstad</a:t>
            </a:r>
          </a:p>
        </p:txBody>
      </p:sp>
      <p:sp>
        <p:nvSpPr>
          <p:cNvPr id="19459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mtClean="0"/>
              <a:t>Fra organisasjonen for ideelle barneverninstitusjoner</a:t>
            </a:r>
          </a:p>
          <a:p>
            <a:r>
              <a:rPr lang="nb-NO" smtClean="0"/>
              <a:t>Bosted: Ottestad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nb-NO" dirty="0" smtClean="0">
                <a:solidFill>
                  <a:schemeClr val="tx1"/>
                </a:solidFill>
                <a:latin typeface="+mn-lt"/>
              </a:rPr>
              <a:t>Olav Erling </a:t>
            </a:r>
            <a:r>
              <a:rPr lang="nb-NO" dirty="0" err="1" smtClean="0">
                <a:solidFill>
                  <a:schemeClr val="tx1"/>
                </a:solidFill>
                <a:latin typeface="+mn-lt"/>
              </a:rPr>
              <a:t>Bergvik</a:t>
            </a:r>
            <a:endParaRPr lang="nb-NO" dirty="0">
              <a:latin typeface="+mn-lt"/>
            </a:endParaRPr>
          </a:p>
        </p:txBody>
      </p:sp>
      <p:sp>
        <p:nvSpPr>
          <p:cNvPr id="2048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mtClean="0"/>
              <a:t>Representant for statlig barnevern </a:t>
            </a:r>
          </a:p>
          <a:p>
            <a:r>
              <a:rPr lang="nb-NO" smtClean="0"/>
              <a:t>Bosted: Mo i Rana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>
                <a:solidFill>
                  <a:schemeClr val="tx1"/>
                </a:solidFill>
              </a:rPr>
              <a:t>Sara Bell</a:t>
            </a:r>
            <a:endParaRPr lang="nb-NO" smtClean="0"/>
          </a:p>
        </p:txBody>
      </p:sp>
      <p:sp>
        <p:nvSpPr>
          <p:cNvPr id="21507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mtClean="0"/>
              <a:t>Lokalpolitiker fra Bergen</a:t>
            </a:r>
          </a:p>
          <a:p>
            <a:pPr>
              <a:buFontTx/>
              <a:buNone/>
            </a:pPr>
            <a:r>
              <a:rPr lang="nb-NO" smtClean="0"/>
              <a:t> </a:t>
            </a:r>
          </a:p>
          <a:p>
            <a:endParaRPr lang="nb-NO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mtClean="0"/>
              <a:t>Regjeringens innsats for et bedre barnevern </a:t>
            </a:r>
            <a:br>
              <a:rPr lang="nb-NO" smtClean="0"/>
            </a:br>
            <a:endParaRPr lang="nb-NO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nb-NO" dirty="0" smtClean="0"/>
              <a:t>Styrket innsats for det kommunale barnevernet</a:t>
            </a:r>
          </a:p>
          <a:p>
            <a:pPr eaLnBrk="1" hangingPunct="1">
              <a:defRPr/>
            </a:pPr>
            <a:endParaRPr lang="nb-NO" dirty="0" smtClean="0"/>
          </a:p>
          <a:p>
            <a:pPr eaLnBrk="1" hangingPunct="1">
              <a:defRPr/>
            </a:pPr>
            <a:r>
              <a:rPr lang="nb-NO" dirty="0" smtClean="0"/>
              <a:t>Øremerke 240 millioner kroner for å øke antall stillinger i det kommunale barnevernet i statsbudsjettet for 2011 </a:t>
            </a:r>
          </a:p>
          <a:p>
            <a:pPr eaLnBrk="1" hangingPunct="1">
              <a:defRPr/>
            </a:pPr>
            <a:endParaRPr lang="nb-NO" dirty="0" smtClean="0"/>
          </a:p>
          <a:p>
            <a:pPr eaLnBrk="1" hangingPunct="1">
              <a:buFontTx/>
              <a:buNone/>
              <a:defRPr/>
            </a:pPr>
            <a:r>
              <a:rPr lang="nb-NO" dirty="0" smtClean="0"/>
              <a:t>Bedre bruk av ressurser i det statlige barnevernet</a:t>
            </a:r>
          </a:p>
          <a:p>
            <a:pPr eaLnBrk="1" hangingPunct="1">
              <a:defRPr/>
            </a:pPr>
            <a:endParaRPr lang="nb-NO" dirty="0" smtClean="0"/>
          </a:p>
          <a:p>
            <a:pPr eaLnBrk="1" hangingPunct="1">
              <a:defRPr/>
            </a:pPr>
            <a:r>
              <a:rPr lang="nb-NO" dirty="0" smtClean="0"/>
              <a:t>Program 2010</a:t>
            </a:r>
          </a:p>
          <a:p>
            <a:pPr lvl="1" eaLnBrk="1" hangingPunct="1">
              <a:buFontTx/>
              <a:buChar char="-"/>
              <a:defRPr/>
            </a:pPr>
            <a:r>
              <a:rPr lang="nb-NO" dirty="0" smtClean="0">
                <a:ea typeface="+mn-ea"/>
                <a:cs typeface="+mn-cs"/>
              </a:rPr>
              <a:t>Målet om budsjettbalanse i 2010 og i årene framover</a:t>
            </a:r>
          </a:p>
          <a:p>
            <a:pPr lvl="1" eaLnBrk="1" hangingPunct="1">
              <a:buFontTx/>
              <a:buChar char="-"/>
              <a:defRPr/>
            </a:pPr>
            <a:r>
              <a:rPr lang="nb-NO" dirty="0" smtClean="0">
                <a:ea typeface="+mn-ea"/>
                <a:cs typeface="+mn-cs"/>
              </a:rPr>
              <a:t>God faglig måloppnåelse</a:t>
            </a:r>
            <a:endParaRPr lang="nb-NO" dirty="0" smtClean="0"/>
          </a:p>
          <a:p>
            <a:pPr eaLnBrk="1" hangingPunct="1">
              <a:buFontTx/>
              <a:buNone/>
              <a:defRPr/>
            </a:pPr>
            <a:endParaRPr lang="nb-NO" dirty="0" smtClean="0"/>
          </a:p>
          <a:p>
            <a:pPr lvl="1" eaLnBrk="1" hangingPunct="1">
              <a:buFontTx/>
              <a:buNone/>
              <a:defRPr/>
            </a:pPr>
            <a:endParaRPr lang="nb-NO" dirty="0" smtClean="0"/>
          </a:p>
          <a:p>
            <a:pPr lvl="1" eaLnBrk="1" hangingPunct="1">
              <a:buFontTx/>
              <a:buChar char="-"/>
              <a:defRPr/>
            </a:pPr>
            <a:endParaRPr lang="nb-NO" dirty="0" smtClean="0">
              <a:ea typeface="+mn-ea"/>
              <a:cs typeface="+mn-cs"/>
            </a:endParaRPr>
          </a:p>
          <a:p>
            <a:pPr eaLnBrk="1" hangingPunct="1">
              <a:defRPr/>
            </a:pPr>
            <a:endParaRPr lang="nb-NO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>
                <a:solidFill>
                  <a:schemeClr val="tx1"/>
                </a:solidFill>
              </a:rPr>
              <a:t>Olaug Vervik Bollestad</a:t>
            </a:r>
            <a:endParaRPr lang="nb-NO" smtClean="0"/>
          </a:p>
        </p:txBody>
      </p:sp>
      <p:sp>
        <p:nvSpPr>
          <p:cNvPr id="22531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mtClean="0"/>
              <a:t>Ordfører i Gjesdal kommune </a:t>
            </a:r>
          </a:p>
          <a:p>
            <a:endParaRPr lang="nb-NO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>
                <a:solidFill>
                  <a:schemeClr val="tx1"/>
                </a:solidFill>
              </a:rPr>
              <a:t>Torunn Hauen Aks</a:t>
            </a:r>
            <a:endParaRPr lang="nb-NO" smtClean="0"/>
          </a:p>
        </p:txBody>
      </p:sp>
      <p:sp>
        <p:nvSpPr>
          <p:cNvPr id="2355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mtClean="0"/>
              <a:t>Leder av Norsk fosterhjemsforening </a:t>
            </a:r>
          </a:p>
          <a:p>
            <a:r>
              <a:rPr lang="nb-NO" smtClean="0"/>
              <a:t>Bosted: Skien</a:t>
            </a:r>
          </a:p>
          <a:p>
            <a:endParaRPr lang="nb-NO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>
                <a:solidFill>
                  <a:schemeClr val="tx1"/>
                </a:solidFill>
              </a:rPr>
              <a:t>Elisabeth Nordhus B. Lied</a:t>
            </a:r>
            <a:endParaRPr lang="nb-NO" smtClean="0"/>
          </a:p>
        </p:txBody>
      </p:sp>
      <p:sp>
        <p:nvSpPr>
          <p:cNvPr id="24579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mtClean="0"/>
              <a:t>Er ansatt dels i barnvernet i Stavanger, dels i Rogaland a-senter </a:t>
            </a:r>
          </a:p>
          <a:p>
            <a:r>
              <a:rPr lang="nb-NO" smtClean="0"/>
              <a:t>Bosted: Stavanger</a:t>
            </a:r>
          </a:p>
          <a:p>
            <a:endParaRPr lang="nb-NO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>
                <a:solidFill>
                  <a:schemeClr val="tx1"/>
                </a:solidFill>
              </a:rPr>
              <a:t>Amal Fatima Hassan</a:t>
            </a:r>
            <a:endParaRPr lang="nb-NO" smtClean="0"/>
          </a:p>
        </p:txBody>
      </p:sp>
      <p:sp>
        <p:nvSpPr>
          <p:cNvPr id="2560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mtClean="0"/>
              <a:t>Barnevernpedagogstudent </a:t>
            </a:r>
          </a:p>
          <a:p>
            <a:r>
              <a:rPr lang="nb-NO" smtClean="0"/>
              <a:t>Bosted: Oslo</a:t>
            </a:r>
          </a:p>
          <a:p>
            <a:endParaRPr lang="nb-NO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>
                <a:solidFill>
                  <a:schemeClr val="tx1"/>
                </a:solidFill>
              </a:rPr>
              <a:t>Eilif Nordvang</a:t>
            </a:r>
            <a:endParaRPr lang="nb-NO" smtClean="0"/>
          </a:p>
        </p:txBody>
      </p:sp>
      <p:sp>
        <p:nvSpPr>
          <p:cNvPr id="26627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mtClean="0"/>
              <a:t>Leder av familievernet i Karasjok, tidligere ansatt i barnevernet</a:t>
            </a:r>
          </a:p>
          <a:p>
            <a:r>
              <a:rPr lang="nb-NO" smtClean="0"/>
              <a:t>Bosted: Karasjok</a:t>
            </a:r>
          </a:p>
          <a:p>
            <a:endParaRPr lang="nb-NO" smtClean="0"/>
          </a:p>
          <a:p>
            <a:r>
              <a:rPr lang="nb-NO" smtClean="0"/>
              <a:t>+ en representant fra Fagforbundet</a:t>
            </a:r>
          </a:p>
          <a:p>
            <a:r>
              <a:rPr lang="nb-NO" smtClean="0"/>
              <a:t>+ en forelder med erfaring fra barnevernet</a:t>
            </a:r>
          </a:p>
          <a:p>
            <a:endParaRPr lang="nb-NO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mtClean="0"/>
              <a:t>Regjeringens mål: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endParaRPr lang="nb-NO" dirty="0" smtClean="0"/>
          </a:p>
          <a:p>
            <a:pPr lvl="1" eaLnBrk="1" hangingPunct="1">
              <a:buFontTx/>
              <a:buChar char="-"/>
              <a:defRPr/>
            </a:pPr>
            <a:r>
              <a:rPr lang="nb-NO" dirty="0" smtClean="0"/>
              <a:t>Fjerne køene i barnevernet</a:t>
            </a:r>
          </a:p>
          <a:p>
            <a:pPr lvl="1" eaLnBrk="1" hangingPunct="1">
              <a:buFontTx/>
              <a:buChar char="-"/>
              <a:defRPr/>
            </a:pPr>
            <a:r>
              <a:rPr lang="nb-NO" dirty="0" smtClean="0"/>
              <a:t>Bedre samarbeid i barnevernet</a:t>
            </a:r>
          </a:p>
          <a:p>
            <a:pPr lvl="1" eaLnBrk="1" hangingPunct="1">
              <a:buFontTx/>
              <a:buChar char="-"/>
              <a:defRPr/>
            </a:pPr>
            <a:r>
              <a:rPr lang="nb-NO" dirty="0" smtClean="0"/>
              <a:t>Bedre ressursutnyttelse, minst mulig byråkrati og sterkest mulig lokal, demokratisk forankring</a:t>
            </a:r>
          </a:p>
          <a:p>
            <a:pPr lvl="1" eaLnBrk="1" hangingPunct="1">
              <a:buFontTx/>
              <a:buChar char="-"/>
              <a:defRPr/>
            </a:pPr>
            <a:r>
              <a:rPr lang="nb-NO" dirty="0" smtClean="0"/>
              <a:t>Unngå kommersialisering</a:t>
            </a:r>
          </a:p>
          <a:p>
            <a:pPr lvl="1" eaLnBrk="1" hangingPunct="1">
              <a:buFontTx/>
              <a:buChar char="-"/>
              <a:defRPr/>
            </a:pPr>
            <a:r>
              <a:rPr lang="nb-NO" dirty="0" smtClean="0"/>
              <a:t>Invitere til debatt om det biologiske prinsipp</a:t>
            </a:r>
          </a:p>
          <a:p>
            <a:pPr lvl="1" eaLnBrk="1" hangingPunct="1">
              <a:buFontTx/>
              <a:buChar char="-"/>
              <a:defRPr/>
            </a:pPr>
            <a:r>
              <a:rPr lang="nb-NO" dirty="0" smtClean="0"/>
              <a:t>Styrke barnevernsbarnas rett til innflytelse</a:t>
            </a:r>
          </a:p>
          <a:p>
            <a:pPr lvl="1" eaLnBrk="1" hangingPunct="1">
              <a:buFontTx/>
              <a:buChar char="-"/>
              <a:defRPr/>
            </a:pPr>
            <a:r>
              <a:rPr lang="nb-NO" dirty="0" smtClean="0"/>
              <a:t>Styrke kompetansen og statusen til de barnevernsansatte</a:t>
            </a:r>
          </a:p>
          <a:p>
            <a:pPr lvl="1" eaLnBrk="1" hangingPunct="1">
              <a:defRPr/>
            </a:pPr>
            <a:endParaRPr lang="nb-NO" dirty="0" smtClean="0">
              <a:ea typeface="+mn-ea"/>
              <a:cs typeface="+mn-cs"/>
            </a:endParaRPr>
          </a:p>
          <a:p>
            <a:pPr eaLnBrk="1" hangingPunct="1">
              <a:buFontTx/>
              <a:buNone/>
              <a:defRPr/>
            </a:pPr>
            <a:endParaRPr lang="nb-NO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mtClean="0"/>
              <a:t>Hvordan organiserer vi framtidens barnevern?</a:t>
            </a:r>
          </a:p>
        </p:txBody>
      </p:sp>
      <p:sp>
        <p:nvSpPr>
          <p:cNvPr id="512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b-NO" smtClean="0"/>
              <a:t>Regjeringen vil legge fram en melding om barnevernet for Stortinget høsten 2012.</a:t>
            </a:r>
          </a:p>
          <a:p>
            <a:pPr eaLnBrk="1" hangingPunct="1"/>
            <a:r>
              <a:rPr lang="nb-NO" smtClean="0"/>
              <a:t>Et forslag til framtidig organisering av barnevernet</a:t>
            </a:r>
          </a:p>
          <a:p>
            <a:pPr lvl="1" eaLnBrk="1" hangingPunct="1">
              <a:buFontTx/>
              <a:buNone/>
            </a:pPr>
            <a:r>
              <a:rPr lang="nb-NO" smtClean="0"/>
              <a:t>Mål:</a:t>
            </a:r>
          </a:p>
          <a:p>
            <a:pPr lvl="1" eaLnBrk="1" hangingPunct="1">
              <a:buFontTx/>
              <a:buChar char="-"/>
            </a:pPr>
            <a:r>
              <a:rPr lang="nb-NO" smtClean="0"/>
              <a:t>Fjerne køene i barnevernet</a:t>
            </a:r>
          </a:p>
          <a:p>
            <a:pPr lvl="1" eaLnBrk="1" hangingPunct="1">
              <a:buFontTx/>
              <a:buChar char="-"/>
            </a:pPr>
            <a:r>
              <a:rPr lang="nb-NO" smtClean="0"/>
              <a:t>Bedre samarbeid i barnevernet</a:t>
            </a:r>
          </a:p>
          <a:p>
            <a:pPr lvl="1" eaLnBrk="1" hangingPunct="1">
              <a:buFontTx/>
              <a:buChar char="-"/>
            </a:pPr>
            <a:r>
              <a:rPr lang="nb-NO" smtClean="0"/>
              <a:t>Bedre ressursutnyttelse, minst mulig byråkrati og sterkest mulig lokal, demokratisk forankring</a:t>
            </a:r>
          </a:p>
          <a:p>
            <a:pPr lvl="1" eaLnBrk="1" hangingPunct="1">
              <a:buFontTx/>
              <a:buChar char="-"/>
            </a:pPr>
            <a:r>
              <a:rPr lang="nb-NO" smtClean="0"/>
              <a:t>Unngå kommersialisering</a:t>
            </a:r>
          </a:p>
          <a:p>
            <a:pPr lvl="1" eaLnBrk="1" hangingPunct="1">
              <a:buFontTx/>
              <a:buChar char="-"/>
            </a:pPr>
            <a:r>
              <a:rPr lang="nb-NO" smtClean="0"/>
              <a:t>Invitere til debatt om det biologiske prinsipp</a:t>
            </a:r>
          </a:p>
          <a:p>
            <a:pPr lvl="1" eaLnBrk="1" hangingPunct="1">
              <a:buFontTx/>
              <a:buChar char="-"/>
            </a:pPr>
            <a:r>
              <a:rPr lang="nb-NO" smtClean="0"/>
              <a:t>Styrke barnevernsbarnas rett til innflytelse</a:t>
            </a:r>
          </a:p>
          <a:p>
            <a:pPr lvl="1" eaLnBrk="1" hangingPunct="1">
              <a:buFontTx/>
              <a:buChar char="-"/>
            </a:pPr>
            <a:r>
              <a:rPr lang="nb-NO" smtClean="0"/>
              <a:t>Styrke kompetansen og statusen til de barnevernsansatte</a:t>
            </a:r>
          </a:p>
          <a:p>
            <a:pPr lvl="1" eaLnBrk="1" hangingPunct="1">
              <a:buFontTx/>
              <a:buNone/>
            </a:pPr>
            <a:r>
              <a:rPr lang="nb-NO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mtClean="0"/>
              <a:t>Evaluering av forvaltningsreformen i barnevernet</a:t>
            </a:r>
          </a:p>
        </p:txBody>
      </p:sp>
      <p:sp>
        <p:nvSpPr>
          <p:cNvPr id="6147" name="Plassholder for innhold 2"/>
          <p:cNvSpPr>
            <a:spLocks noGrp="1"/>
          </p:cNvSpPr>
          <p:nvPr>
            <p:ph idx="1"/>
          </p:nvPr>
        </p:nvSpPr>
        <p:spPr>
          <a:xfrm>
            <a:off x="1046163" y="1838325"/>
            <a:ext cx="6486525" cy="4114800"/>
          </a:xfrm>
        </p:spPr>
        <p:txBody>
          <a:bodyPr/>
          <a:lstStyle/>
          <a:p>
            <a:pPr eaLnBrk="1" hangingPunct="1"/>
            <a:endParaRPr lang="nb-NO" smtClean="0"/>
          </a:p>
          <a:p>
            <a:pPr lvl="1" eaLnBrk="1" hangingPunct="1">
              <a:buFontTx/>
              <a:buChar char="-"/>
            </a:pPr>
            <a:r>
              <a:rPr lang="nb-NO" smtClean="0"/>
              <a:t>Hva fungerer godt? Hva kan bli bedre? Hvordan kan det bli bedre?</a:t>
            </a:r>
          </a:p>
          <a:p>
            <a:pPr lvl="1" eaLnBrk="1" hangingPunct="1">
              <a:buFontTx/>
              <a:buChar char="-"/>
            </a:pPr>
            <a:endParaRPr lang="nb-NO" smtClean="0"/>
          </a:p>
          <a:p>
            <a:pPr lvl="1" eaLnBrk="1" hangingPunct="1">
              <a:buFontTx/>
              <a:buChar char="-"/>
            </a:pPr>
            <a:r>
              <a:rPr lang="nb-NO" smtClean="0"/>
              <a:t>Kunnskapen skal brukes for å gjøre de nødvendige forbedringene i barnevernet</a:t>
            </a:r>
          </a:p>
          <a:p>
            <a:pPr lvl="1" eaLnBrk="1" hangingPunct="1">
              <a:buFontTx/>
              <a:buChar char="-"/>
            </a:pPr>
            <a:endParaRPr lang="nb-NO" smtClean="0"/>
          </a:p>
          <a:p>
            <a:pPr lvl="1" eaLnBrk="1" hangingPunct="1">
              <a:buFontTx/>
              <a:buChar char="-"/>
            </a:pPr>
            <a:r>
              <a:rPr lang="nb-NO" smtClean="0"/>
              <a:t>Barnevernsbarn fortjener et godt barnevern</a:t>
            </a:r>
          </a:p>
          <a:p>
            <a:pPr eaLnBrk="1" hangingPunct="1"/>
            <a:endParaRPr lang="nb-NO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58875" y="801688"/>
            <a:ext cx="6435725" cy="533400"/>
          </a:xfrm>
        </p:spPr>
        <p:txBody>
          <a:bodyPr/>
          <a:lstStyle/>
          <a:p>
            <a:pPr eaLnBrk="1" hangingPunct="1"/>
            <a:r>
              <a:rPr lang="nb-NO" smtClean="0"/>
              <a:t>Evalueringsoppdragene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0" y="1541463"/>
            <a:ext cx="6486525" cy="4411662"/>
          </a:xfrm>
        </p:spPr>
        <p:txBody>
          <a:bodyPr/>
          <a:lstStyle/>
          <a:p>
            <a:pPr eaLnBrk="1" hangingPunct="1"/>
            <a:r>
              <a:rPr lang="nb-NO" smtClean="0"/>
              <a:t>Deloppdrag A: Samhandling og gjensidig påvirkning (NIBR i samarbeid med Telemarksforskning</a:t>
            </a:r>
          </a:p>
          <a:p>
            <a:pPr eaLnBrk="1" hangingPunct="1"/>
            <a:r>
              <a:rPr lang="nb-NO" smtClean="0"/>
              <a:t>Deloppdrag B: Institusjonstilbudet (NOVA i samarbeid med Fafo)</a:t>
            </a:r>
          </a:p>
          <a:p>
            <a:pPr eaLnBrk="1" hangingPunct="1"/>
            <a:r>
              <a:rPr lang="nb-NO" smtClean="0"/>
              <a:t>Deloppdrag C: Faglig og økonomisk styring (Deloitte)</a:t>
            </a:r>
          </a:p>
          <a:p>
            <a:pPr eaLnBrk="1" hangingPunct="1"/>
            <a:r>
              <a:rPr lang="nb-NO" smtClean="0"/>
              <a:t>Deloppdrag D: Oppgave- og finansieringsansvar i statlig og kommunalt barnevern (Pricewaterhouse Coopers)</a:t>
            </a:r>
          </a:p>
          <a:p>
            <a:pPr eaLnBrk="1" hangingPunct="1"/>
            <a:r>
              <a:rPr lang="nb-NO" smtClean="0"/>
              <a:t>Deloppdrag E: Sammenstilling av deloppdrag med en samlet analyse (Rambøll Management)</a:t>
            </a:r>
          </a:p>
          <a:p>
            <a:pPr eaLnBrk="1" hangingPunct="1"/>
            <a:endParaRPr lang="nb-NO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mtClean="0"/>
              <a:t>Offentlig utredning om det biologiske prinsipp</a:t>
            </a:r>
          </a:p>
        </p:txBody>
      </p:sp>
      <p:sp>
        <p:nvSpPr>
          <p:cNvPr id="819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b-NO" smtClean="0"/>
              <a:t>Offentlig utvalg settes ned om kort tid</a:t>
            </a:r>
          </a:p>
          <a:p>
            <a:pPr eaLnBrk="1" hangingPunct="1"/>
            <a:endParaRPr lang="nb-NO" smtClean="0"/>
          </a:p>
          <a:p>
            <a:pPr eaLnBrk="1" hangingPunct="1"/>
            <a:r>
              <a:rPr lang="nb-NO" smtClean="0"/>
              <a:t>Er terskelen for omsorgsovertakelse for høy i barnevernet?</a:t>
            </a:r>
          </a:p>
          <a:p>
            <a:pPr eaLnBrk="1" hangingPunct="1">
              <a:buFontTx/>
              <a:buNone/>
            </a:pPr>
            <a:endParaRPr lang="nb-NO" smtClean="0"/>
          </a:p>
          <a:p>
            <a:pPr eaLnBrk="1" hangingPunct="1"/>
            <a:r>
              <a:rPr lang="nb-NO" smtClean="0"/>
              <a:t>Går hensynet til foreldres rettssikkerhet på bekostning av barnas behov?</a:t>
            </a:r>
          </a:p>
          <a:p>
            <a:pPr eaLnBrk="1" hangingPunct="1">
              <a:buFontTx/>
              <a:buNone/>
            </a:pPr>
            <a:endParaRPr lang="nb-NO" smtClean="0"/>
          </a:p>
          <a:p>
            <a:pPr eaLnBrk="1" hangingPunct="1"/>
            <a:r>
              <a:rPr lang="nb-NO" smtClean="0"/>
              <a:t>Bør det innføres en frist for hvor lenge barn kan være i en midlertidig omsorgssituasjon?</a:t>
            </a:r>
          </a:p>
          <a:p>
            <a:pPr eaLnBrk="1" hangingPunct="1"/>
            <a:endParaRPr lang="nb-NO" smtClean="0"/>
          </a:p>
          <a:p>
            <a:pPr eaLnBrk="1" hangingPunct="1"/>
            <a:r>
              <a:rPr lang="nb-NO" smtClean="0"/>
              <a:t>En systematisk og kunnskapsbasert gjennomgang av det biologiske prinsipp i barnevernet er nødvendig</a:t>
            </a:r>
          </a:p>
          <a:p>
            <a:pPr eaLnBrk="1" hangingPunct="1">
              <a:buFontTx/>
              <a:buNone/>
            </a:pPr>
            <a:endParaRPr lang="nb-NO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smtClean="0"/>
              <a:t>Barnevernspanel skal gi innspill</a:t>
            </a:r>
          </a:p>
        </p:txBody>
      </p:sp>
      <p:sp>
        <p:nvSpPr>
          <p:cNvPr id="9219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nb-NO" smtClean="0"/>
              <a:t>Hvordan bør framtidens barnevern være?</a:t>
            </a:r>
          </a:p>
          <a:p>
            <a:pPr eaLnBrk="1" hangingPunct="1"/>
            <a:endParaRPr lang="nb-NO" smtClean="0"/>
          </a:p>
          <a:p>
            <a:pPr eaLnBrk="1" hangingPunct="1"/>
            <a:r>
              <a:rPr lang="nb-NO" smtClean="0"/>
              <a:t>Gi anbefalinger til hvordan vi kan utvikle barnevernet til barnets beste </a:t>
            </a:r>
          </a:p>
          <a:p>
            <a:pPr eaLnBrk="1" hangingPunct="1"/>
            <a:endParaRPr lang="nb-NO" smtClean="0"/>
          </a:p>
          <a:p>
            <a:pPr eaLnBrk="1" hangingPunct="1"/>
            <a:r>
              <a:rPr lang="nb-NO" smtClean="0"/>
              <a:t>Gi forslag og anbefalinger om organisering, regelverk, kunnskapsbehov og tiltak </a:t>
            </a:r>
          </a:p>
          <a:p>
            <a:pPr eaLnBrk="1" hangingPunct="1"/>
            <a:endParaRPr lang="nb-NO" smtClean="0"/>
          </a:p>
          <a:p>
            <a:pPr eaLnBrk="1" hangingPunct="1"/>
            <a:r>
              <a:rPr lang="nb-NO" smtClean="0"/>
              <a:t>Vektlegge hvordan vi kan styrke barn og foreldres brukermedvirkning i barnevernet</a:t>
            </a:r>
          </a:p>
          <a:p>
            <a:pPr eaLnBrk="1" hangingPunct="1"/>
            <a:endParaRPr lang="nb-NO" smtClean="0"/>
          </a:p>
          <a:p>
            <a:pPr eaLnBrk="1" hangingPunct="1"/>
            <a:r>
              <a:rPr lang="nb-NO" smtClean="0"/>
              <a:t>Levere sine råd i september 2011</a:t>
            </a:r>
          </a:p>
          <a:p>
            <a:pPr eaLnBrk="1" hangingPunct="1"/>
            <a:endParaRPr lang="nb-NO" smtClean="0"/>
          </a:p>
          <a:p>
            <a:pPr eaLnBrk="1" hangingPunct="1">
              <a:buFontTx/>
              <a:buNone/>
            </a:pPr>
            <a:endParaRPr lang="nb-NO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Helen Bjørnøy</a:t>
            </a:r>
          </a:p>
        </p:txBody>
      </p:sp>
      <p:sp>
        <p:nvSpPr>
          <p:cNvPr id="1024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smtClean="0"/>
              <a:t>Leder</a:t>
            </a:r>
          </a:p>
          <a:p>
            <a:r>
              <a:rPr lang="nb-NO" smtClean="0"/>
              <a:t>Generalsekretær i Plan-Norge</a:t>
            </a:r>
          </a:p>
          <a:p>
            <a:r>
              <a:rPr lang="nb-NO" smtClean="0"/>
              <a:t>Tidligere Miljøvernminister</a:t>
            </a:r>
          </a:p>
          <a:p>
            <a:r>
              <a:rPr lang="nb-NO" smtClean="0"/>
              <a:t>Tidligere generalsekretær i Kirkens Bymisjon</a:t>
            </a:r>
          </a:p>
          <a:p>
            <a:r>
              <a:rPr lang="nb-NO" smtClean="0"/>
              <a:t>Bosted: Drammen, Buskerud</a:t>
            </a:r>
            <a:br>
              <a:rPr lang="nb-NO" smtClean="0"/>
            </a:br>
            <a:endParaRPr lang="nb-NO" smtClean="0"/>
          </a:p>
          <a:p>
            <a:endParaRPr lang="nb-NO" smtClean="0"/>
          </a:p>
        </p:txBody>
      </p:sp>
      <p:pic>
        <p:nvPicPr>
          <p:cNvPr id="10244" name="Bilde 3" descr="bjornoy1_133x180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4488" y="4171950"/>
            <a:ext cx="126682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Jarmund Veland</a:t>
            </a:r>
          </a:p>
        </p:txBody>
      </p:sp>
      <p:sp>
        <p:nvSpPr>
          <p:cNvPr id="11267" name="Plassholder for innhold 2"/>
          <p:cNvSpPr>
            <a:spLocks noGrp="1"/>
          </p:cNvSpPr>
          <p:nvPr>
            <p:ph idx="1"/>
          </p:nvPr>
        </p:nvSpPr>
        <p:spPr>
          <a:xfrm>
            <a:off x="1139825" y="1800225"/>
            <a:ext cx="6486525" cy="4114800"/>
          </a:xfrm>
        </p:spPr>
        <p:txBody>
          <a:bodyPr/>
          <a:lstStyle/>
          <a:p>
            <a:r>
              <a:rPr lang="nb-NO" smtClean="0"/>
              <a:t>Nestleder</a:t>
            </a:r>
          </a:p>
          <a:p>
            <a:r>
              <a:rPr lang="nb-NO" smtClean="0"/>
              <a:t>Førstelektor ved senter for atferdsforskning, Universitetet i Rogaland</a:t>
            </a:r>
          </a:p>
          <a:p>
            <a:r>
              <a:rPr lang="nb-NO" smtClean="0"/>
              <a:t>Bosted: Stavanger</a:t>
            </a:r>
          </a:p>
          <a:p>
            <a:pPr>
              <a:buFontTx/>
              <a:buNone/>
            </a:pPr>
            <a:r>
              <a:rPr lang="nb-NO" smtClean="0"/>
              <a:t/>
            </a:r>
            <a:br>
              <a:rPr lang="nb-NO" smtClean="0"/>
            </a:br>
            <a:endParaRPr lang="nb-NO" smtClean="0"/>
          </a:p>
          <a:p>
            <a:endParaRPr lang="nb-NO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P -BLD  Norsk">
  <a:themeElements>
    <a:clrScheme name="BLD-logon2_bilder1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D-logon2_bilder1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D-logon2_bilder1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D-logon2_bilder1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D-logon2_bilder1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D-logon2_bilder1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D-logon2_bilder1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D-logon2_bilder1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D-logon2_bilder1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 -BLD  Norsk</Template>
  <TotalTime>333</TotalTime>
  <Words>601</Words>
  <Application>Microsoft Office PowerPoint</Application>
  <PresentationFormat>Skjermfremvisning (4:3)</PresentationFormat>
  <Paragraphs>132</Paragraphs>
  <Slides>25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25</vt:i4>
      </vt:variant>
    </vt:vector>
  </HeadingPairs>
  <TitlesOfParts>
    <vt:vector size="29" baseType="lpstr">
      <vt:lpstr>Times New Roman</vt:lpstr>
      <vt:lpstr>Arial</vt:lpstr>
      <vt:lpstr>Verdana</vt:lpstr>
      <vt:lpstr>PP -BLD  Norsk</vt:lpstr>
      <vt:lpstr>Veien til fremtidens barnevern</vt:lpstr>
      <vt:lpstr>Regjeringens innsats for et bedre barnevern  </vt:lpstr>
      <vt:lpstr>Hvordan organiserer vi framtidens barnevern?</vt:lpstr>
      <vt:lpstr>Evaluering av forvaltningsreformen i barnevernet</vt:lpstr>
      <vt:lpstr>Evalueringsoppdragene</vt:lpstr>
      <vt:lpstr>Offentlig utredning om det biologiske prinsipp</vt:lpstr>
      <vt:lpstr>Barnevernspanel skal gi innspill</vt:lpstr>
      <vt:lpstr>Helen Bjørnøy</vt:lpstr>
      <vt:lpstr>Jarmund Veland</vt:lpstr>
      <vt:lpstr>Jan Storø</vt:lpstr>
      <vt:lpstr>Renathe Arevoll</vt:lpstr>
      <vt:lpstr>Sandra Kristiansen</vt:lpstr>
      <vt:lpstr>Marit Sanner</vt:lpstr>
      <vt:lpstr>Ellen Galaasen</vt:lpstr>
      <vt:lpstr>Kjetil Ostling</vt:lpstr>
      <vt:lpstr>Jorunn Vindegg</vt:lpstr>
      <vt:lpstr>Erling Segelstad</vt:lpstr>
      <vt:lpstr>Olav Erling Bergvik</vt:lpstr>
      <vt:lpstr>Sara Bell</vt:lpstr>
      <vt:lpstr>Olaug Vervik Bollestad</vt:lpstr>
      <vt:lpstr>Torunn Hauen Aks</vt:lpstr>
      <vt:lpstr>Elisabeth Nordhus B. Lied</vt:lpstr>
      <vt:lpstr>Amal Fatima Hassan</vt:lpstr>
      <vt:lpstr>Eilif Nordvang</vt:lpstr>
      <vt:lpstr>Regjeringens mål:</vt:lpstr>
    </vt:vector>
  </TitlesOfParts>
  <Company>STATEN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 bedre barnevern</dc:title>
  <dc:creator>DSS</dc:creator>
  <cp:lastModifiedBy>Le Hang Duong</cp:lastModifiedBy>
  <cp:revision>54</cp:revision>
  <cp:lastPrinted>2003-11-05T13:01:31Z</cp:lastPrinted>
  <dcterms:created xsi:type="dcterms:W3CDTF">2010-11-12T10:04:49Z</dcterms:created>
  <dcterms:modified xsi:type="dcterms:W3CDTF">2010-11-15T11:25:26Z</dcterms:modified>
</cp:coreProperties>
</file>