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5"/>
  </p:sldMasterIdLst>
  <p:notesMasterIdLst>
    <p:notesMasterId r:id="rId38"/>
  </p:notesMasterIdLst>
  <p:sldIdLst>
    <p:sldId id="256" r:id="rId6"/>
    <p:sldId id="297" r:id="rId7"/>
    <p:sldId id="257" r:id="rId8"/>
    <p:sldId id="296" r:id="rId9"/>
    <p:sldId id="291" r:id="rId10"/>
    <p:sldId id="292" r:id="rId11"/>
    <p:sldId id="294" r:id="rId12"/>
    <p:sldId id="295" r:id="rId13"/>
    <p:sldId id="258" r:id="rId14"/>
    <p:sldId id="259" r:id="rId15"/>
    <p:sldId id="298" r:id="rId16"/>
    <p:sldId id="260" r:id="rId17"/>
    <p:sldId id="261" r:id="rId18"/>
    <p:sldId id="262" r:id="rId19"/>
    <p:sldId id="263" r:id="rId20"/>
    <p:sldId id="299" r:id="rId21"/>
    <p:sldId id="313" r:id="rId22"/>
    <p:sldId id="300" r:id="rId23"/>
    <p:sldId id="301" r:id="rId24"/>
    <p:sldId id="302" r:id="rId25"/>
    <p:sldId id="282" r:id="rId26"/>
    <p:sldId id="280" r:id="rId27"/>
    <p:sldId id="281" r:id="rId28"/>
    <p:sldId id="305" r:id="rId29"/>
    <p:sldId id="304" r:id="rId30"/>
    <p:sldId id="283" r:id="rId31"/>
    <p:sldId id="290" r:id="rId32"/>
    <p:sldId id="306" r:id="rId33"/>
    <p:sldId id="311" r:id="rId34"/>
    <p:sldId id="312" r:id="rId35"/>
    <p:sldId id="307" r:id="rId36"/>
    <p:sldId id="310" r:id="rId37"/>
  </p:sldIdLst>
  <p:sldSz cx="13004800" cy="9753600"/>
  <p:notesSz cx="6669088" cy="9928225"/>
  <p:defaultTextStyle>
    <a:defPPr>
      <a:defRPr lang="nb-NO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71" autoAdjust="0"/>
  </p:normalViewPr>
  <p:slideViewPr>
    <p:cSldViewPr>
      <p:cViewPr varScale="1">
        <p:scale>
          <a:sx n="72" d="100"/>
          <a:sy n="72" d="100"/>
        </p:scale>
        <p:origin x="-1854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nb-NO" noProof="0" smtClean="0">
                <a:sym typeface="Avenir" charset="0"/>
              </a:rPr>
              <a:t>Second level</a:t>
            </a:r>
          </a:p>
          <a:p>
            <a:pPr lvl="2"/>
            <a:r>
              <a:rPr lang="nb-NO" noProof="0" smtClean="0">
                <a:sym typeface="Avenir" charset="0"/>
              </a:rPr>
              <a:t>Third level</a:t>
            </a:r>
          </a:p>
          <a:p>
            <a:pPr lvl="3"/>
            <a:r>
              <a:rPr lang="nb-NO" noProof="0" smtClean="0">
                <a:sym typeface="Avenir" charset="0"/>
              </a:rPr>
              <a:t>Fourth level</a:t>
            </a:r>
          </a:p>
          <a:p>
            <a:pPr lvl="4"/>
            <a:r>
              <a:rPr lang="nb-NO" noProof="0" smtClean="0">
                <a:sym typeface="Aveni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>
              <a:lnSpc>
                <a:spcPts val="3500"/>
              </a:lnSpc>
            </a:pPr>
            <a:r>
              <a:rPr lang="nb-NO" altLang="en-US" smtClean="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Vi kan måle resultatene av satsingen på kvalitet i Regjerningens tildeling av resultbaserte omfordelingmidler (RBO) over statsbudsjettet fjor høst.  Dette er ekstra midler som blir tildelt universitets- og høgskolesektoren etter hvor gode institusjonene har vært på å forske og hente inn prosjektmidler.  Regnet per hode fikk HiG den desidert høyeste tildelingen av alle høgskolene i Norge, og høyere en flere av universitetene.  </a:t>
            </a:r>
          </a:p>
          <a:p>
            <a:pPr eaLnBrk="1">
              <a:lnSpc>
                <a:spcPts val="3500"/>
              </a:lnSpc>
            </a:pPr>
            <a:endParaRPr lang="nb-NO" altLang="en-US" smtClean="0">
              <a:solidFill>
                <a:srgbClr val="572E2D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eaLnBrk="1">
              <a:lnSpc>
                <a:spcPts val="3500"/>
              </a:lnSpc>
            </a:pPr>
            <a:r>
              <a:rPr lang="nb-NO" altLang="en-US" smtClean="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 </a:t>
            </a:r>
            <a:endParaRPr lang="nb-NO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>
              <a:lnSpc>
                <a:spcPts val="3500"/>
              </a:lnSpc>
            </a:pPr>
            <a:r>
              <a:rPr lang="nb-NO" altLang="en-US" smtClean="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Vi er effektive.</a:t>
            </a:r>
          </a:p>
          <a:p>
            <a:pPr eaLnBrk="1">
              <a:lnSpc>
                <a:spcPts val="3500"/>
              </a:lnSpc>
            </a:pPr>
            <a:endParaRPr lang="nb-NO" altLang="en-US" smtClean="0">
              <a:solidFill>
                <a:srgbClr val="572E2D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eaLnBrk="1">
              <a:lnSpc>
                <a:spcPts val="3500"/>
              </a:lnSpc>
            </a:pPr>
            <a:r>
              <a:rPr lang="nb-NO" altLang="en-US" smtClean="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Dette sier det.</a:t>
            </a:r>
          </a:p>
          <a:p>
            <a:pPr eaLnBrk="1">
              <a:lnSpc>
                <a:spcPts val="3500"/>
              </a:lnSpc>
            </a:pPr>
            <a:r>
              <a:rPr lang="nb-NO" altLang="en-US" smtClean="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Andre målinger sier det samme.</a:t>
            </a:r>
            <a:endParaRPr lang="nb-NO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ssholder for lysbil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Plassholder for lysbilde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E80CCEE-91AE-41C0-838C-7D385578FAA9}" type="slidenum">
              <a:rPr lang="nb-NO" altLang="en-US"/>
              <a:pPr/>
              <a:t>18</a:t>
            </a:fld>
            <a:endParaRPr lang="nb-NO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D1C5B83-2F8D-4921-8BCF-57A5D7AA6644}" type="slidenum">
              <a:rPr lang="nb-NO" altLang="en-US"/>
              <a:pPr/>
              <a:t>20</a:t>
            </a:fld>
            <a:endParaRPr lang="nb-NO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0">
          <a:blip r:embed="rId2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8641" y="338685"/>
            <a:ext cx="12379253" cy="8710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8C8C8C"/>
                </a:solidFill>
              </a:defRPr>
            </a:lvl1pPr>
          </a:lstStyle>
          <a:p>
            <a:pPr lvl="0"/>
            <a:r>
              <a:rPr lang="en-US" noProof="0" smtClean="0">
                <a:sym typeface="Helvetica Light" charset="0"/>
              </a:rPr>
              <a:t>Click icon to add picture</a:t>
            </a:r>
            <a:endParaRPr lang="en-US" noProof="0">
              <a:sym typeface="Helvetica Light" charset="0"/>
            </a:endParaRP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38641" y="9163253"/>
            <a:ext cx="12379253" cy="55271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 i="1" cap="none" baseline="0">
                <a:solidFill>
                  <a:srgbClr val="8C8C8C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>
              <a:sym typeface="Helvetica Light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nb-NO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nb-NO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nb-NO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nb-NO" altLang="en-US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 kern="12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eaLnBrk="0" fontAlgn="base" hangingPunct="0">
        <a:spcBef>
          <a:spcPts val="4200"/>
        </a:spcBef>
        <a:spcAft>
          <a:spcPct val="0"/>
        </a:spcAft>
        <a:defRPr sz="38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342900" algn="l" defTabSz="584200" rtl="0" eaLnBrk="0" fontAlgn="base" hangingPunct="0">
        <a:spcBef>
          <a:spcPts val="4200"/>
        </a:spcBef>
        <a:spcAft>
          <a:spcPct val="0"/>
        </a:spcAft>
        <a:defRPr sz="38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685800" algn="l" defTabSz="584200" rtl="0" eaLnBrk="0" fontAlgn="base" hangingPunct="0">
        <a:spcBef>
          <a:spcPts val="4200"/>
        </a:spcBef>
        <a:spcAft>
          <a:spcPct val="0"/>
        </a:spcAft>
        <a:defRPr sz="38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28700" algn="l" defTabSz="584200" rtl="0" eaLnBrk="0" fontAlgn="base" hangingPunct="0">
        <a:spcBef>
          <a:spcPts val="4200"/>
        </a:spcBef>
        <a:spcAft>
          <a:spcPct val="0"/>
        </a:spcAft>
        <a:defRPr sz="38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71600" algn="l" defTabSz="584200" rtl="0" eaLnBrk="0" fontAlgn="base" hangingPunct="0">
        <a:spcBef>
          <a:spcPts val="4200"/>
        </a:spcBef>
        <a:spcAft>
          <a:spcPct val="0"/>
        </a:spcAft>
        <a:defRPr sz="38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ver.com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225" y="1957388"/>
            <a:ext cx="10026650" cy="79740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075" name="Picture 2" descr="piktogram_pil_bla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100" y="2679700"/>
            <a:ext cx="198438" cy="1984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076" name="Picture 3" descr="hig-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5338" y="3033713"/>
            <a:ext cx="1182687" cy="117633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077" name="Picture 4" descr="høgskolen_i_gjøvi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4100" y="2144713"/>
            <a:ext cx="3259138" cy="37623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078" name="Rectangle 5"/>
          <p:cNvSpPr>
            <a:spLocks noChangeArrowheads="1"/>
          </p:cNvSpPr>
          <p:nvPr>
            <p:ph type="title"/>
          </p:nvPr>
        </p:nvSpPr>
        <p:spPr>
          <a:xfrm>
            <a:off x="3579813" y="2889250"/>
            <a:ext cx="8164512" cy="1397000"/>
          </a:xfrm>
        </p:spPr>
        <p:txBody>
          <a:bodyPr/>
          <a:lstStyle/>
          <a:p>
            <a:pPr algn="l" defTabSz="649288" eaLnBrk="1"/>
            <a:r>
              <a:rPr lang="nb-NO" altLang="en-US" sz="3600" smtClean="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UH-sektorens samspill </a:t>
            </a:r>
            <a:br>
              <a:rPr lang="nb-NO" altLang="en-US" sz="3600" smtClean="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</a:br>
            <a:r>
              <a:rPr lang="nb-NO" altLang="en-US" sz="3600" smtClean="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med fagskolesektoren (sett fra HiG)</a:t>
            </a:r>
            <a:endParaRPr lang="nb-NO" altLang="en-US" smtClean="0"/>
          </a:p>
        </p:txBody>
      </p:sp>
      <p:sp>
        <p:nvSpPr>
          <p:cNvPr id="3079" name="Rectangle 6"/>
          <p:cNvSpPr>
            <a:spLocks noChangeArrowheads="1"/>
          </p:cNvSpPr>
          <p:nvPr>
            <p:ph type="body" idx="1"/>
          </p:nvPr>
        </p:nvSpPr>
        <p:spPr>
          <a:xfrm>
            <a:off x="3578225" y="4354513"/>
            <a:ext cx="8162925" cy="549275"/>
          </a:xfrm>
        </p:spPr>
        <p:txBody>
          <a:bodyPr tIns="54186" anchor="t"/>
          <a:lstStyle/>
          <a:p>
            <a:pPr eaLnBrk="1">
              <a:spcBef>
                <a:spcPct val="0"/>
              </a:spcBef>
            </a:pPr>
            <a:r>
              <a:rPr lang="nb-NO" altLang="en-US" sz="1500" smtClean="0">
                <a:solidFill>
                  <a:srgbClr val="B7DEE8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Sekskonsleder Rune Strand Ødegård, Høgskolen i Gjøvik</a:t>
            </a:r>
          </a:p>
        </p:txBody>
      </p:sp>
      <p:sp>
        <p:nvSpPr>
          <p:cNvPr id="3080" name="AutoShape 7"/>
          <p:cNvSpPr>
            <a:spLocks/>
          </p:cNvSpPr>
          <p:nvPr/>
        </p:nvSpPr>
        <p:spPr bwMode="auto">
          <a:xfrm>
            <a:off x="3367088" y="5378450"/>
            <a:ext cx="8164512" cy="1130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54186" rIns="0" bIns="0"/>
          <a:lstStyle/>
          <a:p>
            <a:endParaRPr lang="nb-N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BG-presmal-profil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17463"/>
            <a:ext cx="12949237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2291" name="AutoShape 2"/>
          <p:cNvSpPr>
            <a:spLocks/>
          </p:cNvSpPr>
          <p:nvPr/>
        </p:nvSpPr>
        <p:spPr bwMode="auto">
          <a:xfrm>
            <a:off x="10852150" y="209550"/>
            <a:ext cx="1471613" cy="438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r" defTabSz="649288" eaLnBrk="1"/>
            <a:r>
              <a:rPr lang="nb-NO" altLang="en-US" sz="1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4</a:t>
            </a:r>
            <a:endParaRPr lang="nb-NO" altLang="en-US"/>
          </a:p>
        </p:txBody>
      </p:sp>
      <p:pic>
        <p:nvPicPr>
          <p:cNvPr id="12292" name="Picture 3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6063" y="342900"/>
            <a:ext cx="1647825" cy="1016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2293" name="Picture 4" descr="Kontak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788" y="1617663"/>
            <a:ext cx="555625" cy="5889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2294" name="AutoShape 5"/>
          <p:cNvSpPr>
            <a:spLocks/>
          </p:cNvSpPr>
          <p:nvPr/>
        </p:nvSpPr>
        <p:spPr bwMode="auto">
          <a:xfrm>
            <a:off x="1884363" y="1697038"/>
            <a:ext cx="3187700" cy="438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defTabSz="649288" eaLnBrk="1"/>
            <a:r>
              <a:rPr lang="nb-NO" altLang="en-US" sz="28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KONTAKT</a:t>
            </a:r>
            <a:endParaRPr lang="nb-NO" altLang="en-US"/>
          </a:p>
        </p:txBody>
      </p:sp>
      <p:sp>
        <p:nvSpPr>
          <p:cNvPr id="12295" name="Rectangle 6"/>
          <p:cNvSpPr>
            <a:spLocks noChangeArrowheads="1"/>
          </p:cNvSpPr>
          <p:nvPr>
            <p:ph type="body" idx="1"/>
          </p:nvPr>
        </p:nvSpPr>
        <p:spPr>
          <a:xfrm>
            <a:off x="1884363" y="2371725"/>
            <a:ext cx="7634287" cy="3422650"/>
          </a:xfrm>
        </p:spPr>
        <p:txBody>
          <a:bodyPr anchor="t"/>
          <a:lstStyle/>
          <a:p>
            <a:pPr defTabSz="649288" eaLnBrk="1">
              <a:spcBef>
                <a:spcPct val="0"/>
              </a:spcBef>
            </a:pPr>
            <a:endParaRPr lang="en-US" altLang="en-US" sz="2500" smtClean="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12296" name="Picture 7" descr="imag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53975"/>
            <a:ext cx="13004800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2297" name="AutoShape 8"/>
          <p:cNvSpPr>
            <a:spLocks/>
          </p:cNvSpPr>
          <p:nvPr/>
        </p:nvSpPr>
        <p:spPr bwMode="auto">
          <a:xfrm>
            <a:off x="10085388" y="712788"/>
            <a:ext cx="815975" cy="525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25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HiG</a:t>
            </a:r>
            <a:endParaRPr lang="nb-NO" altLang="en-US"/>
          </a:p>
        </p:txBody>
      </p:sp>
      <p:sp>
        <p:nvSpPr>
          <p:cNvPr id="12298" name="AutoShape 9"/>
          <p:cNvSpPr>
            <a:spLocks/>
          </p:cNvSpPr>
          <p:nvPr/>
        </p:nvSpPr>
        <p:spPr bwMode="auto">
          <a:xfrm>
            <a:off x="10055225" y="1446213"/>
            <a:ext cx="1200150" cy="525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25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UMB</a:t>
            </a:r>
            <a:endParaRPr lang="nb-NO" altLang="en-US"/>
          </a:p>
        </p:txBody>
      </p:sp>
      <p:sp>
        <p:nvSpPr>
          <p:cNvPr id="12299" name="AutoShape 10"/>
          <p:cNvSpPr>
            <a:spLocks/>
          </p:cNvSpPr>
          <p:nvPr/>
        </p:nvSpPr>
        <p:spPr bwMode="auto">
          <a:xfrm>
            <a:off x="10885488" y="3413125"/>
            <a:ext cx="933450" cy="525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25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UiN</a:t>
            </a:r>
            <a:endParaRPr lang="nb-NO" altLang="en-US"/>
          </a:p>
        </p:txBody>
      </p:sp>
      <p:sp>
        <p:nvSpPr>
          <p:cNvPr id="12300" name="AutoShape 11"/>
          <p:cNvSpPr>
            <a:spLocks/>
          </p:cNvSpPr>
          <p:nvPr/>
        </p:nvSpPr>
        <p:spPr bwMode="auto">
          <a:xfrm>
            <a:off x="11825288" y="3413125"/>
            <a:ext cx="798512" cy="525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25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BI</a:t>
            </a:r>
            <a:endParaRPr lang="nb-NO" altLang="en-US"/>
          </a:p>
        </p:txBody>
      </p:sp>
      <p:sp>
        <p:nvSpPr>
          <p:cNvPr id="12301" name="AutoShape 12"/>
          <p:cNvSpPr>
            <a:spLocks/>
          </p:cNvSpPr>
          <p:nvPr/>
        </p:nvSpPr>
        <p:spPr bwMode="auto">
          <a:xfrm>
            <a:off x="9979025" y="3413125"/>
            <a:ext cx="922338" cy="525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25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HiB</a:t>
            </a:r>
            <a:endParaRPr lang="nb-NO" altLang="en-US"/>
          </a:p>
        </p:txBody>
      </p:sp>
      <p:sp>
        <p:nvSpPr>
          <p:cNvPr id="12302" name="AutoShape 13"/>
          <p:cNvSpPr>
            <a:spLocks/>
          </p:cNvSpPr>
          <p:nvPr/>
        </p:nvSpPr>
        <p:spPr bwMode="auto">
          <a:xfrm>
            <a:off x="9926638" y="3975100"/>
            <a:ext cx="1112837" cy="5159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25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HiÅ</a:t>
            </a:r>
            <a:endParaRPr lang="nb-NO" altLang="en-US"/>
          </a:p>
        </p:txBody>
      </p:sp>
      <p:sp>
        <p:nvSpPr>
          <p:cNvPr id="12303" name="AutoShape 14"/>
          <p:cNvSpPr>
            <a:spLocks/>
          </p:cNvSpPr>
          <p:nvPr/>
        </p:nvSpPr>
        <p:spPr bwMode="auto">
          <a:xfrm>
            <a:off x="10741025" y="4387850"/>
            <a:ext cx="1633538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25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HiHM …..</a:t>
            </a:r>
            <a:endParaRPr lang="nb-NO" altLang="en-US"/>
          </a:p>
        </p:txBody>
      </p:sp>
      <p:sp>
        <p:nvSpPr>
          <p:cNvPr id="12304" name="AutoShape 15"/>
          <p:cNvSpPr>
            <a:spLocks/>
          </p:cNvSpPr>
          <p:nvPr/>
        </p:nvSpPr>
        <p:spPr bwMode="auto">
          <a:xfrm>
            <a:off x="9986963" y="4387850"/>
            <a:ext cx="735012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25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HiL</a:t>
            </a:r>
            <a:endParaRPr lang="nb-NO" altLang="en-US"/>
          </a:p>
        </p:txBody>
      </p:sp>
      <p:sp>
        <p:nvSpPr>
          <p:cNvPr id="12305" name="AutoShape 16"/>
          <p:cNvSpPr>
            <a:spLocks/>
          </p:cNvSpPr>
          <p:nvPr/>
        </p:nvSpPr>
        <p:spPr bwMode="auto">
          <a:xfrm>
            <a:off x="698500" y="433388"/>
            <a:ext cx="8358188" cy="917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51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Studentvekst 2005-2012</a:t>
            </a:r>
            <a:endParaRPr lang="nb-NO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/>
          </p:cNvSpPr>
          <p:nvPr/>
        </p:nvSpPr>
        <p:spPr bwMode="auto">
          <a:xfrm>
            <a:off x="461963" y="2600325"/>
            <a:ext cx="11571287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just" defTabSz="649288" eaLnBrk="1">
              <a:spcBef>
                <a:spcPts val="400"/>
              </a:spcBef>
            </a:pPr>
            <a:r>
              <a:rPr lang="nb-NO" altLang="en-US" sz="3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</a:t>
            </a:r>
            <a:endParaRPr lang="nb-NO" altLang="en-US"/>
          </a:p>
        </p:txBody>
      </p:sp>
      <p:sp>
        <p:nvSpPr>
          <p:cNvPr id="13315" name="AutoShape 2"/>
          <p:cNvSpPr>
            <a:spLocks/>
          </p:cNvSpPr>
          <p:nvPr/>
        </p:nvSpPr>
        <p:spPr bwMode="auto">
          <a:xfrm>
            <a:off x="814388" y="1038225"/>
            <a:ext cx="12747625" cy="1282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spcBef>
                <a:spcPts val="400"/>
              </a:spcBef>
            </a:pPr>
            <a:r>
              <a:rPr lang="nb-NO" altLang="en-US" sz="45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Hva har hovedfokus i UH-sektoren?</a:t>
            </a:r>
            <a:endParaRPr lang="nb-NO" altLang="en-US"/>
          </a:p>
        </p:txBody>
      </p:sp>
      <p:sp>
        <p:nvSpPr>
          <p:cNvPr id="13316" name="AutoShape 3"/>
          <p:cNvSpPr>
            <a:spLocks/>
          </p:cNvSpPr>
          <p:nvPr/>
        </p:nvSpPr>
        <p:spPr bwMode="auto">
          <a:xfrm>
            <a:off x="2211388" y="3105150"/>
            <a:ext cx="9688512" cy="4651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Oppbygging av forskningsgrupper basert på EU og NFR prosjekter.</a:t>
            </a:r>
          </a:p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Større fokus på forskningsbasert utdanning i ingeniørutdanningen.</a:t>
            </a:r>
          </a:p>
          <a:p>
            <a:pPr marL="1371600" lvl="3" indent="0" defTabSz="649288" eaLnBrk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Fra «ingeniør med industrierfaring» til ansatte med relevant doktorgrad.</a:t>
            </a:r>
          </a:p>
          <a:p>
            <a:pPr marL="1371600" lvl="3" indent="0" defTabSz="649288" eaLnBrk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Ny rammeplan for ingeniørutdanningen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649288" y="9039225"/>
            <a:ext cx="3035300" cy="520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2500">
                <a:solidFill>
                  <a:srgbClr val="898989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5</a:t>
            </a:r>
            <a:endParaRPr lang="nb-NO" altLang="en-US"/>
          </a:p>
        </p:txBody>
      </p:sp>
      <p:pic>
        <p:nvPicPr>
          <p:cNvPr id="14339" name="Picture 2" descr="image-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7172" name="AutoShape 3"/>
          <p:cNvSpPr>
            <a:spLocks/>
          </p:cNvSpPr>
          <p:nvPr/>
        </p:nvSpPr>
        <p:spPr bwMode="auto">
          <a:xfrm>
            <a:off x="698500" y="433388"/>
            <a:ext cx="11804650" cy="917575"/>
          </a:xfrm>
          <a:custGeom>
            <a:avLst/>
            <a:gdLst>
              <a:gd name="T0" fmla="*/ 2147483646 w 21600"/>
              <a:gd name="T1" fmla="*/ 827918704 h 21600"/>
              <a:gd name="T2" fmla="*/ 2147483646 w 21600"/>
              <a:gd name="T3" fmla="*/ 827918704 h 21600"/>
              <a:gd name="T4" fmla="*/ 2147483646 w 21600"/>
              <a:gd name="T5" fmla="*/ 827918704 h 21600"/>
              <a:gd name="T6" fmla="*/ 2147483646 w 21600"/>
              <a:gd name="T7" fmla="*/ 82791870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6435" tIns="72248" rIns="126435" bIns="72248"/>
          <a:lstStyle>
            <a:lvl1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defRPr/>
            </a:pPr>
            <a:r>
              <a:rPr lang="nb-NO" altLang="en-US" sz="5100" dirty="0" smtClean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Publisering 2004-2010 </a:t>
            </a:r>
            <a:r>
              <a:rPr lang="nb-NO" altLang="en-US" sz="5100" dirty="0" smtClean="0">
                <a:solidFill>
                  <a:schemeClr val="tx1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-  </a:t>
            </a:r>
            <a:r>
              <a:rPr lang="nb-NO" altLang="en-US" sz="4000" dirty="0" smtClean="0">
                <a:solidFill>
                  <a:schemeClr val="tx1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HiG</a:t>
            </a:r>
            <a:endParaRPr lang="nb-NO" alt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50850" y="369888"/>
            <a:ext cx="12153900" cy="10826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51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EU-midler til høgskolesektoren</a:t>
            </a:r>
            <a:endParaRPr lang="nb-NO" altLang="en-US"/>
          </a:p>
        </p:txBody>
      </p:sp>
      <p:pic>
        <p:nvPicPr>
          <p:cNvPr id="15363" name="Picture 2" descr="Untitl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2109788"/>
            <a:ext cx="13003213" cy="80025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/>
          </p:cNvSpPr>
          <p:nvPr/>
        </p:nvSpPr>
        <p:spPr bwMode="auto">
          <a:xfrm>
            <a:off x="0" y="0"/>
            <a:ext cx="13019088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3546" cap="flat" cmpd="sng">
            <a:solidFill>
              <a:srgbClr val="595959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EEECE1">
                <a:alpha val="34998"/>
              </a:srgbClr>
            </a:outerShdw>
          </a:effectLst>
        </p:spPr>
        <p:txBody>
          <a:bodyPr lIns="72248" tIns="72248" rIns="72248" bIns="72248" anchor="ctr"/>
          <a:lstStyle>
            <a:lvl1pPr defTabSz="8302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8302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8302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8302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8302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8302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8302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8302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8302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defRPr/>
            </a:pPr>
            <a:endParaRPr lang="nb-NO" sz="3400" smtClean="0">
              <a:solidFill>
                <a:srgbClr val="FFFFFF"/>
              </a:solidFill>
            </a:endParaRPr>
          </a:p>
        </p:txBody>
      </p:sp>
      <p:sp>
        <p:nvSpPr>
          <p:cNvPr id="16387" name="AutoShape 2"/>
          <p:cNvSpPr>
            <a:spLocks/>
          </p:cNvSpPr>
          <p:nvPr/>
        </p:nvSpPr>
        <p:spPr bwMode="auto">
          <a:xfrm>
            <a:off x="11968163" y="9178925"/>
            <a:ext cx="385762" cy="398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r" defTabSz="649288" eaLnBrk="1"/>
            <a:r>
              <a:rPr lang="nb-NO" altLang="en-US" sz="1700">
                <a:solidFill>
                  <a:srgbClr val="B5B5B5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7</a:t>
            </a:r>
            <a:endParaRPr lang="nb-NO" altLang="en-US"/>
          </a:p>
        </p:txBody>
      </p:sp>
      <p:sp>
        <p:nvSpPr>
          <p:cNvPr id="16388" name="Rectangle 3"/>
          <p:cNvSpPr>
            <a:spLocks noChangeArrowheads="1"/>
          </p:cNvSpPr>
          <p:nvPr>
            <p:ph type="title"/>
          </p:nvPr>
        </p:nvSpPr>
        <p:spPr>
          <a:xfrm>
            <a:off x="649288" y="508000"/>
            <a:ext cx="11704637" cy="1766888"/>
          </a:xfrm>
        </p:spPr>
        <p:txBody>
          <a:bodyPr anchor="t"/>
          <a:lstStyle/>
          <a:p>
            <a:pPr algn="l" defTabSz="649288" eaLnBrk="1"/>
            <a:r>
              <a:rPr lang="nb-NO" altLang="en-US" sz="5100" smtClean="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RBO per ansatt (forskningsintensivitet)</a:t>
            </a:r>
            <a:endParaRPr lang="nb-NO" altLang="en-US" smtClean="0"/>
          </a:p>
        </p:txBody>
      </p:sp>
      <p:pic>
        <p:nvPicPr>
          <p:cNvPr id="16389" name="Picture 4" descr="image-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213" y="1631950"/>
            <a:ext cx="13284201" cy="80375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BG-presmal-profil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17463"/>
            <a:ext cx="12949237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7411" name="AutoShape 2"/>
          <p:cNvSpPr>
            <a:spLocks/>
          </p:cNvSpPr>
          <p:nvPr/>
        </p:nvSpPr>
        <p:spPr bwMode="auto">
          <a:xfrm>
            <a:off x="10852150" y="209550"/>
            <a:ext cx="1471613" cy="438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r" defTabSz="649288" eaLnBrk="1"/>
            <a:r>
              <a:rPr lang="nb-NO" altLang="en-US" sz="1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8</a:t>
            </a:r>
            <a:endParaRPr lang="nb-NO" altLang="en-US"/>
          </a:p>
        </p:txBody>
      </p:sp>
      <p:pic>
        <p:nvPicPr>
          <p:cNvPr id="17412" name="Picture 3" descr="im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76063" y="342900"/>
            <a:ext cx="1647825" cy="1016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7413" name="Picture 4" descr="Kontak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3788" y="1617663"/>
            <a:ext cx="555625" cy="5889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7414" name="AutoShape 5"/>
          <p:cNvSpPr>
            <a:spLocks/>
          </p:cNvSpPr>
          <p:nvPr/>
        </p:nvSpPr>
        <p:spPr bwMode="auto">
          <a:xfrm>
            <a:off x="1884363" y="1697038"/>
            <a:ext cx="3187700" cy="438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defTabSz="649288" eaLnBrk="1"/>
            <a:r>
              <a:rPr lang="nb-NO" altLang="en-US" sz="28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KONTAKT</a:t>
            </a:r>
            <a:endParaRPr lang="nb-NO" altLang="en-US"/>
          </a:p>
        </p:txBody>
      </p:sp>
      <p:sp>
        <p:nvSpPr>
          <p:cNvPr id="17415" name="Rectangle 6"/>
          <p:cNvSpPr>
            <a:spLocks noChangeArrowheads="1"/>
          </p:cNvSpPr>
          <p:nvPr>
            <p:ph type="body" idx="1"/>
          </p:nvPr>
        </p:nvSpPr>
        <p:spPr>
          <a:xfrm>
            <a:off x="1884363" y="2371725"/>
            <a:ext cx="7634287" cy="3422650"/>
          </a:xfrm>
        </p:spPr>
        <p:txBody>
          <a:bodyPr anchor="t"/>
          <a:lstStyle/>
          <a:p>
            <a:pPr defTabSz="649288" eaLnBrk="1">
              <a:spcBef>
                <a:spcPct val="0"/>
              </a:spcBef>
            </a:pPr>
            <a:endParaRPr lang="en-US" altLang="en-US" sz="2500" smtClean="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7416" name="AutoShape 7"/>
          <p:cNvSpPr>
            <a:spLocks/>
          </p:cNvSpPr>
          <p:nvPr/>
        </p:nvSpPr>
        <p:spPr bwMode="auto">
          <a:xfrm>
            <a:off x="112713" y="7007225"/>
            <a:ext cx="12103100" cy="19716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1900" b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Figur 2.9 viser at det er store forskjeller i forskningsproduktivitet målt på denne måten i det norske systemet, og spesielt når det gjelder de statlige høyskolene, som omfatter noen av de mest og minst produktive institusjonene i systemet.</a:t>
            </a:r>
          </a:p>
          <a:p>
            <a:pPr defTabSz="649288" eaLnBrk="1"/>
            <a:r>
              <a:rPr lang="nb-NO" altLang="en-US" sz="1900" b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Målt på denne indikatoren er for eksempel høyskolene i </a:t>
            </a:r>
            <a:r>
              <a:rPr lang="nb-NO" altLang="en-US" sz="1900" b="1">
                <a:solidFill>
                  <a:srgbClr val="FF0000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Stord-Haugesund og Gjøvik de beste i Norge</a:t>
            </a:r>
            <a:r>
              <a:rPr lang="nb-NO" altLang="en-US" sz="1900" b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, med om lag tre ganger så høy forskningsproduktivitet</a:t>
            </a:r>
          </a:p>
          <a:p>
            <a:pPr defTabSz="649288" eaLnBrk="1"/>
            <a:r>
              <a:rPr lang="nb-NO" altLang="en-US" sz="1900" b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som Høgskolen i Østfold</a:t>
            </a:r>
            <a:endParaRPr lang="nb-NO" altLang="en-US"/>
          </a:p>
        </p:txBody>
      </p:sp>
      <p:pic>
        <p:nvPicPr>
          <p:cNvPr id="17417" name="Picture 8" descr="image-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8425" y="0"/>
            <a:ext cx="12980988" cy="6540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AutoShape 9"/>
          <p:cNvSpPr>
            <a:spLocks/>
          </p:cNvSpPr>
          <p:nvPr/>
        </p:nvSpPr>
        <p:spPr bwMode="auto">
          <a:xfrm>
            <a:off x="33338" y="515938"/>
            <a:ext cx="1936750" cy="320675"/>
          </a:xfrm>
          <a:prstGeom prst="rightArrow">
            <a:avLst>
              <a:gd name="adj1" fmla="val 50000"/>
              <a:gd name="adj2" fmla="val 35119"/>
            </a:avLst>
          </a:prstGeom>
          <a:solidFill>
            <a:srgbClr val="FF0000"/>
          </a:solidFill>
          <a:ln w="13546" cap="flat" cmpd="sng">
            <a:solidFill>
              <a:srgbClr val="F9F9F9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808080">
                <a:alpha val="34998"/>
              </a:srgbClr>
            </a:outerShdw>
          </a:effectLst>
        </p:spPr>
        <p:txBody>
          <a:bodyPr lIns="72248" tIns="72248" rIns="72248" bIns="72248" anchor="ctr"/>
          <a:lstStyle>
            <a:lvl1pPr defTabSz="8302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8302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8302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8302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8302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8302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8302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8302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8302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defRPr/>
            </a:pPr>
            <a:endParaRPr lang="nb-NO" sz="3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ktangel 3"/>
          <p:cNvSpPr>
            <a:spLocks noChangeArrowheads="1"/>
          </p:cNvSpPr>
          <p:nvPr/>
        </p:nvSpPr>
        <p:spPr bwMode="auto">
          <a:xfrm>
            <a:off x="215900" y="123825"/>
            <a:ext cx="88788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r>
              <a:rPr lang="nb-NO" altLang="en-US" sz="6300">
                <a:latin typeface="Calibri" pitchFamily="34" charset="0"/>
              </a:rPr>
              <a:t>Ny rammmeplan - Bakgrunn</a:t>
            </a:r>
          </a:p>
        </p:txBody>
      </p:sp>
      <p:sp>
        <p:nvSpPr>
          <p:cNvPr id="18435" name="Rektangel 5"/>
          <p:cNvSpPr>
            <a:spLocks noChangeArrowheads="1"/>
          </p:cNvSpPr>
          <p:nvPr/>
        </p:nvSpPr>
        <p:spPr bwMode="auto">
          <a:xfrm>
            <a:off x="654050" y="2360613"/>
            <a:ext cx="61356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altLang="en-US" sz="4000">
                <a:latin typeface="Calibri" pitchFamily="34" charset="0"/>
              </a:rPr>
              <a:t> NOKUT-evaluering</a:t>
            </a:r>
          </a:p>
          <a:p>
            <a:pPr>
              <a:buFont typeface="Arial" pitchFamily="34" charset="0"/>
              <a:buChar char="•"/>
            </a:pPr>
            <a:r>
              <a:rPr lang="nb-NO" altLang="en-US" sz="4000">
                <a:latin typeface="Calibri" pitchFamily="34" charset="0"/>
              </a:rPr>
              <a:t> Kvalifikasjonsrammeverket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5225" y="563563"/>
            <a:ext cx="38750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67175"/>
            <a:ext cx="75723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925" y="6867525"/>
            <a:ext cx="759618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/>
          </p:cNvSpPr>
          <p:nvPr/>
        </p:nvSpPr>
        <p:spPr bwMode="auto">
          <a:xfrm>
            <a:off x="461963" y="2600325"/>
            <a:ext cx="11571287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just" defTabSz="649288" eaLnBrk="1">
              <a:spcBef>
                <a:spcPts val="400"/>
              </a:spcBef>
            </a:pPr>
            <a:r>
              <a:rPr lang="nb-NO" altLang="en-US" sz="3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</a:t>
            </a:r>
            <a:endParaRPr lang="nb-NO" altLang="en-US"/>
          </a:p>
        </p:txBody>
      </p:sp>
      <p:sp>
        <p:nvSpPr>
          <p:cNvPr id="19459" name="AutoShape 2"/>
          <p:cNvSpPr>
            <a:spLocks/>
          </p:cNvSpPr>
          <p:nvPr/>
        </p:nvSpPr>
        <p:spPr bwMode="auto">
          <a:xfrm>
            <a:off x="669925" y="346075"/>
            <a:ext cx="12747625" cy="138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spcBef>
                <a:spcPts val="400"/>
              </a:spcBef>
            </a:pPr>
            <a:r>
              <a:rPr lang="nb-NO" altLang="en-US" sz="51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Nasjonalt kvalifikasjonsrammeverk</a:t>
            </a:r>
            <a:endParaRPr lang="nb-NO" altLang="en-US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01688" y="1924050"/>
            <a:ext cx="1144905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altLang="en-US" sz="3200">
                <a:solidFill>
                  <a:schemeClr val="bg1"/>
                </a:solidFill>
              </a:rPr>
              <a:t>Nivå 2: grunnskole kompetanse</a:t>
            </a:r>
          </a:p>
          <a:p>
            <a:endParaRPr lang="nb-NO" altLang="en-US" sz="3200">
              <a:solidFill>
                <a:schemeClr val="bg1"/>
              </a:solidFill>
            </a:endParaRPr>
          </a:p>
          <a:p>
            <a:r>
              <a:rPr lang="nb-NO" altLang="en-US" sz="3200">
                <a:solidFill>
                  <a:schemeClr val="bg1"/>
                </a:solidFill>
              </a:rPr>
              <a:t>Nivå 3: grunnkompetanse VGO </a:t>
            </a:r>
          </a:p>
          <a:p>
            <a:r>
              <a:rPr lang="nb-NO" altLang="en-US" sz="3200">
                <a:solidFill>
                  <a:schemeClr val="bg1"/>
                </a:solidFill>
              </a:rPr>
              <a:t>(kompetansebevis for deler av videregående opplæring)</a:t>
            </a:r>
          </a:p>
          <a:p>
            <a:endParaRPr lang="nb-NO" altLang="en-US" sz="3200">
              <a:solidFill>
                <a:schemeClr val="bg1"/>
              </a:solidFill>
            </a:endParaRPr>
          </a:p>
          <a:p>
            <a:r>
              <a:rPr lang="nb-NO" altLang="en-US" sz="3200">
                <a:solidFill>
                  <a:schemeClr val="bg1"/>
                </a:solidFill>
              </a:rPr>
              <a:t>Nivå 4: fullført videregående opplæring</a:t>
            </a:r>
          </a:p>
          <a:p>
            <a:endParaRPr lang="nb-NO" altLang="en-US" sz="3200">
              <a:solidFill>
                <a:schemeClr val="bg1"/>
              </a:solidFill>
            </a:endParaRPr>
          </a:p>
          <a:p>
            <a:r>
              <a:rPr lang="nb-NO" altLang="en-US" sz="3200">
                <a:solidFill>
                  <a:schemeClr val="bg1"/>
                </a:solidFill>
              </a:rPr>
              <a:t>Nivå 5: fagskole </a:t>
            </a:r>
          </a:p>
          <a:p>
            <a:endParaRPr lang="nb-NO" altLang="en-US" sz="3200">
              <a:solidFill>
                <a:schemeClr val="bg1"/>
              </a:solidFill>
            </a:endParaRPr>
          </a:p>
          <a:p>
            <a:r>
              <a:rPr lang="nb-NO" altLang="en-US" sz="3200">
                <a:solidFill>
                  <a:schemeClr val="bg1"/>
                </a:solidFill>
              </a:rPr>
              <a:t>Nivå 6: bachelorgrad  (1. syklus) </a:t>
            </a:r>
          </a:p>
          <a:p>
            <a:endParaRPr lang="nb-NO" altLang="en-US" sz="3200">
              <a:solidFill>
                <a:schemeClr val="bg1"/>
              </a:solidFill>
            </a:endParaRPr>
          </a:p>
          <a:p>
            <a:r>
              <a:rPr lang="nb-NO" altLang="en-US" sz="3200">
                <a:solidFill>
                  <a:schemeClr val="bg1"/>
                </a:solidFill>
              </a:rPr>
              <a:t>Nivå 7: mastergrad  (2. syklus)</a:t>
            </a:r>
          </a:p>
          <a:p>
            <a:endParaRPr lang="nb-NO" altLang="en-US" sz="3200">
              <a:solidFill>
                <a:schemeClr val="bg1"/>
              </a:solidFill>
            </a:endParaRPr>
          </a:p>
          <a:p>
            <a:r>
              <a:rPr lang="nb-NO" altLang="en-US" sz="3200">
                <a:solidFill>
                  <a:schemeClr val="bg1"/>
                </a:solidFill>
              </a:rPr>
              <a:t>Nivå 8: ph.d. (3.syklus)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827338"/>
            <a:ext cx="10950575" cy="668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663575" y="215900"/>
            <a:ext cx="11145838" cy="2611438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nb-NO" sz="4600" cap="all" dirty="0">
                <a:solidFill>
                  <a:srgbClr val="404040"/>
                </a:solidFill>
                <a:latin typeface="Calibri" pitchFamily="34" charset="0"/>
                <a:ea typeface="+mj-ea"/>
                <a:cs typeface="Trebuchet MS"/>
              </a:rPr>
              <a:t>Samfunnsengasjerte, kreative og handlekraftige ingeniører – institusjonenes utfordring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5"/>
          <p:cNvSpPr txBox="1">
            <a:spLocks/>
          </p:cNvSpPr>
          <p:nvPr/>
        </p:nvSpPr>
        <p:spPr>
          <a:xfrm>
            <a:off x="755650" y="330200"/>
            <a:ext cx="9153525" cy="1182688"/>
          </a:xfrm>
          <a:prstGeom prst="rect">
            <a:avLst/>
          </a:prstGeom>
        </p:spPr>
        <p:txBody>
          <a:bodyPr lIns="130046" tIns="65023" rIns="130046" bIns="65023"/>
          <a:lstStyle/>
          <a:p>
            <a:pPr algn="ctr" defTabSz="650230" eaLnBrk="1" fontAlgn="auto" hangingPunct="1">
              <a:spcAft>
                <a:spcPts val="0"/>
              </a:spcAft>
              <a:defRPr/>
            </a:pPr>
            <a:r>
              <a:rPr lang="nb-NO" sz="6300" cap="all" dirty="0">
                <a:solidFill>
                  <a:srgbClr val="404040"/>
                </a:solidFill>
                <a:latin typeface="Calibri" pitchFamily="34" charset="0"/>
                <a:ea typeface="+mj-ea"/>
                <a:cs typeface="Trebuchet MS"/>
              </a:rPr>
              <a:t>Visjon</a:t>
            </a:r>
          </a:p>
        </p:txBody>
      </p:sp>
      <p:sp>
        <p:nvSpPr>
          <p:cNvPr id="21507" name="Plassholder for innhold 2"/>
          <p:cNvSpPr txBox="1">
            <a:spLocks/>
          </p:cNvSpPr>
          <p:nvPr/>
        </p:nvSpPr>
        <p:spPr bwMode="auto">
          <a:xfrm>
            <a:off x="393700" y="2614613"/>
            <a:ext cx="54276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defTabSz="649288" eaLnBrk="1" hangingPunct="1">
              <a:spcBef>
                <a:spcPct val="20000"/>
              </a:spcBef>
            </a:pPr>
            <a:r>
              <a:rPr lang="nb-NO" altLang="en-US" sz="4600" i="1">
                <a:solidFill>
                  <a:srgbClr val="404040"/>
                </a:solidFill>
                <a:latin typeface="Calibri" pitchFamily="34" charset="0"/>
                <a:ea typeface="Trebuchet MS" pitchFamily="34" charset="0"/>
                <a:cs typeface="Trebuchet MS" pitchFamily="34" charset="0"/>
              </a:rPr>
              <a:t>Ingeniøren – Samfunnsengasjert, kreativ og handlekraftig, med evne til aktivt å bidra i fremtidens utfordringer!</a:t>
            </a:r>
            <a:endParaRPr lang="nb-NO" altLang="en-US" sz="4600">
              <a:solidFill>
                <a:srgbClr val="404040"/>
              </a:solidFill>
              <a:latin typeface="Calibri" pitchFamily="34" charset="0"/>
              <a:ea typeface="Trebuchet MS" pitchFamily="34" charset="0"/>
              <a:cs typeface="Trebuchet MS" pitchFamily="34" charset="0"/>
            </a:endParaRPr>
          </a:p>
          <a:p>
            <a:pPr defTabSz="649288" eaLnBrk="1" hangingPunct="1">
              <a:spcBef>
                <a:spcPct val="20000"/>
              </a:spcBef>
            </a:pPr>
            <a:endParaRPr lang="nb-NO" altLang="en-US" sz="4600">
              <a:solidFill>
                <a:srgbClr val="404040"/>
              </a:solidFill>
              <a:latin typeface="Calibri" pitchFamily="34" charset="0"/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2482850"/>
            <a:ext cx="4487863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61963" y="2600325"/>
            <a:ext cx="11571287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just" defTabSz="649288" eaLnBrk="1">
              <a:spcBef>
                <a:spcPts val="400"/>
              </a:spcBef>
            </a:pPr>
            <a:r>
              <a:rPr lang="nb-NO" altLang="en-US" sz="3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</a:t>
            </a:r>
            <a:endParaRPr lang="nb-NO" altLang="en-US"/>
          </a:p>
        </p:txBody>
      </p:sp>
      <p:sp>
        <p:nvSpPr>
          <p:cNvPr id="4099" name="AutoShape 2"/>
          <p:cNvSpPr>
            <a:spLocks/>
          </p:cNvSpPr>
          <p:nvPr/>
        </p:nvSpPr>
        <p:spPr bwMode="auto">
          <a:xfrm>
            <a:off x="814388" y="1038225"/>
            <a:ext cx="12747625" cy="1282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spcBef>
                <a:spcPts val="400"/>
              </a:spcBef>
            </a:pPr>
            <a:r>
              <a:rPr lang="nb-NO" altLang="en-US" sz="45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Oversikt over innlegget</a:t>
            </a:r>
            <a:endParaRPr lang="nb-NO" altLang="en-US"/>
          </a:p>
        </p:txBody>
      </p:sp>
      <p:sp>
        <p:nvSpPr>
          <p:cNvPr id="4100" name="AutoShape 3"/>
          <p:cNvSpPr>
            <a:spLocks/>
          </p:cNvSpPr>
          <p:nvPr/>
        </p:nvSpPr>
        <p:spPr bwMode="auto">
          <a:xfrm>
            <a:off x="814388" y="3105150"/>
            <a:ext cx="11085512" cy="4333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marL="457200" indent="-457200" defTabSz="649288" eaLnBrk="1"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Studietilbud og studentutvikling i sektoren </a:t>
            </a:r>
            <a:b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</a:b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(med vekt på HiG)</a:t>
            </a:r>
          </a:p>
          <a:p>
            <a:pPr marL="457200" indent="-457200" defTabSz="649288" eaLnBrk="1"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Hva har fokus i UH-sektoren?</a:t>
            </a:r>
          </a:p>
          <a:p>
            <a:pPr marL="457200" indent="-457200" defTabSz="649288" eaLnBrk="1"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Opptaksveier til ingeniørutdanningen?</a:t>
            </a:r>
          </a:p>
          <a:p>
            <a:pPr marL="457200" indent="-457200" defTabSz="649288" eaLnBrk="1"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Hvordan påvirker dette samspillet mellom fagskole og UH-sektoren?</a:t>
            </a:r>
            <a:endParaRPr lang="nb-NO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5"/>
          <p:cNvSpPr txBox="1">
            <a:spLocks/>
          </p:cNvSpPr>
          <p:nvPr/>
        </p:nvSpPr>
        <p:spPr>
          <a:xfrm>
            <a:off x="347663" y="295275"/>
            <a:ext cx="12352337" cy="1625600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nb-NO" sz="5100" cap="al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Trebuchet MS"/>
              </a:rPr>
              <a:t>Ny ingeniørutdanning – </a:t>
            </a:r>
            <a:br>
              <a:rPr lang="nb-NO" sz="5100" cap="al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Trebuchet MS"/>
              </a:rPr>
            </a:br>
            <a:r>
              <a:rPr lang="nb-NO" sz="5100" cap="al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Trebuchet MS"/>
              </a:rPr>
              <a:t>Våre forventninger (departementet)</a:t>
            </a:r>
          </a:p>
        </p:txBody>
      </p:sp>
      <p:sp>
        <p:nvSpPr>
          <p:cNvPr id="22531" name="Plassholder for innhold 6"/>
          <p:cNvSpPr txBox="1">
            <a:spLocks/>
          </p:cNvSpPr>
          <p:nvPr/>
        </p:nvSpPr>
        <p:spPr bwMode="auto">
          <a:xfrm>
            <a:off x="347663" y="2570163"/>
            <a:ext cx="11879262" cy="64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defTabSz="649288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altLang="en-US" sz="3400">
                <a:solidFill>
                  <a:srgbClr val="404040"/>
                </a:solidFill>
                <a:latin typeface="Calibri" pitchFamily="34" charset="0"/>
                <a:ea typeface="Trebuchet MS" pitchFamily="34" charset="0"/>
                <a:cs typeface="Trebuchet MS" pitchFamily="34" charset="0"/>
              </a:rPr>
              <a:t>  Integrert og helhetlig</a:t>
            </a:r>
          </a:p>
          <a:p>
            <a:pPr defTabSz="649288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altLang="en-US" sz="3400">
                <a:solidFill>
                  <a:srgbClr val="404040"/>
                </a:solidFill>
                <a:latin typeface="Calibri" pitchFamily="34" charset="0"/>
                <a:ea typeface="Trebuchet MS" pitchFamily="34" charset="0"/>
                <a:cs typeface="Trebuchet MS" pitchFamily="34" charset="0"/>
              </a:rPr>
              <a:t>  Oppdaterte og varierte lærings- og vurderingsformer </a:t>
            </a:r>
          </a:p>
          <a:p>
            <a:pPr defTabSz="649288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altLang="en-US" sz="3400">
                <a:solidFill>
                  <a:srgbClr val="404040"/>
                </a:solidFill>
                <a:latin typeface="Calibri" pitchFamily="34" charset="0"/>
                <a:ea typeface="Trebuchet MS" pitchFamily="34" charset="0"/>
                <a:cs typeface="Trebuchet MS" pitchFamily="34" charset="0"/>
              </a:rPr>
              <a:t>  Forsknings- og utviklingsorientering</a:t>
            </a:r>
          </a:p>
          <a:p>
            <a:pPr defTabSz="649288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altLang="en-US" sz="3400">
                <a:solidFill>
                  <a:srgbClr val="404040"/>
                </a:solidFill>
                <a:latin typeface="Calibri" pitchFamily="34" charset="0"/>
                <a:ea typeface="Trebuchet MS" pitchFamily="34" charset="0"/>
                <a:cs typeface="Trebuchet MS" pitchFamily="34" charset="0"/>
              </a:rPr>
              <a:t>  Profesjonskompetanse og praktiske ferdigheter</a:t>
            </a:r>
          </a:p>
          <a:p>
            <a:pPr defTabSz="649288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altLang="en-US" sz="3400">
                <a:solidFill>
                  <a:srgbClr val="404040"/>
                </a:solidFill>
                <a:latin typeface="Calibri" pitchFamily="34" charset="0"/>
                <a:ea typeface="Trebuchet MS" pitchFamily="34" charset="0"/>
                <a:cs typeface="Trebuchet MS" pitchFamily="34" charset="0"/>
              </a:rPr>
              <a:t>  Internasjonal kompetanse</a:t>
            </a:r>
          </a:p>
          <a:p>
            <a:pPr defTabSz="649288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altLang="en-US" sz="3400">
                <a:solidFill>
                  <a:srgbClr val="404040"/>
                </a:solidFill>
                <a:latin typeface="Calibri" pitchFamily="34" charset="0"/>
                <a:ea typeface="Trebuchet MS" pitchFamily="34" charset="0"/>
                <a:cs typeface="Trebuchet MS" pitchFamily="34" charset="0"/>
              </a:rPr>
              <a:t>  Tverrfaglighet, innovasjon og entreprenørskap</a:t>
            </a:r>
          </a:p>
          <a:p>
            <a:pPr defTabSz="649288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altLang="en-US" sz="3400">
                <a:solidFill>
                  <a:srgbClr val="404040"/>
                </a:solidFill>
                <a:latin typeface="Calibri" pitchFamily="34" charset="0"/>
                <a:ea typeface="Trebuchet MS" pitchFamily="34" charset="0"/>
                <a:cs typeface="Trebuchet MS" pitchFamily="34" charset="0"/>
              </a:rPr>
              <a:t>  Studentinnsats og studiemestring</a:t>
            </a:r>
          </a:p>
          <a:p>
            <a:pPr defTabSz="649288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altLang="en-US" sz="3400">
                <a:solidFill>
                  <a:srgbClr val="404040"/>
                </a:solidFill>
                <a:latin typeface="Calibri" pitchFamily="34" charset="0"/>
                <a:ea typeface="Trebuchet MS" pitchFamily="34" charset="0"/>
                <a:cs typeface="Trebuchet MS" pitchFamily="34" charset="0"/>
              </a:rPr>
              <a:t>  Ingeniørdannelse</a:t>
            </a:r>
          </a:p>
          <a:p>
            <a:pPr defTabSz="649288" eaLnBrk="1" hangingPunct="1">
              <a:spcBef>
                <a:spcPct val="20000"/>
              </a:spcBef>
            </a:pPr>
            <a:endParaRPr lang="nb-NO" altLang="en-US" sz="3400">
              <a:solidFill>
                <a:srgbClr val="404040"/>
              </a:solidFill>
              <a:latin typeface="Calibri" pitchFamily="34" charset="0"/>
              <a:ea typeface="Trebuchet MS" pitchFamily="34" charset="0"/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/>
          </p:cNvSpPr>
          <p:nvPr/>
        </p:nvSpPr>
        <p:spPr bwMode="auto">
          <a:xfrm>
            <a:off x="461963" y="2600325"/>
            <a:ext cx="11571287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just" defTabSz="649288" eaLnBrk="1">
              <a:spcBef>
                <a:spcPts val="400"/>
              </a:spcBef>
            </a:pPr>
            <a:r>
              <a:rPr lang="nb-NO" altLang="en-US" sz="3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</a:t>
            </a:r>
            <a:endParaRPr lang="nb-NO" altLang="en-US"/>
          </a:p>
        </p:txBody>
      </p:sp>
      <p:sp>
        <p:nvSpPr>
          <p:cNvPr id="23555" name="AutoShape 2"/>
          <p:cNvSpPr>
            <a:spLocks/>
          </p:cNvSpPr>
          <p:nvPr/>
        </p:nvSpPr>
        <p:spPr bwMode="auto">
          <a:xfrm>
            <a:off x="814388" y="1038225"/>
            <a:ext cx="12747625" cy="138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spcBef>
                <a:spcPts val="400"/>
              </a:spcBef>
            </a:pPr>
            <a:r>
              <a:rPr lang="nb-NO" altLang="en-US" sz="51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Hovedprofil TØL:</a:t>
            </a:r>
          </a:p>
          <a:p>
            <a:pPr defTabSz="649288" eaLnBrk="1">
              <a:spcBef>
                <a:spcPts val="400"/>
              </a:spcBef>
            </a:pPr>
            <a:r>
              <a:rPr lang="nb-NO" altLang="en-US" sz="51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Bærekraftig verdiskaping</a:t>
            </a:r>
            <a:endParaRPr lang="nb-NO" altLang="en-US"/>
          </a:p>
        </p:txBody>
      </p:sp>
      <p:sp>
        <p:nvSpPr>
          <p:cNvPr id="23556" name="AutoShape 3"/>
          <p:cNvSpPr>
            <a:spLocks/>
          </p:cNvSpPr>
          <p:nvPr/>
        </p:nvSpPr>
        <p:spPr bwMode="auto">
          <a:xfrm>
            <a:off x="1941513" y="3668713"/>
            <a:ext cx="10091737" cy="665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28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nb-NO" altLang="en-US" sz="4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Som grunnleggende ide </a:t>
            </a:r>
          </a:p>
          <a:p>
            <a:pPr defTabSz="649288" eaLnBrk="1"/>
            <a:endParaRPr lang="nb-NO" altLang="en-US" sz="45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4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Som framtidig konkurransefortrinn for næringsliv(NCE) og HIG</a:t>
            </a:r>
          </a:p>
          <a:p>
            <a:pPr defTabSz="649288" eaLnBrk="1"/>
            <a:endParaRPr lang="nb-NO" altLang="en-US" sz="45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4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Som fokus for internasjonalt         samarbeid</a:t>
            </a:r>
          </a:p>
          <a:p>
            <a:pPr defTabSz="649288" eaLnBrk="1"/>
            <a:endParaRPr lang="nb-NO" altLang="en-US" sz="28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/>
            <a:endParaRPr lang="nb-NO" altLang="en-US" sz="25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/>
            <a:endParaRPr lang="nb-NO" altLang="en-US" sz="25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>
            <p:ph type="title"/>
          </p:nvPr>
        </p:nvSpPr>
        <p:spPr>
          <a:xfrm>
            <a:off x="665163" y="2417763"/>
            <a:ext cx="11053762" cy="2090737"/>
          </a:xfrm>
        </p:spPr>
        <p:txBody>
          <a:bodyPr anchor="t"/>
          <a:lstStyle/>
          <a:p>
            <a:pPr algn="l" defTabSz="649288" eaLnBrk="1"/>
            <a:r>
              <a:rPr lang="nb-NO" altLang="en-US" sz="2800" b="1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MASTER IN SUSTAINABLE MANUFACTURING</a:t>
            </a:r>
            <a:endParaRPr lang="nb-NO" altLang="en-US" smtClean="0"/>
          </a:p>
        </p:txBody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1406525" y="7369175"/>
            <a:ext cx="10236200" cy="963613"/>
          </a:xfrm>
        </p:spPr>
        <p:txBody>
          <a:bodyPr anchor="t"/>
          <a:lstStyle/>
          <a:p>
            <a:pPr defTabSz="649288" eaLnBrk="1">
              <a:spcBef>
                <a:spcPts val="400"/>
              </a:spcBef>
            </a:pPr>
            <a:endParaRPr lang="en-US" altLang="en-US" sz="2500" smtClean="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24580" name="Picture 3" descr="SustainableManu_ill_11-2010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4157663"/>
            <a:ext cx="13031788" cy="559593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ustainability_spher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Bilde 4" descr="hig_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5100"/>
            <a:ext cx="1433513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 l="10626" t="20000" r="9837" b="7161"/>
          <a:stretch>
            <a:fillRect/>
          </a:stretch>
        </p:blipFill>
        <p:spPr bwMode="auto">
          <a:xfrm>
            <a:off x="869950" y="1852613"/>
            <a:ext cx="11025188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ittel 1"/>
          <p:cNvSpPr txBox="1">
            <a:spLocks/>
          </p:cNvSpPr>
          <p:nvPr/>
        </p:nvSpPr>
        <p:spPr bwMode="auto">
          <a:xfrm>
            <a:off x="1389063" y="133350"/>
            <a:ext cx="11415712" cy="15017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en-US" sz="4800"/>
              <a:t>Master – sustainable building processes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kstSylinder 3"/>
          <p:cNvSpPr txBox="1">
            <a:spLocks noChangeArrowheads="1"/>
          </p:cNvSpPr>
          <p:nvPr/>
        </p:nvSpPr>
        <p:spPr bwMode="auto">
          <a:xfrm>
            <a:off x="869950" y="1906588"/>
            <a:ext cx="5735638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r>
              <a:rPr lang="nb-NO" altLang="en-US" sz="2800"/>
              <a:t>Overordnet skal du gjennom disse tre emnene ha tilegnet deg forståelse for hvilke elementer i en byggeprosess som bidrar til mer bærekraftig bygging og kunne argumentere for alternative løsninger som støtter opp under dette. </a:t>
            </a:r>
          </a:p>
          <a:p>
            <a:endParaRPr lang="nb-NO" altLang="en-US" sz="2800"/>
          </a:p>
          <a:p>
            <a:r>
              <a:rPr lang="nb-NO" altLang="en-US" sz="2800"/>
              <a:t>I dette ligger det oppbygging av kunnskaper, men også utvikling av et kritisk tankesett hvor alle sider av både prosessen og selve produktet belyses.</a:t>
            </a:r>
          </a:p>
        </p:txBody>
      </p:sp>
      <p:pic>
        <p:nvPicPr>
          <p:cNvPr id="27651" name="Picture 2" descr="http://www.isover.com/var/isover_com/storage/images/media/images/sc-life-cycle/12071-1-fre-FR/SC-life-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163" y="2520950"/>
            <a:ext cx="567055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kstSylinder 5"/>
          <p:cNvSpPr txBox="1">
            <a:spLocks noChangeArrowheads="1"/>
          </p:cNvSpPr>
          <p:nvPr/>
        </p:nvSpPr>
        <p:spPr bwMode="auto">
          <a:xfrm>
            <a:off x="8448675" y="8972550"/>
            <a:ext cx="38909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r>
              <a:rPr lang="nb-NO" altLang="en-US" sz="2000" i="1"/>
              <a:t>Kilde: </a:t>
            </a:r>
            <a:r>
              <a:rPr lang="nb-NO" altLang="en-US" sz="2000" i="1">
                <a:hlinkClick r:id="rId3"/>
              </a:rPr>
              <a:t>http://www.isover.com</a:t>
            </a:r>
            <a:endParaRPr lang="nb-NO" altLang="en-US" sz="2000" i="1"/>
          </a:p>
        </p:txBody>
      </p:sp>
      <p:pic>
        <p:nvPicPr>
          <p:cNvPr id="27653" name="Bilde 6" descr="hig_u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5100"/>
            <a:ext cx="1433513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ittel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1415713" cy="2438400"/>
          </a:xfrm>
        </p:spPr>
        <p:txBody>
          <a:bodyPr/>
          <a:lstStyle/>
          <a:p>
            <a:r>
              <a:rPr lang="en-US" altLang="en-US" sz="4800" smtClean="0"/>
              <a:t>Master – sustainable building processes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/>
          </p:cNvSpPr>
          <p:nvPr/>
        </p:nvSpPr>
        <p:spPr bwMode="auto">
          <a:xfrm>
            <a:off x="306388" y="928688"/>
            <a:ext cx="16616362" cy="9261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marL="360363" indent="-360363"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360363" indent="-360363" algn="just" defTabSz="649288" eaLnBrk="1">
              <a:spcBef>
                <a:spcPts val="4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Utdanninger utvikles i nært samarbeid med næringslivet </a:t>
            </a:r>
          </a:p>
          <a:p>
            <a:pPr marL="360363" indent="-360363" algn="just" defTabSz="649288" eaLnBrk="1">
              <a:spcBef>
                <a:spcPts val="400"/>
              </a:spcBef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 ”Laug” for flere studier (Energilaug, EL-IN, økonomi,..)</a:t>
            </a:r>
          </a:p>
          <a:p>
            <a:pPr marL="360363" indent="-360363" algn="just" defTabSz="649288" eaLnBrk="1">
              <a:spcBef>
                <a:spcPts val="4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Vi henter inn, og leier ut førstekompetanse til regionalt </a:t>
            </a:r>
          </a:p>
          <a:p>
            <a:pPr marL="360363" indent="-360363" algn="just" defTabSz="649288" eaLnBrk="1">
              <a:spcBef>
                <a:spcPts val="400"/>
              </a:spcBef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næringsliv</a:t>
            </a:r>
          </a:p>
          <a:p>
            <a:pPr marL="360363" indent="-360363" algn="just" defTabSz="649288" eaLnBrk="1">
              <a:spcBef>
                <a:spcPts val="4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PhD stipendiater har  i stor grad regional tilknytning </a:t>
            </a:r>
          </a:p>
          <a:p>
            <a:pPr marL="360363" indent="-360363" algn="just" defTabSz="649288" eaLnBrk="1">
              <a:spcBef>
                <a:spcPts val="4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Faglige satsninger er knyttet til regionens behov</a:t>
            </a:r>
          </a:p>
          <a:p>
            <a:pPr marL="1303338" lvl="2" indent="-388938" algn="just" defTabSz="649288" eaLnBrk="1">
              <a:spcBef>
                <a:spcPts val="4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Bærekraft,(”lean” produksjon, miljø, energi,</a:t>
            </a:r>
          </a:p>
          <a:p>
            <a:pPr marL="1303338" lvl="2" indent="-388938" algn="just" defTabSz="649288" eaLnBrk="1">
              <a:spcBef>
                <a:spcPts val="400"/>
              </a:spcBef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   livsløpsanalyser)</a:t>
            </a:r>
          </a:p>
          <a:p>
            <a:pPr marL="1303338" lvl="2" indent="-388938" algn="just" defTabSz="649288" eaLnBrk="1">
              <a:spcBef>
                <a:spcPts val="4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Lettvektsmaterialer, (kunststoffer, aluminium og 	</a:t>
            </a:r>
          </a:p>
          <a:p>
            <a:pPr marL="1303338" lvl="2" indent="-388938" algn="just" defTabSz="649288" eaLnBrk="1">
              <a:spcBef>
                <a:spcPts val="400"/>
              </a:spcBef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   konstruksjon for vektreduksjon)</a:t>
            </a:r>
          </a:p>
          <a:p>
            <a:pPr marL="360363" indent="-360363" algn="just" defTabSz="649288" eaLnBrk="1">
              <a:spcBef>
                <a:spcPts val="4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Living lab. konseptet</a:t>
            </a:r>
          </a:p>
          <a:p>
            <a:pPr marL="1303338" lvl="2" indent="-388938" algn="just" defTabSz="649288" eaLnBrk="1">
              <a:spcBef>
                <a:spcPts val="4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Undervisning, forskning, oppdrag for næringslivet</a:t>
            </a:r>
          </a:p>
          <a:p>
            <a:pPr marL="360363" indent="-360363" algn="just" defTabSz="649288" eaLnBrk="1">
              <a:spcBef>
                <a:spcPts val="400"/>
              </a:spcBef>
            </a:pPr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		</a:t>
            </a:r>
          </a:p>
        </p:txBody>
      </p:sp>
      <p:sp>
        <p:nvSpPr>
          <p:cNvPr id="28675" name="AutoShape 2"/>
          <p:cNvSpPr>
            <a:spLocks/>
          </p:cNvSpPr>
          <p:nvPr/>
        </p:nvSpPr>
        <p:spPr bwMode="auto">
          <a:xfrm>
            <a:off x="969963" y="0"/>
            <a:ext cx="12747625" cy="1282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spcBef>
                <a:spcPts val="400"/>
              </a:spcBef>
            </a:pPr>
            <a:r>
              <a:rPr lang="nb-NO" altLang="en-US" sz="45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Regionalt fokus</a:t>
            </a:r>
            <a:endParaRPr lang="nb-NO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/>
          </p:cNvSpPr>
          <p:nvPr/>
        </p:nvSpPr>
        <p:spPr bwMode="auto">
          <a:xfrm>
            <a:off x="155575" y="527050"/>
            <a:ext cx="12653963" cy="72294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6435" tIns="72248" rIns="126435" bIns="72248"/>
          <a:lstStyle>
            <a:lvl1pPr marL="342900" indent="-342900"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914400"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lvl="2" indent="0" eaLnBrk="1">
              <a:spcBef>
                <a:spcPts val="2400"/>
              </a:spcBef>
              <a:defRPr/>
            </a:pPr>
            <a:r>
              <a:rPr lang="nb-NO" altLang="en-US" sz="5600" dirty="0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Utvikling HiG</a:t>
            </a:r>
            <a:br>
              <a:rPr lang="nb-NO" altLang="en-US" sz="5600" dirty="0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</a:br>
            <a:r>
              <a:rPr lang="nb-NO" altLang="en-US" sz="5600" dirty="0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/>
            </a:r>
            <a:br>
              <a:rPr lang="nb-NO" altLang="en-US" sz="5600" dirty="0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</a:br>
            <a:r>
              <a:rPr lang="nb-NO" altLang="en-US" sz="3400" dirty="0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-  Fra høgskole til universitetscampus på 10 år</a:t>
            </a:r>
          </a:p>
          <a:p>
            <a:pPr lvl="2" indent="0" eaLnBrk="1">
              <a:spcBef>
                <a:spcPts val="2400"/>
              </a:spcBef>
              <a:defRPr/>
            </a:pPr>
            <a:r>
              <a:rPr lang="nb-NO" altLang="en-US" sz="3400" dirty="0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- </a:t>
            </a:r>
            <a:r>
              <a:rPr lang="nb-NO" altLang="en-US" sz="3400" dirty="0" smtClean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Sterk økning av utadrettet oppdragsvirksomhet og forskning</a:t>
            </a:r>
            <a:r>
              <a:rPr lang="nb-NO" altLang="en-US" sz="3200" dirty="0" smtClean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 </a:t>
            </a:r>
            <a:endParaRPr lang="nb-NO" altLang="en-US" sz="3200" dirty="0" smtClean="0"/>
          </a:p>
          <a:p>
            <a:pPr marL="1371600" lvl="2" indent="-457200" eaLnBrk="1">
              <a:spcBef>
                <a:spcPts val="2400"/>
              </a:spcBef>
              <a:buFontTx/>
              <a:buChar char="-"/>
              <a:defRPr/>
            </a:pPr>
            <a:r>
              <a:rPr lang="nb-NO" altLang="en-US" sz="3400" dirty="0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Regionalt og internasjonalt fokus</a:t>
            </a:r>
          </a:p>
          <a:p>
            <a:pPr marL="1371600" lvl="2" indent="-457200" eaLnBrk="1">
              <a:spcBef>
                <a:spcPts val="2400"/>
              </a:spcBef>
              <a:buFontTx/>
              <a:buChar char="-"/>
              <a:defRPr/>
            </a:pPr>
            <a:r>
              <a:rPr lang="nb-NO" altLang="en-US" sz="3400" dirty="0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Økende fokus på rekrutteringsgrunnlaget for ingeniørutdanningen</a:t>
            </a:r>
          </a:p>
          <a:p>
            <a:pPr lvl="2" indent="0" eaLnBrk="1">
              <a:spcBef>
                <a:spcPts val="2400"/>
              </a:spcBef>
              <a:buClr>
                <a:srgbClr val="FFFFFF"/>
              </a:buClr>
              <a:buSzPct val="100000"/>
              <a:defRPr/>
            </a:pPr>
            <a:r>
              <a:rPr lang="nb-NO" altLang="en-US" sz="3400" dirty="0" smtClean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  </a:t>
            </a:r>
            <a:endParaRPr lang="nb-NO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/>
          </p:cNvSpPr>
          <p:nvPr/>
        </p:nvSpPr>
        <p:spPr bwMode="auto">
          <a:xfrm>
            <a:off x="461963" y="2600325"/>
            <a:ext cx="11571287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just" defTabSz="649288" eaLnBrk="1">
              <a:spcBef>
                <a:spcPts val="400"/>
              </a:spcBef>
            </a:pPr>
            <a:r>
              <a:rPr lang="nb-NO" altLang="en-US" sz="3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</a:t>
            </a:r>
            <a:endParaRPr lang="nb-NO" altLang="en-US"/>
          </a:p>
        </p:txBody>
      </p:sp>
      <p:sp>
        <p:nvSpPr>
          <p:cNvPr id="30723" name="AutoShape 2"/>
          <p:cNvSpPr>
            <a:spLocks/>
          </p:cNvSpPr>
          <p:nvPr/>
        </p:nvSpPr>
        <p:spPr bwMode="auto">
          <a:xfrm>
            <a:off x="814388" y="1038225"/>
            <a:ext cx="11218862" cy="1282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spcBef>
                <a:spcPts val="400"/>
              </a:spcBef>
            </a:pPr>
            <a:r>
              <a:rPr lang="nb-NO" altLang="en-US" sz="45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Opptaksveier til ingeniørutdanningen</a:t>
            </a:r>
            <a:endParaRPr lang="nb-NO" altLang="en-US"/>
          </a:p>
        </p:txBody>
      </p:sp>
      <p:sp>
        <p:nvSpPr>
          <p:cNvPr id="30724" name="AutoShape 3"/>
          <p:cNvSpPr>
            <a:spLocks/>
          </p:cNvSpPr>
          <p:nvPr/>
        </p:nvSpPr>
        <p:spPr bwMode="auto">
          <a:xfrm>
            <a:off x="1403350" y="3135313"/>
            <a:ext cx="9688513" cy="558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Y-vei – fagbrev</a:t>
            </a:r>
          </a:p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TRESS-ordningen  </a:t>
            </a:r>
          </a:p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Fagskole studenter</a:t>
            </a:r>
          </a:p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Tradisjonelt opptak fra videregående – studiespesialiserende</a:t>
            </a:r>
          </a:p>
          <a:p>
            <a:pPr defTabSz="649288" eaLnBrk="1"/>
            <a:endParaRPr lang="nb-NO" altLang="en-US" sz="34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Ingeniørutdanningene utenfor Bergen, Oslo og Trondheim er avhengig av å lykkes med rekruttering gjennom «alternative» opptaksveier.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/>
          </p:cNvSpPr>
          <p:nvPr/>
        </p:nvSpPr>
        <p:spPr bwMode="auto">
          <a:xfrm>
            <a:off x="461963" y="2600325"/>
            <a:ext cx="11571287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just" defTabSz="649288" eaLnBrk="1">
              <a:spcBef>
                <a:spcPts val="400"/>
              </a:spcBef>
            </a:pPr>
            <a:r>
              <a:rPr lang="nb-NO" altLang="en-US" sz="3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</a:t>
            </a:r>
            <a:endParaRPr lang="nb-NO" altLang="en-US"/>
          </a:p>
        </p:txBody>
      </p:sp>
      <p:sp>
        <p:nvSpPr>
          <p:cNvPr id="31747" name="AutoShape 2"/>
          <p:cNvSpPr>
            <a:spLocks/>
          </p:cNvSpPr>
          <p:nvPr/>
        </p:nvSpPr>
        <p:spPr bwMode="auto">
          <a:xfrm>
            <a:off x="814388" y="1038225"/>
            <a:ext cx="11218862" cy="1282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spcBef>
                <a:spcPts val="400"/>
              </a:spcBef>
            </a:pPr>
            <a:r>
              <a:rPr lang="nb-NO" altLang="en-US" sz="45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Opptaksveier til ingeniørutdanningen</a:t>
            </a:r>
            <a:endParaRPr lang="nb-NO" altLang="en-US"/>
          </a:p>
        </p:txBody>
      </p:sp>
      <p:sp>
        <p:nvSpPr>
          <p:cNvPr id="31748" name="AutoShape 3"/>
          <p:cNvSpPr>
            <a:spLocks/>
          </p:cNvSpPr>
          <p:nvPr/>
        </p:nvSpPr>
        <p:spPr bwMode="auto">
          <a:xfrm>
            <a:off x="2211388" y="3105150"/>
            <a:ext cx="9688512" cy="558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Kvalifiserende tiltak: Forkurs og realfagskurs.</a:t>
            </a:r>
          </a:p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Forkurs: Matematikk, fysikk og kjemi, norsk og teknologi og samfunn. Gir formell kompetanse i R1, R2 eller FY1.</a:t>
            </a:r>
          </a:p>
          <a:p>
            <a:pPr defTabSz="649288" eaLnBrk="1"/>
            <a:endParaRPr lang="nb-NO" altLang="en-US" sz="34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Y-vei og TRESS: Studenter er formelt kvalifisert til opptak. Y-vei – fag- og svennebrev. TRESS er søkere med generell studiekompetanse. Særskilt tilrettelegging (sommerkurs) som ikke gir formell kompetanse på videregående nivå.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>
            <p:ph type="body" idx="1"/>
          </p:nvPr>
        </p:nvSpPr>
        <p:spPr>
          <a:xfrm>
            <a:off x="6846888" y="4589463"/>
            <a:ext cx="5154612" cy="396875"/>
          </a:xfrm>
        </p:spPr>
        <p:txBody>
          <a:bodyPr anchor="t"/>
          <a:lstStyle/>
          <a:p>
            <a:pPr eaLnBrk="1">
              <a:spcBef>
                <a:spcPts val="300"/>
              </a:spcBef>
            </a:pPr>
            <a:r>
              <a:rPr lang="nb-NO" altLang="en-US" sz="1100" i="1" smtClean="0">
                <a:solidFill>
                  <a:srgbClr val="666666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Foto: Oda Hveem</a:t>
            </a:r>
          </a:p>
        </p:txBody>
      </p:sp>
      <p:pic>
        <p:nvPicPr>
          <p:cNvPr id="5123" name="Picture 2" descr="Fiber_Gruppebil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2088" y="0"/>
            <a:ext cx="14619288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124" name="AutoShape 3"/>
          <p:cNvSpPr>
            <a:spLocks/>
          </p:cNvSpPr>
          <p:nvPr/>
        </p:nvSpPr>
        <p:spPr bwMode="auto">
          <a:xfrm>
            <a:off x="6846888" y="8728075"/>
            <a:ext cx="5154612" cy="396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defTabSz="649288" eaLnBrk="1">
              <a:spcBef>
                <a:spcPts val="300"/>
              </a:spcBef>
            </a:pPr>
            <a:r>
              <a:rPr lang="nb-NO" altLang="en-US" sz="1200" i="1">
                <a:solidFill>
                  <a:srgbClr val="666666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Foto: Oda Hveem</a:t>
            </a:r>
            <a:endParaRPr lang="nb-NO" altLang="en-US"/>
          </a:p>
        </p:txBody>
      </p:sp>
      <p:sp>
        <p:nvSpPr>
          <p:cNvPr id="5125" name="AutoShape 4"/>
          <p:cNvSpPr>
            <a:spLocks/>
          </p:cNvSpPr>
          <p:nvPr/>
        </p:nvSpPr>
        <p:spPr bwMode="auto">
          <a:xfrm>
            <a:off x="992188" y="4600575"/>
            <a:ext cx="5153025" cy="395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defTabSz="649288" eaLnBrk="1">
              <a:spcBef>
                <a:spcPts val="300"/>
              </a:spcBef>
            </a:pPr>
            <a:r>
              <a:rPr lang="nb-NO" altLang="en-US" sz="1200" i="1">
                <a:solidFill>
                  <a:srgbClr val="666666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Foto: Espen Dalmo</a:t>
            </a:r>
            <a:endParaRPr lang="nb-NO" altLang="en-US"/>
          </a:p>
        </p:txBody>
      </p:sp>
      <p:sp>
        <p:nvSpPr>
          <p:cNvPr id="5126" name="AutoShape 5"/>
          <p:cNvSpPr>
            <a:spLocks/>
          </p:cNvSpPr>
          <p:nvPr/>
        </p:nvSpPr>
        <p:spPr bwMode="auto">
          <a:xfrm>
            <a:off x="992188" y="8739188"/>
            <a:ext cx="5153025" cy="396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defTabSz="649288" eaLnBrk="1">
              <a:spcBef>
                <a:spcPts val="300"/>
              </a:spcBef>
            </a:pPr>
            <a:r>
              <a:rPr lang="nb-NO" altLang="en-US" sz="1200" i="1">
                <a:solidFill>
                  <a:srgbClr val="666666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Foto: Oda Hveem</a:t>
            </a:r>
            <a:endParaRPr lang="nb-NO" altLang="en-US"/>
          </a:p>
        </p:txBody>
      </p:sp>
      <p:sp>
        <p:nvSpPr>
          <p:cNvPr id="2" name="AutoShape 6"/>
          <p:cNvSpPr>
            <a:spLocks/>
          </p:cNvSpPr>
          <p:nvPr/>
        </p:nvSpPr>
        <p:spPr bwMode="auto">
          <a:xfrm>
            <a:off x="3760788" y="6299200"/>
            <a:ext cx="4065587" cy="749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61960"/>
            </a:srgbClr>
          </a:solidFill>
          <a:ln w="9525">
            <a:noFill/>
            <a:round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       25 nasjoner</a:t>
            </a:r>
            <a:endParaRPr lang="nb-NO" altLang="en-US"/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3670300" y="5430838"/>
            <a:ext cx="2936875" cy="749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61960"/>
            </a:srgbClr>
          </a:solidFill>
          <a:ln w="9525">
            <a:noFill/>
            <a:round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330 ansatte</a:t>
            </a:r>
            <a:endParaRPr lang="nb-NO" altLang="en-US"/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>
            <a:off x="3236913" y="4551363"/>
            <a:ext cx="3741737" cy="749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61960"/>
            </a:srgbClr>
          </a:solidFill>
          <a:ln w="9525">
            <a:noFill/>
            <a:round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3000 studenter</a:t>
            </a:r>
            <a:endParaRPr lang="nb-NO" altLang="en-US"/>
          </a:p>
        </p:txBody>
      </p:sp>
      <p:sp>
        <p:nvSpPr>
          <p:cNvPr id="4105" name="AutoShape 9"/>
          <p:cNvSpPr>
            <a:spLocks/>
          </p:cNvSpPr>
          <p:nvPr/>
        </p:nvSpPr>
        <p:spPr bwMode="auto">
          <a:xfrm>
            <a:off x="3381375" y="7165975"/>
            <a:ext cx="2817813" cy="749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61960"/>
            </a:srgbClr>
          </a:solidFill>
          <a:ln w="9525">
            <a:noFill/>
            <a:round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Ett campus</a:t>
            </a:r>
            <a:endParaRPr lang="nb-NO" altLang="en-US"/>
          </a:p>
        </p:txBody>
      </p:sp>
      <p:sp>
        <p:nvSpPr>
          <p:cNvPr id="5131" name="AutoShape 10"/>
          <p:cNvSpPr>
            <a:spLocks/>
          </p:cNvSpPr>
          <p:nvPr/>
        </p:nvSpPr>
        <p:spPr bwMode="auto">
          <a:xfrm>
            <a:off x="0" y="728663"/>
            <a:ext cx="5519738" cy="1006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marL="457200" lvl="1" indent="0" defTabSz="649288" eaLnBrk="1"/>
            <a:r>
              <a:rPr lang="nb-NO" altLang="en-US" sz="56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Om HiG</a:t>
            </a:r>
            <a:endParaRPr lang="nb-NO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4103" grpId="0" animBg="1" autoUpdateAnimBg="0"/>
      <p:bldP spid="4104" grpId="0" animBg="1" autoUpdateAnimBg="0"/>
      <p:bldP spid="410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/>
          </p:cNvSpPr>
          <p:nvPr/>
        </p:nvSpPr>
        <p:spPr bwMode="auto">
          <a:xfrm>
            <a:off x="461963" y="2600325"/>
            <a:ext cx="11571287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just" defTabSz="649288" eaLnBrk="1">
              <a:spcBef>
                <a:spcPts val="400"/>
              </a:spcBef>
            </a:pPr>
            <a:r>
              <a:rPr lang="nb-NO" altLang="en-US" sz="3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</a:t>
            </a:r>
            <a:endParaRPr lang="nb-NO" altLang="en-US"/>
          </a:p>
        </p:txBody>
      </p:sp>
      <p:sp>
        <p:nvSpPr>
          <p:cNvPr id="32771" name="AutoShape 2"/>
          <p:cNvSpPr>
            <a:spLocks/>
          </p:cNvSpPr>
          <p:nvPr/>
        </p:nvSpPr>
        <p:spPr bwMode="auto">
          <a:xfrm>
            <a:off x="814388" y="1038225"/>
            <a:ext cx="11218862" cy="1282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spcBef>
                <a:spcPts val="400"/>
              </a:spcBef>
            </a:pPr>
            <a:r>
              <a:rPr lang="nb-NO" altLang="en-US" sz="45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Opptaksveier til ingeniørutdanningen</a:t>
            </a:r>
            <a:endParaRPr lang="nb-NO" altLang="en-US"/>
          </a:p>
        </p:txBody>
      </p:sp>
      <p:sp>
        <p:nvSpPr>
          <p:cNvPr id="32772" name="AutoShape 3"/>
          <p:cNvSpPr>
            <a:spLocks/>
          </p:cNvSpPr>
          <p:nvPr/>
        </p:nvSpPr>
        <p:spPr bwMode="auto">
          <a:xfrm>
            <a:off x="1579563" y="3101975"/>
            <a:ext cx="9688512" cy="558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Søkere med fagskole bør inn i opptaksforskriftene med krav om tillegg i matematikk og fysikk (tilsvarende TRESS).</a:t>
            </a:r>
          </a:p>
          <a:p>
            <a:pPr defTabSz="649288" eaLnBrk="1"/>
            <a:endParaRPr lang="nb-NO" altLang="en-US" sz="34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HiG har en avtale med Fagskolen Innlandet om å tilby matematikk og fysikk kurs tilsvarende sommerkurs slik at søkere  fra Fagskolen Innlandet er kvalifisert som ordinære studenter.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/>
          </p:cNvSpPr>
          <p:nvPr/>
        </p:nvSpPr>
        <p:spPr bwMode="auto">
          <a:xfrm>
            <a:off x="461963" y="2600325"/>
            <a:ext cx="11571287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just" defTabSz="649288" eaLnBrk="1">
              <a:spcBef>
                <a:spcPts val="400"/>
              </a:spcBef>
            </a:pPr>
            <a:r>
              <a:rPr lang="nb-NO" altLang="en-US" sz="3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</a:t>
            </a:r>
            <a:endParaRPr lang="nb-NO" altLang="en-US"/>
          </a:p>
        </p:txBody>
      </p:sp>
      <p:sp>
        <p:nvSpPr>
          <p:cNvPr id="33795" name="AutoShape 2"/>
          <p:cNvSpPr>
            <a:spLocks/>
          </p:cNvSpPr>
          <p:nvPr/>
        </p:nvSpPr>
        <p:spPr bwMode="auto">
          <a:xfrm>
            <a:off x="814388" y="1038225"/>
            <a:ext cx="11218862" cy="1282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>
              <a:spcBef>
                <a:spcPts val="400"/>
              </a:spcBef>
            </a:pPr>
            <a:r>
              <a:rPr lang="nb-NO" altLang="en-US" sz="45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Erfaringer</a:t>
            </a:r>
            <a:endParaRPr lang="nb-NO" altLang="en-US"/>
          </a:p>
        </p:txBody>
      </p:sp>
      <p:sp>
        <p:nvSpPr>
          <p:cNvPr id="33796" name="AutoShape 3"/>
          <p:cNvSpPr>
            <a:spLocks/>
          </p:cNvSpPr>
          <p:nvPr/>
        </p:nvSpPr>
        <p:spPr bwMode="auto">
          <a:xfrm>
            <a:off x="2211388" y="3105150"/>
            <a:ext cx="9688512" cy="558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4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Studenter med noe praktisk bakgrunn er de mest attraktive på arbeidsmarkedet – særlig studenter fra fagskole.</a:t>
            </a:r>
          </a:p>
          <a:p>
            <a:pPr defTabSz="649288" eaLnBrk="1"/>
            <a:endParaRPr lang="nb-NO" altLang="en-US" sz="34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649288" eaLnBrk="1"/>
            <a:endParaRPr lang="nb-NO" altLang="en-US" sz="34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/>
          </p:cNvSpPr>
          <p:nvPr/>
        </p:nvSpPr>
        <p:spPr bwMode="auto">
          <a:xfrm>
            <a:off x="461963" y="2600325"/>
            <a:ext cx="11571287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endParaRPr lang="nb-NO" altLang="en-US" sz="19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just" defTabSz="649288" eaLnBrk="1">
              <a:spcBef>
                <a:spcPts val="400"/>
              </a:spcBef>
            </a:pPr>
            <a:r>
              <a:rPr lang="nb-NO" altLang="en-US" sz="3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</a:t>
            </a:r>
            <a:endParaRPr lang="nb-NO" alt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317625" y="628650"/>
            <a:ext cx="10464800" cy="8280400"/>
          </a:xfrm>
        </p:spPr>
        <p:txBody>
          <a:bodyPr/>
          <a:lstStyle/>
          <a:p>
            <a:r>
              <a:rPr lang="nb-NO" altLang="en-US" sz="4000" smtClean="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Hvordan påvirker dette samspillet mellom fagskole og UH-sektoren?</a:t>
            </a:r>
          </a:p>
          <a:p>
            <a:endParaRPr lang="nb-NO" altLang="en-US" sz="1400" smtClean="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r>
              <a:rPr lang="nb-NO" altLang="en-US" sz="3200" smtClean="0">
                <a:solidFill>
                  <a:srgbClr val="FFFFFF"/>
                </a:solidFill>
                <a:latin typeface="Georgia" pitchFamily="18" charset="0"/>
                <a:sym typeface="Georgia" pitchFamily="18" charset="0"/>
              </a:rPr>
              <a:t>UH-sektoren:  Fokus er forskningsbasert – i økende grad vekt på teoretisk kunnskap og publisering i vitenskapelige tidsskrift.</a:t>
            </a:r>
          </a:p>
          <a:p>
            <a:r>
              <a:rPr lang="nb-NO" altLang="en-US" sz="3200" smtClean="0">
                <a:solidFill>
                  <a:srgbClr val="FFFFFF"/>
                </a:solidFill>
                <a:latin typeface="Georgia" pitchFamily="18" charset="0"/>
                <a:sym typeface="Georgia" pitchFamily="18" charset="0"/>
              </a:rPr>
              <a:t>Studenter med fagskolebakgrunn får individuell tilpasning – noen klarer ingeniørutdanningen på 2 år.</a:t>
            </a:r>
            <a:br>
              <a:rPr lang="nb-NO" altLang="en-US" sz="3200" smtClean="0">
                <a:solidFill>
                  <a:srgbClr val="FFFFFF"/>
                </a:solidFill>
                <a:latin typeface="Georgia" pitchFamily="18" charset="0"/>
                <a:sym typeface="Georgia" pitchFamily="18" charset="0"/>
              </a:rPr>
            </a:br>
            <a:r>
              <a:rPr lang="nb-NO" altLang="en-US" sz="3200" smtClean="0">
                <a:solidFill>
                  <a:srgbClr val="FFFFFF"/>
                </a:solidFill>
                <a:latin typeface="Georgia" pitchFamily="18" charset="0"/>
                <a:sym typeface="Georgia" pitchFamily="18" charset="0"/>
              </a:rPr>
              <a:t>Ordning med lokal tilpasning fungerer godt, men opptaksforskriftene bør endres.</a:t>
            </a:r>
          </a:p>
          <a:p>
            <a:r>
              <a:rPr lang="nb-NO" altLang="en-US" sz="3200" smtClean="0">
                <a:solidFill>
                  <a:srgbClr val="FFFFFF"/>
                </a:solidFill>
                <a:latin typeface="Georgia" pitchFamily="18" charset="0"/>
                <a:sym typeface="Georgia" pitchFamily="18" charset="0"/>
              </a:rPr>
              <a:t>Utveksling av lærere – samarbeid om laboratorieutstyr.</a:t>
            </a:r>
            <a:endParaRPr lang="nb-NO" altLang="en-US" sz="3200" smtClean="0"/>
          </a:p>
          <a:p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BG-presmal-profil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17463"/>
            <a:ext cx="12949237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147" name="AutoShape 2"/>
          <p:cNvSpPr>
            <a:spLocks/>
          </p:cNvSpPr>
          <p:nvPr/>
        </p:nvSpPr>
        <p:spPr bwMode="auto">
          <a:xfrm>
            <a:off x="10852150" y="209550"/>
            <a:ext cx="1471613" cy="438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r" defTabSz="649288" eaLnBrk="1"/>
            <a:r>
              <a:rPr lang="nb-NO" altLang="en-US" sz="1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9</a:t>
            </a:r>
            <a:endParaRPr lang="nb-NO" altLang="en-US"/>
          </a:p>
        </p:txBody>
      </p:sp>
      <p:pic>
        <p:nvPicPr>
          <p:cNvPr id="6148" name="Picture 3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6063" y="342900"/>
            <a:ext cx="1647825" cy="1016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149" name="Rectangle 4"/>
          <p:cNvSpPr>
            <a:spLocks noChangeArrowheads="1"/>
          </p:cNvSpPr>
          <p:nvPr>
            <p:ph type="body" idx="1"/>
          </p:nvPr>
        </p:nvSpPr>
        <p:spPr>
          <a:xfrm>
            <a:off x="1403350" y="1701800"/>
            <a:ext cx="9234488" cy="3779838"/>
          </a:xfrm>
        </p:spPr>
        <p:txBody>
          <a:bodyPr/>
          <a:lstStyle/>
          <a:p>
            <a:pPr algn="ctr" defTabSz="649288" eaLnBrk="1">
              <a:spcBef>
                <a:spcPct val="0"/>
              </a:spcBef>
            </a:pPr>
            <a:endParaRPr lang="en-US" altLang="en-US" sz="3400" smtClean="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grpSp>
        <p:nvGrpSpPr>
          <p:cNvPr id="6150" name="Group 5"/>
          <p:cNvGrpSpPr>
            <a:grpSpLocks/>
          </p:cNvGrpSpPr>
          <p:nvPr/>
        </p:nvGrpSpPr>
        <p:grpSpPr bwMode="auto">
          <a:xfrm>
            <a:off x="1085850" y="588963"/>
            <a:ext cx="9852025" cy="7726362"/>
            <a:chOff x="0" y="0"/>
            <a:chExt cx="9852943" cy="7726115"/>
          </a:xfrm>
        </p:grpSpPr>
        <p:sp>
          <p:nvSpPr>
            <p:cNvPr id="6157" name="AutoShape 6"/>
            <p:cNvSpPr>
              <a:spLocks/>
            </p:cNvSpPr>
            <p:nvPr/>
          </p:nvSpPr>
          <p:spPr bwMode="auto">
            <a:xfrm>
              <a:off x="0" y="0"/>
              <a:ext cx="1523999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F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6158" name="AutoShape 7"/>
            <p:cNvSpPr>
              <a:spLocks/>
            </p:cNvSpPr>
            <p:nvPr/>
          </p:nvSpPr>
          <p:spPr bwMode="auto">
            <a:xfrm>
              <a:off x="1623342" y="0"/>
              <a:ext cx="927948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267B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6159" name="AutoShape 8"/>
            <p:cNvSpPr>
              <a:spLocks/>
            </p:cNvSpPr>
            <p:nvPr/>
          </p:nvSpPr>
          <p:spPr bwMode="auto">
            <a:xfrm>
              <a:off x="2648373" y="0"/>
              <a:ext cx="1514970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F4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6160" name="AutoShape 9"/>
            <p:cNvSpPr>
              <a:spLocks/>
            </p:cNvSpPr>
            <p:nvPr/>
          </p:nvSpPr>
          <p:spPr bwMode="auto">
            <a:xfrm>
              <a:off x="4264942" y="0"/>
              <a:ext cx="2088446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B1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6161" name="AutoShape 10"/>
            <p:cNvSpPr>
              <a:spLocks/>
            </p:cNvSpPr>
            <p:nvPr/>
          </p:nvSpPr>
          <p:spPr bwMode="auto">
            <a:xfrm>
              <a:off x="6470791" y="0"/>
              <a:ext cx="3382152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A65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pic>
          <p:nvPicPr>
            <p:cNvPr id="6162" name="Picture 11" descr="innhold_kantina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1128307"/>
              <a:ext cx="9852940" cy="6597808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</p:grpSp>
      <p:sp>
        <p:nvSpPr>
          <p:cNvPr id="6151" name="AutoShape 12"/>
          <p:cNvSpPr>
            <a:spLocks/>
          </p:cNvSpPr>
          <p:nvPr/>
        </p:nvSpPr>
        <p:spPr bwMode="auto">
          <a:xfrm>
            <a:off x="1249363" y="804863"/>
            <a:ext cx="1189037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Helse</a:t>
            </a:r>
            <a:endParaRPr lang="nb-NO" altLang="en-US"/>
          </a:p>
        </p:txBody>
      </p:sp>
      <p:sp>
        <p:nvSpPr>
          <p:cNvPr id="6152" name="AutoShape 13"/>
          <p:cNvSpPr>
            <a:spLocks/>
          </p:cNvSpPr>
          <p:nvPr/>
        </p:nvSpPr>
        <p:spPr bwMode="auto">
          <a:xfrm>
            <a:off x="2771775" y="804863"/>
            <a:ext cx="835025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IT</a:t>
            </a:r>
            <a:endParaRPr lang="nb-NO" altLang="en-US"/>
          </a:p>
        </p:txBody>
      </p:sp>
      <p:sp>
        <p:nvSpPr>
          <p:cNvPr id="6153" name="AutoShape 14"/>
          <p:cNvSpPr>
            <a:spLocks/>
          </p:cNvSpPr>
          <p:nvPr/>
        </p:nvSpPr>
        <p:spPr bwMode="auto">
          <a:xfrm>
            <a:off x="3862388" y="804863"/>
            <a:ext cx="1300162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Media</a:t>
            </a:r>
            <a:endParaRPr lang="nb-NO" altLang="en-US"/>
          </a:p>
        </p:txBody>
      </p:sp>
      <p:sp>
        <p:nvSpPr>
          <p:cNvPr id="6154" name="AutoShape 15"/>
          <p:cNvSpPr>
            <a:spLocks/>
          </p:cNvSpPr>
          <p:nvPr/>
        </p:nvSpPr>
        <p:spPr bwMode="auto">
          <a:xfrm>
            <a:off x="5446713" y="804863"/>
            <a:ext cx="1876425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Teknologi</a:t>
            </a:r>
            <a:endParaRPr lang="nb-NO" altLang="en-US"/>
          </a:p>
        </p:txBody>
      </p:sp>
      <p:sp>
        <p:nvSpPr>
          <p:cNvPr id="6155" name="AutoShape 16"/>
          <p:cNvSpPr>
            <a:spLocks/>
          </p:cNvSpPr>
          <p:nvPr/>
        </p:nvSpPr>
        <p:spPr bwMode="auto">
          <a:xfrm>
            <a:off x="7729538" y="804863"/>
            <a:ext cx="3040062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Økonomi &amp; ledelse</a:t>
            </a:r>
            <a:endParaRPr lang="nb-NO" altLang="en-US"/>
          </a:p>
        </p:txBody>
      </p:sp>
      <p:sp>
        <p:nvSpPr>
          <p:cNvPr id="6156" name="AutoShape 17"/>
          <p:cNvSpPr>
            <a:spLocks/>
          </p:cNvSpPr>
          <p:nvPr/>
        </p:nvSpPr>
        <p:spPr bwMode="auto">
          <a:xfrm>
            <a:off x="8185150" y="8315325"/>
            <a:ext cx="2943225" cy="55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>
              <a:spcBef>
                <a:spcPts val="400"/>
              </a:spcBef>
            </a:pPr>
            <a:r>
              <a:rPr lang="nb-NO" altLang="en-US" sz="1400" i="1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Foto: Oda Hveem (visuello.no) </a:t>
            </a:r>
            <a:endParaRPr lang="nb-NO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BG-presmal-profil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17463"/>
            <a:ext cx="12949237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7171" name="AutoShape 2"/>
          <p:cNvSpPr>
            <a:spLocks/>
          </p:cNvSpPr>
          <p:nvPr/>
        </p:nvSpPr>
        <p:spPr bwMode="auto">
          <a:xfrm>
            <a:off x="10852150" y="209550"/>
            <a:ext cx="1471613" cy="438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r" defTabSz="649288" eaLnBrk="1"/>
            <a:r>
              <a:rPr lang="nb-NO" altLang="en-US" sz="1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17</a:t>
            </a:r>
            <a:endParaRPr lang="nb-NO" altLang="en-US"/>
          </a:p>
        </p:txBody>
      </p:sp>
      <p:pic>
        <p:nvPicPr>
          <p:cNvPr id="7172" name="Picture 3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6063" y="342900"/>
            <a:ext cx="1647825" cy="1016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>
            <p:ph type="body" idx="1"/>
          </p:nvPr>
        </p:nvSpPr>
        <p:spPr>
          <a:xfrm>
            <a:off x="1403350" y="1701800"/>
            <a:ext cx="9234488" cy="3779838"/>
          </a:xfrm>
        </p:spPr>
        <p:txBody>
          <a:bodyPr/>
          <a:lstStyle/>
          <a:p>
            <a:pPr algn="ctr" defTabSz="649288" eaLnBrk="1">
              <a:spcBef>
                <a:spcPct val="0"/>
              </a:spcBef>
            </a:pPr>
            <a:endParaRPr lang="en-US" altLang="en-US" sz="3400" smtClean="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1085850" y="588963"/>
            <a:ext cx="9852025" cy="7726362"/>
            <a:chOff x="0" y="0"/>
            <a:chExt cx="9852943" cy="7726115"/>
          </a:xfrm>
        </p:grpSpPr>
        <p:sp>
          <p:nvSpPr>
            <p:cNvPr id="7185" name="AutoShape 6"/>
            <p:cNvSpPr>
              <a:spLocks/>
            </p:cNvSpPr>
            <p:nvPr/>
          </p:nvSpPr>
          <p:spPr bwMode="auto">
            <a:xfrm>
              <a:off x="0" y="0"/>
              <a:ext cx="1523999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F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7186" name="AutoShape 7"/>
            <p:cNvSpPr>
              <a:spLocks/>
            </p:cNvSpPr>
            <p:nvPr/>
          </p:nvSpPr>
          <p:spPr bwMode="auto">
            <a:xfrm>
              <a:off x="1623342" y="0"/>
              <a:ext cx="927948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267B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7187" name="AutoShape 8"/>
            <p:cNvSpPr>
              <a:spLocks/>
            </p:cNvSpPr>
            <p:nvPr/>
          </p:nvSpPr>
          <p:spPr bwMode="auto">
            <a:xfrm>
              <a:off x="2648373" y="0"/>
              <a:ext cx="1514970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F4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7188" name="AutoShape 9"/>
            <p:cNvSpPr>
              <a:spLocks/>
            </p:cNvSpPr>
            <p:nvPr/>
          </p:nvSpPr>
          <p:spPr bwMode="auto">
            <a:xfrm>
              <a:off x="4264942" y="0"/>
              <a:ext cx="2088446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B1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7189" name="AutoShape 10"/>
            <p:cNvSpPr>
              <a:spLocks/>
            </p:cNvSpPr>
            <p:nvPr/>
          </p:nvSpPr>
          <p:spPr bwMode="auto">
            <a:xfrm>
              <a:off x="6470791" y="0"/>
              <a:ext cx="3382152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A65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pic>
          <p:nvPicPr>
            <p:cNvPr id="7190" name="Picture 11" descr="innhold_kantina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1128307"/>
              <a:ext cx="9852940" cy="6597808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</p:grpSp>
      <p:sp>
        <p:nvSpPr>
          <p:cNvPr id="7175" name="AutoShape 12"/>
          <p:cNvSpPr>
            <a:spLocks/>
          </p:cNvSpPr>
          <p:nvPr/>
        </p:nvSpPr>
        <p:spPr bwMode="auto">
          <a:xfrm>
            <a:off x="1249363" y="804863"/>
            <a:ext cx="1189037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Helse</a:t>
            </a:r>
            <a:endParaRPr lang="nb-NO" altLang="en-US"/>
          </a:p>
        </p:txBody>
      </p:sp>
      <p:sp>
        <p:nvSpPr>
          <p:cNvPr id="7176" name="AutoShape 13"/>
          <p:cNvSpPr>
            <a:spLocks/>
          </p:cNvSpPr>
          <p:nvPr/>
        </p:nvSpPr>
        <p:spPr bwMode="auto">
          <a:xfrm>
            <a:off x="2771775" y="804863"/>
            <a:ext cx="835025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IT</a:t>
            </a:r>
            <a:endParaRPr lang="nb-NO" altLang="en-US"/>
          </a:p>
        </p:txBody>
      </p:sp>
      <p:sp>
        <p:nvSpPr>
          <p:cNvPr id="7177" name="AutoShape 14"/>
          <p:cNvSpPr>
            <a:spLocks/>
          </p:cNvSpPr>
          <p:nvPr/>
        </p:nvSpPr>
        <p:spPr bwMode="auto">
          <a:xfrm>
            <a:off x="3862388" y="804863"/>
            <a:ext cx="1300162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Media</a:t>
            </a:r>
            <a:endParaRPr lang="nb-NO" altLang="en-US"/>
          </a:p>
        </p:txBody>
      </p:sp>
      <p:sp>
        <p:nvSpPr>
          <p:cNvPr id="7178" name="AutoShape 15"/>
          <p:cNvSpPr>
            <a:spLocks/>
          </p:cNvSpPr>
          <p:nvPr/>
        </p:nvSpPr>
        <p:spPr bwMode="auto">
          <a:xfrm>
            <a:off x="5446713" y="804863"/>
            <a:ext cx="1876425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Teknologi</a:t>
            </a:r>
            <a:endParaRPr lang="nb-NO" altLang="en-US"/>
          </a:p>
        </p:txBody>
      </p:sp>
      <p:sp>
        <p:nvSpPr>
          <p:cNvPr id="7179" name="AutoShape 16"/>
          <p:cNvSpPr>
            <a:spLocks/>
          </p:cNvSpPr>
          <p:nvPr/>
        </p:nvSpPr>
        <p:spPr bwMode="auto">
          <a:xfrm>
            <a:off x="7729538" y="804863"/>
            <a:ext cx="3040062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Økonomi &amp; ledelse</a:t>
            </a:r>
            <a:endParaRPr lang="nb-NO" altLang="en-US"/>
          </a:p>
        </p:txBody>
      </p:sp>
      <p:sp>
        <p:nvSpPr>
          <p:cNvPr id="7180" name="AutoShape 17"/>
          <p:cNvSpPr>
            <a:spLocks/>
          </p:cNvSpPr>
          <p:nvPr/>
        </p:nvSpPr>
        <p:spPr bwMode="auto">
          <a:xfrm>
            <a:off x="1085850" y="1717675"/>
            <a:ext cx="9852025" cy="6597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2248" tIns="72248" rIns="72248" bIns="72248" anchor="ctr"/>
          <a:lstStyle/>
          <a:p>
            <a:endParaRPr lang="nb-NO"/>
          </a:p>
        </p:txBody>
      </p:sp>
      <p:sp>
        <p:nvSpPr>
          <p:cNvPr id="7181" name="AutoShape 18"/>
          <p:cNvSpPr>
            <a:spLocks/>
          </p:cNvSpPr>
          <p:nvPr/>
        </p:nvSpPr>
        <p:spPr bwMode="auto">
          <a:xfrm>
            <a:off x="5354638" y="1347788"/>
            <a:ext cx="2084387" cy="1265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2248" tIns="72248" rIns="72248" bIns="72248" anchor="ctr"/>
          <a:lstStyle/>
          <a:p>
            <a:endParaRPr lang="nb-NO"/>
          </a:p>
        </p:txBody>
      </p:sp>
      <p:sp>
        <p:nvSpPr>
          <p:cNvPr id="7182" name="AutoShape 19"/>
          <p:cNvSpPr>
            <a:spLocks/>
          </p:cNvSpPr>
          <p:nvPr/>
        </p:nvSpPr>
        <p:spPr bwMode="auto">
          <a:xfrm>
            <a:off x="1277938" y="1925638"/>
            <a:ext cx="4146550" cy="52482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136525" lvl="1" indent="-136525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Årstudium GIS, </a:t>
            </a:r>
          </a:p>
          <a:p>
            <a:pPr marL="136525" lvl="1" indent="-136525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Årstudium BIM,</a:t>
            </a:r>
          </a:p>
          <a:p>
            <a:pPr marL="136525" lvl="1" indent="-136525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Årstudium  landmåling, </a:t>
            </a:r>
          </a:p>
          <a:p>
            <a:pPr marL="136525" lvl="1" indent="-136525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Årstudium teknologidesign</a:t>
            </a:r>
          </a:p>
          <a:p>
            <a:pPr marL="136525" lvl="1" indent="-136525" defTabSz="649288" eaLnBrk="1">
              <a:spcBef>
                <a:spcPts val="800"/>
              </a:spcBef>
            </a:pPr>
            <a:endParaRPr lang="nb-NO" altLang="en-US" sz="24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136525" lvl="1" indent="-136525" defTabSz="649288" eaLnBrk="1">
              <a:spcBef>
                <a:spcPts val="800"/>
              </a:spcBef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/>
            </a:r>
            <a:b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</a:br>
            <a:endParaRPr lang="nb-NO" altLang="en-US" sz="24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136525" lvl="1" indent="-136525" defTabSz="649288" eaLnBrk="1">
              <a:spcBef>
                <a:spcPts val="800"/>
              </a:spcBef>
            </a:pPr>
            <a:endParaRPr lang="nb-NO" altLang="en-US" sz="2400" b="1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136525" lvl="1" indent="-136525" defTabSz="649288" eaLnBrk="1">
              <a:spcBef>
                <a:spcPts val="800"/>
              </a:spcBef>
            </a:pPr>
            <a:endParaRPr lang="nb-NO" altLang="en-US" sz="24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7183" name="AutoShape 20"/>
          <p:cNvSpPr>
            <a:spLocks/>
          </p:cNvSpPr>
          <p:nvPr/>
        </p:nvSpPr>
        <p:spPr bwMode="auto">
          <a:xfrm>
            <a:off x="5375275" y="2087563"/>
            <a:ext cx="5605463" cy="5930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BA Geomatikk</a:t>
            </a:r>
          </a:p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BA Fornybar energi </a:t>
            </a:r>
          </a:p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BA Teknologidesign og ledelse</a:t>
            </a:r>
          </a:p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BA Ingeniørfag, bygg</a:t>
            </a:r>
          </a:p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BA Ingeniørfag, elektro</a:t>
            </a:r>
          </a:p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BA Ingeniørfag, maskin</a:t>
            </a:r>
          </a:p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/>
            </a:r>
            <a:b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</a:b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MA Sustainable Manufacturing </a:t>
            </a:r>
          </a:p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(MA Sustainable Building)</a:t>
            </a:r>
          </a:p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(MA Sustainable Design and </a:t>
            </a:r>
          </a:p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lightweight materials)</a:t>
            </a:r>
          </a:p>
          <a:p>
            <a:pPr marL="166688" lvl="1" indent="-166688" defTabSz="649288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itchFamily="2" charset="2"/>
              <a:buChar char="•"/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(Siv.Øk Sustainable Economics)</a:t>
            </a:r>
          </a:p>
          <a:p>
            <a:pPr marL="166688" lvl="1" indent="-166688" defTabSz="649288" eaLnBrk="1">
              <a:spcBef>
                <a:spcPts val="800"/>
              </a:spcBef>
            </a:pPr>
            <a:endParaRPr lang="nb-NO" altLang="en-US" sz="24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166688" lvl="1" indent="-166688" defTabSz="649288" eaLnBrk="1">
              <a:spcBef>
                <a:spcPts val="800"/>
              </a:spcBef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/>
            </a:r>
            <a:b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</a:br>
            <a:endParaRPr lang="nb-NO" altLang="en-US" sz="240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7184" name="AutoShape 21"/>
          <p:cNvSpPr>
            <a:spLocks/>
          </p:cNvSpPr>
          <p:nvPr/>
        </p:nvSpPr>
        <p:spPr bwMode="auto">
          <a:xfrm>
            <a:off x="1120775" y="4138613"/>
            <a:ext cx="4800600" cy="1358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900" b="1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Fleksibel, Y-vei, tresemester</a:t>
            </a:r>
          </a:p>
          <a:p>
            <a:pPr defTabSz="649288" eaLnBrk="1"/>
            <a:endParaRPr lang="nb-NO" altLang="en-US" sz="3900" b="1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  <a:p>
            <a:pPr defTabSz="649288" eaLnBrk="1"/>
            <a:r>
              <a:rPr lang="nb-NO" altLang="en-US"/>
              <a:t>(PHD sustainable</a:t>
            </a:r>
          </a:p>
          <a:p>
            <a:pPr defTabSz="649288" eaLnBrk="1"/>
            <a:r>
              <a:rPr lang="nb-NO" altLang="en-US"/>
              <a:t>Technology)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BG-presmal-profil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17463"/>
            <a:ext cx="12949237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8195" name="AutoShape 2"/>
          <p:cNvSpPr>
            <a:spLocks/>
          </p:cNvSpPr>
          <p:nvPr/>
        </p:nvSpPr>
        <p:spPr bwMode="auto">
          <a:xfrm>
            <a:off x="10852150" y="209550"/>
            <a:ext cx="1471613" cy="438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r" defTabSz="649288" eaLnBrk="1"/>
            <a:r>
              <a:rPr lang="nb-NO" altLang="en-US" sz="1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17</a:t>
            </a:r>
            <a:endParaRPr lang="nb-NO" altLang="en-US"/>
          </a:p>
        </p:txBody>
      </p:sp>
      <p:pic>
        <p:nvPicPr>
          <p:cNvPr id="8196" name="Picture 3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6063" y="342900"/>
            <a:ext cx="1647825" cy="1016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8197" name="Rectangle 4"/>
          <p:cNvSpPr>
            <a:spLocks noChangeArrowheads="1"/>
          </p:cNvSpPr>
          <p:nvPr>
            <p:ph type="body" idx="1"/>
          </p:nvPr>
        </p:nvSpPr>
        <p:spPr>
          <a:xfrm>
            <a:off x="1403350" y="1701800"/>
            <a:ext cx="9234488" cy="3779838"/>
          </a:xfrm>
        </p:spPr>
        <p:txBody>
          <a:bodyPr/>
          <a:lstStyle/>
          <a:p>
            <a:pPr algn="ctr" defTabSz="649288" eaLnBrk="1">
              <a:spcBef>
                <a:spcPct val="0"/>
              </a:spcBef>
            </a:pPr>
            <a:endParaRPr lang="en-US" altLang="en-US" sz="3400" smtClean="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grpSp>
        <p:nvGrpSpPr>
          <p:cNvPr id="8198" name="Group 5"/>
          <p:cNvGrpSpPr>
            <a:grpSpLocks/>
          </p:cNvGrpSpPr>
          <p:nvPr/>
        </p:nvGrpSpPr>
        <p:grpSpPr bwMode="auto">
          <a:xfrm>
            <a:off x="1085850" y="588963"/>
            <a:ext cx="9852025" cy="7726362"/>
            <a:chOff x="0" y="0"/>
            <a:chExt cx="9852943" cy="7726115"/>
          </a:xfrm>
        </p:grpSpPr>
        <p:sp>
          <p:nvSpPr>
            <p:cNvPr id="8209" name="AutoShape 6"/>
            <p:cNvSpPr>
              <a:spLocks/>
            </p:cNvSpPr>
            <p:nvPr/>
          </p:nvSpPr>
          <p:spPr bwMode="auto">
            <a:xfrm>
              <a:off x="0" y="0"/>
              <a:ext cx="1523999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F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8210" name="AutoShape 7"/>
            <p:cNvSpPr>
              <a:spLocks/>
            </p:cNvSpPr>
            <p:nvPr/>
          </p:nvSpPr>
          <p:spPr bwMode="auto">
            <a:xfrm>
              <a:off x="1623342" y="0"/>
              <a:ext cx="927948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267B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8211" name="AutoShape 8"/>
            <p:cNvSpPr>
              <a:spLocks/>
            </p:cNvSpPr>
            <p:nvPr/>
          </p:nvSpPr>
          <p:spPr bwMode="auto">
            <a:xfrm>
              <a:off x="2648373" y="0"/>
              <a:ext cx="1514970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F4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8212" name="AutoShape 9"/>
            <p:cNvSpPr>
              <a:spLocks/>
            </p:cNvSpPr>
            <p:nvPr/>
          </p:nvSpPr>
          <p:spPr bwMode="auto">
            <a:xfrm>
              <a:off x="4264942" y="0"/>
              <a:ext cx="2088446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B1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8213" name="AutoShape 10"/>
            <p:cNvSpPr>
              <a:spLocks/>
            </p:cNvSpPr>
            <p:nvPr/>
          </p:nvSpPr>
          <p:spPr bwMode="auto">
            <a:xfrm>
              <a:off x="6470791" y="0"/>
              <a:ext cx="3382152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A65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pic>
          <p:nvPicPr>
            <p:cNvPr id="8214" name="Picture 11" descr="innhold_kantina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1128307"/>
              <a:ext cx="9852940" cy="6597808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</p:grpSp>
      <p:sp>
        <p:nvSpPr>
          <p:cNvPr id="8199" name="AutoShape 12"/>
          <p:cNvSpPr>
            <a:spLocks/>
          </p:cNvSpPr>
          <p:nvPr/>
        </p:nvSpPr>
        <p:spPr bwMode="auto">
          <a:xfrm>
            <a:off x="1249363" y="804863"/>
            <a:ext cx="1189037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Helse</a:t>
            </a:r>
            <a:endParaRPr lang="nb-NO" altLang="en-US"/>
          </a:p>
        </p:txBody>
      </p:sp>
      <p:sp>
        <p:nvSpPr>
          <p:cNvPr id="8200" name="AutoShape 13"/>
          <p:cNvSpPr>
            <a:spLocks/>
          </p:cNvSpPr>
          <p:nvPr/>
        </p:nvSpPr>
        <p:spPr bwMode="auto">
          <a:xfrm>
            <a:off x="2771775" y="804863"/>
            <a:ext cx="835025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IT</a:t>
            </a:r>
            <a:endParaRPr lang="nb-NO" altLang="en-US"/>
          </a:p>
        </p:txBody>
      </p:sp>
      <p:sp>
        <p:nvSpPr>
          <p:cNvPr id="8201" name="AutoShape 14"/>
          <p:cNvSpPr>
            <a:spLocks/>
          </p:cNvSpPr>
          <p:nvPr/>
        </p:nvSpPr>
        <p:spPr bwMode="auto">
          <a:xfrm>
            <a:off x="3862388" y="804863"/>
            <a:ext cx="1300162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Media</a:t>
            </a:r>
            <a:endParaRPr lang="nb-NO" altLang="en-US"/>
          </a:p>
        </p:txBody>
      </p:sp>
      <p:sp>
        <p:nvSpPr>
          <p:cNvPr id="8202" name="AutoShape 15"/>
          <p:cNvSpPr>
            <a:spLocks/>
          </p:cNvSpPr>
          <p:nvPr/>
        </p:nvSpPr>
        <p:spPr bwMode="auto">
          <a:xfrm>
            <a:off x="5446713" y="804863"/>
            <a:ext cx="1876425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Teknologi</a:t>
            </a:r>
            <a:endParaRPr lang="nb-NO" altLang="en-US"/>
          </a:p>
        </p:txBody>
      </p:sp>
      <p:sp>
        <p:nvSpPr>
          <p:cNvPr id="8203" name="AutoShape 16"/>
          <p:cNvSpPr>
            <a:spLocks/>
          </p:cNvSpPr>
          <p:nvPr/>
        </p:nvSpPr>
        <p:spPr bwMode="auto">
          <a:xfrm>
            <a:off x="7729538" y="804863"/>
            <a:ext cx="3040062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Økonomi &amp; ledelse</a:t>
            </a:r>
            <a:endParaRPr lang="nb-NO" altLang="en-US"/>
          </a:p>
        </p:txBody>
      </p:sp>
      <p:sp>
        <p:nvSpPr>
          <p:cNvPr id="8204" name="AutoShape 17"/>
          <p:cNvSpPr>
            <a:spLocks/>
          </p:cNvSpPr>
          <p:nvPr/>
        </p:nvSpPr>
        <p:spPr bwMode="auto">
          <a:xfrm>
            <a:off x="1085850" y="1717675"/>
            <a:ext cx="9852025" cy="6597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2248" tIns="72248" rIns="72248" bIns="72248" anchor="ctr"/>
          <a:lstStyle/>
          <a:p>
            <a:endParaRPr lang="nb-NO"/>
          </a:p>
        </p:txBody>
      </p:sp>
      <p:sp>
        <p:nvSpPr>
          <p:cNvPr id="8205" name="AutoShape 18"/>
          <p:cNvSpPr>
            <a:spLocks/>
          </p:cNvSpPr>
          <p:nvPr/>
        </p:nvSpPr>
        <p:spPr bwMode="auto">
          <a:xfrm>
            <a:off x="5354638" y="1347788"/>
            <a:ext cx="2084387" cy="1265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2248" tIns="72248" rIns="72248" bIns="72248" anchor="ctr"/>
          <a:lstStyle/>
          <a:p>
            <a:endParaRPr lang="nb-NO"/>
          </a:p>
        </p:txBody>
      </p:sp>
      <p:sp>
        <p:nvSpPr>
          <p:cNvPr id="8206" name="AutoShape 19"/>
          <p:cNvSpPr>
            <a:spLocks/>
          </p:cNvSpPr>
          <p:nvPr/>
        </p:nvSpPr>
        <p:spPr bwMode="auto">
          <a:xfrm>
            <a:off x="1277938" y="1925638"/>
            <a:ext cx="4146550" cy="52482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136525" lvl="1" indent="-136525" defTabSz="649288" eaLnBrk="1">
              <a:spcBef>
                <a:spcPts val="800"/>
              </a:spcBef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Utviklet laboratoriekonseptet</a:t>
            </a:r>
          </a:p>
          <a:p>
            <a:pPr marL="136525" lvl="1" indent="-136525" defTabSz="649288" eaLnBrk="1">
              <a:spcBef>
                <a:spcPts val="800"/>
              </a:spcBef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Living lab.</a:t>
            </a:r>
          </a:p>
          <a:p>
            <a:pPr marL="136525" lvl="1" indent="-136525" defTabSz="649288" eaLnBrk="1">
              <a:spcBef>
                <a:spcPts val="800"/>
              </a:spcBef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-Studenter</a:t>
            </a:r>
          </a:p>
          <a:p>
            <a:pPr marL="136525" lvl="1" indent="-136525" defTabSz="649288" eaLnBrk="1">
              <a:spcBef>
                <a:spcPts val="800"/>
              </a:spcBef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-Forskning</a:t>
            </a:r>
          </a:p>
          <a:p>
            <a:pPr marL="136525" lvl="1" indent="-136525" defTabSz="649288" eaLnBrk="1">
              <a:spcBef>
                <a:spcPts val="800"/>
              </a:spcBef>
            </a:pPr>
            <a:r>
              <a:rPr lang="nb-NO" altLang="en-US" sz="240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-Oppdrag </a:t>
            </a:r>
          </a:p>
        </p:txBody>
      </p:sp>
      <p:sp>
        <p:nvSpPr>
          <p:cNvPr id="21524" name="AutoShape 20"/>
          <p:cNvSpPr>
            <a:spLocks/>
          </p:cNvSpPr>
          <p:nvPr/>
        </p:nvSpPr>
        <p:spPr bwMode="auto">
          <a:xfrm>
            <a:off x="5375275" y="2087563"/>
            <a:ext cx="5605463" cy="5930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>
            <a:lvl1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166688" indent="-166688"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342900" lvl="1" indent="-342900" eaLnBrk="1">
              <a:spcBef>
                <a:spcPts val="800"/>
              </a:spcBef>
              <a:buClr>
                <a:srgbClr val="0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nb-NO" sz="24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Eksterne inntekter fra oppdrag, utvikling etc. utgjør i dag 35% av totale inntekter.</a:t>
            </a:r>
          </a:p>
          <a:p>
            <a:pPr marL="342900" lvl="1" indent="-342900" eaLnBrk="1">
              <a:spcBef>
                <a:spcPts val="800"/>
              </a:spcBef>
              <a:buClr>
                <a:srgbClr val="0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nb-NO" sz="24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Eksterne inntekter vil for TØL i løpet få år nå ca. 50%</a:t>
            </a:r>
          </a:p>
          <a:p>
            <a:pPr lvl="1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•"/>
              <a:defRPr/>
            </a:pPr>
            <a:endParaRPr lang="nb-NO" sz="2400" dirty="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  <a:p>
            <a:pPr lvl="1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•"/>
              <a:defRPr/>
            </a:pPr>
            <a:endParaRPr lang="nb-NO" sz="2400" dirty="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  <a:p>
            <a:pPr lvl="1" eaLnBrk="1">
              <a:spcBef>
                <a:spcPts val="8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•"/>
              <a:defRPr/>
            </a:pPr>
            <a:endParaRPr lang="nb-NO" sz="2400" dirty="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8208" name="AutoShape 21"/>
          <p:cNvSpPr>
            <a:spLocks/>
          </p:cNvSpPr>
          <p:nvPr/>
        </p:nvSpPr>
        <p:spPr bwMode="auto">
          <a:xfrm>
            <a:off x="1120775" y="4138613"/>
            <a:ext cx="4800600" cy="1358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</p:spPr>
        <p:txBody>
          <a:bodyPr lIns="126435" tIns="72248" rIns="126435" bIns="72248"/>
          <a:lstStyle/>
          <a:p>
            <a:endParaRPr lang="nb-N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BG-presmal-profil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17463"/>
            <a:ext cx="12949237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9219" name="AutoShape 2"/>
          <p:cNvSpPr>
            <a:spLocks/>
          </p:cNvSpPr>
          <p:nvPr/>
        </p:nvSpPr>
        <p:spPr bwMode="auto">
          <a:xfrm>
            <a:off x="10852150" y="209550"/>
            <a:ext cx="1471613" cy="438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r" defTabSz="649288" eaLnBrk="1"/>
            <a:r>
              <a:rPr lang="nb-NO" altLang="en-US" sz="1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19</a:t>
            </a:r>
            <a:endParaRPr lang="nb-NO" altLang="en-US"/>
          </a:p>
        </p:txBody>
      </p:sp>
      <p:pic>
        <p:nvPicPr>
          <p:cNvPr id="9220" name="Picture 3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6063" y="342900"/>
            <a:ext cx="1647825" cy="1016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9221" name="Rectangle 4"/>
          <p:cNvSpPr>
            <a:spLocks noChangeArrowheads="1"/>
          </p:cNvSpPr>
          <p:nvPr>
            <p:ph type="body" idx="1"/>
          </p:nvPr>
        </p:nvSpPr>
        <p:spPr>
          <a:xfrm>
            <a:off x="1403350" y="1701800"/>
            <a:ext cx="9234488" cy="3779838"/>
          </a:xfrm>
        </p:spPr>
        <p:txBody>
          <a:bodyPr/>
          <a:lstStyle/>
          <a:p>
            <a:pPr algn="ctr" defTabSz="649288" eaLnBrk="1">
              <a:spcBef>
                <a:spcPct val="0"/>
              </a:spcBef>
            </a:pPr>
            <a:endParaRPr lang="en-US" altLang="en-US" sz="3400" smtClean="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1085850" y="588963"/>
            <a:ext cx="9852025" cy="7726362"/>
            <a:chOff x="0" y="0"/>
            <a:chExt cx="9852943" cy="7726115"/>
          </a:xfrm>
        </p:grpSpPr>
        <p:sp>
          <p:nvSpPr>
            <p:cNvPr id="9232" name="AutoShape 6"/>
            <p:cNvSpPr>
              <a:spLocks/>
            </p:cNvSpPr>
            <p:nvPr/>
          </p:nvSpPr>
          <p:spPr bwMode="auto">
            <a:xfrm>
              <a:off x="0" y="0"/>
              <a:ext cx="1523999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F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9233" name="AutoShape 7"/>
            <p:cNvSpPr>
              <a:spLocks/>
            </p:cNvSpPr>
            <p:nvPr/>
          </p:nvSpPr>
          <p:spPr bwMode="auto">
            <a:xfrm>
              <a:off x="1623342" y="0"/>
              <a:ext cx="927948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267B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9234" name="AutoShape 8"/>
            <p:cNvSpPr>
              <a:spLocks/>
            </p:cNvSpPr>
            <p:nvPr/>
          </p:nvSpPr>
          <p:spPr bwMode="auto">
            <a:xfrm>
              <a:off x="2648373" y="0"/>
              <a:ext cx="1514970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F4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9235" name="AutoShape 9"/>
            <p:cNvSpPr>
              <a:spLocks/>
            </p:cNvSpPr>
            <p:nvPr/>
          </p:nvSpPr>
          <p:spPr bwMode="auto">
            <a:xfrm>
              <a:off x="4264942" y="0"/>
              <a:ext cx="2088446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B1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sp>
          <p:nvSpPr>
            <p:cNvPr id="9236" name="AutoShape 10"/>
            <p:cNvSpPr>
              <a:spLocks/>
            </p:cNvSpPr>
            <p:nvPr/>
          </p:nvSpPr>
          <p:spPr bwMode="auto">
            <a:xfrm>
              <a:off x="6470791" y="0"/>
              <a:ext cx="3382152" cy="101374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A65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nb-NO"/>
            </a:p>
          </p:txBody>
        </p:sp>
        <p:pic>
          <p:nvPicPr>
            <p:cNvPr id="9237" name="Picture 11" descr="innhold_kantina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1128307"/>
              <a:ext cx="9852940" cy="6597808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</p:grpSp>
      <p:sp>
        <p:nvSpPr>
          <p:cNvPr id="9223" name="AutoShape 12"/>
          <p:cNvSpPr>
            <a:spLocks/>
          </p:cNvSpPr>
          <p:nvPr/>
        </p:nvSpPr>
        <p:spPr bwMode="auto">
          <a:xfrm>
            <a:off x="1249363" y="804863"/>
            <a:ext cx="1189037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Helse</a:t>
            </a:r>
            <a:endParaRPr lang="nb-NO" altLang="en-US"/>
          </a:p>
        </p:txBody>
      </p:sp>
      <p:sp>
        <p:nvSpPr>
          <p:cNvPr id="9224" name="AutoShape 13"/>
          <p:cNvSpPr>
            <a:spLocks/>
          </p:cNvSpPr>
          <p:nvPr/>
        </p:nvSpPr>
        <p:spPr bwMode="auto">
          <a:xfrm>
            <a:off x="2771775" y="804863"/>
            <a:ext cx="835025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IT</a:t>
            </a:r>
            <a:endParaRPr lang="nb-NO" altLang="en-US"/>
          </a:p>
        </p:txBody>
      </p:sp>
      <p:sp>
        <p:nvSpPr>
          <p:cNvPr id="9225" name="AutoShape 14"/>
          <p:cNvSpPr>
            <a:spLocks/>
          </p:cNvSpPr>
          <p:nvPr/>
        </p:nvSpPr>
        <p:spPr bwMode="auto">
          <a:xfrm>
            <a:off x="3862388" y="804863"/>
            <a:ext cx="1300162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Media</a:t>
            </a:r>
            <a:endParaRPr lang="nb-NO" altLang="en-US"/>
          </a:p>
        </p:txBody>
      </p:sp>
      <p:sp>
        <p:nvSpPr>
          <p:cNvPr id="9226" name="AutoShape 15"/>
          <p:cNvSpPr>
            <a:spLocks/>
          </p:cNvSpPr>
          <p:nvPr/>
        </p:nvSpPr>
        <p:spPr bwMode="auto">
          <a:xfrm>
            <a:off x="5446713" y="804863"/>
            <a:ext cx="1876425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Teknologi</a:t>
            </a:r>
            <a:endParaRPr lang="nb-NO" altLang="en-US"/>
          </a:p>
        </p:txBody>
      </p:sp>
      <p:sp>
        <p:nvSpPr>
          <p:cNvPr id="9227" name="AutoShape 16"/>
          <p:cNvSpPr>
            <a:spLocks/>
          </p:cNvSpPr>
          <p:nvPr/>
        </p:nvSpPr>
        <p:spPr bwMode="auto">
          <a:xfrm>
            <a:off x="7729538" y="804863"/>
            <a:ext cx="3040062" cy="527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Økonomi &amp; ledelse</a:t>
            </a:r>
            <a:endParaRPr lang="nb-NO" altLang="en-US"/>
          </a:p>
        </p:txBody>
      </p:sp>
      <p:sp>
        <p:nvSpPr>
          <p:cNvPr id="9228" name="AutoShape 17"/>
          <p:cNvSpPr>
            <a:spLocks/>
          </p:cNvSpPr>
          <p:nvPr/>
        </p:nvSpPr>
        <p:spPr bwMode="auto">
          <a:xfrm>
            <a:off x="1085850" y="1717675"/>
            <a:ext cx="9852025" cy="6597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1717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2248" tIns="72248" rIns="72248" bIns="72248" anchor="ctr"/>
          <a:lstStyle/>
          <a:p>
            <a:endParaRPr lang="nb-NO"/>
          </a:p>
        </p:txBody>
      </p:sp>
      <p:sp>
        <p:nvSpPr>
          <p:cNvPr id="9229" name="AutoShape 18"/>
          <p:cNvSpPr>
            <a:spLocks/>
          </p:cNvSpPr>
          <p:nvPr/>
        </p:nvSpPr>
        <p:spPr bwMode="auto">
          <a:xfrm>
            <a:off x="7556500" y="1347788"/>
            <a:ext cx="3381375" cy="1265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1717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2248" tIns="72248" rIns="72248" bIns="72248" anchor="ctr"/>
          <a:lstStyle/>
          <a:p>
            <a:endParaRPr lang="nb-NO"/>
          </a:p>
        </p:txBody>
      </p:sp>
      <p:sp>
        <p:nvSpPr>
          <p:cNvPr id="9230" name="AutoShape 19"/>
          <p:cNvSpPr>
            <a:spLocks/>
          </p:cNvSpPr>
          <p:nvPr/>
        </p:nvSpPr>
        <p:spPr bwMode="auto">
          <a:xfrm>
            <a:off x="5781675" y="2408238"/>
            <a:ext cx="4856163" cy="3657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101600" lvl="1" indent="-101600" defTabSz="649288" eaLnBrk="1">
              <a:spcBef>
                <a:spcPts val="800"/>
              </a:spcBef>
              <a:buClr>
                <a:srgbClr val="FFFFFF"/>
              </a:buClr>
              <a:buSzPct val="65000"/>
              <a:buFont typeface="Wingdings" pitchFamily="2" charset="2"/>
              <a:buChar char="•"/>
            </a:pPr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Årsstudium i økonomi og ledelse</a:t>
            </a:r>
          </a:p>
          <a:p>
            <a:pPr marL="101600" lvl="1" indent="-101600" defTabSz="649288" eaLnBrk="1">
              <a:spcBef>
                <a:spcPts val="800"/>
              </a:spcBef>
              <a:buClr>
                <a:srgbClr val="FFFFFF"/>
              </a:buClr>
              <a:buSzPct val="65000"/>
              <a:buFont typeface="Wingdings" pitchFamily="2" charset="2"/>
              <a:buChar char="•"/>
            </a:pPr>
            <a:r>
              <a:rPr lang="nb-NO" altLang="en-US" sz="25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Bachelor i økonomi og ledelse</a:t>
            </a:r>
          </a:p>
          <a:p>
            <a:pPr marL="101600" lvl="1" indent="-101600" defTabSz="649288" eaLnBrk="1">
              <a:spcBef>
                <a:spcPts val="800"/>
              </a:spcBef>
            </a:pPr>
            <a:endParaRPr lang="nb-NO" altLang="en-US" sz="25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101600" lvl="1" indent="-101600" defTabSz="649288" eaLnBrk="1">
              <a:spcBef>
                <a:spcPts val="800"/>
              </a:spcBef>
            </a:pPr>
            <a:endParaRPr lang="nb-NO" altLang="en-US" sz="25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101600" lvl="1" indent="-101600" defTabSz="649288" eaLnBrk="1">
              <a:spcBef>
                <a:spcPts val="800"/>
              </a:spcBef>
            </a:pPr>
            <a:r>
              <a:rPr lang="nb-NO" altLang="en-US" sz="2500" b="1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Planlegger Siviløkonom studie (industrirettet)</a:t>
            </a:r>
          </a:p>
        </p:txBody>
      </p:sp>
      <p:pic>
        <p:nvPicPr>
          <p:cNvPr id="9231" name="Picture 19" descr="IMG_838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0613" y="1692275"/>
            <a:ext cx="4406900" cy="6623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>
            <p:ph type="body" idx="1"/>
          </p:nvPr>
        </p:nvSpPr>
        <p:spPr>
          <a:xfrm>
            <a:off x="6846888" y="4589463"/>
            <a:ext cx="5154612" cy="396875"/>
          </a:xfrm>
        </p:spPr>
        <p:txBody>
          <a:bodyPr anchor="t"/>
          <a:lstStyle/>
          <a:p>
            <a:pPr eaLnBrk="1">
              <a:spcBef>
                <a:spcPts val="300"/>
              </a:spcBef>
            </a:pPr>
            <a:r>
              <a:rPr lang="nb-NO" altLang="en-US" sz="1100" i="1" smtClean="0">
                <a:solidFill>
                  <a:srgbClr val="666666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Foto: Oda Hveem</a:t>
            </a:r>
          </a:p>
        </p:txBody>
      </p:sp>
      <p:pic>
        <p:nvPicPr>
          <p:cNvPr id="10243" name="Picture 2" descr="Fiber_Gruppebil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2088" y="0"/>
            <a:ext cx="14619288" cy="105584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0244" name="AutoShape 3"/>
          <p:cNvSpPr>
            <a:spLocks/>
          </p:cNvSpPr>
          <p:nvPr/>
        </p:nvSpPr>
        <p:spPr bwMode="auto">
          <a:xfrm>
            <a:off x="6846888" y="8728075"/>
            <a:ext cx="5154612" cy="396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defTabSz="649288" eaLnBrk="1">
              <a:spcBef>
                <a:spcPts val="300"/>
              </a:spcBef>
            </a:pPr>
            <a:r>
              <a:rPr lang="nb-NO" altLang="en-US" sz="1200" i="1">
                <a:solidFill>
                  <a:srgbClr val="666666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Foto: Oda Hveem</a:t>
            </a:r>
            <a:endParaRPr lang="nb-NO" altLang="en-US"/>
          </a:p>
        </p:txBody>
      </p:sp>
      <p:sp>
        <p:nvSpPr>
          <p:cNvPr id="10245" name="AutoShape 4"/>
          <p:cNvSpPr>
            <a:spLocks/>
          </p:cNvSpPr>
          <p:nvPr/>
        </p:nvSpPr>
        <p:spPr bwMode="auto">
          <a:xfrm>
            <a:off x="992188" y="4600575"/>
            <a:ext cx="5153025" cy="395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defTabSz="649288" eaLnBrk="1">
              <a:spcBef>
                <a:spcPts val="300"/>
              </a:spcBef>
            </a:pPr>
            <a:r>
              <a:rPr lang="nb-NO" altLang="en-US" sz="1200" i="1">
                <a:solidFill>
                  <a:srgbClr val="666666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Foto: Espen Dalmo</a:t>
            </a:r>
            <a:endParaRPr lang="nb-NO" altLang="en-US"/>
          </a:p>
        </p:txBody>
      </p:sp>
      <p:sp>
        <p:nvSpPr>
          <p:cNvPr id="10246" name="AutoShape 5"/>
          <p:cNvSpPr>
            <a:spLocks/>
          </p:cNvSpPr>
          <p:nvPr/>
        </p:nvSpPr>
        <p:spPr bwMode="auto">
          <a:xfrm>
            <a:off x="992188" y="8739188"/>
            <a:ext cx="5153025" cy="396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defTabSz="649288" eaLnBrk="1">
              <a:spcBef>
                <a:spcPts val="300"/>
              </a:spcBef>
            </a:pPr>
            <a:r>
              <a:rPr lang="nb-NO" altLang="en-US" sz="1200" i="1">
                <a:solidFill>
                  <a:srgbClr val="666666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Foto: Oda Hveem</a:t>
            </a:r>
            <a:endParaRPr lang="nb-NO" altLang="en-US"/>
          </a:p>
        </p:txBody>
      </p:sp>
      <p:sp>
        <p:nvSpPr>
          <p:cNvPr id="28678" name="AutoShape 6"/>
          <p:cNvSpPr>
            <a:spLocks/>
          </p:cNvSpPr>
          <p:nvPr/>
        </p:nvSpPr>
        <p:spPr bwMode="auto">
          <a:xfrm>
            <a:off x="3760788" y="6299200"/>
            <a:ext cx="261937" cy="7445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61960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2248" tIns="72248" rIns="72248" bIns="72248" anchor="ctr"/>
          <a:lstStyle/>
          <a:p>
            <a:endParaRPr lang="nb-NO"/>
          </a:p>
        </p:txBody>
      </p:sp>
      <p:sp>
        <p:nvSpPr>
          <p:cNvPr id="28679" name="AutoShape 7"/>
          <p:cNvSpPr>
            <a:spLocks/>
          </p:cNvSpPr>
          <p:nvPr/>
        </p:nvSpPr>
        <p:spPr bwMode="auto">
          <a:xfrm>
            <a:off x="8553450" y="3144838"/>
            <a:ext cx="3448050" cy="742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61960"/>
            </a:srgbClr>
          </a:solidFill>
          <a:ln w="9525">
            <a:noFill/>
            <a:round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Ca 80 ansatte</a:t>
            </a:r>
            <a:endParaRPr lang="nb-NO" altLang="en-US"/>
          </a:p>
        </p:txBody>
      </p:sp>
      <p:sp>
        <p:nvSpPr>
          <p:cNvPr id="28680" name="AutoShape 8"/>
          <p:cNvSpPr>
            <a:spLocks/>
          </p:cNvSpPr>
          <p:nvPr/>
        </p:nvSpPr>
        <p:spPr bwMode="auto">
          <a:xfrm>
            <a:off x="8361363" y="2038350"/>
            <a:ext cx="3640137" cy="742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61960"/>
            </a:srgbClr>
          </a:solidFill>
          <a:ln w="9525">
            <a:noFill/>
            <a:round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1150 studenter</a:t>
            </a:r>
            <a:endParaRPr lang="nb-NO" altLang="en-US"/>
          </a:p>
        </p:txBody>
      </p:sp>
      <p:sp>
        <p:nvSpPr>
          <p:cNvPr id="28681" name="AutoShape 9"/>
          <p:cNvSpPr>
            <a:spLocks/>
          </p:cNvSpPr>
          <p:nvPr/>
        </p:nvSpPr>
        <p:spPr bwMode="auto">
          <a:xfrm>
            <a:off x="-307975" y="4589463"/>
            <a:ext cx="13192125" cy="4421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61960"/>
            </a:srgbClr>
          </a:solidFill>
          <a:ln w="9525">
            <a:noFill/>
            <a:round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endParaRPr lang="nb-NO" altLang="en-US" sz="390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457200" lvl="1" indent="0" defTabSz="649288" eaLnBrk="1"/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   Økonomi og ingeniørutdanning hånd i hånd</a:t>
            </a:r>
          </a:p>
          <a:p>
            <a:pPr defTabSz="649288" eaLnBrk="1"/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</a:t>
            </a:r>
          </a:p>
          <a:p>
            <a:pPr marL="457200" lvl="1" indent="0" defTabSz="649288" eaLnBrk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Økonomer og ingeniører som “forstår” hverandre,</a:t>
            </a:r>
          </a:p>
          <a:p>
            <a:pPr defTabSz="649288" eaLnBrk="1"/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		 og som kan arbeide tverrfaglig</a:t>
            </a:r>
          </a:p>
          <a:p>
            <a:pPr marL="457200" lvl="1" indent="0" defTabSz="649288" eaLnBrk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 Felles fag, f.eks. Økonomistyring, Teknologiledelse</a:t>
            </a:r>
          </a:p>
          <a:p>
            <a:pPr marL="457200" lvl="1" indent="0" defTabSz="649288" eaLnBrk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nb-NO" altLang="en-US" sz="3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   Tverrfaglige prosjekt og bachelor oppgaver</a:t>
            </a:r>
            <a:endParaRPr lang="nb-NO" altLang="en-US"/>
          </a:p>
        </p:txBody>
      </p:sp>
      <p:sp>
        <p:nvSpPr>
          <p:cNvPr id="10251" name="AutoShape 10"/>
          <p:cNvSpPr>
            <a:spLocks/>
          </p:cNvSpPr>
          <p:nvPr/>
        </p:nvSpPr>
        <p:spPr bwMode="auto">
          <a:xfrm>
            <a:off x="0" y="728663"/>
            <a:ext cx="5519738" cy="1006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marL="457200" lvl="1" indent="0" defTabSz="649288" eaLnBrk="1"/>
            <a:r>
              <a:rPr lang="nb-NO" altLang="en-US" sz="56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Om TØL</a:t>
            </a:r>
            <a:endParaRPr lang="nb-NO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 autoUpdateAnimBg="0"/>
      <p:bldP spid="28680" grpId="0" animBg="1" autoUpdateAnimBg="0"/>
      <p:bldP spid="2868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 bwMode="auto">
      <p:bgPr>
        <a:gradFill rotWithShape="0">
          <a:gsLst>
            <a:gs pos="0">
              <a:srgbClr val="196E8C"/>
            </a:gs>
            <a:gs pos="100000">
              <a:srgbClr val="2DA5C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BG-presmal-profil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17463"/>
            <a:ext cx="12949237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1267" name="AutoShape 2"/>
          <p:cNvSpPr>
            <a:spLocks/>
          </p:cNvSpPr>
          <p:nvPr/>
        </p:nvSpPr>
        <p:spPr bwMode="auto">
          <a:xfrm>
            <a:off x="10852150" y="209550"/>
            <a:ext cx="1471613" cy="438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r" defTabSz="649288" eaLnBrk="1"/>
            <a:r>
              <a:rPr lang="nb-NO" altLang="en-US" sz="1900">
                <a:solidFill>
                  <a:srgbClr val="FFFFF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3</a:t>
            </a:r>
            <a:endParaRPr lang="nb-NO" altLang="en-US"/>
          </a:p>
        </p:txBody>
      </p:sp>
      <p:pic>
        <p:nvPicPr>
          <p:cNvPr id="11268" name="Picture 3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6063" y="342900"/>
            <a:ext cx="1647825" cy="1016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1269" name="Picture 4" descr="Kontak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788" y="1617663"/>
            <a:ext cx="555625" cy="5889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1270" name="AutoShape 5"/>
          <p:cNvSpPr>
            <a:spLocks/>
          </p:cNvSpPr>
          <p:nvPr/>
        </p:nvSpPr>
        <p:spPr bwMode="auto">
          <a:xfrm>
            <a:off x="1884363" y="1697038"/>
            <a:ext cx="3187700" cy="438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defTabSz="649288" eaLnBrk="1"/>
            <a:r>
              <a:rPr lang="nb-NO" altLang="en-US" sz="2800" b="1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KONTAKT</a:t>
            </a:r>
            <a:endParaRPr lang="nb-NO" altLang="en-US"/>
          </a:p>
        </p:txBody>
      </p:sp>
      <p:sp>
        <p:nvSpPr>
          <p:cNvPr id="11271" name="Rectangle 6"/>
          <p:cNvSpPr>
            <a:spLocks noChangeArrowheads="1"/>
          </p:cNvSpPr>
          <p:nvPr>
            <p:ph type="body" idx="1"/>
          </p:nvPr>
        </p:nvSpPr>
        <p:spPr>
          <a:xfrm>
            <a:off x="1884363" y="2371725"/>
            <a:ext cx="7634287" cy="3422650"/>
          </a:xfrm>
        </p:spPr>
        <p:txBody>
          <a:bodyPr anchor="t"/>
          <a:lstStyle/>
          <a:p>
            <a:pPr defTabSz="649288" eaLnBrk="1">
              <a:spcBef>
                <a:spcPct val="0"/>
              </a:spcBef>
            </a:pPr>
            <a:endParaRPr lang="en-US" altLang="en-US" sz="2500" smtClean="0">
              <a:solidFill>
                <a:srgbClr val="FFFFFF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11272" name="Picture 7" descr="image-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88" y="-9525"/>
            <a:ext cx="13004800" cy="9753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1273" name="AutoShape 8"/>
          <p:cNvSpPr>
            <a:spLocks/>
          </p:cNvSpPr>
          <p:nvPr/>
        </p:nvSpPr>
        <p:spPr bwMode="auto">
          <a:xfrm>
            <a:off x="10085388" y="712788"/>
            <a:ext cx="815975" cy="525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649288" eaLnBrk="1"/>
            <a:r>
              <a:rPr lang="nb-NO" altLang="en-US" sz="25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HiG</a:t>
            </a:r>
            <a:endParaRPr lang="nb-NO" altLang="en-US"/>
          </a:p>
        </p:txBody>
      </p:sp>
      <p:sp>
        <p:nvSpPr>
          <p:cNvPr id="11274" name="AutoShape 9"/>
          <p:cNvSpPr>
            <a:spLocks/>
          </p:cNvSpPr>
          <p:nvPr/>
        </p:nvSpPr>
        <p:spPr bwMode="auto">
          <a:xfrm>
            <a:off x="698500" y="433388"/>
            <a:ext cx="8358188" cy="917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algn="ctr" defTabSz="649288" eaLnBrk="1"/>
            <a:r>
              <a:rPr lang="nb-NO" altLang="en-US" sz="5100"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Studentvekst 2005-2012</a:t>
            </a:r>
            <a:endParaRPr lang="nb-NO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AAB5DE"/>
      </a:accent5>
      <a:accent6>
        <a:srgbClr val="177815"/>
      </a:accent6>
      <a:hlink>
        <a:srgbClr val="0000FF"/>
      </a:hlink>
      <a:folHlink>
        <a:srgbClr val="FF00FF"/>
      </a:folHlink>
    </a:clrScheme>
    <a:fontScheme name="Office-tema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AAB5DE"/>
      </a:accent5>
      <a:accent6>
        <a:srgbClr val="177815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25B91353701942810620D4A1329ACE" ma:contentTypeVersion="11" ma:contentTypeDescription="Opprett et nytt dokument." ma:contentTypeScope="" ma:versionID="26495aeddb34ea75d0752007d5f0b9af">
  <xsd:schema xmlns:xsd="http://www.w3.org/2001/XMLSchema" xmlns:xs="http://www.w3.org/2001/XMLSchema" xmlns:p="http://schemas.microsoft.com/office/2006/metadata/properties" xmlns:ns1="http://schemas.microsoft.com/sharepoint/v3" xmlns:ns2="9e35d77f-6acd-43cf-ac56-9ea97d22c143" targetNamespace="http://schemas.microsoft.com/office/2006/metadata/properties" ma:root="true" ma:fieldsID="a3cd0afcff1eed2bd8852e3864928932" ns1:_="" ns2:_="">
    <xsd:import namespace="http://schemas.microsoft.com/sharepoint/v3"/>
    <xsd:import namespace="9e35d77f-6acd-43cf-ac56-9ea97d22c14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DocuL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Avsender av e-post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post til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Kopi av e-post til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post fra" ma:hidden="true" ma:internalName="EmailFrom">
      <xsd:simpleType>
        <xsd:restriction base="dms:Text"/>
      </xsd:simpleType>
    </xsd:element>
    <xsd:element name="EmailSubject" ma:index="15" nillable="true" ma:displayName="Emne i e-pos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d77f-6acd-43cf-ac56-9ea97d22c143" elementFormDefault="qualified">
    <xsd:import namespace="http://schemas.microsoft.com/office/2006/documentManagement/types"/>
    <xsd:import namespace="http://schemas.microsoft.com/office/infopath/2007/PartnerControls"/>
    <xsd:element name="DocuLive" ma:index="16" nillable="true" ma:displayName="WebSak" ma:internalName="DocuLiv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 ma:index="8" ma:displayName="Kommentarer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EmailTo xmlns="http://schemas.microsoft.com/sharepoint/v3" xsi:nil="true"/>
    <DocuLive xmlns="9e35d77f-6acd-43cf-ac56-9ea97d22c14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14BE41-F589-4C99-BE8D-A55A0B2796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35d77f-6acd-43cf-ac56-9ea97d22c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8BB647-5FD3-45D0-A584-4B2CECD86A2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6CFF293-D039-4D80-B8CF-37A7DBE980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610C73-815D-4A9E-9233-031CDCB8696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907</Words>
  <Application>Microsoft Office PowerPoint</Application>
  <PresentationFormat>Egendefinert</PresentationFormat>
  <Paragraphs>245</Paragraphs>
  <Slides>32</Slides>
  <Notes>4</Notes>
  <HiddenSlides>3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42" baseType="lpstr">
      <vt:lpstr>Helvetica Light</vt:lpstr>
      <vt:lpstr>Arial</vt:lpstr>
      <vt:lpstr>Avenir</vt:lpstr>
      <vt:lpstr>Georgia</vt:lpstr>
      <vt:lpstr>Trebuchet MS</vt:lpstr>
      <vt:lpstr>Gill Sans</vt:lpstr>
      <vt:lpstr>Wingdings</vt:lpstr>
      <vt:lpstr>Calibri</vt:lpstr>
      <vt:lpstr>Noteworthy Bold</vt:lpstr>
      <vt:lpstr>Office-tema</vt:lpstr>
      <vt:lpstr>UH-sektorens samspill  med fagskolesektoren (sett fra HiG)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RBO per ansatt (forskningsintensivitet)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MASTER IN SUSTAINABLE MANUFACTURING</vt:lpstr>
      <vt:lpstr>Lysbilde 23</vt:lpstr>
      <vt:lpstr>Lysbilde 24</vt:lpstr>
      <vt:lpstr>Master – sustainable building processes </vt:lpstr>
      <vt:lpstr>Lysbilde 26</vt:lpstr>
      <vt:lpstr>Lysbilde 27</vt:lpstr>
      <vt:lpstr>Lysbilde 28</vt:lpstr>
      <vt:lpstr>Lysbilde 29</vt:lpstr>
      <vt:lpstr>Lysbilde 30</vt:lpstr>
      <vt:lpstr>Lysbilde 31</vt:lpstr>
      <vt:lpstr>Lysbilde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UH-sektorens samspill  med fagskolesektoren (sett fra HiG)</dc:title>
  <dc:creator>Torbjørn Skogsrød</dc:creator>
  <cp:lastModifiedBy>Øystein Holmedal-Hagen</cp:lastModifiedBy>
  <cp:revision>25</cp:revision>
  <cp:lastPrinted>2013-11-20T14:29:40Z</cp:lastPrinted>
  <dcterms:modified xsi:type="dcterms:W3CDTF">2013-12-05T16:34:01Z</dcterms:modified>
</cp:coreProperties>
</file>