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3"/>
  </p:notesMasterIdLst>
  <p:handoutMasterIdLst>
    <p:handoutMasterId r:id="rId14"/>
  </p:handoutMasterIdLst>
  <p:sldIdLst>
    <p:sldId id="256" r:id="rId5"/>
    <p:sldId id="346" r:id="rId6"/>
    <p:sldId id="348" r:id="rId7"/>
    <p:sldId id="347" r:id="rId8"/>
    <p:sldId id="339" r:id="rId9"/>
    <p:sldId id="351" r:id="rId10"/>
    <p:sldId id="350" r:id="rId11"/>
    <p:sldId id="296" r:id="rId12"/>
  </p:sldIdLst>
  <p:sldSz cx="9144000" cy="6858000" type="screen4x3"/>
  <p:notesSz cx="6708775" cy="983615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33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57745" autoAdjust="0"/>
  </p:normalViewPr>
  <p:slideViewPr>
    <p:cSldViewPr snapToGrid="0" snapToObjects="1">
      <p:cViewPr>
        <p:scale>
          <a:sx n="50" d="100"/>
          <a:sy n="50" d="100"/>
        </p:scale>
        <p:origin x="-1176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3"/>
    </p:cViewPr>
  </p:outlineViewPr>
  <p:notesTextViewPr>
    <p:cViewPr>
      <p:scale>
        <a:sx n="100" d="100"/>
        <a:sy n="100" d="100"/>
      </p:scale>
      <p:origin x="0" y="1212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-1836" y="-114"/>
      </p:cViewPr>
      <p:guideLst>
        <p:guide orient="horz" pos="3098"/>
        <p:guide pos="21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FOU utgifter som andel av omsorgstjenestens samlede utgifter</c:v>
                </c:pt>
              </c:strCache>
            </c:strRef>
          </c:tx>
          <c:explosion val="25"/>
          <c:cat>
            <c:strRef>
              <c:f>'Ark1'!$A$2:$A$3</c:f>
              <c:strCache>
                <c:ptCount val="2"/>
                <c:pt idx="0">
                  <c:v>  </c:v>
                </c:pt>
                <c:pt idx="1">
                  <c:v>forskning</c:v>
                </c:pt>
              </c:strCache>
            </c:strRef>
          </c:cat>
          <c:val>
            <c:numRef>
              <c:f>'Ark1'!$B$2:$B$3</c:f>
              <c:numCache>
                <c:formatCode>General</c:formatCode>
                <c:ptCount val="2"/>
                <c:pt idx="0">
                  <c:v>0.99870000000000003</c:v>
                </c:pt>
                <c:pt idx="1">
                  <c:v>1.2999999999999999E-3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00087" y="0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7316-5766-3D43-802B-589053A4F28D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42635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00087" y="9342635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453F5-24A0-EF4B-AD23-106311B03BD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1238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0087" y="0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91579-3C53-CD43-804F-179BB722BA17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4900" cy="3687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0878" y="4672171"/>
            <a:ext cx="5367020" cy="44262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42635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0087" y="9342635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ACDC6-102A-9244-96CD-7F30BA095DC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62570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518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Oppgitte</a:t>
            </a:r>
            <a:r>
              <a:rPr lang="nb-NO" baseline="0" dirty="0" smtClean="0"/>
              <a:t> problemstillinger til dette seminaret og innlegget: til dels preget av klassisk statlig tilnærming: Kommunene er trege og fragmenterte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224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Men kommunesektorens arbeidsgiverstrategi er preget av forståelse for betydningen</a:t>
            </a:r>
            <a:r>
              <a:rPr lang="nb-NO" baseline="0" dirty="0" smtClean="0"/>
              <a:t> av </a:t>
            </a:r>
            <a:r>
              <a:rPr lang="nb-NO" baseline="0" dirty="0" err="1" smtClean="0"/>
              <a:t>praksisnær</a:t>
            </a:r>
            <a:r>
              <a:rPr lang="nb-NO" baseline="0" dirty="0" smtClean="0"/>
              <a:t> forskning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8379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Og i praksis: alle kommuner – store som små</a:t>
            </a:r>
            <a:r>
              <a:rPr lang="nb-NO" baseline="0" dirty="0" smtClean="0"/>
              <a:t> – driver med kompetansehevingstiltak, selv om graden av formalisering av dette kan være varierende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82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Kunnskap og kompetanse må utvikles med kommunesektoren selv som aktør – det skal ikke være forskning </a:t>
            </a:r>
            <a:r>
              <a:rPr lang="nb-NO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kommuner, men i og </a:t>
            </a:r>
            <a:r>
              <a:rPr lang="nb-NO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kommuner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"Kommunesektorens kompetansebehov – hvordan få forskning og forskningsresultatene ut i kommunesektoren? Hvordan sikre at kompetansebehov følges opp"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første spørsmålet bør derfor ikke være hvordan vi skal få forskningsresultatene – eller kompetansen – ut i kommunene, men snarere hvordan kommunesektorens behov skal gi innspill og retning til </a:t>
            </a:r>
            <a:r>
              <a:rPr lang="nb-NO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både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forskningen og utdanningene. Kunnskapen kan nok gi svar på spørsmålene våre, men bare hvis kommunene selv får </a:t>
            </a:r>
            <a:r>
              <a:rPr lang="nb-NO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spørsmålene.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Formidling, ta i bruk. Kunnskapsbasert praksis.</a:t>
            </a: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Hvordan styrke relevant forskning og kompetansebehov? 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Bedre kunnskapsproduksjon og kunnskapsspredning: 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Gjennomgang av praksisstudiene for at kommunesektoren skal bli mer brukt som praksisarena, og etablering av veiledningsordninger som reduserer "praksissjokket"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Etablere ordninger som gjør at kommunesektoren i større grad får innflytelse på innholdet i utdanningene – dette betyr at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UoH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-sektoren må bli mer lydhøre overfor kommunesektorens behov.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Når det gjelder den planlagte nasjonale rådgivende organet for forskning i den kommunale helse- og omsorgstjenesten, har KS i tidligere innspill understreket at slik forskning må skje på kommunenes premisser for at den skal være relevant for både tjenesteytere og tjenestemottakere. </a:t>
            </a:r>
          </a:p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 smtClean="0"/>
          </a:p>
          <a:p>
            <a:pPr lvl="0"/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Universitets- og høyskolesektoren 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at UH-sektoren skal tilby oppdatert kunnskap i tråd med arbeidslivets behov så mener KS at samarbeidet mellom utdanningsinstitusjonene og kommunene i større grad enn i dag må videreutvikles og formaliseres. KS vurdering er at UH-sektoren har en for selvstendig og uavhengig rolle i å definere innholdet i utdanningene. Vi mener derfor at det bør etableres ordninger som bidrar til at kommunesektoren i større grad gis mulighet til å ivareta sine behov interesser overfor utdanningsinstitusjonene. 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Siden 2002 har regionale samarbeidsorganer vært en viktig arena for dialog og samarbeid mellom </a:t>
            </a:r>
            <a:r>
              <a:rPr lang="nb-NO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spesialisthelsetjenesten og helse- og sosialfagutdanningene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ved universiteter og høyskoler. Tilsvarende arena for koordinert samarbeid mellom utdanningene og kommunesektoren finnes ikke i dag. KS forventer at regjeringen følger opp denne utfordringen.</a:t>
            </a:r>
          </a:p>
          <a:p>
            <a:pPr lvl="0"/>
            <a:r>
              <a:rPr lang="nb-NO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Høyskoler og universiteter er nylig (2011) pålagt gjennom tildelingsbrev fra KD å etablere såkalte «Råd for samarbeid med arbeidslivet» (RSA).  Deltakere her er arbeidslivets parter, studenter, frivillige organisasjoner og andre aktører. Et overordnet mål er økt kvalitet i utdanningene. Dette er et veldig positivt initiativ som bidrar til samarbeid på overordnet nivå mellom mange aktører.. Det er også viktig med konkret samarbeid på lavere nivåer om innholdet i de helse- og sosialfaglige utdanningene slik at kommunesektorens kompetansebehov blir ivaretatt.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Godt samspill mellom forskning, utdanning og arbeidsliv er avgjørende for kvalitetsutvikling av både utdanningene og yrkesutøvelsen.    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 noen ord om kommunesektoren som praksisarena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 er opptatt av at tiden som studentene tilbringer i kommunene må oppleves som faglig tilfredsstillende og meningsfull, da studenters valg av senere arbeidssted bl.a. påvirkes av hvordan de opplever praksisundervisningen. KS er kjent med at kvaliteten på praksisundervisningen i stor grad varierer, og vi støtter at det blir foretatt en gjennomgang med sikte på økt kvalitet og relevans i praksisstudiene i helse- og sosialfaglig høyere utdannelse.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 ønsker at kommunesektoren i større grad skal bli benyttet som praksisarena. 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 mener det vil bli lettere å skaffe tilveie praksisplasser i kommunesektoren dersom finansieringsordningene for veiledet praksis blir bedre. I dag må kommunene ta imot og veilede studentene uten direkte økonomisk kompensasjon, og i noen tilfeller er kostandene knyttet til veiledet praksis for arbeidsgiver så store at det truer veiledet praksis (for eksempel i forhold til praksis i allmennmedisin i medisinstudiet). KS ønsker at det blir foretatt en gjennomgang av finansieringen av veiledet praksis. </a:t>
            </a:r>
          </a:p>
          <a:p>
            <a:pPr lvl="0"/>
            <a:r>
              <a:rPr lang="nb-NO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Innsats for utdanning og rekruttering gjennom å tilby gode praksisplasser, god veiledning og tett samarbeid med UH-sektoren bør gi direkte uttelling for praksisstedene.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456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Mht. forskningen generelt: Forskning på omsorgsfeltet er en alvorlig forsømt oppgave. Kunnskapen er utviklet om sektoren og ikke for eller med sektoren, og med altfor små ressurser </a:t>
            </a:r>
            <a:r>
              <a:rPr lang="nb-NO" dirty="0" err="1" smtClean="0"/>
              <a:t>ift</a:t>
            </a:r>
            <a:r>
              <a:rPr lang="nb-NO" dirty="0" smtClean="0"/>
              <a:t>. sektorens omfang, betydning og kompleksitet. Forskning med relevans for kommunehelsetjenesten må styrkes. Denne forskningen må være </a:t>
            </a:r>
            <a:r>
              <a:rPr lang="nb-NO" dirty="0" err="1" smtClean="0"/>
              <a:t>praksisnær</a:t>
            </a:r>
            <a:r>
              <a:rPr lang="nb-NO" dirty="0" smtClean="0"/>
              <a:t>, og den må fokusere på bl.a. tjenesteutvikling, teknologi, organisasjon og ledelse. </a:t>
            </a:r>
            <a:r>
              <a:rPr lang="nb-NO" dirty="0" err="1" smtClean="0"/>
              <a:t>Hagenutvalget</a:t>
            </a:r>
            <a:r>
              <a:rPr lang="nb-NO" dirty="0" smtClean="0"/>
              <a:t> foreslo en opptrapping av FIU-midler (forskning, innovasjon, utvikling) – KS støtter dette forslaget og forutsetter at en slik satsing tas av statlige forskningsmidler. </a:t>
            </a:r>
          </a:p>
          <a:p>
            <a:endParaRPr lang="nb-NO" dirty="0" smtClean="0"/>
          </a:p>
          <a:p>
            <a:r>
              <a:rPr lang="nb-NO" dirty="0" smtClean="0"/>
              <a:t>HOD</a:t>
            </a:r>
            <a:r>
              <a:rPr lang="nb-NO" baseline="0" dirty="0" smtClean="0"/>
              <a:t> har nylig fått et forslag fra </a:t>
            </a:r>
            <a:r>
              <a:rPr lang="nb-NO" baseline="0" dirty="0" err="1" smtClean="0"/>
              <a:t>Hdir</a:t>
            </a:r>
            <a:r>
              <a:rPr lang="nb-NO" baseline="0" dirty="0" smtClean="0"/>
              <a:t> om et nasjonalt program for implementering av velferdsteknologi.</a:t>
            </a:r>
          </a:p>
          <a:p>
            <a:r>
              <a:rPr lang="nb-NO" baseline="0" dirty="0" smtClean="0"/>
              <a:t>For KS: viktig at virkemidlene for innovasjon blir kraftige nok –og bygger på og forsterker de strukturer som allerede er etablert – som utviklingssentrene for sykehjem og hjemmetjenester – og de regionale omsorgsforskningssentrene i hver helseregion. 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Tilgang til rådgivning, kunnskap og erfaring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Risikoavlastning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Nettverk</a:t>
            </a:r>
          </a:p>
          <a:p>
            <a:pPr marL="0" indent="0">
              <a:buFontTx/>
              <a:buNone/>
            </a:pPr>
            <a:endParaRPr lang="nb-NO" baseline="0" dirty="0" smtClean="0"/>
          </a:p>
          <a:p>
            <a:pPr marL="0" indent="0">
              <a:buFontTx/>
              <a:buNone/>
            </a:pPr>
            <a:r>
              <a:rPr lang="nb-NO" baseline="0" dirty="0" smtClean="0"/>
              <a:t>Knutepunkt for kommuner, næringsliv, brukere, pårørende og FOU miljøer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564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«Småkommuneproblem» – er overkommelig. Ref. arbeidet</a:t>
            </a:r>
            <a:r>
              <a:rPr lang="nb-NO" baseline="0" dirty="0" smtClean="0"/>
              <a:t> i Finnmark, Troms og Ofoten med tjenesteavtaler mellom HF og kommuner om medvirkningsansvaret for forskning.</a:t>
            </a:r>
          </a:p>
          <a:p>
            <a:endParaRPr lang="nb-NO" baseline="0" dirty="0" smtClean="0"/>
          </a:p>
          <a:p>
            <a:r>
              <a:rPr lang="nb-NO" baseline="0" dirty="0" smtClean="0"/>
              <a:t>Også i Nord Norge: etablering av nettverk/knutepunkt mellom UH-institusjonene og regionrådene, koordinert av KS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869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dirty="0" smtClean="0"/>
              <a:t>KS rolle: 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Koordinator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Nettverk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Mener vi kjenner kommunene best </a:t>
            </a:r>
          </a:p>
          <a:p>
            <a:pPr marL="0" indent="0">
              <a:buFontTx/>
              <a:buNone/>
            </a:pPr>
            <a:endParaRPr lang="nb-NO" dirty="0" smtClean="0"/>
          </a:p>
          <a:p>
            <a:pPr marL="0" indent="0">
              <a:buFontTx/>
              <a:buNone/>
            </a:pPr>
            <a:endParaRPr lang="nb-NO" dirty="0" smtClean="0"/>
          </a:p>
        </p:txBody>
      </p:sp>
      <p:sp>
        <p:nvSpPr>
          <p:cNvPr id="2970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32" eaLnBrk="0" hangingPunct="0">
              <a:defRPr sz="2400">
                <a:solidFill>
                  <a:schemeClr val="tx1"/>
                </a:solidFill>
                <a:latin typeface="Helvetica" charset="0"/>
              </a:defRPr>
            </a:lvl1pPr>
            <a:lvl2pPr marL="742936" indent="-285744" defTabSz="920732" eaLnBrk="0" hangingPunct="0">
              <a:defRPr sz="2400">
                <a:solidFill>
                  <a:schemeClr val="tx1"/>
                </a:solidFill>
                <a:latin typeface="Helvetica" charset="0"/>
              </a:defRPr>
            </a:lvl2pPr>
            <a:lvl3pPr marL="1142978" indent="-228596" defTabSz="920732" eaLnBrk="0" hangingPunct="0">
              <a:defRPr sz="2400">
                <a:solidFill>
                  <a:schemeClr val="tx1"/>
                </a:solidFill>
                <a:latin typeface="Helvetica" charset="0"/>
              </a:defRPr>
            </a:lvl3pPr>
            <a:lvl4pPr marL="1600169" indent="-228596" defTabSz="920732" eaLnBrk="0" hangingPunct="0">
              <a:defRPr sz="2400">
                <a:solidFill>
                  <a:schemeClr val="tx1"/>
                </a:solidFill>
                <a:latin typeface="Helvetica" charset="0"/>
              </a:defRPr>
            </a:lvl4pPr>
            <a:lvl5pPr marL="2057361" indent="-228596" defTabSz="920732" eaLnBrk="0" hangingPunct="0">
              <a:defRPr sz="2400">
                <a:solidFill>
                  <a:schemeClr val="tx1"/>
                </a:solidFill>
                <a:latin typeface="Helvetica" charset="0"/>
              </a:defRPr>
            </a:lvl5pPr>
            <a:lvl6pPr marL="2514551" indent="-228596" defTabSz="92073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</a:defRPr>
            </a:lvl6pPr>
            <a:lvl7pPr marL="2971743" indent="-228596" defTabSz="92073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</a:defRPr>
            </a:lvl7pPr>
            <a:lvl8pPr marL="3428934" indent="-228596" defTabSz="92073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</a:defRPr>
            </a:lvl8pPr>
            <a:lvl9pPr marL="3886124" indent="-228596" defTabSz="92073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</a:defRPr>
            </a:lvl9pPr>
          </a:lstStyle>
          <a:p>
            <a:fld id="{CA9613FF-0016-4D84-8F06-BC69B007C32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S_Tittel mas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8170" y="2196036"/>
            <a:ext cx="7436468" cy="466880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98170" y="2794020"/>
            <a:ext cx="6400800" cy="516192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Etternavn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065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73634D28-3219-E941-92E0-F52DC949C6E6}" type="datetime1">
              <a:rPr lang="nb-NO" smtClean="0"/>
              <a:pPr/>
              <a:t>20.06.2012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26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29D1D2B5-0901-D345-8691-F4D34AE88383}" type="datetime1">
              <a:rPr lang="nb-NO" smtClean="0"/>
              <a:pPr/>
              <a:t>20.06.2012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8961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5438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27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5438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2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le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70B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anchor="ctr"/>
          <a:lstStyle/>
          <a:p>
            <a:pPr algn="r" defTabSz="914400">
              <a:defRPr/>
            </a:pPr>
            <a:r>
              <a:rPr lang="nb-NO" sz="1200" dirty="0">
                <a:solidFill>
                  <a:prstClr val="white"/>
                </a:solidFill>
              </a:rPr>
              <a:t>Helse- og omsorgsdepartementet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530225"/>
            <a:ext cx="7772400" cy="860425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679449" y="1622426"/>
            <a:ext cx="7769225" cy="4203700"/>
          </a:xfrm>
        </p:spPr>
        <p:txBody>
          <a:bodyPr/>
          <a:lstStyle>
            <a:lvl1pPr marL="269875" indent="-269875">
              <a:defRPr sz="2600" baseline="0"/>
            </a:lvl1pPr>
            <a:lvl2pPr marL="544513" indent="-185738">
              <a:defRPr sz="2400"/>
            </a:lvl2pPr>
            <a:lvl3pPr marL="801688" indent="-173038" defTabSz="804863">
              <a:defRPr sz="2200"/>
            </a:lvl3pPr>
            <a:lvl4pPr marL="987425" indent="-182563">
              <a:defRPr sz="2000"/>
            </a:lvl4pPr>
            <a:lvl5pPr marL="1165225" indent="-177800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0" y="6413500"/>
            <a:ext cx="1143000" cy="365125"/>
          </a:xfrm>
          <a:prstGeom prst="rect">
            <a:avLst/>
          </a:prstGeom>
        </p:spPr>
        <p:txBody>
          <a:bodyPr wrap="none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8CA77A-8A3C-4A77-8676-08A5E03D4E7E}" type="datetime1">
              <a:rPr lang="nb-NO">
                <a:solidFill>
                  <a:prstClr val="white"/>
                </a:solidFill>
              </a:rPr>
              <a:pPr>
                <a:defRPr/>
              </a:pPr>
              <a:t>20.06.2012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695325" y="6413500"/>
            <a:ext cx="3876675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>
                <a:solidFill>
                  <a:prstClr val="white"/>
                </a:solidFill>
                <a:latin typeface="Times New Roman" pitchFamily="18" charset="0"/>
              </a:rPr>
              <a:t>Samhandlingsreformen - fra ord til handling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27000" y="6413500"/>
            <a:ext cx="568325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455FC4-E96B-41BF-9704-5C9D33A4B49F}" type="slidenum">
              <a:rPr lang="nb-NO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0694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S_Tittel mas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8170" y="2196036"/>
            <a:ext cx="7436468" cy="466880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98170" y="2794020"/>
            <a:ext cx="6400800" cy="516192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Etternavn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 smtClean="0"/>
          </a:p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0650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26EE-D0D7-2B4D-9334-FB0EBF043DCC}" type="datetime1">
              <a:rPr lang="nb-NO" smtClean="0"/>
              <a:pPr/>
              <a:t>20.06.2012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4831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DC70-45B6-5248-9714-AE001EF67D57}" type="datetime1">
              <a:rPr lang="nb-NO" smtClean="0"/>
              <a:pPr/>
              <a:t>20.06.2012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288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DDF2-AF9E-9043-8B2A-587A6854AB37}" type="datetime1">
              <a:rPr lang="nb-NO" smtClean="0"/>
              <a:pPr/>
              <a:t>20.06.2012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055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177D-F380-4A4D-842E-5C2101813C7A}" type="datetime1">
              <a:rPr lang="nb-NO" smtClean="0"/>
              <a:pPr/>
              <a:t>20.06.2012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15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4831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56E3-28AA-5E40-BBBF-2FBFC7E67311}" type="datetime1">
              <a:rPr lang="nb-NO" smtClean="0"/>
              <a:pPr/>
              <a:t>20.06.2012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2616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0655-7A1B-1140-9658-641020A7094A}" type="datetime1">
              <a:rPr lang="nb-NO" smtClean="0"/>
              <a:pPr/>
              <a:t>20.06.2012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3354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33A-C20D-5743-8623-71C0F8E8C41B}" type="datetime1">
              <a:rPr lang="nb-NO" smtClean="0"/>
              <a:pPr/>
              <a:t>20.06.2012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4189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71D-C947-1B4F-AB1F-BDDE39ED8F77}" type="datetime1">
              <a:rPr lang="nb-NO" smtClean="0"/>
              <a:pPr/>
              <a:t>20.06.2012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2462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4D28-3219-E941-92E0-F52DC949C6E6}" type="datetime1">
              <a:rPr lang="nb-NO" smtClean="0"/>
              <a:pPr/>
              <a:t>20.06.2012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265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D2B5-0901-D345-8691-F4D34AE88383}" type="datetime1">
              <a:rPr lang="nb-NO" smtClean="0"/>
              <a:pPr/>
              <a:t>20.06.2012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8961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B1E7DC70-45B6-5248-9714-AE001EF67D57}" type="datetime1">
              <a:rPr lang="nb-NO" smtClean="0"/>
              <a:pPr/>
              <a:t>20.06.2012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288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83A8DDF2-AF9E-9043-8B2A-587A6854AB37}" type="datetime1">
              <a:rPr lang="nb-NO" smtClean="0"/>
              <a:pPr/>
              <a:t>20.06.2012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0559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2EE177D-F380-4A4D-842E-5C2101813C7A}" type="datetime1">
              <a:rPr lang="nb-NO" smtClean="0"/>
              <a:pPr/>
              <a:t>20.06.2012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1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400756E3-28AA-5E40-BBBF-2FBFC7E67311}" type="datetime1">
              <a:rPr lang="nb-NO" smtClean="0"/>
              <a:pPr/>
              <a:t>20.06.2012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261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A3240655-7A1B-1140-9658-641020A7094A}" type="datetime1">
              <a:rPr lang="nb-NO" smtClean="0"/>
              <a:pPr/>
              <a:t>20.06.2012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335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4606533A-C20D-5743-8623-71C0F8E8C41B}" type="datetime1">
              <a:rPr lang="nb-NO" smtClean="0"/>
              <a:pPr/>
              <a:t>20.06.2012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418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084D571D-C947-1B4F-AB1F-BDDE39ED8F77}" type="datetime1">
              <a:rPr lang="nb-NO" smtClean="0"/>
              <a:pPr/>
              <a:t>20.06.2012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246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92122"/>
            <a:ext cx="8229600" cy="593878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519516"/>
            <a:ext cx="82296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017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9" r:id="rId12"/>
    <p:sldLayoutId id="2147483723" r:id="rId13"/>
    <p:sldLayoutId id="2147483756" r:id="rId1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1pPr>
      <a:lvl2pPr marL="630238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2"/>
          </a:solidFill>
          <a:latin typeface="Calibri"/>
          <a:ea typeface="+mn-ea"/>
          <a:cs typeface="Calibri"/>
        </a:defRPr>
      </a:lvl2pPr>
      <a:lvl3pPr marL="982663" indent="-1793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3pPr>
      <a:lvl4pPr marL="152400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tabLst/>
        <a:defRPr sz="2000" kern="1200">
          <a:solidFill>
            <a:schemeClr val="tx2"/>
          </a:solidFill>
          <a:latin typeface="Calibri"/>
          <a:ea typeface="+mn-ea"/>
          <a:cs typeface="Calibri"/>
        </a:defRPr>
      </a:lvl4pPr>
      <a:lvl5pPr marL="197485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92122"/>
            <a:ext cx="8229600" cy="593878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519516"/>
            <a:ext cx="82296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017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1pPr>
      <a:lvl2pPr marL="630238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2"/>
          </a:solidFill>
          <a:latin typeface="Calibri"/>
          <a:ea typeface="+mn-ea"/>
          <a:cs typeface="Calibri"/>
        </a:defRPr>
      </a:lvl2pPr>
      <a:lvl3pPr marL="982663" indent="-1793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3pPr>
      <a:lvl4pPr marL="152400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tabLst/>
        <a:defRPr sz="2000" kern="1200">
          <a:solidFill>
            <a:schemeClr val="tx2"/>
          </a:solidFill>
          <a:latin typeface="Calibri"/>
          <a:ea typeface="+mn-ea"/>
          <a:cs typeface="Calibri"/>
        </a:defRPr>
      </a:lvl4pPr>
      <a:lvl5pPr marL="197485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BA6CE-277B-024A-8B1A-BE182A2883E2}" type="datetimeFigureOut">
              <a:rPr lang="nb-NO" smtClean="0"/>
              <a:pPr/>
              <a:t>20.06.2012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344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160889"/>
            <a:ext cx="8229600" cy="2965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AE0A3B8A-167A-FB47-9297-7615BADF4C5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86790" y="1390650"/>
            <a:ext cx="7960030" cy="2857500"/>
          </a:xfrm>
        </p:spPr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Kommunesektorens kompetansebehov – hvordan få forskning og forskningsresultatene ut i kommunesektoren? Hvordan sikre at kompetansebehov følges opp? 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>
          <a:xfrm>
            <a:off x="536270" y="4713266"/>
            <a:ext cx="6400800" cy="1211283"/>
          </a:xfrm>
        </p:spPr>
        <p:txBody>
          <a:bodyPr>
            <a:normAutofit fontScale="77500" lnSpcReduction="20000"/>
          </a:bodyPr>
          <a:lstStyle/>
          <a:p>
            <a:endParaRPr lang="nb-NO" dirty="0" smtClean="0"/>
          </a:p>
          <a:p>
            <a:endParaRPr lang="nb-NO" dirty="0" smtClean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Helge Eide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Direktør interessepolitikk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21.06. 2012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64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68172"/>
            <a:ext cx="8229600" cy="593878"/>
          </a:xfrm>
        </p:spPr>
        <p:txBody>
          <a:bodyPr/>
          <a:lstStyle/>
          <a:p>
            <a:pPr algn="ctr"/>
            <a:r>
              <a:rPr lang="nb-NO" dirty="0" smtClean="0"/>
              <a:t>Problemstillinger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62050"/>
            <a:ext cx="8229600" cy="5048250"/>
          </a:xfrm>
        </p:spPr>
        <p:txBody>
          <a:bodyPr>
            <a:noAutofit/>
          </a:bodyPr>
          <a:lstStyle/>
          <a:p>
            <a:r>
              <a:rPr lang="nb-NO" sz="2800" dirty="0" smtClean="0"/>
              <a:t>Hvordan skal vi få kommunene til å forske og å bruke forskningsbasert kunnskap? </a:t>
            </a:r>
          </a:p>
          <a:p>
            <a:r>
              <a:rPr lang="nb-NO" sz="2800" dirty="0" smtClean="0"/>
              <a:t>Hvordan skal vi organisere forskningssamarbeidet, særlig i de små kommunene?</a:t>
            </a:r>
          </a:p>
          <a:p>
            <a:r>
              <a:rPr lang="nb-NO" sz="2800" dirty="0" smtClean="0"/>
              <a:t>Trenger vi en ny type organisering av helse- og omsorgsforskning for å møte kunnskapsbehovet?</a:t>
            </a:r>
          </a:p>
          <a:p>
            <a:r>
              <a:rPr lang="nb-NO" sz="2800" dirty="0" smtClean="0"/>
              <a:t>Hvordan kan forskning i – og for </a:t>
            </a:r>
            <a:r>
              <a:rPr lang="nb-NO" sz="2800" dirty="0" err="1" smtClean="0"/>
              <a:t>helse-og</a:t>
            </a:r>
            <a:r>
              <a:rPr lang="nb-NO" sz="2800" dirty="0" smtClean="0"/>
              <a:t> omsorgstjenesten – og spesielt tjenesteforskning og anvendt praksisrettet forskning – gjøres kjent og implementeres, og hvilken rolle har KS i dette arbeidet?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24565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" b="5046"/>
          <a:stretch>
            <a:fillRect/>
          </a:stretch>
        </p:blipFill>
        <p:spPr bwMode="auto">
          <a:xfrm>
            <a:off x="4476751" y="627459"/>
            <a:ext cx="4210049" cy="315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866900"/>
          </a:xfrm>
        </p:spPr>
        <p:txBody>
          <a:bodyPr>
            <a:noAutofit/>
          </a:bodyPr>
          <a:lstStyle/>
          <a:p>
            <a:r>
              <a:rPr lang="nb-NO" sz="2800" dirty="0" smtClean="0"/>
              <a:t>«Nå </a:t>
            </a:r>
            <a:r>
              <a:rPr lang="nb-NO" sz="2800" dirty="0"/>
              <a:t>gjør vi læringsarbeidet i </a:t>
            </a:r>
            <a:r>
              <a:rPr lang="nb-NO" sz="2800" dirty="0" smtClean="0"/>
              <a:t>omvendt rekkefølge </a:t>
            </a:r>
            <a:r>
              <a:rPr lang="nb-NO" sz="2800" dirty="0"/>
              <a:t>(utvikling/praksis først </a:t>
            </a:r>
            <a:r>
              <a:rPr lang="nb-NO" sz="2800" dirty="0" smtClean="0"/>
              <a:t>– deretter </a:t>
            </a:r>
            <a:r>
              <a:rPr lang="nb-NO" sz="2800" dirty="0"/>
              <a:t>læringstiltak</a:t>
            </a:r>
            <a:r>
              <a:rPr lang="nb-NO" sz="2800" dirty="0" smtClean="0"/>
              <a:t>)»</a:t>
            </a:r>
            <a:endParaRPr lang="nb-NO" sz="2800" dirty="0"/>
          </a:p>
        </p:txBody>
      </p:sp>
      <p:sp>
        <p:nvSpPr>
          <p:cNvPr id="7" name="Plassholder for innhold 5"/>
          <p:cNvSpPr txBox="1">
            <a:spLocks/>
          </p:cNvSpPr>
          <p:nvPr/>
        </p:nvSpPr>
        <p:spPr>
          <a:xfrm>
            <a:off x="314324" y="545306"/>
            <a:ext cx="4114800" cy="3645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1pPr>
            <a:lvl2pPr marL="630238" indent="-2698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0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982663" indent="-1793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3pPr>
            <a:lvl4pPr marL="1524000" indent="-2698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tabLst/>
              <a:defRPr sz="20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4pPr>
            <a:lvl5pPr marL="1974850" indent="-2698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dirty="0" smtClean="0"/>
              <a:t>«Kommunene må utvikle sin praksis på bakgrunn av </a:t>
            </a:r>
            <a:r>
              <a:rPr lang="nb-NO" sz="2800" dirty="0" err="1" smtClean="0"/>
              <a:t>praksisnær</a:t>
            </a:r>
            <a:r>
              <a:rPr lang="nb-NO" sz="2800" dirty="0" smtClean="0"/>
              <a:t> forskning, og ved systematisk bearbeiding og refleksjon over egen og andres erfaringer» </a:t>
            </a:r>
          </a:p>
          <a:p>
            <a:pPr marL="0" indent="0">
              <a:buNone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97368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63372"/>
            <a:ext cx="8229600" cy="593878"/>
          </a:xfrm>
        </p:spPr>
        <p:txBody>
          <a:bodyPr/>
          <a:lstStyle/>
          <a:p>
            <a:r>
              <a:rPr lang="nb-NO" dirty="0" smtClean="0"/>
              <a:t>Følger kommunene opp kompetansebehovet?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5300" y="953114"/>
            <a:ext cx="8229600" cy="3749829"/>
          </a:xfrm>
        </p:spPr>
        <p:txBody>
          <a:bodyPr/>
          <a:lstStyle/>
          <a:p>
            <a:r>
              <a:rPr lang="nb-NO" dirty="0" smtClean="0"/>
              <a:t>Nord Norge: Det foregår kompetansehevingstiltak i 83 av 85 kommuner, knyttet til kompetanseløftet 2015</a:t>
            </a:r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501794"/>
              </p:ext>
            </p:extLst>
          </p:nvPr>
        </p:nvGraphicFramePr>
        <p:xfrm>
          <a:off x="228599" y="2425768"/>
          <a:ext cx="8496301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351"/>
                <a:gridCol w="1219200"/>
                <a:gridCol w="3079918"/>
                <a:gridCol w="1456299"/>
                <a:gridCol w="774803"/>
                <a:gridCol w="689730"/>
              </a:tblGrid>
              <a:tr h="854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chemeClr val="tx1"/>
                          </a:solidFill>
                          <a:effectLst/>
                        </a:rPr>
                        <a:t>Andel som har iverksatt</a:t>
                      </a:r>
                      <a:endParaRPr lang="nb-N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chemeClr val="tx1"/>
                          </a:solidFill>
                          <a:effectLst/>
                        </a:rPr>
                        <a:t>Andel som ikke har iverksatt, men planlegger tiltak i løpet av 2012 </a:t>
                      </a:r>
                      <a:endParaRPr lang="nb-N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solidFill>
                            <a:schemeClr val="tx1"/>
                          </a:solidFill>
                          <a:effectLst/>
                        </a:rPr>
                        <a:t>Andel som ikke har iverksatt</a:t>
                      </a:r>
                      <a:endParaRPr lang="nb-NO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solidFill>
                            <a:schemeClr val="tx1"/>
                          </a:solidFill>
                          <a:effectLst/>
                        </a:rPr>
                        <a:t>Totalt</a:t>
                      </a:r>
                      <a:endParaRPr lang="nb-NO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nb-N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73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solidFill>
                            <a:schemeClr val="tx1"/>
                          </a:solidFill>
                          <a:effectLst/>
                        </a:rPr>
                        <a:t>Demens </a:t>
                      </a:r>
                      <a:endParaRPr lang="nb-NO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81</a:t>
                      </a:r>
                      <a:endParaRPr lang="nb-N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8</a:t>
                      </a:r>
                      <a:endParaRPr lang="nb-N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11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100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84</a:t>
                      </a:r>
                      <a:endParaRPr lang="nb-N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solidFill>
                            <a:schemeClr val="tx1"/>
                          </a:solidFill>
                          <a:effectLst/>
                        </a:rPr>
                        <a:t>Kreft</a:t>
                      </a:r>
                      <a:endParaRPr lang="nb-NO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64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16</a:t>
                      </a:r>
                      <a:endParaRPr lang="nb-N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20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100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83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3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solidFill>
                            <a:schemeClr val="tx1"/>
                          </a:solidFill>
                          <a:effectLst/>
                        </a:rPr>
                        <a:t>Psykiske lidelser</a:t>
                      </a:r>
                      <a:endParaRPr lang="nb-NO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51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17</a:t>
                      </a:r>
                      <a:endParaRPr lang="nb-N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32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100</a:t>
                      </a:r>
                      <a:endParaRPr lang="nb-N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83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solidFill>
                            <a:schemeClr val="tx1"/>
                          </a:solidFill>
                          <a:effectLst/>
                        </a:rPr>
                        <a:t>Rus</a:t>
                      </a:r>
                      <a:endParaRPr lang="nb-NO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42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12</a:t>
                      </a:r>
                      <a:endParaRPr lang="nb-N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46</a:t>
                      </a:r>
                      <a:endParaRPr lang="nb-N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100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83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solidFill>
                            <a:schemeClr val="tx1"/>
                          </a:solidFill>
                          <a:effectLst/>
                        </a:rPr>
                        <a:t>Diabetes</a:t>
                      </a:r>
                      <a:endParaRPr lang="nb-NO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33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21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45</a:t>
                      </a:r>
                      <a:endParaRPr lang="nb-N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100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84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chemeClr val="tx1"/>
                          </a:solidFill>
                          <a:effectLst/>
                        </a:rPr>
                        <a:t>KOLS</a:t>
                      </a:r>
                      <a:endParaRPr lang="nb-NO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14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16</a:t>
                      </a:r>
                      <a:endParaRPr lang="nb-N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70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100</a:t>
                      </a:r>
                      <a:endParaRPr lang="nb-N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84</a:t>
                      </a:r>
                      <a:endParaRPr lang="nb-N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6750" y="1886154"/>
            <a:ext cx="8020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Tabell 7.2: Andel kommuner som har iverksatt noen kompetanseutviklingstiltak i forhold til pasienter med diagnosen KOLS, diabetes, kreft, psykiske lidelser, rus, eller demens </a:t>
            </a:r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28599" y="6115050"/>
            <a:ext cx="8458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Kilde: utkast til upublisert rapport: Kompetanseutvikling i nord-norske kommuner,  Helse-Nord, juni 2012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324242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09600"/>
          </a:xfrm>
        </p:spPr>
        <p:txBody>
          <a:bodyPr>
            <a:normAutofit/>
          </a:bodyPr>
          <a:lstStyle/>
          <a:p>
            <a:r>
              <a:rPr lang="nb-NO" b="1" dirty="0" smtClean="0"/>
              <a:t>Kommunenes kompetansebehov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5300" y="1085850"/>
            <a:ext cx="8229600" cy="5124450"/>
          </a:xfrm>
        </p:spPr>
        <p:txBody>
          <a:bodyPr>
            <a:normAutofit fontScale="25000" lnSpcReduction="20000"/>
          </a:bodyPr>
          <a:lstStyle/>
          <a:p>
            <a:endParaRPr lang="nb-NO" sz="4000" dirty="0" smtClean="0"/>
          </a:p>
          <a:p>
            <a:endParaRPr lang="nb-NO" sz="8000" dirty="0" smtClean="0"/>
          </a:p>
          <a:p>
            <a:r>
              <a:rPr lang="nb-NO" sz="8000" dirty="0" smtClean="0">
                <a:solidFill>
                  <a:schemeClr val="tx1"/>
                </a:solidFill>
              </a:rPr>
              <a:t>Kommunesektorens </a:t>
            </a:r>
            <a:r>
              <a:rPr lang="nb-NO" sz="8000" dirty="0">
                <a:solidFill>
                  <a:schemeClr val="tx1"/>
                </a:solidFill>
              </a:rPr>
              <a:t>kompetansebehov – hvordan få forskning og forskningsresultatene ut i kommunesektoren? </a:t>
            </a:r>
          </a:p>
          <a:p>
            <a:endParaRPr lang="nb-NO" sz="2600" dirty="0" smtClean="0"/>
          </a:p>
          <a:p>
            <a:r>
              <a:rPr lang="nb-NO" sz="9600" dirty="0"/>
              <a:t>Kunnskap og kompetanse må utvikles med kommunesektoren selv som aktør – det skal ikke være forskning om kommuner, men i og med kommuner</a:t>
            </a:r>
          </a:p>
          <a:p>
            <a:endParaRPr lang="nb-NO" sz="9600" dirty="0" smtClean="0"/>
          </a:p>
          <a:p>
            <a:r>
              <a:rPr lang="nb-NO" sz="9600" dirty="0" smtClean="0"/>
              <a:t>Mulige virkemidler:</a:t>
            </a:r>
          </a:p>
          <a:p>
            <a:pPr lvl="1"/>
            <a:r>
              <a:rPr lang="nb-NO" sz="9600" dirty="0" smtClean="0"/>
              <a:t>Regionale samarbeidsorganer mellom UH-sektoren og kommunesektoren</a:t>
            </a:r>
            <a:endParaRPr lang="nb-NO" sz="9600" dirty="0"/>
          </a:p>
          <a:p>
            <a:pPr lvl="1"/>
            <a:r>
              <a:rPr lang="nb-NO" sz="9600" dirty="0" smtClean="0"/>
              <a:t>Deltakelse i styrende organer for utdanningsinstitusjonene</a:t>
            </a:r>
          </a:p>
          <a:p>
            <a:pPr lvl="1"/>
            <a:r>
              <a:rPr lang="nb-NO" sz="9600" dirty="0" smtClean="0"/>
              <a:t>Juridisk forpliktelse til involvering og formelle samarbeidsorganer?</a:t>
            </a:r>
          </a:p>
          <a:p>
            <a:pPr lvl="1"/>
            <a:r>
              <a:rPr lang="nb-NO" sz="9600" dirty="0" smtClean="0"/>
              <a:t>Finansiering av veiledet praksis</a:t>
            </a:r>
          </a:p>
          <a:p>
            <a:endParaRPr lang="nb-NO" sz="4400" dirty="0"/>
          </a:p>
          <a:p>
            <a:endParaRPr lang="nb-NO" sz="2600" dirty="0"/>
          </a:p>
          <a:p>
            <a:pPr marL="0" indent="0">
              <a:buNone/>
            </a:pPr>
            <a:r>
              <a:rPr lang="nb-NO" sz="2600" dirty="0"/>
              <a:t/>
            </a:r>
            <a:br>
              <a:rPr lang="nb-NO" sz="2600" dirty="0"/>
            </a:br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28510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395183"/>
            <a:ext cx="8229600" cy="593878"/>
          </a:xfrm>
        </p:spPr>
        <p:txBody>
          <a:bodyPr/>
          <a:lstStyle/>
          <a:p>
            <a:r>
              <a:rPr lang="nb-NO" dirty="0" smtClean="0"/>
              <a:t>Ny type organisering? – Styrk eksisterende miljøer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40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Norges forskningsråd: 40 </a:t>
            </a:r>
            <a:r>
              <a:rPr lang="nb-NO" dirty="0" err="1" smtClean="0"/>
              <a:t>mill</a:t>
            </a:r>
            <a:endParaRPr lang="nb-NO" dirty="0" smtClean="0"/>
          </a:p>
          <a:p>
            <a:r>
              <a:rPr lang="nb-NO" dirty="0" smtClean="0"/>
              <a:t>Utviklingssentrene: 37 </a:t>
            </a:r>
            <a:r>
              <a:rPr lang="nb-NO" dirty="0" err="1" smtClean="0"/>
              <a:t>mill</a:t>
            </a:r>
            <a:endParaRPr lang="nb-NO" dirty="0" smtClean="0"/>
          </a:p>
          <a:p>
            <a:r>
              <a:rPr lang="nb-NO" dirty="0" err="1" smtClean="0"/>
              <a:t>Innomed</a:t>
            </a:r>
            <a:r>
              <a:rPr lang="nb-NO" dirty="0" smtClean="0"/>
              <a:t>:	7 </a:t>
            </a:r>
            <a:r>
              <a:rPr lang="nb-NO" dirty="0" err="1" smtClean="0"/>
              <a:t>mill</a:t>
            </a:r>
            <a:endParaRPr lang="nb-NO" dirty="0" smtClean="0"/>
          </a:p>
          <a:p>
            <a:r>
              <a:rPr lang="nb-NO" dirty="0" smtClean="0"/>
              <a:t>Andre (IN, regionale </a:t>
            </a:r>
            <a:r>
              <a:rPr lang="nb-NO" dirty="0" err="1" smtClean="0"/>
              <a:t>forskningsfond</a:t>
            </a:r>
            <a:r>
              <a:rPr lang="nb-NO" dirty="0" smtClean="0"/>
              <a:t>, kommuner)</a:t>
            </a: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4148634"/>
              </p:ext>
            </p:extLst>
          </p:nvPr>
        </p:nvGraphicFramePr>
        <p:xfrm>
          <a:off x="4648200" y="2286000"/>
          <a:ext cx="4038600" cy="384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1047750" y="6126163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 smtClean="0"/>
              <a:t>Kilde: NOU 2011:3 Innovasjon i omsorg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81807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49122"/>
            <a:ext cx="8229600" cy="593878"/>
          </a:xfrm>
        </p:spPr>
        <p:txBody>
          <a:bodyPr/>
          <a:lstStyle/>
          <a:p>
            <a:r>
              <a:rPr lang="nb-NO" dirty="0" smtClean="0"/>
              <a:t>Forskningssamarbeid i små kommuner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4616"/>
            <a:ext cx="8229600" cy="4719484"/>
          </a:xfrm>
          <a:ln w="38100" cmpd="thinThick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2800" dirty="0" smtClean="0"/>
              <a:t> </a:t>
            </a:r>
            <a:r>
              <a:rPr lang="nb-NO" sz="2800" b="1" dirty="0" smtClean="0"/>
              <a:t>TJENESTEAVTALE</a:t>
            </a:r>
            <a:endParaRPr lang="nb-NO" sz="2800" b="1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085850" y="2305050"/>
            <a:ext cx="23431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Helseforetak</a:t>
            </a:r>
            <a:endParaRPr lang="nb-NO" sz="2800" b="1" dirty="0"/>
          </a:p>
        </p:txBody>
      </p:sp>
      <p:sp>
        <p:nvSpPr>
          <p:cNvPr id="5" name="TekstSylinder 4"/>
          <p:cNvSpPr txBox="1"/>
          <p:nvPr/>
        </p:nvSpPr>
        <p:spPr>
          <a:xfrm>
            <a:off x="5295900" y="2305050"/>
            <a:ext cx="2362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Kommuner</a:t>
            </a:r>
            <a:endParaRPr lang="nb-NO" sz="28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85800" y="3067050"/>
            <a:ext cx="35623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sz="2000" dirty="0" smtClean="0"/>
              <a:t>Læreplasser og praksisplasser</a:t>
            </a:r>
          </a:p>
          <a:p>
            <a:pPr marL="285750" indent="-285750">
              <a:buFontTx/>
              <a:buChar char="-"/>
            </a:pPr>
            <a:r>
              <a:rPr lang="nb-NO" sz="2000" dirty="0" smtClean="0"/>
              <a:t>Spesialistutdanning</a:t>
            </a:r>
          </a:p>
          <a:p>
            <a:pPr marL="285750" indent="-285750">
              <a:buFontTx/>
              <a:buChar char="-"/>
            </a:pPr>
            <a:r>
              <a:rPr lang="nb-NO" sz="2000" dirty="0" smtClean="0"/>
              <a:t>Klinisk </a:t>
            </a:r>
            <a:r>
              <a:rPr lang="nb-NO" sz="2000" dirty="0" err="1" smtClean="0"/>
              <a:t>pasientnær</a:t>
            </a:r>
            <a:r>
              <a:rPr lang="nb-NO" sz="2000" dirty="0" smtClean="0"/>
              <a:t> forskning</a:t>
            </a:r>
          </a:p>
          <a:p>
            <a:pPr marL="285750" indent="-285750">
              <a:buFontTx/>
              <a:buChar char="-"/>
            </a:pPr>
            <a:r>
              <a:rPr lang="nb-NO" sz="2000" dirty="0" smtClean="0"/>
              <a:t>Følge opp HOD strategi for samhandlingsforskning</a:t>
            </a:r>
            <a:endParaRPr lang="nb-NO" sz="20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991100" y="3200400"/>
            <a:ext cx="35623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sz="2000" dirty="0" smtClean="0"/>
              <a:t>Følge opp HOD strategi for samhandlingsforskning, </a:t>
            </a:r>
            <a:r>
              <a:rPr lang="nb-NO" sz="2000" dirty="0" err="1" smtClean="0"/>
              <a:t>inkl</a:t>
            </a:r>
            <a:r>
              <a:rPr lang="nb-NO" sz="2000" dirty="0" smtClean="0"/>
              <a:t> veileder</a:t>
            </a:r>
          </a:p>
          <a:p>
            <a:pPr marL="285750" indent="-285750">
              <a:buFontTx/>
              <a:buChar char="-"/>
            </a:pPr>
            <a:r>
              <a:rPr lang="nb-NO" sz="2000" dirty="0" smtClean="0"/>
              <a:t>Drive praksisundervisning</a:t>
            </a:r>
          </a:p>
          <a:p>
            <a:pPr marL="285750" indent="-285750">
              <a:buFontTx/>
              <a:buChar char="-"/>
            </a:pPr>
            <a:r>
              <a:rPr lang="nb-NO" sz="2000" dirty="0" smtClean="0"/>
              <a:t>Praksisarenaer</a:t>
            </a:r>
            <a:endParaRPr lang="nb-NO" sz="20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209925" y="4831616"/>
            <a:ext cx="3562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sz="2000" dirty="0" smtClean="0"/>
              <a:t>Forskernettverk og arenaer for forskning og innovasjon</a:t>
            </a:r>
          </a:p>
          <a:p>
            <a:pPr marL="285750" indent="-285750">
              <a:buFontTx/>
              <a:buChar char="-"/>
            </a:pPr>
            <a:r>
              <a:rPr lang="nb-NO" sz="2000" dirty="0" smtClean="0"/>
              <a:t> Praksis  på tvers av tjenestenivåene</a:t>
            </a:r>
            <a:endParaRPr lang="nb-NO" sz="20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5591175" y="2176790"/>
            <a:ext cx="2362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Kommuner</a:t>
            </a:r>
            <a:endParaRPr lang="nb-NO" sz="28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867400" y="2043440"/>
            <a:ext cx="2362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Kommuner</a:t>
            </a:r>
            <a:endParaRPr lang="nb-NO" sz="28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6124575" y="1781830"/>
            <a:ext cx="2362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Kommuner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93716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/>
          <p:cNvSpPr>
            <a:spLocks noGrp="1"/>
          </p:cNvSpPr>
          <p:nvPr>
            <p:ph type="ctrTitle" idx="4294967295"/>
          </p:nvPr>
        </p:nvSpPr>
        <p:spPr>
          <a:xfrm>
            <a:off x="3429000" y="-43067"/>
            <a:ext cx="2800349" cy="2176667"/>
          </a:xfrm>
        </p:spPr>
        <p:txBody>
          <a:bodyPr>
            <a:normAutofit/>
          </a:bodyPr>
          <a:lstStyle/>
          <a:p>
            <a:r>
              <a:rPr lang="nb-NO" b="1" dirty="0" smtClean="0"/>
              <a:t>Flink med folk i første rekke</a:t>
            </a:r>
            <a:br>
              <a:rPr lang="nb-NO" b="1" dirty="0" smtClean="0"/>
            </a:br>
            <a:r>
              <a:rPr lang="nb-NO" sz="2400" dirty="0" smtClean="0"/>
              <a:t>Strategisk kompetansestyring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5" t="13490" r="23476" b="8765"/>
          <a:stretch>
            <a:fillRect/>
          </a:stretch>
        </p:blipFill>
        <p:spPr bwMode="auto">
          <a:xfrm>
            <a:off x="-9525" y="4763"/>
            <a:ext cx="3438525" cy="282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763"/>
            <a:ext cx="3181350" cy="18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orsidebil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133600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rtalbil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19500"/>
            <a:ext cx="2705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0340"/>
            <a:ext cx="1709737" cy="309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4191000" y="569595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Innovasjonsalliansen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5722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S_slidemaster">
  <a:themeElements>
    <a:clrScheme name="Custom 1">
      <a:dk1>
        <a:sysClr val="windowText" lastClr="000000"/>
      </a:dk1>
      <a:lt1>
        <a:sysClr val="window" lastClr="FFFFFF"/>
      </a:lt1>
      <a:dk2>
        <a:srgbClr val="001A58"/>
      </a:dk2>
      <a:lt2>
        <a:srgbClr val="A2A3A5"/>
      </a:lt2>
      <a:accent1>
        <a:srgbClr val="E09800"/>
      </a:accent1>
      <a:accent2>
        <a:srgbClr val="008CD3"/>
      </a:accent2>
      <a:accent3>
        <a:srgbClr val="BCCFE8"/>
      </a:accent3>
      <a:accent4>
        <a:srgbClr val="A70026"/>
      </a:accent4>
      <a:accent5>
        <a:srgbClr val="8C9B00"/>
      </a:accent5>
      <a:accent6>
        <a:srgbClr val="FF58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S_slidemaster">
  <a:themeElements>
    <a:clrScheme name="Custom 1">
      <a:dk1>
        <a:sysClr val="windowText" lastClr="000000"/>
      </a:dk1>
      <a:lt1>
        <a:sysClr val="window" lastClr="FFFFFF"/>
      </a:lt1>
      <a:dk2>
        <a:srgbClr val="001A58"/>
      </a:dk2>
      <a:lt2>
        <a:srgbClr val="A2A3A5"/>
      </a:lt2>
      <a:accent1>
        <a:srgbClr val="E09800"/>
      </a:accent1>
      <a:accent2>
        <a:srgbClr val="008CD3"/>
      </a:accent2>
      <a:accent3>
        <a:srgbClr val="BCCFE8"/>
      </a:accent3>
      <a:accent4>
        <a:srgbClr val="A70026"/>
      </a:accent4>
      <a:accent5>
        <a:srgbClr val="8C9B00"/>
      </a:accent5>
      <a:accent6>
        <a:srgbClr val="FF58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740</Words>
  <Application>Microsoft Office PowerPoint</Application>
  <PresentationFormat>Skjermfremvisning (4:3)</PresentationFormat>
  <Paragraphs>152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KS_slidemaster</vt:lpstr>
      <vt:lpstr>1_KS_slidemaster</vt:lpstr>
      <vt:lpstr>Office Theme</vt:lpstr>
      <vt:lpstr>Office Theme</vt:lpstr>
      <vt:lpstr> Kommunesektorens kompetansebehov – hvordan få forskning og forskningsresultatene ut i kommunesektoren? Hvordan sikre at kompetansebehov følges opp?   </vt:lpstr>
      <vt:lpstr>Problemstillinger</vt:lpstr>
      <vt:lpstr>PowerPoint-presentasjon</vt:lpstr>
      <vt:lpstr>Følger kommunene opp kompetansebehovet? </vt:lpstr>
      <vt:lpstr>Kommunenes kompetansebehov</vt:lpstr>
      <vt:lpstr>Ny type organisering? – Styrk eksisterende miljøer</vt:lpstr>
      <vt:lpstr>Forskningssamarbeid i små kommuner</vt:lpstr>
      <vt:lpstr>Flink med folk i første rekke Strategisk kompetansestyring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3293he</cp:lastModifiedBy>
  <cp:revision>115</cp:revision>
  <cp:lastPrinted>2012-06-15T05:34:42Z</cp:lastPrinted>
  <dcterms:created xsi:type="dcterms:W3CDTF">2012-01-12T22:02:15Z</dcterms:created>
  <dcterms:modified xsi:type="dcterms:W3CDTF">2012-06-20T21:38:20Z</dcterms:modified>
</cp:coreProperties>
</file>