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2" r:id="rId2"/>
    <p:sldId id="286" r:id="rId3"/>
    <p:sldId id="264" r:id="rId4"/>
    <p:sldId id="284" r:id="rId5"/>
    <p:sldId id="283" r:id="rId6"/>
    <p:sldId id="287" r:id="rId7"/>
    <p:sldId id="288" r:id="rId8"/>
  </p:sldIdLst>
  <p:sldSz cx="9144000" cy="6858000" type="screen4x3"/>
  <p:notesSz cx="6797675" cy="97980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FF"/>
    <a:srgbClr val="9797FF"/>
    <a:srgbClr val="7979FF"/>
    <a:srgbClr val="B2B2B2"/>
    <a:srgbClr val="EEEEEE"/>
    <a:srgbClr val="FFFFFF"/>
    <a:srgbClr val="CC99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90" y="-498"/>
      </p:cViewPr>
      <p:guideLst>
        <p:guide orient="horz" pos="1056"/>
        <p:guide pos="10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1" d="100"/>
          <a:sy n="141" d="100"/>
        </p:scale>
        <p:origin x="-102" y="-210"/>
      </p:cViewPr>
      <p:guideLst>
        <p:guide orient="horz" pos="308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defTabSz="942975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5" y="0"/>
            <a:ext cx="2944812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r" defTabSz="942975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9100"/>
            <a:ext cx="2944813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defTabSz="942975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5" y="9309100"/>
            <a:ext cx="2944812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algn="r" defTabSz="942975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8BC690F-BF29-4011-AD8D-71AF5374100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2571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4813" cy="246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  <a:spAutoFit/>
          </a:bodyPr>
          <a:lstStyle>
            <a:lvl1pPr defTabSz="942975"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5" y="2"/>
            <a:ext cx="2944812" cy="246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  <a:spAutoFit/>
          </a:bodyPr>
          <a:lstStyle>
            <a:lvl1pPr algn="r" defTabSz="942975"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9325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5" y="4652965"/>
            <a:ext cx="4984750" cy="1252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1990"/>
            <a:ext cx="2944813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  <a:spAutoFit/>
          </a:bodyPr>
          <a:lstStyle>
            <a:lvl1pPr defTabSz="942975"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5" y="9551990"/>
            <a:ext cx="2944812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  <a:spAutoFit/>
          </a:bodyPr>
          <a:lstStyle>
            <a:lvl1pPr algn="r" defTabSz="942975"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fld id="{8AEF6D97-6DD8-4DB2-B1D1-BA81F799C46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2637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DD08B20-9E23-43B6-9276-22210FB053F6}" type="slidenum">
              <a:rPr lang="nb-NO" smtClean="0"/>
              <a:pPr/>
              <a:t>1</a:t>
            </a:fld>
            <a:endParaRPr lang="nb-NO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5" y="4652965"/>
            <a:ext cx="4984750" cy="282575"/>
          </a:xfrm>
          <a:noFill/>
        </p:spPr>
        <p:txBody>
          <a:bodyPr/>
          <a:lstStyle/>
          <a:p>
            <a:endParaRPr lang="nb-N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906465" y="4652965"/>
            <a:ext cx="4984750" cy="279935"/>
          </a:xfr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EF6D97-6DD8-4DB2-B1D1-BA81F799C467}" type="slidenum">
              <a:rPr lang="nb-NO" smtClean="0"/>
              <a:pPr>
                <a:defRPr/>
              </a:pPr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1289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906465" y="4652965"/>
            <a:ext cx="4984750" cy="279935"/>
          </a:xfr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EF6D97-6DD8-4DB2-B1D1-BA81F799C467}" type="slidenum">
              <a:rPr lang="nb-NO" smtClean="0"/>
              <a:pPr>
                <a:defRPr/>
              </a:pPr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1289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906465" y="4652965"/>
            <a:ext cx="4984750" cy="279935"/>
          </a:xfr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EF6D97-6DD8-4DB2-B1D1-BA81F799C467}" type="slidenum">
              <a:rPr lang="nb-NO" smtClean="0"/>
              <a:pPr>
                <a:defRPr/>
              </a:pPr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1289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FB7886F1-11ED-45D1-A1B3-D96600ED9D9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E319D645-F489-42BB-9DFE-CF14FEB6243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tel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iagram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nb-NO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94E4F993-3F3F-4056-A7ED-F0FF6CEBDAE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830647CA-E997-448C-B771-715191233DA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1D2331F1-B64D-490C-BBF8-712D38F0B95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F10E77B8-7990-463A-B23F-0635323C017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637BE9AD-3FC7-477C-9245-344769E71A7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0625817B-A7FC-4FC9-A1C0-169D8674491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4A34BF47-A994-401E-B695-D07BC8B6BD8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50AD5A21-D9BE-4843-B630-37E19EFDDE0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4A23C58E-97FE-4FF8-A312-C93846B05E2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50000">
              <a:schemeClr val="hlink">
                <a:gamma/>
                <a:shade val="78824"/>
                <a:invGamma/>
              </a:schemeClr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 userDrawn="1"/>
        </p:nvSpPr>
        <p:spPr>
          <a:xfrm>
            <a:off x="1531938" y="6248400"/>
            <a:ext cx="5903912" cy="6111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  <a:defRPr/>
            </a:pPr>
            <a:endParaRPr lang="nb-NO" dirty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 i malen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1" name="Picture 12" descr="lady"/>
            <p:cNvPicPr>
              <a:picLocks noChangeAspect="1" noChangeArrowheads="1"/>
            </p:cNvPicPr>
            <p:nvPr/>
          </p:nvPicPr>
          <p:blipFill>
            <a:blip r:embed="rId14">
              <a:lum bright="14000" contrast="-40000"/>
            </a:blip>
            <a:srcRect/>
            <a:stretch>
              <a:fillRect/>
            </a:stretch>
          </p:blipFill>
          <p:spPr bwMode="auto">
            <a:xfrm>
              <a:off x="0" y="0"/>
              <a:ext cx="97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13" descr="Lady2 kopi"/>
            <p:cNvPicPr>
              <a:picLocks noChangeAspect="1" noChangeArrowheads="1"/>
            </p:cNvPicPr>
            <p:nvPr/>
          </p:nvPicPr>
          <p:blipFill>
            <a:blip r:embed="rId15">
              <a:lum bright="14000" contrast="-40000"/>
            </a:blip>
            <a:srcRect/>
            <a:stretch>
              <a:fillRect/>
            </a:stretch>
          </p:blipFill>
          <p:spPr bwMode="auto">
            <a:xfrm>
              <a:off x="4684" y="0"/>
              <a:ext cx="1076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0" name="Bilde 2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3132138" y="6318250"/>
            <a:ext cx="26304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Marlett" pitchFamily="2" charset="2"/>
        <a:buChar char="4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205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6390" name="Picture 2052" descr="lady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97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1" name="Picture 2053" descr="Lady2 kopi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84" y="0"/>
              <a:ext cx="1076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386" name="Rectangle 2050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140968"/>
            <a:ext cx="9144000" cy="1727200"/>
          </a:xfrm>
        </p:spPr>
        <p:txBody>
          <a:bodyPr/>
          <a:lstStyle/>
          <a:p>
            <a:r>
              <a:rPr lang="nb-NO" sz="2800" dirty="0" smtClean="0"/>
              <a:t>Hvordan kan </a:t>
            </a:r>
            <a:br>
              <a:rPr lang="nb-NO" sz="2800" dirty="0" smtClean="0"/>
            </a:br>
            <a:r>
              <a:rPr lang="nb-NO" sz="2800" dirty="0"/>
              <a:t>i</a:t>
            </a:r>
            <a:r>
              <a:rPr lang="nb-NO" sz="2800" dirty="0" smtClean="0"/>
              <a:t>nstituttsektorens fortrinn</a:t>
            </a:r>
            <a:br>
              <a:rPr lang="nb-NO" sz="2800" dirty="0" smtClean="0"/>
            </a:br>
            <a:r>
              <a:rPr lang="nb-NO" sz="2800" dirty="0" smtClean="0"/>
              <a:t>i samhandling med UH-sektoren</a:t>
            </a:r>
            <a:br>
              <a:rPr lang="nb-NO" sz="2800" dirty="0" smtClean="0"/>
            </a:br>
            <a:r>
              <a:rPr lang="nb-NO" sz="2800" dirty="0" smtClean="0"/>
              <a:t>bidra i løsningen</a:t>
            </a:r>
            <a:br>
              <a:rPr lang="nb-NO" sz="2800" dirty="0" smtClean="0"/>
            </a:br>
            <a:r>
              <a:rPr lang="nb-NO" sz="2800" dirty="0" smtClean="0"/>
              <a:t>av Omsorgstjenestenes behov</a:t>
            </a:r>
            <a:br>
              <a:rPr lang="nb-NO" sz="2800" dirty="0" smtClean="0"/>
            </a:br>
            <a:r>
              <a:rPr lang="nb-NO" sz="2800" dirty="0"/>
              <a:t/>
            </a:r>
            <a:br>
              <a:rPr lang="nb-NO" sz="2800" dirty="0"/>
            </a:br>
            <a:r>
              <a:rPr lang="nb-NO" sz="1800" dirty="0" smtClean="0"/>
              <a:t>Eller – også - </a:t>
            </a:r>
            <a:br>
              <a:rPr lang="nb-NO" sz="1800" dirty="0" smtClean="0"/>
            </a:br>
            <a:r>
              <a:rPr lang="nb-NO" sz="1800" dirty="0" smtClean="0"/>
              <a:t>Hvorfor det er en så god idé at </a:t>
            </a:r>
            <a:br>
              <a:rPr lang="nb-NO" sz="1800" dirty="0" smtClean="0"/>
            </a:br>
            <a:r>
              <a:rPr lang="nb-NO" sz="1800" dirty="0" smtClean="0"/>
              <a:t>NOVA og Arbeidsforskningsinstituttet</a:t>
            </a:r>
            <a:br>
              <a:rPr lang="nb-NO" sz="1800" dirty="0" smtClean="0"/>
            </a:br>
            <a:r>
              <a:rPr lang="nb-NO" sz="1800" dirty="0" smtClean="0"/>
              <a:t>integrerer seg i et nytt</a:t>
            </a:r>
            <a:br>
              <a:rPr lang="nb-NO" sz="1800" dirty="0" smtClean="0"/>
            </a:br>
            <a:r>
              <a:rPr lang="nb-NO" sz="1800" dirty="0" smtClean="0"/>
              <a:t> universitet for velferdsstaten.. </a:t>
            </a:r>
            <a:endParaRPr lang="nb-NO" sz="2800" dirty="0" smtClean="0"/>
          </a:p>
        </p:txBody>
      </p:sp>
      <p:sp>
        <p:nvSpPr>
          <p:cNvPr id="16387" name="Text Box 2057"/>
          <p:cNvSpPr txBox="1">
            <a:spLocks noChangeArrowheads="1"/>
          </p:cNvSpPr>
          <p:nvPr/>
        </p:nvSpPr>
        <p:spPr bwMode="auto">
          <a:xfrm>
            <a:off x="1600200" y="188640"/>
            <a:ext cx="5791200" cy="51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nb-NO" sz="1400" i="1" dirty="0">
                <a:solidFill>
                  <a:schemeClr val="tx1"/>
                </a:solidFill>
              </a:rPr>
              <a:t/>
            </a:r>
            <a:br>
              <a:rPr lang="nb-NO" sz="1400" i="1" dirty="0">
                <a:solidFill>
                  <a:schemeClr val="tx1"/>
                </a:solidFill>
              </a:rPr>
            </a:br>
            <a:r>
              <a:rPr lang="nb-NO" sz="2000" b="1" i="1" dirty="0" smtClean="0">
                <a:solidFill>
                  <a:schemeClr val="tx1"/>
                </a:solidFill>
              </a:rPr>
              <a:t>Direktør Kåre Hagen</a:t>
            </a:r>
            <a:endParaRPr lang="nb-NO" sz="2000" b="1" i="1" dirty="0">
              <a:solidFill>
                <a:schemeClr val="tx1"/>
              </a:solidFill>
            </a:endParaRPr>
          </a:p>
        </p:txBody>
      </p:sp>
      <p:pic>
        <p:nvPicPr>
          <p:cNvPr id="16388" name="Bilde 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45544" y="821036"/>
            <a:ext cx="41005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2801809" y="476672"/>
            <a:ext cx="44550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solidFill>
                  <a:schemeClr val="tx1"/>
                </a:solidFill>
              </a:rPr>
              <a:t>En markedsorientert instituttsektor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5656260" y="1700808"/>
            <a:ext cx="355900" cy="93610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b-NO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TekstSylinder 8"/>
          <p:cNvSpPr txBox="1"/>
          <p:nvPr/>
        </p:nvSpPr>
        <p:spPr>
          <a:xfrm>
            <a:off x="2605513" y="941432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Empiri: Nær-</a:t>
            </a:r>
          </a:p>
          <a:p>
            <a:pPr algn="ctr"/>
            <a:r>
              <a:rPr lang="nb-NO" sz="1600" b="1" dirty="0">
                <a:solidFill>
                  <a:schemeClr val="tx1"/>
                </a:solidFill>
              </a:rPr>
              <a:t>k</a:t>
            </a:r>
            <a:r>
              <a:rPr lang="nb-NO" sz="1600" b="1" dirty="0" smtClean="0">
                <a:solidFill>
                  <a:schemeClr val="tx1"/>
                </a:solidFill>
              </a:rPr>
              <a:t>ontakt </a:t>
            </a:r>
            <a:r>
              <a:rPr lang="nb-NO" sz="1600" b="1" dirty="0" smtClean="0">
                <a:solidFill>
                  <a:schemeClr val="tx1"/>
                </a:solidFill>
              </a:rPr>
              <a:t>med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praksisfeltet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11" name="TekstSylinder 10"/>
          <p:cNvSpPr txBox="1"/>
          <p:nvPr/>
        </p:nvSpPr>
        <p:spPr>
          <a:xfrm>
            <a:off x="4274969" y="950822"/>
            <a:ext cx="15087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Agenda: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Problemstyrt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tverrfaglighet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12" name="TekstSylinder 11"/>
          <p:cNvSpPr txBox="1"/>
          <p:nvPr/>
        </p:nvSpPr>
        <p:spPr>
          <a:xfrm>
            <a:off x="5976300" y="941432"/>
            <a:ext cx="15311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Organisering: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Lettbeint og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fleksibel</a:t>
            </a:r>
          </a:p>
        </p:txBody>
      </p:sp>
    </p:spTree>
    <p:extLst>
      <p:ext uri="{BB962C8B-B14F-4D97-AF65-F5344CB8AC3E}">
        <p14:creationId xmlns:p14="http://schemas.microsoft.com/office/powerpoint/2010/main" val="393955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2801809" y="476672"/>
            <a:ext cx="44550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solidFill>
                  <a:schemeClr val="tx1"/>
                </a:solidFill>
              </a:rPr>
              <a:t>En markedsorientert instituttsektor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5656260" y="1700808"/>
            <a:ext cx="355900" cy="93610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b-NO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TekstSylinder 8"/>
          <p:cNvSpPr txBox="1"/>
          <p:nvPr/>
        </p:nvSpPr>
        <p:spPr>
          <a:xfrm>
            <a:off x="2605513" y="941432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Empiri: Nær-</a:t>
            </a:r>
          </a:p>
          <a:p>
            <a:pPr algn="ctr"/>
            <a:r>
              <a:rPr lang="nb-NO" sz="1600" b="1" dirty="0">
                <a:solidFill>
                  <a:schemeClr val="tx1"/>
                </a:solidFill>
              </a:rPr>
              <a:t>k</a:t>
            </a:r>
            <a:r>
              <a:rPr lang="nb-NO" sz="1600" b="1" dirty="0" smtClean="0">
                <a:solidFill>
                  <a:schemeClr val="tx1"/>
                </a:solidFill>
              </a:rPr>
              <a:t>ontakt </a:t>
            </a:r>
            <a:r>
              <a:rPr lang="nb-NO" sz="1600" b="1" dirty="0" smtClean="0">
                <a:solidFill>
                  <a:schemeClr val="tx1"/>
                </a:solidFill>
              </a:rPr>
              <a:t>med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praksisfeltet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11" name="TekstSylinder 10"/>
          <p:cNvSpPr txBox="1"/>
          <p:nvPr/>
        </p:nvSpPr>
        <p:spPr>
          <a:xfrm>
            <a:off x="4274969" y="950822"/>
            <a:ext cx="15087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Agenda: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Problemstyrt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tverrfaglighet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12" name="TekstSylinder 11"/>
          <p:cNvSpPr txBox="1"/>
          <p:nvPr/>
        </p:nvSpPr>
        <p:spPr>
          <a:xfrm>
            <a:off x="5976300" y="941432"/>
            <a:ext cx="15311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Organisering: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Lettbeint og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fleksibel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160817" y="1916832"/>
            <a:ext cx="187583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>
                <a:solidFill>
                  <a:srgbClr val="00B050"/>
                </a:solidFill>
              </a:rPr>
              <a:t>Barnevern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Oppvekst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Skole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Arbeids-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Inkludering</a:t>
            </a:r>
          </a:p>
          <a:p>
            <a:r>
              <a:rPr lang="nb-NO" b="1" dirty="0" err="1" smtClean="0">
                <a:solidFill>
                  <a:srgbClr val="00B050"/>
                </a:solidFill>
              </a:rPr>
              <a:t>Mestering</a:t>
            </a:r>
            <a:endParaRPr lang="nb-NO" b="1" dirty="0" smtClean="0">
              <a:solidFill>
                <a:srgbClr val="00B050"/>
              </a:solidFill>
            </a:endParaRPr>
          </a:p>
          <a:p>
            <a:r>
              <a:rPr lang="nb-NO" b="1" dirty="0" err="1" smtClean="0">
                <a:solidFill>
                  <a:srgbClr val="00B050"/>
                </a:solidFill>
              </a:rPr>
              <a:t>Habilitering</a:t>
            </a:r>
            <a:endParaRPr lang="nb-NO" b="1" dirty="0" smtClean="0">
              <a:solidFill>
                <a:srgbClr val="00B050"/>
              </a:solidFill>
            </a:endParaRPr>
          </a:p>
          <a:p>
            <a:r>
              <a:rPr lang="nb-NO" b="1" dirty="0" smtClean="0">
                <a:solidFill>
                  <a:srgbClr val="00B050"/>
                </a:solidFill>
              </a:rPr>
              <a:t>Helse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Omsorg</a:t>
            </a:r>
          </a:p>
          <a:p>
            <a:endParaRPr lang="nb-NO" dirty="0"/>
          </a:p>
        </p:txBody>
      </p:sp>
      <p:sp>
        <p:nvSpPr>
          <p:cNvPr id="2" name="Oppoverbøyd pil 1"/>
          <p:cNvSpPr/>
          <p:nvPr/>
        </p:nvSpPr>
        <p:spPr bwMode="auto">
          <a:xfrm>
            <a:off x="3347864" y="2780928"/>
            <a:ext cx="2160240" cy="1512168"/>
          </a:xfrm>
          <a:prstGeom prst="bentUp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b-NO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" name="Oppoverbøyd pil 2"/>
          <p:cNvSpPr/>
          <p:nvPr/>
        </p:nvSpPr>
        <p:spPr bwMode="auto">
          <a:xfrm rot="5400000" flipV="1">
            <a:off x="2892365" y="2220250"/>
            <a:ext cx="2452412" cy="2633524"/>
          </a:xfrm>
          <a:prstGeom prst="bentUp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b-NO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2801809" y="476672"/>
            <a:ext cx="44550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solidFill>
                  <a:schemeClr val="tx1"/>
                </a:solidFill>
              </a:rPr>
              <a:t>En markedsorientert instituttsektor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5656260" y="1700808"/>
            <a:ext cx="355900" cy="93610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b-NO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TekstSylinder 8"/>
          <p:cNvSpPr txBox="1"/>
          <p:nvPr/>
        </p:nvSpPr>
        <p:spPr>
          <a:xfrm>
            <a:off x="2605513" y="941432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Empiri: Nær-</a:t>
            </a:r>
          </a:p>
          <a:p>
            <a:pPr algn="ctr"/>
            <a:r>
              <a:rPr lang="nb-NO" sz="1600" b="1" dirty="0">
                <a:solidFill>
                  <a:schemeClr val="tx1"/>
                </a:solidFill>
              </a:rPr>
              <a:t>k</a:t>
            </a:r>
            <a:r>
              <a:rPr lang="nb-NO" sz="1600" b="1" dirty="0" smtClean="0">
                <a:solidFill>
                  <a:schemeClr val="tx1"/>
                </a:solidFill>
              </a:rPr>
              <a:t>ontakt </a:t>
            </a:r>
            <a:r>
              <a:rPr lang="nb-NO" sz="1600" b="1" dirty="0" smtClean="0">
                <a:solidFill>
                  <a:schemeClr val="tx1"/>
                </a:solidFill>
              </a:rPr>
              <a:t>med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praksisfeltet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11" name="TekstSylinder 10"/>
          <p:cNvSpPr txBox="1"/>
          <p:nvPr/>
        </p:nvSpPr>
        <p:spPr>
          <a:xfrm>
            <a:off x="4274969" y="950822"/>
            <a:ext cx="15087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Agenda: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Problemstyrt 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tverrfaglighet</a:t>
            </a:r>
            <a:endParaRPr lang="nb-NO" sz="1600" b="1" dirty="0">
              <a:solidFill>
                <a:schemeClr val="tx1"/>
              </a:solidFill>
            </a:endParaRPr>
          </a:p>
        </p:txBody>
      </p:sp>
      <p:sp>
        <p:nvSpPr>
          <p:cNvPr id="12" name="TekstSylinder 11"/>
          <p:cNvSpPr txBox="1"/>
          <p:nvPr/>
        </p:nvSpPr>
        <p:spPr>
          <a:xfrm>
            <a:off x="5976300" y="941432"/>
            <a:ext cx="15311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Organisering: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Lettbeint og</a:t>
            </a:r>
          </a:p>
          <a:p>
            <a:pPr algn="ctr"/>
            <a:r>
              <a:rPr lang="nb-NO" sz="1600" b="1" dirty="0" smtClean="0">
                <a:solidFill>
                  <a:schemeClr val="tx1"/>
                </a:solidFill>
              </a:rPr>
              <a:t>fleksibel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160817" y="1916832"/>
            <a:ext cx="187583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>
                <a:solidFill>
                  <a:srgbClr val="00B050"/>
                </a:solidFill>
              </a:rPr>
              <a:t>Barnevern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Oppvekst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Skole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Arbeids-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Inkludering</a:t>
            </a:r>
          </a:p>
          <a:p>
            <a:r>
              <a:rPr lang="nb-NO" b="1" dirty="0" err="1" smtClean="0">
                <a:solidFill>
                  <a:srgbClr val="00B050"/>
                </a:solidFill>
              </a:rPr>
              <a:t>Mestering</a:t>
            </a:r>
            <a:endParaRPr lang="nb-NO" b="1" dirty="0" smtClean="0">
              <a:solidFill>
                <a:srgbClr val="00B050"/>
              </a:solidFill>
            </a:endParaRPr>
          </a:p>
          <a:p>
            <a:r>
              <a:rPr lang="nb-NO" b="1" dirty="0" err="1" smtClean="0">
                <a:solidFill>
                  <a:srgbClr val="00B050"/>
                </a:solidFill>
              </a:rPr>
              <a:t>Habilitering</a:t>
            </a:r>
            <a:endParaRPr lang="nb-NO" b="1" dirty="0" smtClean="0">
              <a:solidFill>
                <a:srgbClr val="00B050"/>
              </a:solidFill>
            </a:endParaRPr>
          </a:p>
          <a:p>
            <a:r>
              <a:rPr lang="nb-NO" b="1" dirty="0" smtClean="0">
                <a:solidFill>
                  <a:srgbClr val="00B050"/>
                </a:solidFill>
              </a:rPr>
              <a:t>Helse</a:t>
            </a:r>
          </a:p>
          <a:p>
            <a:r>
              <a:rPr lang="nb-NO" b="1" dirty="0" smtClean="0">
                <a:solidFill>
                  <a:srgbClr val="00B050"/>
                </a:solidFill>
              </a:rPr>
              <a:t>Omsorg</a:t>
            </a:r>
          </a:p>
          <a:p>
            <a:endParaRPr lang="nb-NO" dirty="0"/>
          </a:p>
        </p:txBody>
      </p:sp>
      <p:sp>
        <p:nvSpPr>
          <p:cNvPr id="13" name="TekstSylinder 12"/>
          <p:cNvSpPr txBox="1"/>
          <p:nvPr/>
        </p:nvSpPr>
        <p:spPr>
          <a:xfrm>
            <a:off x="2339752" y="2035981"/>
            <a:ext cx="569899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nb-NO" b="1" dirty="0" smtClean="0">
                <a:solidFill>
                  <a:srgbClr val="C00000"/>
                </a:solidFill>
              </a:rPr>
              <a:t>Utdanningsinnhold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nb-NO" sz="1800" b="1" i="1" dirty="0" smtClean="0">
                <a:solidFill>
                  <a:srgbClr val="C00000"/>
                </a:solidFill>
              </a:rPr>
              <a:t>Undervisning, lærebøker, veiledning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nb-NO" sz="800" b="1" i="1" dirty="0">
              <a:solidFill>
                <a:srgbClr val="C0000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nb-NO" b="1" dirty="0" smtClean="0">
                <a:solidFill>
                  <a:srgbClr val="C00000"/>
                </a:solidFill>
              </a:rPr>
              <a:t>Identifisere og spre beste praksis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nb-NO" sz="1800" b="1" i="1" dirty="0" smtClean="0">
                <a:solidFill>
                  <a:srgbClr val="C00000"/>
                </a:solidFill>
              </a:rPr>
              <a:t>Evaluering, sammenfatte, formidle, veikart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nb-NO" sz="800" b="1" i="1" dirty="0">
              <a:solidFill>
                <a:srgbClr val="C0000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nb-NO" b="1" dirty="0" err="1" smtClean="0">
                <a:solidFill>
                  <a:srgbClr val="C00000"/>
                </a:solidFill>
              </a:rPr>
              <a:t>Rådgi</a:t>
            </a:r>
            <a:r>
              <a:rPr lang="nb-NO" b="1" dirty="0" smtClean="0">
                <a:solidFill>
                  <a:srgbClr val="C00000"/>
                </a:solidFill>
              </a:rPr>
              <a:t> ved </a:t>
            </a:r>
            <a:r>
              <a:rPr lang="nb-NO" b="1" dirty="0" smtClean="0">
                <a:solidFill>
                  <a:srgbClr val="C00000"/>
                </a:solidFill>
              </a:rPr>
              <a:t>utføring </a:t>
            </a:r>
            <a:r>
              <a:rPr lang="nb-NO" b="1" dirty="0" smtClean="0">
                <a:solidFill>
                  <a:srgbClr val="C00000"/>
                </a:solidFill>
              </a:rPr>
              <a:t>av </a:t>
            </a:r>
            <a:r>
              <a:rPr lang="nb-NO" b="1" dirty="0" smtClean="0">
                <a:solidFill>
                  <a:srgbClr val="C00000"/>
                </a:solidFill>
              </a:rPr>
              <a:t>forsøk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nb-NO" sz="1800" b="1" i="1" dirty="0" smtClean="0">
                <a:solidFill>
                  <a:srgbClr val="C00000"/>
                </a:solidFill>
              </a:rPr>
              <a:t>Så kunnskap blir sikker og generaliserbar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nb-NO" sz="800" b="1" dirty="0">
              <a:solidFill>
                <a:srgbClr val="C0000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nb-NO" b="1" dirty="0" smtClean="0">
                <a:solidFill>
                  <a:srgbClr val="C00000"/>
                </a:solidFill>
              </a:rPr>
              <a:t>Partner i innovasjonsprosjekter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nb-NO" sz="2000" b="1" i="1" dirty="0" smtClean="0">
                <a:solidFill>
                  <a:srgbClr val="C00000"/>
                </a:solidFill>
              </a:rPr>
              <a:t>For søking etter neste praksis</a:t>
            </a:r>
            <a:endParaRPr lang="nb-NO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47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403648" y="1412776"/>
            <a:ext cx="6624736" cy="4248472"/>
          </a:xfrm>
        </p:spPr>
        <p:txBody>
          <a:bodyPr/>
          <a:lstStyle/>
          <a:p>
            <a:r>
              <a:rPr lang="nb-NO" sz="2400" b="1" dirty="0"/>
              <a:t>Institusjonelle </a:t>
            </a:r>
            <a:r>
              <a:rPr lang="nb-NO" sz="2400" b="1" dirty="0" smtClean="0"/>
              <a:t>hindre</a:t>
            </a:r>
          </a:p>
          <a:p>
            <a:pPr lvl="1"/>
            <a:r>
              <a:rPr lang="nb-NO" sz="1600" b="1" dirty="0"/>
              <a:t>fristillingen av institutter gikk for </a:t>
            </a:r>
            <a:r>
              <a:rPr lang="nb-NO" sz="1600" b="1" dirty="0" smtClean="0"/>
              <a:t>langt</a:t>
            </a:r>
          </a:p>
          <a:p>
            <a:pPr lvl="1"/>
            <a:r>
              <a:rPr lang="nb-NO" sz="1600" b="1" dirty="0" smtClean="0"/>
              <a:t>krevende </a:t>
            </a:r>
            <a:r>
              <a:rPr lang="nb-NO" sz="1600" b="1" dirty="0"/>
              <a:t>kunder ble til usikre </a:t>
            </a:r>
            <a:r>
              <a:rPr lang="nb-NO" sz="1600" b="1" dirty="0" smtClean="0"/>
              <a:t>kunder</a:t>
            </a:r>
          </a:p>
          <a:p>
            <a:pPr lvl="1"/>
            <a:r>
              <a:rPr lang="nb-NO" sz="1600" b="1" dirty="0" smtClean="0"/>
              <a:t>samfunnsoppdraget </a:t>
            </a:r>
            <a:r>
              <a:rPr lang="nb-NO" sz="1600" b="1" dirty="0"/>
              <a:t>ble </a:t>
            </a:r>
            <a:r>
              <a:rPr lang="nb-NO" sz="1600" b="1" dirty="0" smtClean="0"/>
              <a:t>diffust</a:t>
            </a:r>
          </a:p>
          <a:p>
            <a:pPr lvl="1"/>
            <a:endParaRPr lang="nb-NO" sz="800" b="1" dirty="0" smtClean="0"/>
          </a:p>
          <a:p>
            <a:r>
              <a:rPr lang="nb-NO" sz="2400" b="1" dirty="0" smtClean="0"/>
              <a:t>Økonomiske hindre</a:t>
            </a:r>
          </a:p>
          <a:p>
            <a:pPr lvl="1"/>
            <a:r>
              <a:rPr lang="nb-NO" sz="1600" b="1" dirty="0" smtClean="0"/>
              <a:t>korte </a:t>
            </a:r>
            <a:r>
              <a:rPr lang="nb-NO" sz="1600" b="1" dirty="0"/>
              <a:t>oppdrag hindrer </a:t>
            </a:r>
            <a:r>
              <a:rPr lang="nb-NO" sz="1600" b="1" dirty="0" smtClean="0"/>
              <a:t>spesialisering</a:t>
            </a:r>
          </a:p>
          <a:p>
            <a:pPr lvl="1"/>
            <a:r>
              <a:rPr lang="nb-NO" sz="1600" b="1" dirty="0" smtClean="0"/>
              <a:t>inntektssystemet </a:t>
            </a:r>
            <a:r>
              <a:rPr lang="nb-NO" sz="1600" b="1" dirty="0"/>
              <a:t>taler med to </a:t>
            </a:r>
            <a:r>
              <a:rPr lang="nb-NO" sz="1600" b="1" dirty="0" smtClean="0"/>
              <a:t>tunger</a:t>
            </a:r>
          </a:p>
          <a:p>
            <a:pPr lvl="1"/>
            <a:r>
              <a:rPr lang="nb-NO" sz="1600" b="1" dirty="0" smtClean="0"/>
              <a:t>UH-sektor (tror </a:t>
            </a:r>
            <a:r>
              <a:rPr lang="nb-NO" sz="1600" b="1" dirty="0"/>
              <a:t>d</a:t>
            </a:r>
            <a:r>
              <a:rPr lang="nb-NO" sz="1600" b="1" dirty="0" smtClean="0"/>
              <a:t>e) kan få kompetansen billigere</a:t>
            </a:r>
          </a:p>
          <a:p>
            <a:pPr lvl="1"/>
            <a:endParaRPr lang="nb-NO" sz="800" b="1" dirty="0" smtClean="0"/>
          </a:p>
          <a:p>
            <a:r>
              <a:rPr lang="nb-NO" sz="2400" b="1" dirty="0" smtClean="0"/>
              <a:t>Kulturelle hindre</a:t>
            </a:r>
          </a:p>
          <a:p>
            <a:pPr lvl="1"/>
            <a:r>
              <a:rPr lang="nb-NO" sz="1600" b="1" dirty="0" smtClean="0"/>
              <a:t>Tellekantene fostrer motsetning til relevans</a:t>
            </a:r>
          </a:p>
          <a:p>
            <a:pPr lvl="1"/>
            <a:r>
              <a:rPr lang="nb-NO" sz="1600" b="1" dirty="0" smtClean="0"/>
              <a:t>Mer akademisk snobberi , internasjonaliseringshysteri</a:t>
            </a:r>
          </a:p>
          <a:p>
            <a:pPr lvl="1"/>
            <a:r>
              <a:rPr lang="nb-NO" sz="1600" b="1" dirty="0" smtClean="0"/>
              <a:t>Nye generasjoner forskere, mindre bredt orientert</a:t>
            </a:r>
          </a:p>
          <a:p>
            <a:pPr lvl="1"/>
            <a:endParaRPr lang="nb-NO" sz="1600" dirty="0"/>
          </a:p>
        </p:txBody>
      </p:sp>
      <p:sp>
        <p:nvSpPr>
          <p:cNvPr id="4" name="Tittel 3"/>
          <p:cNvSpPr txBox="1">
            <a:spLocks noGrp="1"/>
          </p:cNvSpPr>
          <p:nvPr>
            <p:ph type="title"/>
          </p:nvPr>
        </p:nvSpPr>
        <p:spPr>
          <a:xfrm>
            <a:off x="1403648" y="620688"/>
            <a:ext cx="6309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>
                <a:solidFill>
                  <a:schemeClr val="tx1"/>
                </a:solidFill>
              </a:rPr>
              <a:t>Så hvorfor skjer da ikke dette…</a:t>
            </a:r>
            <a:endParaRPr lang="nb-NO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566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87624" y="1340768"/>
            <a:ext cx="6624736" cy="4248472"/>
          </a:xfrm>
        </p:spPr>
        <p:txBody>
          <a:bodyPr/>
          <a:lstStyle/>
          <a:p>
            <a:r>
              <a:rPr lang="nb-NO" sz="2000" b="1" dirty="0" smtClean="0"/>
              <a:t>Institutt og praksisaktør må sammen sette kunnskapsutfordringen på en vitenskapelig form</a:t>
            </a:r>
          </a:p>
          <a:p>
            <a:pPr lvl="1"/>
            <a:r>
              <a:rPr lang="nb-NO" sz="1600" b="1" dirty="0" smtClean="0"/>
              <a:t>Tillitsbasert samhandling (mer enn anbudskonkurranser)</a:t>
            </a:r>
          </a:p>
          <a:p>
            <a:pPr lvl="1"/>
            <a:r>
              <a:rPr lang="nb-NO" sz="1600" b="1" dirty="0" smtClean="0"/>
              <a:t>LOA må tydeligere åpne dette rommet</a:t>
            </a:r>
          </a:p>
          <a:p>
            <a:pPr lvl="1"/>
            <a:endParaRPr lang="nb-NO" sz="800" b="1" dirty="0" smtClean="0"/>
          </a:p>
          <a:p>
            <a:r>
              <a:rPr lang="nb-NO" sz="2000" b="1" dirty="0" smtClean="0"/>
              <a:t>Utviklings- og innovasjonsprosjekter må bli større (og antakelig færre og mer langsiktige)</a:t>
            </a:r>
          </a:p>
          <a:p>
            <a:pPr lvl="1"/>
            <a:r>
              <a:rPr lang="nb-NO" sz="1600" b="1" dirty="0" smtClean="0"/>
              <a:t>Noe som får bedre kår ved tillitsbaserte forhandlinger </a:t>
            </a:r>
          </a:p>
          <a:p>
            <a:pPr lvl="1"/>
            <a:r>
              <a:rPr lang="nb-NO" sz="1600" b="1" dirty="0"/>
              <a:t>o</a:t>
            </a:r>
            <a:r>
              <a:rPr lang="nb-NO" sz="1600" b="1" dirty="0" smtClean="0"/>
              <a:t>gså med en </a:t>
            </a:r>
            <a:r>
              <a:rPr lang="nb-NO" sz="1600" b="1" dirty="0" err="1" smtClean="0"/>
              <a:t>finansiør</a:t>
            </a:r>
            <a:r>
              <a:rPr lang="nb-NO" sz="1600" b="1" dirty="0" smtClean="0"/>
              <a:t> som har store penger</a:t>
            </a:r>
          </a:p>
          <a:p>
            <a:pPr lvl="1"/>
            <a:endParaRPr lang="nb-NO" sz="800" b="1" dirty="0" smtClean="0"/>
          </a:p>
          <a:p>
            <a:r>
              <a:rPr lang="nb-NO" sz="2000" b="1" dirty="0" smtClean="0"/>
              <a:t>Praksiserfaring må bli sikrere dokumentert for så å strømme raskere til utdanningsinnhold</a:t>
            </a:r>
          </a:p>
          <a:p>
            <a:pPr lvl="1"/>
            <a:r>
              <a:rPr lang="nb-NO" sz="1600" b="1" dirty="0" smtClean="0"/>
              <a:t>Noe som krever en aktør som spesialiserer seg på både å arrangere fram forskning – utføre den – og oversette den til operativ kunnskap i utdanningene</a:t>
            </a:r>
          </a:p>
          <a:p>
            <a:pPr lvl="1"/>
            <a:r>
              <a:rPr lang="nb-NO" sz="1600" b="1" dirty="0" smtClean="0"/>
              <a:t>Hvilket nettopp er instituttene på sitt beste..</a:t>
            </a:r>
          </a:p>
          <a:p>
            <a:pPr lvl="1"/>
            <a:endParaRPr lang="nb-NO" sz="1600" dirty="0"/>
          </a:p>
        </p:txBody>
      </p:sp>
      <p:sp>
        <p:nvSpPr>
          <p:cNvPr id="4" name="Tittel 3"/>
          <p:cNvSpPr txBox="1">
            <a:spLocks noGrp="1"/>
          </p:cNvSpPr>
          <p:nvPr>
            <p:ph type="title"/>
          </p:nvPr>
        </p:nvSpPr>
        <p:spPr>
          <a:xfrm>
            <a:off x="2462430" y="620688"/>
            <a:ext cx="41921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>
                <a:solidFill>
                  <a:schemeClr val="tx1"/>
                </a:solidFill>
              </a:rPr>
              <a:t>Så </a:t>
            </a:r>
            <a:r>
              <a:rPr lang="nb-NO" sz="3200" b="1" dirty="0" smtClean="0">
                <a:solidFill>
                  <a:schemeClr val="tx1"/>
                </a:solidFill>
              </a:rPr>
              <a:t>hva bør da skje…</a:t>
            </a:r>
            <a:endParaRPr lang="nb-NO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567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87624" y="1340768"/>
            <a:ext cx="6624736" cy="4248472"/>
          </a:xfrm>
        </p:spPr>
        <p:txBody>
          <a:bodyPr/>
          <a:lstStyle/>
          <a:p>
            <a:r>
              <a:rPr lang="nb-NO" sz="2000" b="1" dirty="0" smtClean="0"/>
              <a:t>Instituttene som entreprenøren i samhandlings- flaten mellom utdanning og praksis</a:t>
            </a:r>
          </a:p>
          <a:p>
            <a:endParaRPr lang="nb-NO" sz="800" b="1" dirty="0" smtClean="0"/>
          </a:p>
          <a:p>
            <a:r>
              <a:rPr lang="nb-NO" sz="2000" b="1" dirty="0" smtClean="0"/>
              <a:t>Organisatorisk tettere knyttet til UH-sektoren,    men med stor og nødvendig autonomi</a:t>
            </a:r>
          </a:p>
          <a:p>
            <a:pPr marL="0" indent="0">
              <a:buNone/>
            </a:pPr>
            <a:endParaRPr lang="nb-NO" sz="800" b="1" dirty="0" smtClean="0"/>
          </a:p>
          <a:p>
            <a:r>
              <a:rPr lang="nb-NO" sz="2000" b="1" dirty="0" smtClean="0"/>
              <a:t>Hvor kompetansen – i hodene på menneskene – spres ved at personer vandrer mellom roller</a:t>
            </a:r>
            <a:endParaRPr lang="nb-NO" sz="2000" b="1" dirty="0"/>
          </a:p>
          <a:p>
            <a:endParaRPr lang="nb-NO" sz="800" b="1" dirty="0" smtClean="0"/>
          </a:p>
          <a:p>
            <a:r>
              <a:rPr lang="nb-NO" sz="2000" b="1" dirty="0" smtClean="0"/>
              <a:t>Og slik at praksisfelt får en kompetent samarbeidspartner i sin bestrebelse etter å  utvikle morgendagens tjenester</a:t>
            </a:r>
          </a:p>
          <a:p>
            <a:pPr lvl="1"/>
            <a:endParaRPr lang="nb-NO" sz="1600" dirty="0"/>
          </a:p>
        </p:txBody>
      </p:sp>
      <p:sp>
        <p:nvSpPr>
          <p:cNvPr id="4" name="Tittel 3"/>
          <p:cNvSpPr txBox="1">
            <a:spLocks noGrp="1"/>
          </p:cNvSpPr>
          <p:nvPr>
            <p:ph type="title"/>
          </p:nvPr>
        </p:nvSpPr>
        <p:spPr>
          <a:xfrm>
            <a:off x="3441863" y="620688"/>
            <a:ext cx="2233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>
                <a:solidFill>
                  <a:schemeClr val="tx1"/>
                </a:solidFill>
              </a:rPr>
              <a:t>Visjonene </a:t>
            </a:r>
            <a:endParaRPr lang="nb-NO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614450"/>
      </p:ext>
    </p:extLst>
  </p:cSld>
  <p:clrMapOvr>
    <a:masterClrMapping/>
  </p:clrMapOvr>
</p:sld>
</file>

<file path=ppt/theme/theme1.xml><?xml version="1.0" encoding="utf-8"?>
<a:theme xmlns:a="http://schemas.openxmlformats.org/drawingml/2006/main" name="Tom presentasjon">
  <a:themeElements>
    <a:clrScheme name="Tom presentasj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om presentasj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om presentasj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sj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sj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sj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sj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sj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sj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C:\Programfiler\Microsoft Office\Maler\Tom presentasjon.pot</Template>
  <TotalTime>3385</TotalTime>
  <Words>338</Words>
  <Application>Microsoft Office PowerPoint</Application>
  <PresentationFormat>Skjermfremvisning (4:3)</PresentationFormat>
  <Paragraphs>100</Paragraphs>
  <Slides>7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Tom presentasjon</vt:lpstr>
      <vt:lpstr>Hvordan kan  instituttsektorens fortrinn i samhandling med UH-sektoren bidra i løsningen av Omsorgstjenestenes behov  Eller – også -  Hvorfor det er en så god idé at  NOVA og Arbeidsforskningsinstituttet integrerer seg i et nytt  universitet for velferdsstaten.. </vt:lpstr>
      <vt:lpstr>PowerPoint-presentasjon</vt:lpstr>
      <vt:lpstr>PowerPoint-presentasjon</vt:lpstr>
      <vt:lpstr>PowerPoint-presentasjon</vt:lpstr>
      <vt:lpstr>Så hvorfor skjer da ikke dette…</vt:lpstr>
      <vt:lpstr>Så hva bør da skje…</vt:lpstr>
      <vt:lpstr>Visjonene </vt:lpstr>
    </vt:vector>
  </TitlesOfParts>
  <Company>NOVA,Munthesgt.29,0260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institutt for forskning om oppvekst, velferd og aldring (NOVA)</dc:title>
  <dc:creator>Halvard Dyb</dc:creator>
  <cp:lastModifiedBy>administrator</cp:lastModifiedBy>
  <cp:revision>291</cp:revision>
  <cp:lastPrinted>2012-06-21T06:17:33Z</cp:lastPrinted>
  <dcterms:created xsi:type="dcterms:W3CDTF">2001-11-05T10:24:52Z</dcterms:created>
  <dcterms:modified xsi:type="dcterms:W3CDTF">2012-06-21T06:19:58Z</dcterms:modified>
</cp:coreProperties>
</file>