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7"/>
  </p:notesMasterIdLst>
  <p:handoutMasterIdLst>
    <p:handoutMasterId r:id="rId18"/>
  </p:handoutMasterIdLst>
  <p:sldIdLst>
    <p:sldId id="256" r:id="rId2"/>
    <p:sldId id="307" r:id="rId3"/>
    <p:sldId id="303" r:id="rId4"/>
    <p:sldId id="305" r:id="rId5"/>
    <p:sldId id="274" r:id="rId6"/>
    <p:sldId id="289" r:id="rId7"/>
    <p:sldId id="293" r:id="rId8"/>
    <p:sldId id="294" r:id="rId9"/>
    <p:sldId id="295" r:id="rId10"/>
    <p:sldId id="296" r:id="rId11"/>
    <p:sldId id="299" r:id="rId12"/>
    <p:sldId id="300" r:id="rId13"/>
    <p:sldId id="301" r:id="rId14"/>
    <p:sldId id="302" r:id="rId15"/>
    <p:sldId id="306" r:id="rId16"/>
  </p:sldIdLst>
  <p:sldSz cx="9144000" cy="6858000" type="screen4x3"/>
  <p:notesSz cx="6781800" cy="9918700"/>
  <p:defaultTextStyle>
    <a:defPPr>
      <a:defRPr lang="en-US"/>
    </a:defPPr>
    <a:lvl1pPr algn="l" rtl="0" eaLnBrk="0" fontAlgn="base" hangingPunct="0">
      <a:spcBef>
        <a:spcPct val="0"/>
      </a:spcBef>
      <a:spcAft>
        <a:spcPct val="0"/>
      </a:spcAft>
      <a:defRPr sz="2000" kern="1200">
        <a:solidFill>
          <a:schemeClr val="tx1"/>
        </a:solidFill>
        <a:latin typeface="Arial" charset="0"/>
        <a:ea typeface="ヒラギノ角ゴ Pro W3" pitchFamily="1" charset="-128"/>
        <a:cs typeface="+mn-cs"/>
      </a:defRPr>
    </a:lvl1pPr>
    <a:lvl2pPr marL="457200" algn="l" rtl="0" eaLnBrk="0" fontAlgn="base" hangingPunct="0">
      <a:spcBef>
        <a:spcPct val="0"/>
      </a:spcBef>
      <a:spcAft>
        <a:spcPct val="0"/>
      </a:spcAft>
      <a:defRPr sz="2000" kern="1200">
        <a:solidFill>
          <a:schemeClr val="tx1"/>
        </a:solidFill>
        <a:latin typeface="Arial" charset="0"/>
        <a:ea typeface="ヒラギノ角ゴ Pro W3" pitchFamily="1" charset="-128"/>
        <a:cs typeface="+mn-cs"/>
      </a:defRPr>
    </a:lvl2pPr>
    <a:lvl3pPr marL="914400" algn="l" rtl="0" eaLnBrk="0" fontAlgn="base" hangingPunct="0">
      <a:spcBef>
        <a:spcPct val="0"/>
      </a:spcBef>
      <a:spcAft>
        <a:spcPct val="0"/>
      </a:spcAft>
      <a:defRPr sz="2000" kern="1200">
        <a:solidFill>
          <a:schemeClr val="tx1"/>
        </a:solidFill>
        <a:latin typeface="Arial" charset="0"/>
        <a:ea typeface="ヒラギノ角ゴ Pro W3" pitchFamily="1" charset="-128"/>
        <a:cs typeface="+mn-cs"/>
      </a:defRPr>
    </a:lvl3pPr>
    <a:lvl4pPr marL="1371600" algn="l" rtl="0" eaLnBrk="0" fontAlgn="base" hangingPunct="0">
      <a:spcBef>
        <a:spcPct val="0"/>
      </a:spcBef>
      <a:spcAft>
        <a:spcPct val="0"/>
      </a:spcAft>
      <a:defRPr sz="2000" kern="1200">
        <a:solidFill>
          <a:schemeClr val="tx1"/>
        </a:solidFill>
        <a:latin typeface="Arial" charset="0"/>
        <a:ea typeface="ヒラギノ角ゴ Pro W3" pitchFamily="1" charset="-128"/>
        <a:cs typeface="+mn-cs"/>
      </a:defRPr>
    </a:lvl4pPr>
    <a:lvl5pPr marL="1828800" algn="l" rtl="0" eaLnBrk="0" fontAlgn="base" hangingPunct="0">
      <a:spcBef>
        <a:spcPct val="0"/>
      </a:spcBef>
      <a:spcAft>
        <a:spcPct val="0"/>
      </a:spcAft>
      <a:defRPr sz="2000" kern="1200">
        <a:solidFill>
          <a:schemeClr val="tx1"/>
        </a:solidFill>
        <a:latin typeface="Arial" charset="0"/>
        <a:ea typeface="ヒラギノ角ゴ Pro W3" pitchFamily="1" charset="-128"/>
        <a:cs typeface="+mn-cs"/>
      </a:defRPr>
    </a:lvl5pPr>
    <a:lvl6pPr marL="2286000" algn="l" defTabSz="914400" rtl="0" eaLnBrk="1" latinLnBrk="0" hangingPunct="1">
      <a:defRPr sz="2000" kern="1200">
        <a:solidFill>
          <a:schemeClr val="tx1"/>
        </a:solidFill>
        <a:latin typeface="Arial" charset="0"/>
        <a:ea typeface="ヒラギノ角ゴ Pro W3" pitchFamily="1" charset="-128"/>
        <a:cs typeface="+mn-cs"/>
      </a:defRPr>
    </a:lvl6pPr>
    <a:lvl7pPr marL="2743200" algn="l" defTabSz="914400" rtl="0" eaLnBrk="1" latinLnBrk="0" hangingPunct="1">
      <a:defRPr sz="2000" kern="1200">
        <a:solidFill>
          <a:schemeClr val="tx1"/>
        </a:solidFill>
        <a:latin typeface="Arial" charset="0"/>
        <a:ea typeface="ヒラギノ角ゴ Pro W3" pitchFamily="1" charset="-128"/>
        <a:cs typeface="+mn-cs"/>
      </a:defRPr>
    </a:lvl7pPr>
    <a:lvl8pPr marL="3200400" algn="l" defTabSz="914400" rtl="0" eaLnBrk="1" latinLnBrk="0" hangingPunct="1">
      <a:defRPr sz="2000" kern="1200">
        <a:solidFill>
          <a:schemeClr val="tx1"/>
        </a:solidFill>
        <a:latin typeface="Arial" charset="0"/>
        <a:ea typeface="ヒラギノ角ゴ Pro W3" pitchFamily="1" charset="-128"/>
        <a:cs typeface="+mn-cs"/>
      </a:defRPr>
    </a:lvl8pPr>
    <a:lvl9pPr marL="3657600" algn="l" defTabSz="914400" rtl="0" eaLnBrk="1" latinLnBrk="0" hangingPunct="1">
      <a:defRPr sz="2000" kern="1200">
        <a:solidFill>
          <a:schemeClr val="tx1"/>
        </a:solidFill>
        <a:latin typeface="Arial" charset="0"/>
        <a:ea typeface="ヒラギノ角ゴ Pro W3" pitchFamily="1"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58" autoAdjust="0"/>
    <p:restoredTop sz="86522" autoAdjust="0"/>
  </p:normalViewPr>
  <p:slideViewPr>
    <p:cSldViewPr>
      <p:cViewPr varScale="1">
        <p:scale>
          <a:sx n="97" d="100"/>
          <a:sy n="97" d="100"/>
        </p:scale>
        <p:origin x="-1302" y="-84"/>
      </p:cViewPr>
      <p:guideLst>
        <p:guide orient="horz" pos="2160"/>
        <p:guide pos="672"/>
        <p:guide pos="5472"/>
        <p:guide pos="1008"/>
        <p:guide pos="1152"/>
      </p:guideLst>
    </p:cSldViewPr>
  </p:slideViewPr>
  <p:outlineViewPr>
    <p:cViewPr>
      <p:scale>
        <a:sx n="33" d="100"/>
        <a:sy n="33" d="100"/>
      </p:scale>
      <p:origin x="0" y="588"/>
    </p:cViewPr>
  </p:outlineViewPr>
  <p:notesTextViewPr>
    <p:cViewPr>
      <p:scale>
        <a:sx n="100" d="100"/>
        <a:sy n="100" d="100"/>
      </p:scale>
      <p:origin x="0" y="0"/>
    </p:cViewPr>
  </p:notesTextViewPr>
  <p:notesViewPr>
    <p:cSldViewPr>
      <p:cViewPr varScale="1">
        <p:scale>
          <a:sx n="64" d="100"/>
          <a:sy n="64" d="100"/>
        </p:scale>
        <p:origin x="-2904" y="-102"/>
      </p:cViewPr>
      <p:guideLst>
        <p:guide orient="horz" pos="3124"/>
        <p:guide pos="2136"/>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0050" cy="495300"/>
          </a:xfrm>
          <a:prstGeom prst="rect">
            <a:avLst/>
          </a:prstGeom>
        </p:spPr>
        <p:txBody>
          <a:bodyPr vert="horz" lIns="91440" tIns="45720" rIns="91440" bIns="45720" rtlCol="0"/>
          <a:lstStyle>
            <a:lvl1pPr algn="l">
              <a:defRPr sz="1200">
                <a:latin typeface="Arial" charset="0"/>
              </a:defRPr>
            </a:lvl1pPr>
          </a:lstStyle>
          <a:p>
            <a:pPr>
              <a:defRPr/>
            </a:pPr>
            <a:endParaRPr lang="nb-NO"/>
          </a:p>
        </p:txBody>
      </p:sp>
      <p:sp>
        <p:nvSpPr>
          <p:cNvPr id="3" name="Date Placeholder 2"/>
          <p:cNvSpPr>
            <a:spLocks noGrp="1"/>
          </p:cNvSpPr>
          <p:nvPr>
            <p:ph type="dt" sz="quarter" idx="1"/>
          </p:nvPr>
        </p:nvSpPr>
        <p:spPr>
          <a:xfrm>
            <a:off x="3840163" y="0"/>
            <a:ext cx="2940050" cy="495300"/>
          </a:xfrm>
          <a:prstGeom prst="rect">
            <a:avLst/>
          </a:prstGeom>
        </p:spPr>
        <p:txBody>
          <a:bodyPr vert="horz" lIns="91440" tIns="45720" rIns="91440" bIns="45720" rtlCol="0"/>
          <a:lstStyle>
            <a:lvl1pPr algn="r">
              <a:defRPr sz="1200">
                <a:latin typeface="Arial" charset="0"/>
              </a:defRPr>
            </a:lvl1pPr>
          </a:lstStyle>
          <a:p>
            <a:pPr>
              <a:defRPr/>
            </a:pPr>
            <a:fld id="{B8B83D21-B293-4E59-A681-C0FD1DEE7717}" type="datetimeFigureOut">
              <a:rPr lang="nb-NO"/>
              <a:pPr>
                <a:defRPr/>
              </a:pPr>
              <a:t>22.06.2012</a:t>
            </a:fld>
            <a:endParaRPr lang="nb-NO"/>
          </a:p>
        </p:txBody>
      </p:sp>
      <p:sp>
        <p:nvSpPr>
          <p:cNvPr id="4" name="Footer Placeholder 3"/>
          <p:cNvSpPr>
            <a:spLocks noGrp="1"/>
          </p:cNvSpPr>
          <p:nvPr>
            <p:ph type="ftr" sz="quarter" idx="2"/>
          </p:nvPr>
        </p:nvSpPr>
        <p:spPr>
          <a:xfrm>
            <a:off x="0" y="9421813"/>
            <a:ext cx="2940050" cy="495300"/>
          </a:xfrm>
          <a:prstGeom prst="rect">
            <a:avLst/>
          </a:prstGeom>
        </p:spPr>
        <p:txBody>
          <a:bodyPr vert="horz" lIns="91440" tIns="45720" rIns="91440" bIns="45720" rtlCol="0" anchor="b"/>
          <a:lstStyle>
            <a:lvl1pPr algn="l">
              <a:defRPr sz="1200">
                <a:latin typeface="Arial" charset="0"/>
              </a:defRPr>
            </a:lvl1pPr>
          </a:lstStyle>
          <a:p>
            <a:pPr>
              <a:defRPr/>
            </a:pPr>
            <a:endParaRPr lang="nb-NO"/>
          </a:p>
        </p:txBody>
      </p:sp>
      <p:sp>
        <p:nvSpPr>
          <p:cNvPr id="5" name="Slide Number Placeholder 4"/>
          <p:cNvSpPr>
            <a:spLocks noGrp="1"/>
          </p:cNvSpPr>
          <p:nvPr>
            <p:ph type="sldNum" sz="quarter" idx="3"/>
          </p:nvPr>
        </p:nvSpPr>
        <p:spPr>
          <a:xfrm>
            <a:off x="3840163" y="9421813"/>
            <a:ext cx="2940050" cy="495300"/>
          </a:xfrm>
          <a:prstGeom prst="rect">
            <a:avLst/>
          </a:prstGeom>
        </p:spPr>
        <p:txBody>
          <a:bodyPr vert="horz" lIns="91440" tIns="45720" rIns="91440" bIns="45720" rtlCol="0" anchor="b"/>
          <a:lstStyle>
            <a:lvl1pPr algn="r">
              <a:defRPr sz="1200">
                <a:latin typeface="Arial" charset="0"/>
              </a:defRPr>
            </a:lvl1pPr>
          </a:lstStyle>
          <a:p>
            <a:pPr>
              <a:defRPr/>
            </a:pPr>
            <a:fld id="{814CBD12-5443-4239-B59C-262953807A4E}" type="slidenum">
              <a:rPr lang="nb-NO"/>
              <a:pPr>
                <a:defRPr/>
              </a:pPr>
              <a:t>‹#›</a:t>
            </a:fld>
            <a:endParaRPr lang="nb-NO"/>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0050" cy="495300"/>
          </a:xfrm>
          <a:prstGeom prst="rect">
            <a:avLst/>
          </a:prstGeom>
        </p:spPr>
        <p:txBody>
          <a:bodyPr vert="horz" lIns="91440" tIns="45720" rIns="91440" bIns="45720" rtlCol="0"/>
          <a:lstStyle>
            <a:lvl1pPr algn="l">
              <a:defRPr sz="1200">
                <a:latin typeface="Arial" charset="0"/>
              </a:defRPr>
            </a:lvl1pPr>
          </a:lstStyle>
          <a:p>
            <a:pPr>
              <a:defRPr/>
            </a:pPr>
            <a:endParaRPr lang="nb-NO"/>
          </a:p>
        </p:txBody>
      </p:sp>
      <p:sp>
        <p:nvSpPr>
          <p:cNvPr id="3" name="Date Placeholder 2"/>
          <p:cNvSpPr>
            <a:spLocks noGrp="1"/>
          </p:cNvSpPr>
          <p:nvPr>
            <p:ph type="dt" idx="1"/>
          </p:nvPr>
        </p:nvSpPr>
        <p:spPr>
          <a:xfrm>
            <a:off x="3840163" y="0"/>
            <a:ext cx="2940050" cy="495300"/>
          </a:xfrm>
          <a:prstGeom prst="rect">
            <a:avLst/>
          </a:prstGeom>
        </p:spPr>
        <p:txBody>
          <a:bodyPr vert="horz" lIns="91440" tIns="45720" rIns="91440" bIns="45720" rtlCol="0"/>
          <a:lstStyle>
            <a:lvl1pPr algn="r">
              <a:defRPr sz="1200">
                <a:latin typeface="Arial" charset="0"/>
              </a:defRPr>
            </a:lvl1pPr>
          </a:lstStyle>
          <a:p>
            <a:pPr>
              <a:defRPr/>
            </a:pPr>
            <a:fld id="{F207C40E-2209-42EC-B46F-98D5D692581D}" type="datetimeFigureOut">
              <a:rPr lang="nb-NO"/>
              <a:pPr>
                <a:defRPr/>
              </a:pPr>
              <a:t>22.06.2012</a:t>
            </a:fld>
            <a:endParaRPr lang="nb-NO"/>
          </a:p>
        </p:txBody>
      </p:sp>
      <p:sp>
        <p:nvSpPr>
          <p:cNvPr id="4" name="Slide Image Placeholder 3"/>
          <p:cNvSpPr>
            <a:spLocks noGrp="1" noRot="1" noChangeAspect="1"/>
          </p:cNvSpPr>
          <p:nvPr>
            <p:ph type="sldImg" idx="2"/>
          </p:nvPr>
        </p:nvSpPr>
        <p:spPr>
          <a:xfrm>
            <a:off x="912813" y="744538"/>
            <a:ext cx="4956175" cy="3717925"/>
          </a:xfrm>
          <a:prstGeom prst="rect">
            <a:avLst/>
          </a:prstGeom>
          <a:noFill/>
          <a:ln w="12700">
            <a:solidFill>
              <a:prstClr val="black"/>
            </a:solidFill>
          </a:ln>
        </p:spPr>
        <p:txBody>
          <a:bodyPr vert="horz" lIns="91440" tIns="45720" rIns="91440" bIns="45720" rtlCol="0" anchor="ctr"/>
          <a:lstStyle/>
          <a:p>
            <a:pPr lvl="0"/>
            <a:endParaRPr lang="nb-NO" noProof="0" smtClean="0"/>
          </a:p>
        </p:txBody>
      </p:sp>
      <p:sp>
        <p:nvSpPr>
          <p:cNvPr id="5" name="Notes Placeholder 4"/>
          <p:cNvSpPr>
            <a:spLocks noGrp="1"/>
          </p:cNvSpPr>
          <p:nvPr>
            <p:ph type="body" sz="quarter" idx="3"/>
          </p:nvPr>
        </p:nvSpPr>
        <p:spPr>
          <a:xfrm>
            <a:off x="677863" y="4711700"/>
            <a:ext cx="5426075" cy="4462463"/>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nb-NO" noProof="0" smtClean="0"/>
          </a:p>
        </p:txBody>
      </p:sp>
      <p:sp>
        <p:nvSpPr>
          <p:cNvPr id="6" name="Footer Placeholder 5"/>
          <p:cNvSpPr>
            <a:spLocks noGrp="1"/>
          </p:cNvSpPr>
          <p:nvPr>
            <p:ph type="ftr" sz="quarter" idx="4"/>
          </p:nvPr>
        </p:nvSpPr>
        <p:spPr>
          <a:xfrm>
            <a:off x="0" y="9421813"/>
            <a:ext cx="2940050" cy="495300"/>
          </a:xfrm>
          <a:prstGeom prst="rect">
            <a:avLst/>
          </a:prstGeom>
        </p:spPr>
        <p:txBody>
          <a:bodyPr vert="horz" lIns="91440" tIns="45720" rIns="91440" bIns="45720" rtlCol="0" anchor="b"/>
          <a:lstStyle>
            <a:lvl1pPr algn="l">
              <a:defRPr sz="1200">
                <a:latin typeface="Arial" charset="0"/>
              </a:defRPr>
            </a:lvl1pPr>
          </a:lstStyle>
          <a:p>
            <a:pPr>
              <a:defRPr/>
            </a:pPr>
            <a:endParaRPr lang="nb-NO"/>
          </a:p>
        </p:txBody>
      </p:sp>
      <p:sp>
        <p:nvSpPr>
          <p:cNvPr id="7" name="Slide Number Placeholder 6"/>
          <p:cNvSpPr>
            <a:spLocks noGrp="1"/>
          </p:cNvSpPr>
          <p:nvPr>
            <p:ph type="sldNum" sz="quarter" idx="5"/>
          </p:nvPr>
        </p:nvSpPr>
        <p:spPr>
          <a:xfrm>
            <a:off x="3840163" y="9421813"/>
            <a:ext cx="2940050" cy="495300"/>
          </a:xfrm>
          <a:prstGeom prst="rect">
            <a:avLst/>
          </a:prstGeom>
        </p:spPr>
        <p:txBody>
          <a:bodyPr vert="horz" lIns="91440" tIns="45720" rIns="91440" bIns="45720" rtlCol="0" anchor="b"/>
          <a:lstStyle>
            <a:lvl1pPr algn="r">
              <a:defRPr sz="1200">
                <a:latin typeface="Arial" charset="0"/>
              </a:defRPr>
            </a:lvl1pPr>
          </a:lstStyle>
          <a:p>
            <a:pPr>
              <a:defRPr/>
            </a:pPr>
            <a:fld id="{1A76A269-E2E4-4FB6-88C2-CF45E74DA192}" type="slidenum">
              <a:rPr lang="nb-NO"/>
              <a:pPr>
                <a:defRPr/>
              </a:pPr>
              <a:t>‹#›</a:t>
            </a:fld>
            <a:endParaRPr lang="nb-NO"/>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nb-NO" smtClean="0"/>
          </a:p>
        </p:txBody>
      </p:sp>
      <p:sp>
        <p:nvSpPr>
          <p:cNvPr id="194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53D21F2-EBD0-42AF-9D4C-E01C6B38F4A6}" type="slidenum">
              <a:rPr lang="nb-NO" smtClean="0"/>
              <a:pPr/>
              <a:t>1</a:t>
            </a:fld>
            <a:endParaRPr lang="nb-NO"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r>
              <a:rPr lang="nb-NO" smtClean="0"/>
              <a:t>Gode nok tiltak for å måle måloppnåelsen!!</a:t>
            </a:r>
          </a:p>
          <a:p>
            <a:endParaRPr lang="nb-NO" smtClean="0"/>
          </a:p>
          <a:p>
            <a:r>
              <a:rPr lang="nb-NO" smtClean="0"/>
              <a:t>Styring av skolen gjennom fylker og kommuner og universitet og høgskoler gjennom departementet – ikke kontrollerende rolle men veiledende – kombinert med besøk/evaluereringer</a:t>
            </a:r>
          </a:p>
          <a:p>
            <a:endParaRPr lang="nb-NO" smtClean="0"/>
          </a:p>
          <a:p>
            <a:r>
              <a:rPr lang="nb-NO" smtClean="0"/>
              <a:t>Også nyttig å ha data å styre etter, hvordan finne ut om barnehagen, skolen og høyere utdanning baserer seg på verdier! Knytter kunnskap til verdier? Hvordan måle verdier? </a:t>
            </a:r>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206BCB5-3A9A-4080-9024-A9D1B51085CC}" type="slidenum">
              <a:rPr lang="nb-NO" smtClean="0"/>
              <a:pPr/>
              <a:t>11</a:t>
            </a:fld>
            <a:endParaRPr lang="nb-NO"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r>
              <a:rPr lang="nb-NO" smtClean="0"/>
              <a:t>Skolen som kritisk motkultur</a:t>
            </a:r>
          </a:p>
          <a:p>
            <a:r>
              <a:rPr lang="nb-NO" smtClean="0"/>
              <a:t>Toppstyringen svekker grasrota er et stort problem, organisert ovenfra, </a:t>
            </a:r>
          </a:p>
          <a:p>
            <a:endParaRPr lang="nb-NO" smtClean="0"/>
          </a:p>
          <a:p>
            <a:r>
              <a:rPr lang="nb-NO" smtClean="0"/>
              <a:t>Aktivt forsvare lik rett til utdanning</a:t>
            </a:r>
          </a:p>
          <a:p>
            <a:r>
              <a:rPr lang="nb-NO" smtClean="0"/>
              <a:t>Nå arbeidslivet man skal utdanne for og ikke demokrati!!</a:t>
            </a:r>
          </a:p>
          <a:p>
            <a:endParaRPr lang="nb-NO" smtClean="0"/>
          </a:p>
          <a:p>
            <a:r>
              <a:rPr lang="nb-NO" smtClean="0"/>
              <a:t>Hvis utdanner kun til arbeidsliv presser det å utdanne til demokratistat og marked sammen er utfordrende, hvem styrer utdanningspolitikken?</a:t>
            </a:r>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B271C88-C999-4749-A5DE-B3635B684C93}" type="slidenum">
              <a:rPr lang="nb-NO" smtClean="0"/>
              <a:pPr/>
              <a:t>12</a:t>
            </a:fld>
            <a:endParaRPr lang="nb-NO"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r>
              <a:rPr lang="nb-NO" smtClean="0"/>
              <a:t>Forskningsetikk inkluderer saklighetslæren, argumentasjon skikkelighet, siteringspraksis, </a:t>
            </a:r>
          </a:p>
          <a:p>
            <a:endParaRPr lang="nb-NO" smtClean="0"/>
          </a:p>
          <a:p>
            <a:r>
              <a:rPr lang="nb-NO" smtClean="0"/>
              <a:t>Linternasjonalt mobilitet er bra</a:t>
            </a:r>
          </a:p>
          <a:p>
            <a:r>
              <a:rPr lang="nb-NO" smtClean="0"/>
              <a:t>Innovasjon må balansere mot fri grunnforskning</a:t>
            </a:r>
          </a:p>
          <a:p>
            <a:r>
              <a:rPr lang="nb-NO" smtClean="0"/>
              <a:t>Kunnskapsdeling! Ansvar for at vitenskapens kunnskap også skal være relevant og nå ut, hjelpe og avhjelpe</a:t>
            </a:r>
          </a:p>
        </p:txBody>
      </p:sp>
      <p:sp>
        <p:nvSpPr>
          <p:cNvPr id="307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F654982-C2C7-48CB-8B23-96573EFCF626}" type="slidenum">
              <a:rPr lang="nb-NO" smtClean="0"/>
              <a:pPr/>
              <a:t>13</a:t>
            </a:fld>
            <a:endParaRPr lang="nb-NO"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r>
              <a:rPr lang="nb-NO" smtClean="0"/>
              <a:t>Skape motivasjon og inspirasjon</a:t>
            </a:r>
          </a:p>
          <a:p>
            <a:r>
              <a:rPr lang="nb-NO" smtClean="0"/>
              <a:t>verdighet </a:t>
            </a:r>
          </a:p>
          <a:p>
            <a:r>
              <a:rPr lang="nb-NO" smtClean="0"/>
              <a:t>Mer makt til lærerne!!</a:t>
            </a:r>
          </a:p>
          <a:p>
            <a:r>
              <a:rPr lang="nb-NO" smtClean="0"/>
              <a:t>M 87 vekt på lokalt læreplanarbeid, med L-97 mye av dette borte, gjenvinne sunn fornuft, </a:t>
            </a:r>
          </a:p>
          <a:p>
            <a:endParaRPr lang="nb-NO" smtClean="0"/>
          </a:p>
          <a:p>
            <a:r>
              <a:rPr lang="nb-NO" smtClean="0"/>
              <a:t>Kreve mer men andre ting enn rapporter og ovenfrastyrte målesystem, inviteres til å finne ut av sitt proff liv, motivere dfem</a:t>
            </a:r>
          </a:p>
          <a:p>
            <a:endParaRPr lang="nb-NO" smtClean="0"/>
          </a:p>
          <a:p>
            <a:r>
              <a:rPr lang="nb-NO" smtClean="0"/>
              <a:t>Alvorlig å se alle barn gjennom testbriller!!! (Unn 3 år?)</a:t>
            </a:r>
          </a:p>
          <a:p>
            <a:r>
              <a:rPr lang="nb-NO" smtClean="0"/>
              <a:t>Testverktøyene skal løse alle problemene</a:t>
            </a:r>
          </a:p>
          <a:p>
            <a:r>
              <a:rPr lang="nb-NO" smtClean="0"/>
              <a:t>Historien er er viktig!! Egenkulturhistorie og filosofi, hvorfor skjedde dette og hva er endringene og konsekvensene, fortelle historiene for å motviere</a:t>
            </a:r>
          </a:p>
          <a:p>
            <a:endParaRPr lang="nb-NO" smtClean="0"/>
          </a:p>
          <a:p>
            <a:r>
              <a:rPr lang="nb-NO" smtClean="0"/>
              <a:t>De slappe og mette og tilfredse….</a:t>
            </a:r>
          </a:p>
          <a:p>
            <a:endParaRPr lang="nb-NO" smtClean="0"/>
          </a:p>
        </p:txBody>
      </p:sp>
      <p:sp>
        <p:nvSpPr>
          <p:cNvPr id="317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D753BB8-516D-4EB3-95F7-28A09E26DC6C}" type="slidenum">
              <a:rPr lang="nb-NO" smtClean="0"/>
              <a:pPr/>
              <a:t>14</a:t>
            </a:fld>
            <a:endParaRPr lang="nb-NO"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r>
              <a:rPr lang="nb-NO" smtClean="0"/>
              <a:t>Rose statsråden for å ta debatten!! Det viktigste er å holde den levende….</a:t>
            </a:r>
          </a:p>
        </p:txBody>
      </p:sp>
      <p:sp>
        <p:nvSpPr>
          <p:cNvPr id="327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C213C75-3B0A-45CF-AB05-3522069F2EC3}" type="slidenum">
              <a:rPr lang="nb-NO" smtClean="0"/>
              <a:pPr/>
              <a:t>15</a:t>
            </a:fld>
            <a:endParaRPr lang="nb-NO"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r>
              <a:rPr lang="nb-NO" smtClean="0"/>
              <a:t>Hva skal vi bevare og forsvare?</a:t>
            </a:r>
          </a:p>
          <a:p>
            <a:endParaRPr lang="nb-NO" smtClean="0"/>
          </a:p>
          <a:p>
            <a:r>
              <a:rPr lang="nb-NO" smtClean="0">
                <a:latin typeface="Concorde BE Regular" pitchFamily="18" charset="0"/>
              </a:rPr>
              <a:t>Det er motsetninger og konflikter mellom kunnskap og dannelse, og mellom ulike dannelsesperspektiver</a:t>
            </a:r>
          </a:p>
          <a:p>
            <a:r>
              <a:rPr lang="nb-NO" smtClean="0"/>
              <a:t>Norsk kontekst:</a:t>
            </a:r>
          </a:p>
          <a:p>
            <a:r>
              <a:rPr lang="nb-NO" smtClean="0"/>
              <a:t>Kunnskap ikke et selvsagt gode</a:t>
            </a:r>
          </a:p>
          <a:p>
            <a:r>
              <a:rPr lang="nb-NO" smtClean="0"/>
              <a:t>Konfliktfylte kunnskapssyn:</a:t>
            </a:r>
          </a:p>
          <a:p>
            <a:r>
              <a:rPr lang="nb-NO" smtClean="0"/>
              <a:t>	kunnskapens produksjon, lagring eller distribusjon</a:t>
            </a:r>
          </a:p>
          <a:p>
            <a:r>
              <a:rPr lang="nb-NO" smtClean="0"/>
              <a:t>nyttige, verdslige og dannende fag</a:t>
            </a:r>
          </a:p>
          <a:p>
            <a:r>
              <a:rPr lang="nb-NO" smtClean="0"/>
              <a:t>Fagenes orden</a:t>
            </a:r>
          </a:p>
          <a:p>
            <a:r>
              <a:rPr lang="nb-NO" smtClean="0"/>
              <a:t>Danning, folkedanning og enhetsskolen</a:t>
            </a:r>
          </a:p>
          <a:p>
            <a:endParaRPr lang="nb-NO" smtClean="0"/>
          </a:p>
          <a:p>
            <a:endParaRPr lang="nb-NO" smtClean="0"/>
          </a:p>
          <a:p>
            <a:r>
              <a:rPr lang="nb-NO" smtClean="0"/>
              <a:t>Hernes: Argumenter for enhetsskolen: 1850 Marcus Thrane og folkeskolens legitimering Utover på 1800-tallet Religionsaegumentet: folk måtte kunne nok om religion til å ha et selvstendig forhold til Gud Demokratiargumentet: opplysning måtte til for at folk slukke bli selvstendige borgere og delta i samfunnsstyringen, og endog kunne endre denne Nasjonsargumentet, bygge felles identitet, utvikle nasjonen Rettferdietsargumentet, alle kunne ta sine evner i bruk Opprustningsargumnetet, ruste den enkelte for livet Inkludering, bygge nedsosiale skiller og oppheve forskjeller mellom sosiale skiller, kjønn etc slik at alle stiller mest mulig likt 1976 NOU Utdanning og ulikhet, viste at skolen reproduserer sosiale forskjeller dvs at skolen skilte mellom eleverpå grunn av sosiale forskjeller mer enn det elevene kom til skolen med av evner!! </a:t>
            </a:r>
          </a:p>
        </p:txBody>
      </p:sp>
      <p:sp>
        <p:nvSpPr>
          <p:cNvPr id="204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2DA916F-40C7-4EE4-97E1-FD24FA695CF6}" type="slidenum">
              <a:rPr lang="nb-NO" smtClean="0"/>
              <a:pPr/>
              <a:t>3</a:t>
            </a:fld>
            <a:endParaRPr lang="nb-NO"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nb-NO" smtClean="0"/>
          </a:p>
        </p:txBody>
      </p:sp>
      <p:sp>
        <p:nvSpPr>
          <p:cNvPr id="215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320B6CA-55D9-4DDA-8263-64886262963D}" type="slidenum">
              <a:rPr lang="nb-NO" smtClean="0"/>
              <a:pPr/>
              <a:t>4</a:t>
            </a:fld>
            <a:endParaRPr lang="nb-NO"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nb-NO" smtClean="0"/>
          </a:p>
        </p:txBody>
      </p:sp>
      <p:sp>
        <p:nvSpPr>
          <p:cNvPr id="225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4FA0671-C7AA-4EF5-8A46-F7353323483C}" type="slidenum">
              <a:rPr lang="nb-NO" smtClean="0"/>
              <a:pPr/>
              <a:t>5</a:t>
            </a:fld>
            <a:endParaRPr lang="nb-NO"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r>
              <a:rPr lang="nb-NO" smtClean="0"/>
              <a:t>Fra primærstandpunkt til konsensus</a:t>
            </a:r>
          </a:p>
          <a:p>
            <a:r>
              <a:rPr lang="nb-NO" smtClean="0"/>
              <a:t>Samlende løsninger er resultat av vilje og evne til dialog og kompromiss</a:t>
            </a:r>
          </a:p>
          <a:p>
            <a:endParaRPr lang="nb-NO" smtClean="0"/>
          </a:p>
        </p:txBody>
      </p:sp>
      <p:sp>
        <p:nvSpPr>
          <p:cNvPr id="235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09D1582-DA00-4007-995A-46A55FAB6BBD}" type="slidenum">
              <a:rPr lang="nb-NO" smtClean="0"/>
              <a:pPr/>
              <a:t>6</a:t>
            </a:fld>
            <a:endParaRPr lang="nb-NO"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92500"/>
          </a:bodyPr>
          <a:lstStyle/>
          <a:p>
            <a:pPr>
              <a:defRPr/>
            </a:pPr>
            <a:r>
              <a:rPr lang="nb-NO" i="1" dirty="0" smtClean="0"/>
              <a:t>Opplæringa i skole og lærebedrift skal </a:t>
            </a:r>
            <a:r>
              <a:rPr lang="nb-NO" i="1" dirty="0" err="1" smtClean="0"/>
              <a:t>opne</a:t>
            </a:r>
            <a:r>
              <a:rPr lang="nb-NO" i="1" dirty="0" smtClean="0"/>
              <a:t> dører mot verda og framtida og gi </a:t>
            </a:r>
            <a:r>
              <a:rPr lang="nb-NO" i="1" dirty="0" err="1" smtClean="0"/>
              <a:t>elevane</a:t>
            </a:r>
            <a:r>
              <a:rPr lang="nb-NO" i="1" dirty="0" smtClean="0"/>
              <a:t> historisk og kulturell innsikt. Ho skal </a:t>
            </a:r>
            <a:r>
              <a:rPr lang="nb-NO" i="1" dirty="0" err="1" smtClean="0"/>
              <a:t>byggje</a:t>
            </a:r>
            <a:r>
              <a:rPr lang="nb-NO" i="1" dirty="0" smtClean="0"/>
              <a:t> på respekt for menneskeverdet, på åndsfridom, nestekjærleik, likeverd og solidaritet, slik </a:t>
            </a:r>
            <a:r>
              <a:rPr lang="nb-NO" i="1" dirty="0" err="1" smtClean="0"/>
              <a:t>desse</a:t>
            </a:r>
            <a:r>
              <a:rPr lang="nb-NO" i="1" dirty="0" smtClean="0"/>
              <a:t> </a:t>
            </a:r>
            <a:r>
              <a:rPr lang="nb-NO" i="1" dirty="0" err="1" smtClean="0"/>
              <a:t>grunnleggjande</a:t>
            </a:r>
            <a:r>
              <a:rPr lang="nb-NO" i="1" dirty="0" smtClean="0"/>
              <a:t> </a:t>
            </a:r>
            <a:r>
              <a:rPr lang="nb-NO" i="1" dirty="0" err="1" smtClean="0"/>
              <a:t>verdiane</a:t>
            </a:r>
            <a:r>
              <a:rPr lang="nb-NO" i="1" dirty="0" smtClean="0"/>
              <a:t> kjem til uttrykk i kristen og humanistisk tradisjon, i ulike </a:t>
            </a:r>
            <a:r>
              <a:rPr lang="nb-NO" i="1" dirty="0" err="1" smtClean="0"/>
              <a:t>religionar</a:t>
            </a:r>
            <a:r>
              <a:rPr lang="nb-NO" i="1" dirty="0" smtClean="0"/>
              <a:t> og livssyn, og slik </a:t>
            </a:r>
            <a:r>
              <a:rPr lang="nb-NO" i="1" dirty="0" err="1" smtClean="0"/>
              <a:t>dei</a:t>
            </a:r>
            <a:r>
              <a:rPr lang="nb-NO" i="1" dirty="0" smtClean="0"/>
              <a:t> er forankra i </a:t>
            </a:r>
            <a:r>
              <a:rPr lang="nb-NO" i="1" dirty="0" err="1" smtClean="0"/>
              <a:t>menneskerettane</a:t>
            </a:r>
            <a:r>
              <a:rPr lang="nb-NO" i="1" dirty="0" smtClean="0"/>
              <a:t>. Opplæringa skal </a:t>
            </a:r>
            <a:r>
              <a:rPr lang="nb-NO" i="1" dirty="0" err="1" smtClean="0"/>
              <a:t>fremje</a:t>
            </a:r>
            <a:r>
              <a:rPr lang="nb-NO" i="1" dirty="0" smtClean="0"/>
              <a:t> demokrati, </a:t>
            </a:r>
            <a:r>
              <a:rPr lang="nb-NO" i="1" dirty="0" err="1" smtClean="0"/>
              <a:t>likestillin</a:t>
            </a:r>
            <a:endParaRPr lang="nb-NO" i="1" dirty="0" smtClean="0"/>
          </a:p>
          <a:p>
            <a:pPr>
              <a:defRPr/>
            </a:pPr>
            <a:r>
              <a:rPr lang="nb-NO" i="1" dirty="0" err="1" smtClean="0"/>
              <a:t>Elevane</a:t>
            </a:r>
            <a:r>
              <a:rPr lang="nb-NO" i="1" dirty="0" smtClean="0"/>
              <a:t> skal utvikle kunnskap, dugleik og </a:t>
            </a:r>
            <a:r>
              <a:rPr lang="nb-NO" i="1" dirty="0" err="1" smtClean="0"/>
              <a:t>holdningar</a:t>
            </a:r>
            <a:r>
              <a:rPr lang="nb-NO" i="1" dirty="0" smtClean="0"/>
              <a:t> for å kunne </a:t>
            </a:r>
            <a:r>
              <a:rPr lang="nb-NO" i="1" dirty="0" err="1" smtClean="0"/>
              <a:t>meistre</a:t>
            </a:r>
            <a:r>
              <a:rPr lang="nb-NO" i="1" dirty="0" smtClean="0"/>
              <a:t> liva sine og for å kunne delta i arbeid og fellesskap i samfunnet. </a:t>
            </a:r>
            <a:r>
              <a:rPr lang="nb-NO" i="1" dirty="0" err="1" smtClean="0"/>
              <a:t>Dei</a:t>
            </a:r>
            <a:r>
              <a:rPr lang="nb-NO" i="1" dirty="0" smtClean="0"/>
              <a:t> skal få utfalde </a:t>
            </a:r>
            <a:r>
              <a:rPr lang="nb-NO" i="1" dirty="0" err="1" smtClean="0"/>
              <a:t>skaparglede</a:t>
            </a:r>
            <a:r>
              <a:rPr lang="nb-NO" i="1" dirty="0" smtClean="0"/>
              <a:t>, engasjement og </a:t>
            </a:r>
            <a:r>
              <a:rPr lang="nb-NO" i="1" dirty="0" err="1" smtClean="0"/>
              <a:t>utforskartrong</a:t>
            </a:r>
            <a:r>
              <a:rPr lang="nb-NO" i="1" dirty="0" smtClean="0"/>
              <a:t>. </a:t>
            </a:r>
            <a:r>
              <a:rPr lang="nb-NO" i="1" dirty="0" err="1" smtClean="0"/>
              <a:t>Elevane</a:t>
            </a:r>
            <a:r>
              <a:rPr lang="nb-NO" i="1" dirty="0" smtClean="0"/>
              <a:t> skal lære å </a:t>
            </a:r>
            <a:r>
              <a:rPr lang="nb-NO" i="1" dirty="0" err="1" smtClean="0"/>
              <a:t>tenkje</a:t>
            </a:r>
            <a:r>
              <a:rPr lang="nb-NO" i="1" dirty="0" smtClean="0"/>
              <a:t> kritisk, handle etisk og ta økologisk ansvar. </a:t>
            </a:r>
            <a:r>
              <a:rPr lang="nb-NO" i="1" dirty="0" err="1" smtClean="0"/>
              <a:t>Dei</a:t>
            </a:r>
            <a:r>
              <a:rPr lang="nb-NO" i="1" dirty="0" smtClean="0"/>
              <a:t> skal ha medansvar og høve til </a:t>
            </a:r>
            <a:r>
              <a:rPr lang="nb-NO" i="1" dirty="0" err="1" smtClean="0"/>
              <a:t>medverknad</a:t>
            </a:r>
            <a:r>
              <a:rPr lang="nb-NO" i="1" dirty="0" smtClean="0"/>
              <a:t>. g og </a:t>
            </a:r>
            <a:r>
              <a:rPr lang="nb-NO" i="1" dirty="0" err="1" smtClean="0"/>
              <a:t>vitskapleg</a:t>
            </a:r>
            <a:r>
              <a:rPr lang="nb-NO" i="1" dirty="0" smtClean="0"/>
              <a:t> </a:t>
            </a:r>
            <a:r>
              <a:rPr lang="nb-NO" i="1" dirty="0" err="1" smtClean="0"/>
              <a:t>tenkjemåte</a:t>
            </a:r>
            <a:r>
              <a:rPr lang="nb-NO" i="1" dirty="0" smtClean="0"/>
              <a:t>.</a:t>
            </a:r>
          </a:p>
          <a:p>
            <a:pPr>
              <a:defRPr/>
            </a:pPr>
            <a:r>
              <a:rPr lang="nb-NO" i="1" dirty="0" smtClean="0"/>
              <a:t>Skolen og </a:t>
            </a:r>
            <a:r>
              <a:rPr lang="nb-NO" i="1" dirty="0" err="1" smtClean="0"/>
              <a:t>lærebedrifta</a:t>
            </a:r>
            <a:r>
              <a:rPr lang="nb-NO" i="1" dirty="0" smtClean="0"/>
              <a:t> skal møte </a:t>
            </a:r>
            <a:r>
              <a:rPr lang="nb-NO" i="1" dirty="0" err="1" smtClean="0"/>
              <a:t>elevane</a:t>
            </a:r>
            <a:r>
              <a:rPr lang="nb-NO" i="1" dirty="0" smtClean="0"/>
              <a:t> med tillit og krav, og gi </a:t>
            </a:r>
            <a:r>
              <a:rPr lang="nb-NO" i="1" dirty="0" err="1" smtClean="0"/>
              <a:t>dei</a:t>
            </a:r>
            <a:r>
              <a:rPr lang="nb-NO" i="1" dirty="0" smtClean="0"/>
              <a:t> </a:t>
            </a:r>
            <a:r>
              <a:rPr lang="nb-NO" i="1" dirty="0" err="1" smtClean="0"/>
              <a:t>utfordringar</a:t>
            </a:r>
            <a:r>
              <a:rPr lang="nb-NO" i="1" dirty="0" smtClean="0"/>
              <a:t> som </a:t>
            </a:r>
            <a:r>
              <a:rPr lang="nb-NO" i="1" dirty="0" err="1" smtClean="0"/>
              <a:t>fremjar</a:t>
            </a:r>
            <a:r>
              <a:rPr lang="nb-NO" i="1" dirty="0" smtClean="0"/>
              <a:t> danning og lærelyst. Alle former for diskriminering skal </a:t>
            </a:r>
            <a:r>
              <a:rPr lang="nb-NO" i="1" dirty="0" err="1" smtClean="0"/>
              <a:t>motarbeidast</a:t>
            </a:r>
            <a:r>
              <a:rPr lang="nb-NO" i="1" dirty="0" smtClean="0"/>
              <a:t>.</a:t>
            </a:r>
          </a:p>
          <a:p>
            <a:pPr>
              <a:defRPr/>
            </a:pPr>
            <a:endParaRPr lang="nb-NO" i="1" dirty="0" smtClean="0"/>
          </a:p>
          <a:p>
            <a:pPr>
              <a:defRPr/>
            </a:pPr>
            <a:r>
              <a:rPr lang="nb-NO" i="1" dirty="0" smtClean="0"/>
              <a:t>	Skolen skal samarbeide med heimen.</a:t>
            </a:r>
          </a:p>
          <a:p>
            <a:pPr>
              <a:defRPr/>
            </a:pPr>
            <a:r>
              <a:rPr lang="nb-NO" i="1" dirty="0" smtClean="0"/>
              <a:t>Barnehagen skal i samarbeid og forståelse med hjemmet ivareta barnas behov for omsorg og lek, og fremme læring og danning som grunnlag for allsidig utvikling. Barnehagen skal bygge på respekt for menneskeverdet, på åndsfrihet, nestekjærlighet, likeverd og solidaritet, slik disse grunnleggende verdiene kommer til uttrykk i kristen og humanistisk tradisjon, i ulike religioner og livssyn, og slik de er forankret i menneskerettighetene. Barna skal få utfolde skaperglede, undring og utforskertrang. De skal lære å ta vare på naturen og hverandre. Barna skal utvikle grunnleggende kunnskaper og ferdigheter. De skal ha rett til medvirkning tilpasset alder og forutsetninger. Barnehagen skal møte barna med tillit og respekt, og anerkjenne barndommens egenverdi. Den skal bidra til trivsel og glede i lek og læring, og være et utfordrende og trygt sted for fellesskap og vennskap. Barnehagen skal fremme likestilling og motarbeide alle former for diskriminering</a:t>
            </a:r>
            <a:endParaRPr lang="nb-NO" dirty="0"/>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8EB797C-9339-4B97-9FCE-BBBC5956A093}" type="slidenum">
              <a:rPr lang="nb-NO" smtClean="0"/>
              <a:pPr/>
              <a:t>7</a:t>
            </a:fld>
            <a:endParaRPr lang="nb-NO"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nb-NO" smtClean="0"/>
          </a:p>
        </p:txBody>
      </p:sp>
      <p:sp>
        <p:nvSpPr>
          <p:cNvPr id="256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3A107E2-26BC-4B06-B9C9-FD693FD0D099}" type="slidenum">
              <a:rPr lang="nb-NO" smtClean="0"/>
              <a:pPr/>
              <a:t>8</a:t>
            </a:fld>
            <a:endParaRPr lang="nb-NO"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nb-NO" smtClean="0"/>
          </a:p>
        </p:txBody>
      </p:sp>
      <p:sp>
        <p:nvSpPr>
          <p:cNvPr id="266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894DBB9-8759-4E14-B7A9-49D7FAAB08DF}" type="slidenum">
              <a:rPr lang="nb-NO" smtClean="0"/>
              <a:pPr/>
              <a:t>9</a:t>
            </a:fld>
            <a:endParaRPr lang="nb-NO"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r>
              <a:rPr lang="nb-NO" smtClean="0"/>
              <a:t>Verdier er ikke kompetanse</a:t>
            </a:r>
          </a:p>
          <a:p>
            <a:r>
              <a:rPr lang="nb-NO" smtClean="0"/>
              <a:t>Ca. 20 000 innspill  - de fleste uttaler seg primært om verdispørsmålet</a:t>
            </a:r>
          </a:p>
          <a:p>
            <a:r>
              <a:rPr lang="nb-NO" smtClean="0"/>
              <a:t>Det er størst engasjement og ulike oppfatninger både i og utenfor utvalget i spørsmål som gjelder verdier</a:t>
            </a:r>
          </a:p>
          <a:p>
            <a:endParaRPr lang="nb-NO" smtClean="0"/>
          </a:p>
          <a:p>
            <a:r>
              <a:rPr lang="nb-NO" smtClean="0"/>
              <a:t>Åpen og inkluderende prosess</a:t>
            </a:r>
          </a:p>
          <a:p>
            <a:endParaRPr lang="nb-NO" smtClean="0"/>
          </a:p>
          <a:p>
            <a:endParaRPr lang="nb-NO"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1336BA6-2CA5-44A9-8AA7-758810F14F2F}" type="slidenum">
              <a:rPr lang="nb-NO" smtClean="0"/>
              <a:pPr/>
              <a:t>10</a:t>
            </a:fld>
            <a:endParaRPr lang="nb-NO"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Rectangle 1026"/>
          <p:cNvSpPr>
            <a:spLocks noGrp="1" noChangeArrowheads="1"/>
          </p:cNvSpPr>
          <p:nvPr>
            <p:ph type="ctrTitle" sz="quarter"/>
          </p:nvPr>
        </p:nvSpPr>
        <p:spPr>
          <a:xfrm>
            <a:off x="1752600" y="2286000"/>
            <a:ext cx="6934200" cy="1143000"/>
          </a:xfrm>
        </p:spPr>
        <p:txBody>
          <a:bodyPr anchor="b"/>
          <a:lstStyle>
            <a:lvl1pPr>
              <a:defRPr sz="2000"/>
            </a:lvl1pPr>
          </a:lstStyle>
          <a:p>
            <a:r>
              <a:rPr lang="en-US"/>
              <a:t>Click to edit Master title style</a:t>
            </a:r>
          </a:p>
        </p:txBody>
      </p:sp>
      <p:sp>
        <p:nvSpPr>
          <p:cNvPr id="3075" name="Rectangle 1027"/>
          <p:cNvSpPr>
            <a:spLocks noGrp="1" noChangeArrowheads="1"/>
          </p:cNvSpPr>
          <p:nvPr>
            <p:ph type="subTitle" sz="quarter" idx="1"/>
          </p:nvPr>
        </p:nvSpPr>
        <p:spPr>
          <a:xfrm>
            <a:off x="1752600" y="3429000"/>
            <a:ext cx="6934200" cy="1752600"/>
          </a:xfrm>
        </p:spPr>
        <p:txBody>
          <a:bodyPr/>
          <a:lstStyle>
            <a:lvl1pPr marL="0" indent="0">
              <a:buFontTx/>
              <a:buNone/>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b-NO"/>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2750" y="838200"/>
            <a:ext cx="1924050" cy="5257800"/>
          </a:xfrm>
        </p:spPr>
        <p:txBody>
          <a:bodyPr vert="eaVert"/>
          <a:lstStyle/>
          <a:p>
            <a:r>
              <a:rPr lang="en-US" smtClean="0"/>
              <a:t>Click to edit Master title style</a:t>
            </a:r>
            <a:endParaRPr lang="nb-NO"/>
          </a:p>
        </p:txBody>
      </p:sp>
      <p:sp>
        <p:nvSpPr>
          <p:cNvPr id="3" name="Vertical Text Placeholder 2"/>
          <p:cNvSpPr>
            <a:spLocks noGrp="1"/>
          </p:cNvSpPr>
          <p:nvPr>
            <p:ph type="body" orient="vert" idx="1"/>
          </p:nvPr>
        </p:nvSpPr>
        <p:spPr>
          <a:xfrm>
            <a:off x="990600" y="838200"/>
            <a:ext cx="561975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b-N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nb-N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b-NO"/>
          </a:p>
        </p:txBody>
      </p:sp>
      <p:sp>
        <p:nvSpPr>
          <p:cNvPr id="3" name="Content Placeholder 2"/>
          <p:cNvSpPr>
            <a:spLocks noGrp="1"/>
          </p:cNvSpPr>
          <p:nvPr>
            <p:ph sz="half" idx="1"/>
          </p:nvPr>
        </p:nvSpPr>
        <p:spPr>
          <a:xfrm>
            <a:off x="990600" y="1981200"/>
            <a:ext cx="37719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4" name="Content Placeholder 3"/>
          <p:cNvSpPr>
            <a:spLocks noGrp="1"/>
          </p:cNvSpPr>
          <p:nvPr>
            <p:ph sz="half" idx="2"/>
          </p:nvPr>
        </p:nvSpPr>
        <p:spPr>
          <a:xfrm>
            <a:off x="4914900" y="1981200"/>
            <a:ext cx="37719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nb-N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nb-N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nb-N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b-NO"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990600" y="838200"/>
            <a:ext cx="7696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8"/>
          <p:cNvSpPr>
            <a:spLocks noGrp="1" noChangeArrowheads="1"/>
          </p:cNvSpPr>
          <p:nvPr>
            <p:ph type="body" idx="1"/>
          </p:nvPr>
        </p:nvSpPr>
        <p:spPr bwMode="auto">
          <a:xfrm>
            <a:off x="990600" y="1981200"/>
            <a:ext cx="7696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4038" r:id="rId1"/>
    <p:sldLayoutId id="2147484028" r:id="rId2"/>
    <p:sldLayoutId id="2147484029" r:id="rId3"/>
    <p:sldLayoutId id="2147484030" r:id="rId4"/>
    <p:sldLayoutId id="2147484031" r:id="rId5"/>
    <p:sldLayoutId id="2147484032" r:id="rId6"/>
    <p:sldLayoutId id="2147484033" r:id="rId7"/>
    <p:sldLayoutId id="2147484034" r:id="rId8"/>
    <p:sldLayoutId id="2147484035" r:id="rId9"/>
    <p:sldLayoutId id="2147484036" r:id="rId10"/>
    <p:sldLayoutId id="2147484037" r:id="rId11"/>
  </p:sldLayoutIdLst>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200" b="1">
          <a:solidFill>
            <a:schemeClr val="tx2"/>
          </a:solidFill>
          <a:latin typeface="Arial" charset="0"/>
          <a:ea typeface="ヒラギノ角ゴ Pro W3" pitchFamily="1" charset="-128"/>
        </a:defRPr>
      </a:lvl2pPr>
      <a:lvl3pPr algn="l" rtl="0" eaLnBrk="0" fontAlgn="base" hangingPunct="0">
        <a:spcBef>
          <a:spcPct val="0"/>
        </a:spcBef>
        <a:spcAft>
          <a:spcPct val="0"/>
        </a:spcAft>
        <a:defRPr sz="3200" b="1">
          <a:solidFill>
            <a:schemeClr val="tx2"/>
          </a:solidFill>
          <a:latin typeface="Arial" charset="0"/>
          <a:ea typeface="ヒラギノ角ゴ Pro W3" pitchFamily="1" charset="-128"/>
        </a:defRPr>
      </a:lvl3pPr>
      <a:lvl4pPr algn="l" rtl="0" eaLnBrk="0" fontAlgn="base" hangingPunct="0">
        <a:spcBef>
          <a:spcPct val="0"/>
        </a:spcBef>
        <a:spcAft>
          <a:spcPct val="0"/>
        </a:spcAft>
        <a:defRPr sz="3200" b="1">
          <a:solidFill>
            <a:schemeClr val="tx2"/>
          </a:solidFill>
          <a:latin typeface="Arial" charset="0"/>
          <a:ea typeface="ヒラギノ角ゴ Pro W3" pitchFamily="1" charset="-128"/>
        </a:defRPr>
      </a:lvl4pPr>
      <a:lvl5pPr algn="l" rtl="0" eaLnBrk="0" fontAlgn="base" hangingPunct="0">
        <a:spcBef>
          <a:spcPct val="0"/>
        </a:spcBef>
        <a:spcAft>
          <a:spcPct val="0"/>
        </a:spcAft>
        <a:defRPr sz="3200" b="1">
          <a:solidFill>
            <a:schemeClr val="tx2"/>
          </a:solidFill>
          <a:latin typeface="Arial" charset="0"/>
          <a:ea typeface="ヒラギノ角ゴ Pro W3" pitchFamily="1" charset="-128"/>
        </a:defRPr>
      </a:lvl5pPr>
      <a:lvl6pPr marL="457200" algn="l" rtl="0" fontAlgn="base">
        <a:spcBef>
          <a:spcPct val="0"/>
        </a:spcBef>
        <a:spcAft>
          <a:spcPct val="0"/>
        </a:spcAft>
        <a:defRPr sz="3200" b="1">
          <a:solidFill>
            <a:schemeClr val="tx2"/>
          </a:solidFill>
          <a:latin typeface="Arial" charset="0"/>
          <a:ea typeface="ヒラギノ角ゴ Pro W3" pitchFamily="1" charset="-128"/>
        </a:defRPr>
      </a:lvl6pPr>
      <a:lvl7pPr marL="914400" algn="l" rtl="0" fontAlgn="base">
        <a:spcBef>
          <a:spcPct val="0"/>
        </a:spcBef>
        <a:spcAft>
          <a:spcPct val="0"/>
        </a:spcAft>
        <a:defRPr sz="3200" b="1">
          <a:solidFill>
            <a:schemeClr val="tx2"/>
          </a:solidFill>
          <a:latin typeface="Arial" charset="0"/>
          <a:ea typeface="ヒラギノ角ゴ Pro W3" pitchFamily="1" charset="-128"/>
        </a:defRPr>
      </a:lvl7pPr>
      <a:lvl8pPr marL="1371600" algn="l" rtl="0" fontAlgn="base">
        <a:spcBef>
          <a:spcPct val="0"/>
        </a:spcBef>
        <a:spcAft>
          <a:spcPct val="0"/>
        </a:spcAft>
        <a:defRPr sz="3200" b="1">
          <a:solidFill>
            <a:schemeClr val="tx2"/>
          </a:solidFill>
          <a:latin typeface="Arial" charset="0"/>
          <a:ea typeface="ヒラギノ角ゴ Pro W3" pitchFamily="1" charset="-128"/>
        </a:defRPr>
      </a:lvl8pPr>
      <a:lvl9pPr marL="1828800" algn="l" rtl="0" fontAlgn="base">
        <a:spcBef>
          <a:spcPct val="0"/>
        </a:spcBef>
        <a:spcAft>
          <a:spcPct val="0"/>
        </a:spcAft>
        <a:defRPr sz="3200" b="1">
          <a:solidFill>
            <a:schemeClr val="tx2"/>
          </a:solidFill>
          <a:latin typeface="Arial" charset="0"/>
          <a:ea typeface="ヒラギノ角ゴ Pro W3" pitchFamily="1" charset="-128"/>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ea typeface="+mn-ea"/>
        </a:defRPr>
      </a:lvl2pPr>
      <a:lvl3pPr marL="1143000" indent="-228600" algn="l" rtl="0" eaLnBrk="0" fontAlgn="base" hangingPunct="0">
        <a:spcBef>
          <a:spcPct val="20000"/>
        </a:spcBef>
        <a:spcAft>
          <a:spcPct val="0"/>
        </a:spcAft>
        <a:buChar char="•"/>
        <a:defRPr sz="2000">
          <a:solidFill>
            <a:schemeClr val="tx1"/>
          </a:solidFill>
          <a:latin typeface="+mn-lt"/>
          <a:ea typeface="+mn-ea"/>
        </a:defRPr>
      </a:lvl3pPr>
      <a:lvl4pPr marL="1600200" indent="-228600" algn="l" rtl="0" eaLnBrk="0" fontAlgn="base" hangingPunct="0">
        <a:spcBef>
          <a:spcPct val="20000"/>
        </a:spcBef>
        <a:spcAft>
          <a:spcPct val="0"/>
        </a:spcAft>
        <a:buChar char="–"/>
        <a:defRPr>
          <a:solidFill>
            <a:schemeClr val="tx1"/>
          </a:solidFill>
          <a:latin typeface="+mn-lt"/>
          <a:ea typeface="+mn-ea"/>
        </a:defRPr>
      </a:lvl4pPr>
      <a:lvl5pPr marL="2057400" indent="-228600" algn="l" rtl="0" eaLnBrk="0" fontAlgn="base" hangingPunct="0">
        <a:spcBef>
          <a:spcPct val="20000"/>
        </a:spcBef>
        <a:spcAft>
          <a:spcPct val="0"/>
        </a:spcAft>
        <a:buChar char="»"/>
        <a:defRPr sz="1600">
          <a:solidFill>
            <a:schemeClr val="tx1"/>
          </a:solidFill>
          <a:latin typeface="+mn-lt"/>
          <a:ea typeface="+mn-ea"/>
        </a:defRPr>
      </a:lvl5pPr>
      <a:lvl6pPr marL="2514600" indent="-228600" algn="l" rtl="0" fontAlgn="base">
        <a:spcBef>
          <a:spcPct val="20000"/>
        </a:spcBef>
        <a:spcAft>
          <a:spcPct val="0"/>
        </a:spcAft>
        <a:buChar char="»"/>
        <a:defRPr sz="1600">
          <a:solidFill>
            <a:schemeClr val="tx1"/>
          </a:solidFill>
          <a:latin typeface="+mn-lt"/>
          <a:ea typeface="+mn-ea"/>
        </a:defRPr>
      </a:lvl6pPr>
      <a:lvl7pPr marL="2971800" indent="-228600" algn="l" rtl="0" fontAlgn="base">
        <a:spcBef>
          <a:spcPct val="20000"/>
        </a:spcBef>
        <a:spcAft>
          <a:spcPct val="0"/>
        </a:spcAft>
        <a:buChar char="»"/>
        <a:defRPr sz="1600">
          <a:solidFill>
            <a:schemeClr val="tx1"/>
          </a:solidFill>
          <a:latin typeface="+mn-lt"/>
          <a:ea typeface="+mn-ea"/>
        </a:defRPr>
      </a:lvl7pPr>
      <a:lvl8pPr marL="3429000" indent="-228600" algn="l" rtl="0" fontAlgn="base">
        <a:spcBef>
          <a:spcPct val="20000"/>
        </a:spcBef>
        <a:spcAft>
          <a:spcPct val="0"/>
        </a:spcAft>
        <a:buChar char="»"/>
        <a:defRPr sz="1600">
          <a:solidFill>
            <a:schemeClr val="tx1"/>
          </a:solidFill>
          <a:latin typeface="+mn-lt"/>
          <a:ea typeface="+mn-ea"/>
        </a:defRPr>
      </a:lvl8pPr>
      <a:lvl9pPr marL="3886200" indent="-228600" algn="l" rtl="0" fontAlgn="base">
        <a:spcBef>
          <a:spcPct val="20000"/>
        </a:spcBef>
        <a:spcAft>
          <a:spcPct val="0"/>
        </a:spcAft>
        <a:buChar char="»"/>
        <a:defRPr sz="1600">
          <a:solidFill>
            <a:schemeClr val="tx1"/>
          </a:solidFill>
          <a:latin typeface="+mn-lt"/>
          <a:ea typeface="+mn-ea"/>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3"/>
          <p:cNvSpPr>
            <a:spLocks noGrp="1"/>
          </p:cNvSpPr>
          <p:nvPr>
            <p:ph type="ctrTitle" sz="quarter"/>
          </p:nvPr>
        </p:nvSpPr>
        <p:spPr/>
        <p:txBody>
          <a:bodyPr/>
          <a:lstStyle/>
          <a:p>
            <a:r>
              <a:rPr lang="nb-NO" sz="2800" smtClean="0"/>
              <a:t>Verdier – for hvem og til hva?</a:t>
            </a:r>
          </a:p>
        </p:txBody>
      </p:sp>
      <p:sp>
        <p:nvSpPr>
          <p:cNvPr id="3075" name="Subtitle 4"/>
          <p:cNvSpPr>
            <a:spLocks noGrp="1"/>
          </p:cNvSpPr>
          <p:nvPr>
            <p:ph type="subTitle" sz="quarter" idx="1"/>
          </p:nvPr>
        </p:nvSpPr>
        <p:spPr/>
        <p:txBody>
          <a:bodyPr/>
          <a:lstStyle/>
          <a:p>
            <a:endParaRPr lang="nb-NO" smtClean="0"/>
          </a:p>
          <a:p>
            <a:r>
              <a:rPr lang="nb-NO" smtClean="0"/>
              <a:t>Av prorektor Inga Bostad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nb-NO" smtClean="0"/>
              <a:t>Opplæringen</a:t>
            </a:r>
          </a:p>
        </p:txBody>
      </p:sp>
      <p:sp>
        <p:nvSpPr>
          <p:cNvPr id="12291" name="Content Placeholder 2"/>
          <p:cNvSpPr>
            <a:spLocks noGrp="1"/>
          </p:cNvSpPr>
          <p:nvPr>
            <p:ph idx="1"/>
          </p:nvPr>
        </p:nvSpPr>
        <p:spPr/>
        <p:txBody>
          <a:bodyPr/>
          <a:lstStyle/>
          <a:p>
            <a:pPr>
              <a:buFontTx/>
              <a:buNone/>
            </a:pPr>
            <a:r>
              <a:rPr lang="nb-NO" u="sng" smtClean="0"/>
              <a:t>Øvrige deler av formålene</a:t>
            </a:r>
            <a:r>
              <a:rPr lang="nb-NO" smtClean="0"/>
              <a:t>:</a:t>
            </a:r>
          </a:p>
          <a:p>
            <a:pPr>
              <a:buFontTx/>
              <a:buNone/>
            </a:pPr>
            <a:endParaRPr lang="nb-NO" smtClean="0"/>
          </a:p>
          <a:p>
            <a:r>
              <a:rPr lang="nb-NO" smtClean="0"/>
              <a:t>kunnskaper, ferdigheter og holdninger</a:t>
            </a:r>
          </a:p>
          <a:p>
            <a:r>
              <a:rPr lang="nb-NO" smtClean="0"/>
              <a:t>et bredt syn på kompetanse</a:t>
            </a:r>
          </a:p>
          <a:p>
            <a:r>
              <a:rPr lang="nb-NO" smtClean="0"/>
              <a:t>en aktiv og deltakende elev</a:t>
            </a:r>
          </a:p>
          <a:p>
            <a:r>
              <a:rPr lang="nb-NO" smtClean="0"/>
              <a:t>forberede for samfunns- og yrkesliv</a:t>
            </a:r>
          </a:p>
          <a:p>
            <a:r>
              <a:rPr lang="nb-NO" smtClean="0"/>
              <a:t>mestre eget liv</a:t>
            </a:r>
          </a:p>
          <a:p>
            <a:endParaRPr lang="nb-NO"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990600" y="838200"/>
            <a:ext cx="7696200" cy="862013"/>
          </a:xfrm>
        </p:spPr>
        <p:txBody>
          <a:bodyPr/>
          <a:lstStyle/>
          <a:p>
            <a:r>
              <a:rPr lang="nb-NO" smtClean="0"/>
              <a:t>Målforskyvning i skolen?</a:t>
            </a:r>
          </a:p>
        </p:txBody>
      </p:sp>
      <p:sp>
        <p:nvSpPr>
          <p:cNvPr id="13315" name="Content Placeholder 2"/>
          <p:cNvSpPr>
            <a:spLocks noGrp="1"/>
          </p:cNvSpPr>
          <p:nvPr>
            <p:ph idx="1"/>
          </p:nvPr>
        </p:nvSpPr>
        <p:spPr>
          <a:xfrm>
            <a:off x="990600" y="1700213"/>
            <a:ext cx="7696200" cy="4395787"/>
          </a:xfrm>
        </p:spPr>
        <p:txBody>
          <a:bodyPr/>
          <a:lstStyle/>
          <a:p>
            <a:pPr>
              <a:lnSpc>
                <a:spcPct val="90000"/>
              </a:lnSpc>
            </a:pPr>
            <a:r>
              <a:rPr lang="nb-NO" sz="2400" smtClean="0"/>
              <a:t>Spenning mellom skolens overordnede mål (formålsparagrafen) og det som kan operasjonaliseres og måles (prøver og eksamener)</a:t>
            </a:r>
          </a:p>
          <a:p>
            <a:pPr>
              <a:lnSpc>
                <a:spcPct val="90000"/>
              </a:lnSpc>
            </a:pPr>
            <a:endParaRPr lang="nb-NO" sz="2400" smtClean="0"/>
          </a:p>
          <a:p>
            <a:pPr>
              <a:lnSpc>
                <a:spcPct val="90000"/>
              </a:lnSpc>
            </a:pPr>
            <a:r>
              <a:rPr lang="nb-NO" sz="2400" smtClean="0"/>
              <a:t>Generelle mål krever kontinuerlig verdiavklaring</a:t>
            </a:r>
          </a:p>
          <a:p>
            <a:pPr>
              <a:lnSpc>
                <a:spcPct val="90000"/>
              </a:lnSpc>
            </a:pPr>
            <a:endParaRPr lang="nb-NO" sz="2400" smtClean="0"/>
          </a:p>
          <a:p>
            <a:pPr>
              <a:lnSpc>
                <a:spcPct val="90000"/>
              </a:lnSpc>
            </a:pPr>
            <a:r>
              <a:rPr lang="nb-NO" sz="2400" smtClean="0"/>
              <a:t>Større lokalt selvstyre i skolespørsmål og større engasjement omkring skolens formål</a:t>
            </a:r>
          </a:p>
          <a:p>
            <a:pPr>
              <a:lnSpc>
                <a:spcPct val="90000"/>
              </a:lnSpc>
            </a:pPr>
            <a:endParaRPr lang="nb-NO" sz="2400" smtClean="0"/>
          </a:p>
          <a:p>
            <a:pPr>
              <a:lnSpc>
                <a:spcPct val="90000"/>
              </a:lnSpc>
            </a:pPr>
            <a:r>
              <a:rPr lang="nb-NO" sz="2400" smtClean="0"/>
              <a:t>Debatten om karaktergivning i skolen kunne ha vært en debatt om skolens verdigrunnlag og formål</a:t>
            </a:r>
          </a:p>
          <a:p>
            <a:endParaRPr lang="nb-NO"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nb-NO" smtClean="0"/>
              <a:t>skolen</a:t>
            </a:r>
          </a:p>
        </p:txBody>
      </p:sp>
      <p:sp>
        <p:nvSpPr>
          <p:cNvPr id="14339" name="Content Placeholder 2"/>
          <p:cNvSpPr>
            <a:spLocks noGrp="1"/>
          </p:cNvSpPr>
          <p:nvPr>
            <p:ph idx="1"/>
          </p:nvPr>
        </p:nvSpPr>
        <p:spPr/>
        <p:txBody>
          <a:bodyPr/>
          <a:lstStyle/>
          <a:p>
            <a:r>
              <a:rPr lang="nb-NO" smtClean="0"/>
              <a:t>Likhetsprinsippet</a:t>
            </a:r>
          </a:p>
          <a:p>
            <a:r>
              <a:rPr lang="nb-NO" smtClean="0"/>
              <a:t>Mer fleksibilitet</a:t>
            </a:r>
          </a:p>
          <a:p>
            <a:r>
              <a:rPr lang="nb-NO" smtClean="0"/>
              <a:t>Lik rett til utdanning</a:t>
            </a:r>
          </a:p>
          <a:p>
            <a:r>
              <a:rPr lang="nb-NO" smtClean="0"/>
              <a:t>Verdikonflikter må tas opp/kulturell kompleksitet</a:t>
            </a:r>
          </a:p>
          <a:p>
            <a:r>
              <a:rPr lang="nb-NO" smtClean="0"/>
              <a:t>Gap mellom grasrota og elitetenkningen</a:t>
            </a:r>
          </a:p>
          <a:p>
            <a:r>
              <a:rPr lang="nb-NO" smtClean="0"/>
              <a:t>Utdanne til demokrati lokalt og globalt</a:t>
            </a:r>
          </a:p>
          <a:p>
            <a:r>
              <a:rPr lang="nb-NO" smtClean="0"/>
              <a:t>Utjevne sosiale forskjeller</a:t>
            </a:r>
          </a:p>
          <a:p>
            <a:endParaRPr lang="nb-NO" smtClean="0"/>
          </a:p>
          <a:p>
            <a:endParaRPr lang="nb-NO"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nb-NO" smtClean="0"/>
              <a:t>Høyere utdanning og forskning</a:t>
            </a:r>
          </a:p>
        </p:txBody>
      </p:sp>
      <p:sp>
        <p:nvSpPr>
          <p:cNvPr id="15363" name="Content Placeholder 2"/>
          <p:cNvSpPr>
            <a:spLocks noGrp="1"/>
          </p:cNvSpPr>
          <p:nvPr>
            <p:ph idx="1"/>
          </p:nvPr>
        </p:nvSpPr>
        <p:spPr/>
        <p:txBody>
          <a:bodyPr/>
          <a:lstStyle/>
          <a:p>
            <a:r>
              <a:rPr lang="nb-NO" smtClean="0"/>
              <a:t>Forskningsetikk og innovasjonsetikk</a:t>
            </a:r>
          </a:p>
          <a:p>
            <a:r>
              <a:rPr lang="nb-NO" smtClean="0"/>
              <a:t>Akademisk frihet, kollegialitet, globalt ansvar</a:t>
            </a:r>
          </a:p>
          <a:p>
            <a:r>
              <a:rPr lang="nb-NO" smtClean="0"/>
              <a:t>konsentrasjon</a:t>
            </a:r>
          </a:p>
          <a:p>
            <a:r>
              <a:rPr lang="nb-NO" smtClean="0"/>
              <a:t>Innovasjon balansere mot fri grunnforskning</a:t>
            </a:r>
          </a:p>
          <a:p>
            <a:r>
              <a:rPr lang="nb-NO" smtClean="0"/>
              <a:t>Radikal innovasjon kan ikke detaljstyres</a:t>
            </a:r>
          </a:p>
          <a:p>
            <a:r>
              <a:rPr lang="nb-NO" smtClean="0"/>
              <a:t>Kvalifikasjonssystemets begrensninger</a:t>
            </a:r>
          </a:p>
          <a:p>
            <a:endParaRPr lang="nb-NO" smtClean="0"/>
          </a:p>
          <a:p>
            <a:endParaRPr lang="nb-NO"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nb-NO" smtClean="0"/>
              <a:t>oppsummering</a:t>
            </a:r>
          </a:p>
        </p:txBody>
      </p:sp>
      <p:sp>
        <p:nvSpPr>
          <p:cNvPr id="16387" name="Content Placeholder 2"/>
          <p:cNvSpPr>
            <a:spLocks noGrp="1"/>
          </p:cNvSpPr>
          <p:nvPr>
            <p:ph idx="1"/>
          </p:nvPr>
        </p:nvSpPr>
        <p:spPr/>
        <p:txBody>
          <a:bodyPr/>
          <a:lstStyle/>
          <a:p>
            <a:r>
              <a:rPr lang="nb-NO" smtClean="0"/>
              <a:t>Mer autonomi til institusjonene</a:t>
            </a:r>
          </a:p>
          <a:p>
            <a:r>
              <a:rPr lang="nb-NO" smtClean="0"/>
              <a:t>Klare skiller mellom stat og marked</a:t>
            </a:r>
          </a:p>
          <a:p>
            <a:r>
              <a:rPr lang="nb-NO" smtClean="0"/>
              <a:t>Fra kontroll til selvstyrt faglig utvikling</a:t>
            </a:r>
          </a:p>
          <a:p>
            <a:r>
              <a:rPr lang="nb-NO" smtClean="0"/>
              <a:t>Nøktern testing</a:t>
            </a:r>
          </a:p>
          <a:p>
            <a:r>
              <a:rPr lang="nb-NO" smtClean="0"/>
              <a:t>Praktiske løsninger på verdikonflikter</a:t>
            </a:r>
          </a:p>
          <a:p>
            <a:r>
              <a:rPr lang="nb-NO" smtClean="0"/>
              <a:t>Prosessuelle verdier (de lever!)</a:t>
            </a:r>
          </a:p>
          <a:p>
            <a:pPr>
              <a:buFontTx/>
              <a:buNone/>
            </a:pPr>
            <a:endParaRPr lang="nb-NO" smtClean="0"/>
          </a:p>
          <a:p>
            <a:pPr>
              <a:buFontTx/>
              <a:buNone/>
            </a:pPr>
            <a:endParaRPr lang="nb-NO" smtClean="0"/>
          </a:p>
          <a:p>
            <a:endParaRPr lang="nb-NO" smtClean="0"/>
          </a:p>
          <a:p>
            <a:endParaRPr lang="nb-NO"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nb-NO" sz="2800" dirty="0" smtClean="0">
                <a:latin typeface="+mn-lt"/>
              </a:rPr>
              <a:t>Å mestre sitt liv</a:t>
            </a:r>
            <a:br>
              <a:rPr lang="nb-NO" sz="2800" dirty="0" smtClean="0">
                <a:latin typeface="+mn-lt"/>
              </a:rPr>
            </a:br>
            <a:r>
              <a:rPr lang="nb-NO" sz="2800" dirty="0" smtClean="0">
                <a:latin typeface="+mn-lt"/>
              </a:rPr>
              <a:t>- i materialismens tidsalder…</a:t>
            </a:r>
            <a:endParaRPr lang="nb-NO" sz="2800" dirty="0">
              <a:latin typeface="+mn-lt"/>
            </a:endParaRPr>
          </a:p>
        </p:txBody>
      </p:sp>
      <p:pic>
        <p:nvPicPr>
          <p:cNvPr id="4" name="Picture 2" descr="M:\pc\Pictures\janus.bmp"/>
          <p:cNvPicPr>
            <a:picLocks noGrp="1" noChangeAspect="1" noChangeArrowheads="1"/>
          </p:cNvPicPr>
          <p:nvPr>
            <p:ph idx="1"/>
          </p:nvPr>
        </p:nvPicPr>
        <p:blipFill>
          <a:blip r:embed="rId3" cstate="email"/>
          <a:srcRect/>
          <a:stretch>
            <a:fillRect/>
          </a:stretch>
        </p:blipFill>
        <p:spPr>
          <a:xfrm>
            <a:off x="2809875" y="2309812"/>
            <a:ext cx="4057650" cy="3457575"/>
          </a:xfrm>
          <a:solidFill>
            <a:srgbClr val="FFFFFF">
              <a:shade val="85000"/>
            </a:srgbClr>
          </a:solidFill>
          <a:ln w="101600" cap="sq">
            <a:solidFill>
              <a:srgbClr val="FDFDFD"/>
            </a:solidFill>
          </a:ln>
          <a:effectLst>
            <a:outerShdw blurRad="57150" dist="37500" dir="7560000" sy="98000" kx="110000" ky="200000" algn="tl" rotWithShape="0">
              <a:srgbClr val="000000">
                <a:alpha val="20000"/>
              </a:srgbClr>
            </a:outerShdw>
          </a:effectLst>
          <a:scene3d>
            <a:camera prst="perspectiveRelaxed">
              <a:rot lat="18960000" lon="0" rev="0"/>
            </a:camera>
            <a:lightRig rig="twoPt" dir="t">
              <a:rot lat="0" lon="0" rev="7200000"/>
            </a:lightRig>
          </a:scene3d>
          <a:sp3d prstMaterial="matte">
            <a:bevelT w="22860" h="12700"/>
            <a:contourClr>
              <a:srgbClr val="FFFFFF"/>
            </a:contourClr>
          </a:sp3d>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nb-NO" smtClean="0"/>
              <a:t>Å begynne med slutten….</a:t>
            </a:r>
          </a:p>
        </p:txBody>
      </p:sp>
      <p:sp>
        <p:nvSpPr>
          <p:cNvPr id="4099" name="Content Placeholder 2"/>
          <p:cNvSpPr>
            <a:spLocks noGrp="1"/>
          </p:cNvSpPr>
          <p:nvPr>
            <p:ph idx="1"/>
          </p:nvPr>
        </p:nvSpPr>
        <p:spPr/>
        <p:txBody>
          <a:bodyPr/>
          <a:lstStyle/>
          <a:p>
            <a:r>
              <a:rPr lang="nb-NO" smtClean="0"/>
              <a:t>Demokratitenkning og kritisk refleksjon </a:t>
            </a:r>
          </a:p>
          <a:p>
            <a:endParaRPr lang="nb-NO" smtClean="0"/>
          </a:p>
          <a:p>
            <a:r>
              <a:rPr lang="nb-NO" smtClean="0"/>
              <a:t>Åpent kunnskapsbegrep, pluralisme og flerfaglighet</a:t>
            </a:r>
          </a:p>
          <a:p>
            <a:endParaRPr lang="nb-NO" smtClean="0"/>
          </a:p>
          <a:p>
            <a:r>
              <a:rPr lang="nb-NO" smtClean="0"/>
              <a:t>Globalt ansvar, akademisk frihet</a:t>
            </a:r>
          </a:p>
          <a:p>
            <a:endParaRPr lang="nb-NO" smtClean="0"/>
          </a:p>
          <a:p>
            <a:r>
              <a:rPr lang="nb-NO" smtClean="0"/>
              <a:t>Kunnskapsdeling</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endParaRPr lang="nb-NO" smtClean="0"/>
          </a:p>
        </p:txBody>
      </p:sp>
      <p:sp>
        <p:nvSpPr>
          <p:cNvPr id="5123" name="Content Placeholder 2"/>
          <p:cNvSpPr>
            <a:spLocks noGrp="1"/>
          </p:cNvSpPr>
          <p:nvPr>
            <p:ph idx="1"/>
          </p:nvPr>
        </p:nvSpPr>
        <p:spPr>
          <a:xfrm>
            <a:off x="990600" y="981075"/>
            <a:ext cx="7696200" cy="5114925"/>
          </a:xfrm>
        </p:spPr>
        <p:txBody>
          <a:bodyPr/>
          <a:lstStyle/>
          <a:p>
            <a:r>
              <a:rPr lang="nb-NO" smtClean="0"/>
              <a:t>Samfunnsendringer og motkulturelle verdier</a:t>
            </a:r>
          </a:p>
          <a:p>
            <a:endParaRPr lang="nb-NO" smtClean="0"/>
          </a:p>
          <a:p>
            <a:r>
              <a:rPr lang="nb-NO" smtClean="0"/>
              <a:t>Hva vil vi at våre unge skal lære? Platon/</a:t>
            </a:r>
            <a:r>
              <a:rPr lang="nb-NO" i="1" smtClean="0"/>
              <a:t>Gorgias</a:t>
            </a:r>
            <a:r>
              <a:rPr lang="nb-NO" smtClean="0"/>
              <a:t>: Politikk og utviklingen av samfunnet er intimt vevet sammen med utdanning og opplæring. Grunnleggende spørsmål: </a:t>
            </a:r>
          </a:p>
          <a:p>
            <a:r>
              <a:rPr lang="nb-NO" smtClean="0"/>
              <a:t>Hvem er opplæringen/utdanningen til for? </a:t>
            </a:r>
          </a:p>
          <a:p>
            <a:r>
              <a:rPr lang="nb-NO" smtClean="0"/>
              <a:t>Hva er utdanningens formål?</a:t>
            </a:r>
          </a:p>
          <a:p>
            <a:r>
              <a:rPr lang="nb-NO" smtClean="0"/>
              <a:t>Hva er grunnverdier i høyere utdanning og forskning?</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357188" y="142875"/>
            <a:ext cx="8329612" cy="6215063"/>
          </a:xfrm>
        </p:spPr>
        <p:txBody>
          <a:bodyPr/>
          <a:lstStyle/>
          <a:p>
            <a:pPr marL="533400" indent="-533400"/>
            <a:r>
              <a:rPr lang="nb-NO" sz="2800" b="0" smtClean="0">
                <a:latin typeface="Concorde BE Regular" pitchFamily="18" charset="0"/>
              </a:rPr>
              <a:t>Dannelse innebærer at mennesket blir myndig, lærer seg å tenke selv </a:t>
            </a:r>
            <a:br>
              <a:rPr lang="nb-NO" sz="2800" b="0" smtClean="0">
                <a:latin typeface="Concorde BE Regular" pitchFamily="18" charset="0"/>
              </a:rPr>
            </a:br>
            <a:r>
              <a:rPr lang="nb-NO" sz="2800" b="0" smtClean="0">
                <a:latin typeface="Concorde BE Regular" pitchFamily="18" charset="0"/>
              </a:rPr>
              <a:t/>
            </a:r>
            <a:br>
              <a:rPr lang="nb-NO" sz="2800" b="0" smtClean="0">
                <a:latin typeface="Concorde BE Regular" pitchFamily="18" charset="0"/>
              </a:rPr>
            </a:br>
            <a:r>
              <a:rPr lang="nb-NO" sz="2800" b="0" smtClean="0">
                <a:latin typeface="Concorde BE Regular" pitchFamily="18" charset="0"/>
              </a:rPr>
              <a:t>Fra den overtalende til </a:t>
            </a:r>
            <a:br>
              <a:rPr lang="nb-NO" sz="2800" b="0" smtClean="0">
                <a:latin typeface="Concorde BE Regular" pitchFamily="18" charset="0"/>
              </a:rPr>
            </a:br>
            <a:r>
              <a:rPr lang="nb-NO" sz="2800" b="0" smtClean="0">
                <a:latin typeface="Concorde BE Regular" pitchFamily="18" charset="0"/>
              </a:rPr>
              <a:t>den overbevisende </a:t>
            </a:r>
            <a:br>
              <a:rPr lang="nb-NO" sz="2800" b="0" smtClean="0">
                <a:latin typeface="Concorde BE Regular" pitchFamily="18" charset="0"/>
              </a:rPr>
            </a:br>
            <a:r>
              <a:rPr lang="nb-NO" sz="2800" b="0" smtClean="0">
                <a:latin typeface="Concorde BE Regular" pitchFamily="18" charset="0"/>
              </a:rPr>
              <a:t>lærer/formidler</a:t>
            </a:r>
            <a:br>
              <a:rPr lang="nb-NO" sz="2800" b="0" smtClean="0">
                <a:latin typeface="Concorde BE Regular" pitchFamily="18" charset="0"/>
              </a:rPr>
            </a:br>
            <a:r>
              <a:rPr lang="nb-NO" sz="2800" b="0" smtClean="0">
                <a:latin typeface="Concorde BE Regular" pitchFamily="18" charset="0"/>
              </a:rPr>
              <a:t/>
            </a:r>
            <a:br>
              <a:rPr lang="nb-NO" sz="2800" b="0" smtClean="0">
                <a:latin typeface="Concorde BE Regular" pitchFamily="18" charset="0"/>
              </a:rPr>
            </a:br>
            <a:r>
              <a:rPr lang="nb-NO" sz="2800" b="0" smtClean="0">
                <a:latin typeface="Concorde BE Regular" pitchFamily="18" charset="0"/>
              </a:rPr>
              <a:t>Det pedagogiske paradoks:</a:t>
            </a:r>
            <a:br>
              <a:rPr lang="nb-NO" sz="2800" b="0" smtClean="0">
                <a:latin typeface="Concorde BE Regular" pitchFamily="18" charset="0"/>
              </a:rPr>
            </a:br>
            <a:r>
              <a:rPr lang="nb-NO" sz="2800" b="0" smtClean="0">
                <a:latin typeface="Concorde BE Regular" pitchFamily="18" charset="0"/>
              </a:rPr>
              <a:t>Hvordan utvikle frihet og</a:t>
            </a:r>
            <a:br>
              <a:rPr lang="nb-NO" sz="2800" b="0" smtClean="0">
                <a:latin typeface="Concorde BE Regular" pitchFamily="18" charset="0"/>
              </a:rPr>
            </a:br>
            <a:r>
              <a:rPr lang="nb-NO" sz="2800" b="0" smtClean="0">
                <a:latin typeface="Concorde BE Regular" pitchFamily="18" charset="0"/>
              </a:rPr>
              <a:t>autonomi der det finnes</a:t>
            </a:r>
            <a:br>
              <a:rPr lang="nb-NO" sz="2800" b="0" smtClean="0">
                <a:latin typeface="Concorde BE Regular" pitchFamily="18" charset="0"/>
              </a:rPr>
            </a:br>
            <a:r>
              <a:rPr lang="nb-NO" sz="2800" b="0" smtClean="0">
                <a:latin typeface="Concorde BE Regular" pitchFamily="18" charset="0"/>
              </a:rPr>
              <a:t>tvang – og ferdige mål?</a:t>
            </a:r>
            <a:br>
              <a:rPr lang="nb-NO" sz="2800" b="0" smtClean="0">
                <a:latin typeface="Concorde BE Regular" pitchFamily="18" charset="0"/>
              </a:rPr>
            </a:br>
            <a:endParaRPr lang="nb-NO" sz="2800" b="0" smtClean="0">
              <a:latin typeface="Concorde BE Regular" pitchFamily="18" charset="0"/>
            </a:endParaRPr>
          </a:p>
        </p:txBody>
      </p:sp>
      <p:pic>
        <p:nvPicPr>
          <p:cNvPr id="6147" name="Picture 7" descr="Stefanny Hillgård, &quot;Tankens lek&quot;, 1979"/>
          <p:cNvPicPr>
            <a:picLocks noGrp="1" noChangeAspect="1" noChangeArrowheads="1"/>
          </p:cNvPicPr>
          <p:nvPr>
            <p:ph idx="1"/>
          </p:nvPr>
        </p:nvPicPr>
        <p:blipFill>
          <a:blip r:embed="rId3" cstate="print"/>
          <a:srcRect/>
          <a:stretch>
            <a:fillRect/>
          </a:stretch>
        </p:blipFill>
        <p:spPr>
          <a:xfrm>
            <a:off x="5572125" y="2143125"/>
            <a:ext cx="2749550" cy="4114800"/>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785813" y="549275"/>
            <a:ext cx="4357687" cy="5183188"/>
          </a:xfrm>
        </p:spPr>
        <p:txBody>
          <a:bodyPr/>
          <a:lstStyle/>
          <a:p>
            <a:r>
              <a:rPr lang="nb-NO" sz="2400" smtClean="0"/>
              <a:t/>
            </a:r>
            <a:br>
              <a:rPr lang="nb-NO" sz="2400" smtClean="0"/>
            </a:br>
            <a:r>
              <a:rPr lang="nb-NO" sz="2400" smtClean="0"/>
              <a:t>Hva er formålet for opplæringen?</a:t>
            </a:r>
            <a:br>
              <a:rPr lang="nb-NO" sz="2400" smtClean="0"/>
            </a:br>
            <a:r>
              <a:rPr lang="nb-NO" sz="2400" smtClean="0"/>
              <a:t/>
            </a:r>
            <a:br>
              <a:rPr lang="nb-NO" sz="2400" smtClean="0"/>
            </a:br>
            <a:r>
              <a:rPr lang="nb-NO" sz="2400" smtClean="0"/>
              <a:t>*Retningsgivende for styringsdokumenter</a:t>
            </a:r>
            <a:br>
              <a:rPr lang="nb-NO" sz="2400" smtClean="0"/>
            </a:br>
            <a:r>
              <a:rPr lang="nb-NO" sz="2400" smtClean="0"/>
              <a:t>*Uttrykk for samfunnets normer og verdier</a:t>
            </a:r>
            <a:br>
              <a:rPr lang="nb-NO" sz="2400" smtClean="0"/>
            </a:br>
            <a:r>
              <a:rPr lang="nb-NO" sz="2400" smtClean="0"/>
              <a:t>*Utgangspunkt for praksis i barnehage, skole og lærebedrift</a:t>
            </a:r>
            <a:br>
              <a:rPr lang="nb-NO" sz="2400" smtClean="0"/>
            </a:br>
            <a:r>
              <a:rPr lang="nb-NO" sz="2400" smtClean="0"/>
              <a:t>*Gjelder alle barn og unge som går i barnehage, skole og lærebedrift</a:t>
            </a:r>
            <a:br>
              <a:rPr lang="nb-NO" sz="2400" smtClean="0"/>
            </a:br>
            <a:endParaRPr lang="nb-NO" sz="2400" b="0" smtClean="0">
              <a:latin typeface="Concorde BE Regular" pitchFamily="18" charset="0"/>
            </a:endParaRPr>
          </a:p>
        </p:txBody>
      </p:sp>
      <p:pic>
        <p:nvPicPr>
          <p:cNvPr id="7171" name="Picture 5" descr="Naum Gabo, Constructed Head No. 2"/>
          <p:cNvPicPr>
            <a:picLocks noGrp="1" noChangeAspect="1" noChangeArrowheads="1"/>
          </p:cNvPicPr>
          <p:nvPr>
            <p:ph idx="1"/>
          </p:nvPr>
        </p:nvPicPr>
        <p:blipFill>
          <a:blip r:embed="rId3" cstate="print"/>
          <a:srcRect/>
          <a:stretch>
            <a:fillRect/>
          </a:stretch>
        </p:blipFill>
        <p:spPr>
          <a:xfrm>
            <a:off x="5357813" y="1357313"/>
            <a:ext cx="2857500" cy="3933825"/>
          </a:xfr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990600" y="404813"/>
            <a:ext cx="7696200" cy="1944687"/>
          </a:xfrm>
        </p:spPr>
        <p:txBody>
          <a:bodyPr/>
          <a:lstStyle/>
          <a:p>
            <a:r>
              <a:rPr lang="nb-NO" smtClean="0">
                <a:latin typeface="Concorde BE Regular" pitchFamily="18" charset="0"/>
              </a:rPr>
              <a:t>Hovedbegrunnelser for det nye formålet:</a:t>
            </a:r>
            <a:br>
              <a:rPr lang="nb-NO" smtClean="0">
                <a:latin typeface="Concorde BE Regular" pitchFamily="18" charset="0"/>
              </a:rPr>
            </a:br>
            <a:endParaRPr lang="nb-NO" smtClean="0">
              <a:latin typeface="Concorde BE Regular" pitchFamily="18" charset="0"/>
            </a:endParaRPr>
          </a:p>
        </p:txBody>
      </p:sp>
      <p:sp>
        <p:nvSpPr>
          <p:cNvPr id="8195" name="Content Placeholder 2"/>
          <p:cNvSpPr>
            <a:spLocks noGrp="1"/>
          </p:cNvSpPr>
          <p:nvPr>
            <p:ph idx="1"/>
          </p:nvPr>
        </p:nvSpPr>
        <p:spPr>
          <a:xfrm>
            <a:off x="990600" y="2060575"/>
            <a:ext cx="7696200" cy="4392613"/>
          </a:xfrm>
        </p:spPr>
        <p:txBody>
          <a:bodyPr/>
          <a:lstStyle/>
          <a:p>
            <a:r>
              <a:rPr lang="nb-NO" sz="2400" smtClean="0"/>
              <a:t>det norske samfunn har både en kulturell tradisjon og et kulturelt mangfold</a:t>
            </a:r>
          </a:p>
          <a:p>
            <a:r>
              <a:rPr lang="nb-NO" sz="2400" smtClean="0"/>
              <a:t>menneskerettslige forpliktelser</a:t>
            </a:r>
          </a:p>
          <a:p>
            <a:r>
              <a:rPr lang="nb-NO" sz="2400" smtClean="0"/>
              <a:t>større sammenheng mellom barnehagen og grunnopplæringen</a:t>
            </a:r>
          </a:p>
          <a:p>
            <a:r>
              <a:rPr lang="nb-NO" sz="2400" smtClean="0"/>
              <a:t>barnehagens egenart</a:t>
            </a:r>
          </a:p>
          <a:p>
            <a:r>
              <a:rPr lang="nb-NO" sz="2400" smtClean="0"/>
              <a:t>endringer i utdanningssystemet mot et helhetlig 13-årig opplæringsløp</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nb-NO" smtClean="0"/>
              <a:t>Verdibaserte formål</a:t>
            </a:r>
          </a:p>
        </p:txBody>
      </p:sp>
      <p:sp>
        <p:nvSpPr>
          <p:cNvPr id="9219" name="Content Placeholder 2"/>
          <p:cNvSpPr>
            <a:spLocks noGrp="1"/>
          </p:cNvSpPr>
          <p:nvPr>
            <p:ph idx="1"/>
          </p:nvPr>
        </p:nvSpPr>
        <p:spPr>
          <a:xfrm>
            <a:off x="971550" y="2060575"/>
            <a:ext cx="7696200" cy="4248150"/>
          </a:xfrm>
        </p:spPr>
        <p:txBody>
          <a:bodyPr/>
          <a:lstStyle/>
          <a:p>
            <a:pPr>
              <a:buFontTx/>
              <a:buNone/>
            </a:pPr>
            <a:r>
              <a:rPr lang="nb-NO" u="sng" smtClean="0"/>
              <a:t>Formålenes verdigrunnlag</a:t>
            </a:r>
            <a:r>
              <a:rPr lang="nb-NO" smtClean="0"/>
              <a:t>:</a:t>
            </a:r>
          </a:p>
          <a:p>
            <a:r>
              <a:rPr lang="nb-NO" smtClean="0"/>
              <a:t>er likt for barnehagen og opplæringen</a:t>
            </a:r>
          </a:p>
          <a:p>
            <a:r>
              <a:rPr lang="nb-NO" smtClean="0"/>
              <a:t>klargjør de konkrete verdiene som skal ligge til grunn for virksomhetene</a:t>
            </a:r>
          </a:p>
          <a:p>
            <a:r>
              <a:rPr lang="nb-NO" smtClean="0"/>
              <a:t>uttrykker verdier som flest mulig kan slutte opp om (</a:t>
            </a:r>
            <a:r>
              <a:rPr lang="nb-NO" i="1" smtClean="0"/>
              <a:t>respekt for menneskeverdet, åndsfridom, nestekjærleik, likeverd og solidaritet, skaparglede, utforskartrong, tenke kritisk, handle etisk og økologisk…)</a:t>
            </a:r>
            <a:endParaRPr lang="nb-NO" smtClean="0"/>
          </a:p>
          <a:p>
            <a:endParaRPr lang="nb-NO"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endParaRPr lang="nb-NO" smtClean="0"/>
          </a:p>
        </p:txBody>
      </p:sp>
      <p:sp>
        <p:nvSpPr>
          <p:cNvPr id="10243" name="Content Placeholder 2"/>
          <p:cNvSpPr>
            <a:spLocks noGrp="1"/>
          </p:cNvSpPr>
          <p:nvPr>
            <p:ph idx="1"/>
          </p:nvPr>
        </p:nvSpPr>
        <p:spPr/>
        <p:txBody>
          <a:bodyPr/>
          <a:lstStyle/>
          <a:p>
            <a:pPr>
              <a:lnSpc>
                <a:spcPct val="90000"/>
              </a:lnSpc>
              <a:buFontTx/>
              <a:buNone/>
            </a:pPr>
            <a:r>
              <a:rPr lang="nb-NO" u="sng" smtClean="0"/>
              <a:t>Formålenes verdigrunnlag</a:t>
            </a:r>
            <a:r>
              <a:rPr lang="nb-NO" smtClean="0"/>
              <a:t>: </a:t>
            </a:r>
          </a:p>
          <a:p>
            <a:pPr>
              <a:lnSpc>
                <a:spcPct val="90000"/>
              </a:lnSpc>
              <a:buFontTx/>
              <a:buNone/>
            </a:pPr>
            <a:endParaRPr lang="nb-NO" smtClean="0"/>
          </a:p>
          <a:p>
            <a:pPr>
              <a:lnSpc>
                <a:spcPct val="90000"/>
              </a:lnSpc>
            </a:pPr>
            <a:r>
              <a:rPr lang="nb-NO" smtClean="0"/>
              <a:t>anerkjenner at i Norge er disse verdiene formet i en kristen og humanistisk tradisjon</a:t>
            </a:r>
          </a:p>
          <a:p>
            <a:pPr>
              <a:lnSpc>
                <a:spcPct val="90000"/>
              </a:lnSpc>
            </a:pPr>
            <a:r>
              <a:rPr lang="nb-NO" smtClean="0"/>
              <a:t>anerkjenner at disse verdiene kan begrunnes ulikt i forskjellige religioner og livssyn</a:t>
            </a:r>
          </a:p>
          <a:p>
            <a:pPr>
              <a:lnSpc>
                <a:spcPct val="90000"/>
              </a:lnSpc>
            </a:pPr>
            <a:r>
              <a:rPr lang="nb-NO" smtClean="0"/>
              <a:t>understreker at disse verdiene er forankret i menneskerettighetene</a:t>
            </a:r>
          </a:p>
          <a:p>
            <a:endParaRPr lang="nb-NO"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nb-NO" smtClean="0"/>
              <a:t>Barnehagen</a:t>
            </a:r>
          </a:p>
        </p:txBody>
      </p:sp>
      <p:sp>
        <p:nvSpPr>
          <p:cNvPr id="11267" name="Content Placeholder 2"/>
          <p:cNvSpPr>
            <a:spLocks noGrp="1"/>
          </p:cNvSpPr>
          <p:nvPr>
            <p:ph idx="1"/>
          </p:nvPr>
        </p:nvSpPr>
        <p:spPr/>
        <p:txBody>
          <a:bodyPr/>
          <a:lstStyle/>
          <a:p>
            <a:pPr>
              <a:buFontTx/>
              <a:buNone/>
            </a:pPr>
            <a:r>
              <a:rPr lang="nb-NO" u="sng" smtClean="0"/>
              <a:t>Øvrige deler av formålene</a:t>
            </a:r>
            <a:r>
              <a:rPr lang="nb-NO" smtClean="0"/>
              <a:t>: </a:t>
            </a:r>
          </a:p>
          <a:p>
            <a:r>
              <a:rPr lang="nb-NO" smtClean="0"/>
              <a:t>omsorg, lek, læring og danning</a:t>
            </a:r>
          </a:p>
          <a:p>
            <a:r>
              <a:rPr lang="nb-NO" smtClean="0"/>
              <a:t>barnehagens egenart og respekt for barndommens egenverdi</a:t>
            </a:r>
          </a:p>
          <a:p>
            <a:r>
              <a:rPr lang="nb-NO" smtClean="0"/>
              <a:t>styrker barnehagens pedagogiske mandat</a:t>
            </a:r>
          </a:p>
          <a:p>
            <a:r>
              <a:rPr lang="nb-NO" smtClean="0"/>
              <a:t>grunnleggende kunnskaper og ferdigheter </a:t>
            </a:r>
          </a:p>
          <a:p>
            <a:r>
              <a:rPr lang="nb-NO" smtClean="0"/>
              <a:t>et utgangspunkt for livslang læring</a:t>
            </a:r>
          </a:p>
          <a:p>
            <a:endParaRPr lang="nb-NO"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14668</TotalTime>
  <Words>929</Words>
  <Application>Microsoft Office PowerPoint</Application>
  <PresentationFormat>Skjermfremvisning (4:3)</PresentationFormat>
  <Paragraphs>153</Paragraphs>
  <Slides>15</Slides>
  <Notes>14</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15</vt:i4>
      </vt:variant>
    </vt:vector>
  </HeadingPairs>
  <TitlesOfParts>
    <vt:vector size="20" baseType="lpstr">
      <vt:lpstr>Arial</vt:lpstr>
      <vt:lpstr>ヒラギノ角ゴ Pro W3</vt:lpstr>
      <vt:lpstr>Calibri</vt:lpstr>
      <vt:lpstr>Concorde BE Regular</vt:lpstr>
      <vt:lpstr>Blank Presentation</vt:lpstr>
      <vt:lpstr>Verdier – for hvem og til hva?</vt:lpstr>
      <vt:lpstr>Å begynne med slutten….</vt:lpstr>
      <vt:lpstr>Lysbilde 3</vt:lpstr>
      <vt:lpstr>Dannelse innebærer at mennesket blir myndig, lærer seg å tenke selv   Fra den overtalende til  den overbevisende  lærer/formidler  Det pedagogiske paradoks: Hvordan utvikle frihet og autonomi der det finnes tvang – og ferdige mål? </vt:lpstr>
      <vt:lpstr> Hva er formålet for opplæringen?  *Retningsgivende for styringsdokumenter *Uttrykk for samfunnets normer og verdier *Utgangspunkt for praksis i barnehage, skole og lærebedrift *Gjelder alle barn og unge som går i barnehage, skole og lærebedrift </vt:lpstr>
      <vt:lpstr>Hovedbegrunnelser for det nye formålet: </vt:lpstr>
      <vt:lpstr>Verdibaserte formål</vt:lpstr>
      <vt:lpstr>Lysbilde 8</vt:lpstr>
      <vt:lpstr>Barnehagen</vt:lpstr>
      <vt:lpstr>Opplæringen</vt:lpstr>
      <vt:lpstr>Målforskyvning i skolen?</vt:lpstr>
      <vt:lpstr>skolen</vt:lpstr>
      <vt:lpstr>Høyere utdanning og forskning</vt:lpstr>
      <vt:lpstr>oppsummering</vt:lpstr>
      <vt:lpstr>Å mestre sitt liv - i materialismens tidsalder…</vt:lpstr>
    </vt:vector>
  </TitlesOfParts>
  <Company>Rayon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Inga Bostad</dc:creator>
  <cp:lastModifiedBy>Anne Sofie Holter</cp:lastModifiedBy>
  <cp:revision>915</cp:revision>
  <dcterms:created xsi:type="dcterms:W3CDTF">2010-02-05T10:13:31Z</dcterms:created>
  <dcterms:modified xsi:type="dcterms:W3CDTF">2012-06-22T10:09:19Z</dcterms:modified>
</cp:coreProperties>
</file>