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1" r:id="rId3"/>
    <p:sldId id="263" r:id="rId4"/>
    <p:sldId id="272" r:id="rId5"/>
    <p:sldId id="275" r:id="rId6"/>
    <p:sldId id="273" r:id="rId7"/>
    <p:sldId id="276" r:id="rId8"/>
    <p:sldId id="259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151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194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97" d="100"/>
          <a:sy n="97" d="100"/>
        </p:scale>
        <p:origin x="-3582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5BAEC-8D41-4218-A482-FC329E1B2832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C2CCA-F7CC-42CE-ACC4-2382775A21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680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77741-EB19-41DC-9EF8-43459818C688}" type="datetimeFigureOut">
              <a:rPr lang="nb-NO" smtClean="0"/>
              <a:pPr/>
              <a:t>14.02.2013</a:t>
            </a:fld>
            <a:endParaRPr lang="nb-NO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0AA28-4800-47C6-87F2-23D2BE733822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779400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ifu_ppt_addpoint-4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5" y="566"/>
            <a:ext cx="9143245" cy="68574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k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ifu_ppt_bakgrunner_addpoint-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7" y="284"/>
            <a:ext cx="9143244" cy="6857432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02000" y="1420092"/>
            <a:ext cx="4652726" cy="452600"/>
          </a:xfr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E-</a:t>
            </a:r>
            <a:r>
              <a:rPr lang="en-US" dirty="0" err="1" smtClean="0"/>
              <a:t>postadresse</a:t>
            </a:r>
            <a:endParaRPr lang="nb-NO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02000" y="1787446"/>
            <a:ext cx="1661352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2400" dirty="0" smtClean="0">
                <a:solidFill>
                  <a:schemeClr val="bg1"/>
                </a:solidFill>
              </a:rPr>
              <a:t>www.nifu.no</a:t>
            </a:r>
            <a:endParaRPr lang="nb-NO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ifu_ppt_bakgrunner_addpoint-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7" y="283"/>
            <a:ext cx="9143244" cy="685743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02000" y="3197741"/>
            <a:ext cx="7772400" cy="1095355"/>
          </a:xfrm>
        </p:spPr>
        <p:txBody>
          <a:bodyPr lIns="0" tIns="0" rIns="0" bIns="0" anchor="t" anchorCtr="0">
            <a:normAutofit/>
          </a:bodyPr>
          <a:lstStyle>
            <a:lvl1pPr algn="l">
              <a:defRPr sz="3200" b="1" i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02000" y="2550274"/>
            <a:ext cx="3312368" cy="215444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 dirty="0"/>
          </a:p>
        </p:txBody>
      </p:sp>
      <p:sp>
        <p:nvSpPr>
          <p:cNvPr id="6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02000" y="1420091"/>
            <a:ext cx="4652726" cy="828000"/>
          </a:xfr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Foredragsholder</a:t>
            </a:r>
            <a:endParaRPr lang="nb-NO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01674" y="4357731"/>
            <a:ext cx="7772726" cy="367414"/>
          </a:xfrm>
        </p:spPr>
        <p:txBody>
          <a:bodyPr/>
          <a:lstStyle>
            <a:lvl1pPr>
              <a:buNone/>
              <a:defRPr i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701674" y="4964597"/>
            <a:ext cx="7772726" cy="264603"/>
          </a:xfrm>
        </p:spPr>
        <p:txBody>
          <a:bodyPr>
            <a:normAutofit/>
          </a:bodyPr>
          <a:lstStyle>
            <a:lvl1pPr>
              <a:buNone/>
              <a:defRPr sz="14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ifu_ppt_bakgrunner_addpoint-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8" y="284"/>
            <a:ext cx="9143242" cy="6857432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02000" y="3197741"/>
            <a:ext cx="7772400" cy="1095355"/>
          </a:xfrm>
        </p:spPr>
        <p:txBody>
          <a:bodyPr lIns="0" tIns="0" rIns="0" bIns="0" anchor="t" anchorCtr="0">
            <a:normAutofit/>
          </a:bodyPr>
          <a:lstStyle>
            <a:lvl1pPr algn="l">
              <a:defRPr sz="3200" b="1" i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02000" y="1420091"/>
            <a:ext cx="4652726" cy="828000"/>
          </a:xfr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Foredragsholder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02000" y="2550274"/>
            <a:ext cx="3312368" cy="215444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01674" y="4357731"/>
            <a:ext cx="7772726" cy="367414"/>
          </a:xfrm>
        </p:spPr>
        <p:txBody>
          <a:bodyPr/>
          <a:lstStyle>
            <a:lvl1pPr>
              <a:buNone/>
              <a:defRPr i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701674" y="4964597"/>
            <a:ext cx="7772726" cy="264603"/>
          </a:xfrm>
        </p:spPr>
        <p:txBody>
          <a:bodyPr>
            <a:normAutofit/>
          </a:bodyPr>
          <a:lstStyle>
            <a:lvl1pPr>
              <a:buNone/>
              <a:defRPr sz="14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ifu_ppt_bakgrunner_addpoint-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8" y="283"/>
            <a:ext cx="9143242" cy="6857432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02000" y="3197741"/>
            <a:ext cx="7772400" cy="1095355"/>
          </a:xfrm>
        </p:spPr>
        <p:txBody>
          <a:bodyPr lIns="0" tIns="0" rIns="0" bIns="0" anchor="t" anchorCtr="0">
            <a:normAutofit/>
          </a:bodyPr>
          <a:lstStyle>
            <a:lvl1pPr algn="l">
              <a:defRPr sz="3200" b="1" i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02000" y="1420091"/>
            <a:ext cx="4652726" cy="828000"/>
          </a:xfr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Foredragsholder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02000" y="2550274"/>
            <a:ext cx="3312368" cy="215444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01674" y="4357731"/>
            <a:ext cx="7772726" cy="367414"/>
          </a:xfrm>
        </p:spPr>
        <p:txBody>
          <a:bodyPr/>
          <a:lstStyle>
            <a:lvl1pPr>
              <a:buNone/>
              <a:defRPr i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701674" y="4964597"/>
            <a:ext cx="7772726" cy="264603"/>
          </a:xfrm>
        </p:spPr>
        <p:txBody>
          <a:bodyPr>
            <a:normAutofit/>
          </a:bodyPr>
          <a:lstStyle>
            <a:lvl1pPr>
              <a:buNone/>
              <a:defRPr sz="14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ifu_ppt_bakgrunner_addpoint-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7" y="0"/>
            <a:ext cx="9143243" cy="6857432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02000" y="3197741"/>
            <a:ext cx="7772400" cy="1095355"/>
          </a:xfrm>
        </p:spPr>
        <p:txBody>
          <a:bodyPr lIns="0" tIns="0" rIns="0" bIns="0" anchor="t" anchorCtr="0">
            <a:normAutofit/>
          </a:bodyPr>
          <a:lstStyle>
            <a:lvl1pPr algn="l">
              <a:defRPr sz="3200" b="1" i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02000" y="1420091"/>
            <a:ext cx="4374056" cy="828000"/>
          </a:xfr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7553178" y="116632"/>
            <a:ext cx="547214" cy="0"/>
          </a:xfrm>
        </p:spPr>
        <p:txBody>
          <a:bodyPr/>
          <a:lstStyle>
            <a:lvl1pPr>
              <a:defRPr>
                <a:solidFill>
                  <a:srgbClr val="F15160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8100391" y="116632"/>
            <a:ext cx="341349" cy="0"/>
          </a:xfrm>
        </p:spPr>
        <p:txBody>
          <a:bodyPr/>
          <a:lstStyle>
            <a:lvl1pPr>
              <a:defRPr>
                <a:solidFill>
                  <a:srgbClr val="F15160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782377" y="116632"/>
            <a:ext cx="2895600" cy="0"/>
          </a:xfrm>
        </p:spPr>
        <p:txBody>
          <a:bodyPr/>
          <a:lstStyle>
            <a:lvl1pPr>
              <a:defRPr>
                <a:solidFill>
                  <a:srgbClr val="F15160"/>
                </a:solidFill>
              </a:defRPr>
            </a:lvl1pPr>
          </a:lstStyle>
          <a:p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brø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Arial" pitchFamily="34" charset="0"/>
              <a:buNone/>
              <a:defRPr/>
            </a:lvl1pPr>
            <a:lvl2pPr marL="0" indent="0" defTabSz="717550">
              <a:buNone/>
              <a:tabLst/>
              <a:defRPr/>
            </a:lvl2pPr>
            <a:lvl3pPr marL="0" indent="0" defTabSz="717550">
              <a:buNone/>
              <a:tabLst/>
              <a:defRPr/>
            </a:lvl3pPr>
            <a:lvl4pPr marL="0" indent="0" defTabSz="717550">
              <a:buNone/>
              <a:tabLst/>
              <a:defRPr/>
            </a:lvl4pPr>
            <a:lvl5pPr marL="0" indent="0" defTabSz="717550">
              <a:buNone/>
              <a:tabLst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Plassholder for innhold 2"/>
          <p:cNvSpPr>
            <a:spLocks noGrp="1"/>
          </p:cNvSpPr>
          <p:nvPr>
            <p:ph idx="1"/>
          </p:nvPr>
        </p:nvSpPr>
        <p:spPr>
          <a:xfrm>
            <a:off x="702000" y="1434721"/>
            <a:ext cx="3780000" cy="4525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9" name="Plassholder for innhold 2"/>
          <p:cNvSpPr>
            <a:spLocks noGrp="1"/>
          </p:cNvSpPr>
          <p:nvPr>
            <p:ph idx="13"/>
          </p:nvPr>
        </p:nvSpPr>
        <p:spPr>
          <a:xfrm>
            <a:off x="4661741" y="1434721"/>
            <a:ext cx="3780000" cy="4525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02000" y="1434721"/>
            <a:ext cx="3780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Plassholder for innhold 2"/>
          <p:cNvSpPr>
            <a:spLocks noGrp="1"/>
          </p:cNvSpPr>
          <p:nvPr>
            <p:ph idx="13"/>
          </p:nvPr>
        </p:nvSpPr>
        <p:spPr>
          <a:xfrm>
            <a:off x="702000" y="2074483"/>
            <a:ext cx="3780000" cy="38862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1" name="Plassholder for tekst 2"/>
          <p:cNvSpPr>
            <a:spLocks noGrp="1"/>
          </p:cNvSpPr>
          <p:nvPr>
            <p:ph type="body" idx="14"/>
          </p:nvPr>
        </p:nvSpPr>
        <p:spPr>
          <a:xfrm>
            <a:off x="4661741" y="1434721"/>
            <a:ext cx="3780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5"/>
          </p:nvPr>
        </p:nvSpPr>
        <p:spPr>
          <a:xfrm>
            <a:off x="4661741" y="2074483"/>
            <a:ext cx="3780000" cy="38862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ifu_ppt_addpoint-6.png"/>
          <p:cNvPicPr>
            <a:picLocks noChangeAspect="1"/>
          </p:cNvPicPr>
          <p:nvPr/>
        </p:nvPicPr>
        <p:blipFill>
          <a:blip r:embed="rId14" cstate="print"/>
          <a:srcRect b="71493"/>
          <a:stretch>
            <a:fillRect/>
          </a:stretch>
        </p:blipFill>
        <p:spPr>
          <a:xfrm>
            <a:off x="377" y="5980249"/>
            <a:ext cx="9143245" cy="250222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702000" y="666510"/>
            <a:ext cx="7739741" cy="3693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02000" y="1434721"/>
            <a:ext cx="7739741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553178" y="6288408"/>
            <a:ext cx="547214" cy="107722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700" i="1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11-02-13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782377" y="6288408"/>
            <a:ext cx="2895600" cy="10772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700" i="1"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100391" y="6288408"/>
            <a:ext cx="341349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700" i="1">
                <a:solidFill>
                  <a:schemeClr val="tx2"/>
                </a:solidFill>
              </a:defRPr>
            </a:lvl1pPr>
          </a:lstStyle>
          <a:p>
            <a:fld id="{ECC25F22-D5A2-49CF-8FBE-5C3392B72C8D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8" name="Picture 7" descr="ppt_logo_300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77" y="6272783"/>
            <a:ext cx="1188722" cy="58521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49" r:id="rId2"/>
    <p:sldLayoutId id="2147483660" r:id="rId3"/>
    <p:sldLayoutId id="2147483666" r:id="rId4"/>
    <p:sldLayoutId id="2147483664" r:id="rId5"/>
    <p:sldLayoutId id="2147483650" r:id="rId6"/>
    <p:sldLayoutId id="2147483665" r:id="rId7"/>
    <p:sldLayoutId id="2147483652" r:id="rId8"/>
    <p:sldLayoutId id="2147483653" r:id="rId9"/>
    <p:sldLayoutId id="2147483654" r:id="rId10"/>
    <p:sldLayoutId id="2147483655" r:id="rId11"/>
    <p:sldLayoutId id="2147483663" r:id="rId12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8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2263" indent="-322263" algn="l" defTabSz="914400" rtl="0" eaLnBrk="1" latinLnBrk="0" hangingPunct="1">
        <a:spcBef>
          <a:spcPct val="20000"/>
        </a:spcBef>
        <a:buClr>
          <a:srgbClr val="F15160"/>
        </a:buClr>
        <a:buSzPct val="100000"/>
        <a:buFontTx/>
        <a:buBlip>
          <a:blip r:embed="rId16"/>
        </a:buBlip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23888" indent="-285750" algn="l" defTabSz="896938" rtl="0" eaLnBrk="1" latinLnBrk="0" hangingPunct="1">
        <a:spcBef>
          <a:spcPct val="20000"/>
        </a:spcBef>
        <a:buClr>
          <a:srgbClr val="F15160"/>
        </a:buClr>
        <a:buFont typeface="Arial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228600" algn="l" defTabSz="914400" rtl="0" eaLnBrk="1" latinLnBrk="0" hangingPunct="1">
        <a:spcBef>
          <a:spcPct val="20000"/>
        </a:spcBef>
        <a:buClr>
          <a:srgbClr val="F15160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087438" indent="-228600" algn="l" defTabSz="914400" rtl="0" eaLnBrk="1" latinLnBrk="0" hangingPunct="1">
        <a:spcBef>
          <a:spcPct val="20000"/>
        </a:spcBef>
        <a:buClr>
          <a:srgbClr val="F15160"/>
        </a:buClr>
        <a:buFont typeface="Arial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320800" indent="-228600" algn="l" defTabSz="914400" rtl="0" eaLnBrk="1" latinLnBrk="0" hangingPunct="1">
        <a:spcBef>
          <a:spcPct val="20000"/>
        </a:spcBef>
        <a:buClr>
          <a:srgbClr val="F15160"/>
        </a:buClr>
        <a:buFont typeface="Arial" pitchFamily="34" charset="0"/>
        <a:buChar char="»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-dokument1.docx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Spørsmål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tid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Idunn Seland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En </a:t>
            </a:r>
            <a:r>
              <a:rPr lang="en-US" dirty="0" err="1" smtClean="0"/>
              <a:t>studie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arbeidsbetingelser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tidsbruk</a:t>
            </a:r>
            <a:r>
              <a:rPr lang="en-US" dirty="0" smtClean="0"/>
              <a:t> for </a:t>
            </a:r>
            <a:r>
              <a:rPr lang="en-US" dirty="0" err="1" smtClean="0"/>
              <a:t>ledere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skoler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sykehjem</a:t>
            </a:r>
            <a:r>
              <a:rPr lang="en-US" dirty="0" smtClean="0"/>
              <a:t>					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NIFU-rapport 18/2012,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samarbeid</a:t>
            </a:r>
            <a:r>
              <a:rPr lang="en-US" dirty="0" smtClean="0"/>
              <a:t> med NTNU </a:t>
            </a:r>
            <a:r>
              <a:rPr lang="en-US" dirty="0" err="1" smtClean="0"/>
              <a:t>Samfunnsforskning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Problemstillinger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/>
              <a:t>Hvordan skiller arbeidsbetingelsene for skoleledere seg fra arbeidsbetingelser for kommunale </a:t>
            </a:r>
            <a:r>
              <a:rPr lang="nb-NO" sz="2400" dirty="0" err="1"/>
              <a:t>sykehjemsledere</a:t>
            </a:r>
            <a:r>
              <a:rPr lang="nb-NO" sz="2400" dirty="0" smtClean="0"/>
              <a:t>?</a:t>
            </a:r>
          </a:p>
          <a:p>
            <a:pPr marL="0" lvl="0" indent="0">
              <a:buNone/>
            </a:pPr>
            <a:endParaRPr lang="nb-NO" sz="2400" dirty="0"/>
          </a:p>
          <a:p>
            <a:pPr lvl="0"/>
            <a:r>
              <a:rPr lang="nb-NO" sz="2400" dirty="0"/>
              <a:t>Hva kjennetegner arbeidsbetingelsene for norske skoleledere sammenlignet med skoleledelse i internasjonale studier</a:t>
            </a:r>
            <a:r>
              <a:rPr lang="nb-NO" sz="2400" dirty="0" smtClean="0"/>
              <a:t>?</a:t>
            </a:r>
          </a:p>
          <a:p>
            <a:pPr marL="0" lvl="0" indent="0">
              <a:buNone/>
            </a:pPr>
            <a:endParaRPr lang="nb-NO" sz="2400" dirty="0"/>
          </a:p>
          <a:p>
            <a:pPr lvl="0"/>
            <a:r>
              <a:rPr lang="nb-NO" sz="2400" dirty="0"/>
              <a:t>Hva virker inn på skolelederes opplevelse av tid til og prioritering av det pedagogiske arbeidet</a:t>
            </a:r>
            <a:r>
              <a:rPr lang="nb-NO" sz="2400" dirty="0" smtClean="0"/>
              <a:t>? </a:t>
            </a:r>
            <a:r>
              <a:rPr lang="nb-NO" sz="2400" dirty="0"/>
              <a:t> </a:t>
            </a:r>
          </a:p>
          <a:p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F22-D5A2-49CF-8FBE-5C3392B72C8D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90438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50980983"/>
              </p:ext>
            </p:extLst>
          </p:nvPr>
        </p:nvGraphicFramePr>
        <p:xfrm>
          <a:off x="1689100" y="1746250"/>
          <a:ext cx="5765800" cy="3365500"/>
        </p:xfrm>
        <a:graphic>
          <a:graphicData uri="http://schemas.openxmlformats.org/presentationml/2006/ole">
            <p:oleObj spid="_x0000_s2061" name="Dokument" r:id="rId3" imgW="5765588" imgH="3365376" progId="Word.Document.12">
              <p:embed/>
            </p:oleObj>
          </a:graphicData>
        </a:graphic>
      </p:graphicFrame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F22-D5A2-49CF-8FBE-5C3392B72C8D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14841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2800" dirty="0" smtClean="0"/>
              <a:t>Fellestrekk skoleledere/</a:t>
            </a:r>
            <a:r>
              <a:rPr lang="nb-NO" sz="2800" dirty="0" err="1" smtClean="0"/>
              <a:t>sykehjemsledere</a:t>
            </a:r>
            <a:endParaRPr lang="nb-NO" sz="2800" dirty="0"/>
          </a:p>
        </p:txBody>
      </p:sp>
      <p:sp>
        <p:nvSpPr>
          <p:cNvPr id="5" name="Plassholder for tekst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nb-NO" dirty="0"/>
              <a:t>De aller fleste arbeider mer enn vanlig arbeidsuke, og enkelte arbeider betydelig mer enn en vanlig arbeidsuke.</a:t>
            </a:r>
          </a:p>
          <a:p>
            <a:pPr lvl="0"/>
            <a:r>
              <a:rPr lang="nb-NO" dirty="0"/>
              <a:t>De færreste skoleledere driver undervisning/ de færreste </a:t>
            </a:r>
            <a:r>
              <a:rPr lang="nb-NO" dirty="0" err="1"/>
              <a:t>sykehjemsledere</a:t>
            </a:r>
            <a:r>
              <a:rPr lang="nb-NO" dirty="0"/>
              <a:t> er involvert i pasientbehandling. </a:t>
            </a:r>
          </a:p>
          <a:p>
            <a:pPr lvl="0"/>
            <a:r>
              <a:rPr lang="nb-NO" dirty="0"/>
              <a:t>Både skoleledere og </a:t>
            </a:r>
            <a:r>
              <a:rPr lang="nb-NO" dirty="0" err="1"/>
              <a:t>sykehjemsledere</a:t>
            </a:r>
            <a:r>
              <a:rPr lang="nb-NO" dirty="0"/>
              <a:t> sier at de er sterkt engasjert i faglig utviklingsarbeid.</a:t>
            </a:r>
          </a:p>
          <a:p>
            <a:pPr lvl="0"/>
            <a:r>
              <a:rPr lang="nb-NO" dirty="0"/>
              <a:t>Alle informantene i undersøkelsen sier at de ønsker mer tid til faglige ledelsesoppgaver (skoler: pedagogisk ledelse/sykehjem: kompetanseheving hos ansatte).</a:t>
            </a:r>
          </a:p>
          <a:p>
            <a:pPr lvl="0"/>
            <a:r>
              <a:rPr lang="nb-NO" dirty="0"/>
              <a:t>Både skoleledere og </a:t>
            </a:r>
            <a:r>
              <a:rPr lang="nb-NO" dirty="0" err="1"/>
              <a:t>sykehjemsledere</a:t>
            </a:r>
            <a:r>
              <a:rPr lang="nb-NO" dirty="0"/>
              <a:t> oppgir at det er viktig for dem å være ”tett på” ansatte i arbeidshverdagen.</a:t>
            </a:r>
          </a:p>
          <a:p>
            <a:pPr lvl="0"/>
            <a:r>
              <a:rPr lang="nb-NO" dirty="0"/>
              <a:t>Mange av informantene i undersøkelsen forteller at kontordøra deres som regel er åpen for de fleste typer henvendelser.</a:t>
            </a:r>
          </a:p>
          <a:p>
            <a:pPr lvl="0"/>
            <a:r>
              <a:rPr lang="nb-NO" dirty="0"/>
              <a:t>Både skoleledere og </a:t>
            </a:r>
            <a:r>
              <a:rPr lang="nb-NO" dirty="0" err="1"/>
              <a:t>sykehjemsledere</a:t>
            </a:r>
            <a:r>
              <a:rPr lang="nb-NO" dirty="0"/>
              <a:t> sier at de opplever glede, stolthet, inspirasjon og entusiasme knyttet til jobben.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F22-D5A2-49CF-8FBE-5C3392B72C8D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6743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Forskjeller skoleledere/</a:t>
            </a:r>
            <a:r>
              <a:rPr lang="nb-NO" dirty="0" err="1" smtClean="0"/>
              <a:t>sykehjemsledere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Skoleledere og </a:t>
            </a:r>
            <a:r>
              <a:rPr lang="nb-NO" dirty="0" err="1" smtClean="0"/>
              <a:t>sykehjemsledere</a:t>
            </a:r>
            <a:r>
              <a:rPr lang="nb-NO" dirty="0" smtClean="0"/>
              <a:t> viser ulik strategi for faglig ledelse av personalet.</a:t>
            </a:r>
          </a:p>
          <a:p>
            <a:r>
              <a:rPr lang="nb-NO" dirty="0" smtClean="0"/>
              <a:t>Skoleledere og </a:t>
            </a:r>
            <a:r>
              <a:rPr lang="nb-NO" dirty="0" err="1" smtClean="0"/>
              <a:t>sykehjemsledere</a:t>
            </a:r>
            <a:r>
              <a:rPr lang="nb-NO" dirty="0" smtClean="0"/>
              <a:t> har ulike ambisjoner for kontakt med brukerne (elever/foresatte – pasienter/pårørende).</a:t>
            </a:r>
          </a:p>
          <a:p>
            <a:r>
              <a:rPr lang="nb-NO" dirty="0" smtClean="0"/>
              <a:t>Skoler og sykehjem gir ulike institusjonelle rammebetingelser.</a:t>
            </a:r>
          </a:p>
          <a:p>
            <a:r>
              <a:rPr lang="nb-NO" dirty="0" err="1" smtClean="0"/>
              <a:t>Sykehjemslederne</a:t>
            </a:r>
            <a:r>
              <a:rPr lang="nb-NO" dirty="0" smtClean="0"/>
              <a:t> viser i større grad enn skolelederne til at de må prioritere mellom og velge bort/delegere oppgaver.</a:t>
            </a:r>
          </a:p>
          <a:p>
            <a:r>
              <a:rPr lang="nb-NO" dirty="0" smtClean="0"/>
              <a:t>Rektorene opplever å ha noe mer frihet enn </a:t>
            </a:r>
            <a:r>
              <a:rPr lang="nb-NO" dirty="0" err="1" smtClean="0"/>
              <a:t>sykehjemslederne</a:t>
            </a:r>
            <a:r>
              <a:rPr lang="nb-NO" dirty="0" smtClean="0"/>
              <a:t> i prioriteringen av oppgaver.</a:t>
            </a:r>
          </a:p>
          <a:p>
            <a:r>
              <a:rPr lang="nb-NO" dirty="0" err="1" smtClean="0"/>
              <a:t>Sykehjemslederne</a:t>
            </a:r>
            <a:r>
              <a:rPr lang="nb-NO" dirty="0" smtClean="0"/>
              <a:t> oppgir at de har noe mindre kontakt med det kommunale eiernivået enn hva skolelederne har.</a:t>
            </a:r>
          </a:p>
          <a:p>
            <a:r>
              <a:rPr lang="nb-NO" dirty="0" err="1" smtClean="0"/>
              <a:t>Sykehjemslederne</a:t>
            </a:r>
            <a:r>
              <a:rPr lang="nb-NO" dirty="0" smtClean="0"/>
              <a:t> oppgir at de bruker noe mer tid på dokumentering og rapportering enn hva skolelederne gjør.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F22-D5A2-49CF-8FBE-5C3392B72C8D}" type="slidenum">
              <a:rPr lang="nb-NO" smtClean="0"/>
              <a:pPr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98560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Hovedforskjell?</a:t>
            </a: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	</a:t>
            </a:r>
          </a:p>
          <a:p>
            <a:pPr marL="0" indent="0">
              <a:buNone/>
            </a:pPr>
            <a:r>
              <a:rPr lang="nb-NO" i="1" dirty="0" smtClean="0"/>
              <a:t>”…rektorene </a:t>
            </a:r>
            <a:r>
              <a:rPr lang="nb-NO" i="1" dirty="0"/>
              <a:t>i større grad lar seg ”absorbere” av hele organisasjonen de leder, mens en strategi hos flere </a:t>
            </a:r>
            <a:r>
              <a:rPr lang="nb-NO" i="1" dirty="0" err="1"/>
              <a:t>sykehjemsledere</a:t>
            </a:r>
            <a:r>
              <a:rPr lang="nb-NO" i="1" dirty="0"/>
              <a:t> handler om å definere og delegere ansvar mellom sine ansatte slik at det blir større avstand mellom brukerne av institusjonen og den øverste lederen</a:t>
            </a:r>
            <a:r>
              <a:rPr lang="nb-NO" i="1" dirty="0" smtClean="0"/>
              <a:t>.”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F22-D5A2-49CF-8FBE-5C3392B72C8D}" type="slidenum">
              <a:rPr lang="nb-NO" smtClean="0"/>
              <a:pPr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5181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Nye spørsmål om tid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Hvordan kan administrative oppgaver fordeles nedover eller oppover i organisasjonen?</a:t>
            </a:r>
          </a:p>
          <a:p>
            <a:r>
              <a:rPr lang="nb-NO" dirty="0" smtClean="0"/>
              <a:t>Hvordan kan rapporteringskravene reduseres?</a:t>
            </a:r>
          </a:p>
          <a:p>
            <a:r>
              <a:rPr lang="nb-NO" dirty="0" smtClean="0"/>
              <a:t>Hvor viktig er det at rektor må være tett på elevhverdagen i skolen?</a:t>
            </a:r>
          </a:p>
          <a:p>
            <a:r>
              <a:rPr lang="nb-NO" dirty="0" smtClean="0"/>
              <a:t>Hvordan kan man styrke evnen til å prioritere eller delegere oppgaver?</a:t>
            </a:r>
          </a:p>
          <a:p>
            <a:r>
              <a:rPr lang="nb-NO" dirty="0" smtClean="0"/>
              <a:t>Hva med rektorene som ikke er glade i jobben sin?</a:t>
            </a:r>
          </a:p>
          <a:p>
            <a:r>
              <a:rPr lang="nb-NO" dirty="0" smtClean="0"/>
              <a:t>Hvordan skape økt handlingsrom i rektorstillingen?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11-02-13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F22-D5A2-49CF-8FBE-5C3392B72C8D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87735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FU_ppt_NO">
  <a:themeElements>
    <a:clrScheme name="NIFU">
      <a:dk1>
        <a:sysClr val="windowText" lastClr="000000"/>
      </a:dk1>
      <a:lt1>
        <a:sysClr val="window" lastClr="FFFFFF"/>
      </a:lt1>
      <a:dk2>
        <a:srgbClr val="404040"/>
      </a:dk2>
      <a:lt2>
        <a:srgbClr val="E4E8EB"/>
      </a:lt2>
      <a:accent1>
        <a:srgbClr val="2D8E9F"/>
      </a:accent1>
      <a:accent2>
        <a:srgbClr val="C84957"/>
      </a:accent2>
      <a:accent3>
        <a:srgbClr val="000000"/>
      </a:accent3>
      <a:accent4>
        <a:srgbClr val="404040"/>
      </a:accent4>
      <a:accent5>
        <a:srgbClr val="878D91"/>
      </a:accent5>
      <a:accent6>
        <a:srgbClr val="E4E8EB"/>
      </a:accent6>
      <a:hlink>
        <a:srgbClr val="C84957"/>
      </a:hlink>
      <a:folHlink>
        <a:srgbClr val="2D8E9F"/>
      </a:folHlink>
    </a:clrScheme>
    <a:fontScheme name="NIF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NIFU_ppt_NO</Template>
  <TotalTime>160</TotalTime>
  <Words>380</Words>
  <Application>Microsoft Office PowerPoint</Application>
  <PresentationFormat>Skjermfremvisning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0" baseType="lpstr">
      <vt:lpstr>NIFU_ppt_NO</vt:lpstr>
      <vt:lpstr>Dokument</vt:lpstr>
      <vt:lpstr>Spørsmål om tid</vt:lpstr>
      <vt:lpstr>Problemstillinger</vt:lpstr>
      <vt:lpstr>Lysbilde 3</vt:lpstr>
      <vt:lpstr>Fellestrekk skoleledere/sykehjemsledere</vt:lpstr>
      <vt:lpstr>Forskjeller skoleledere/sykehjemsledere</vt:lpstr>
      <vt:lpstr>Hovedforskjell?</vt:lpstr>
      <vt:lpstr>Nye spørsmål om tid </vt:lpstr>
      <vt:lpstr>Lysbilde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Claes Lampi</dc:creator>
  <dc:description>Dev by addpoint.no</dc:description>
  <cp:lastModifiedBy>Helle K. Jensen</cp:lastModifiedBy>
  <cp:revision>16</cp:revision>
  <dcterms:created xsi:type="dcterms:W3CDTF">2012-05-07T08:22:32Z</dcterms:created>
  <dcterms:modified xsi:type="dcterms:W3CDTF">2013-02-14T12:33:04Z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v by">
    <vt:lpwstr>addpoint.no</vt:lpwstr>
  </property>
</Properties>
</file>